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83" r:id="rId13"/>
    <p:sldId id="284" r:id="rId14"/>
    <p:sldId id="269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00A6-529A-4499-A51D-21DF2FC7DCFF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0244-CE84-49AF-B533-2639CEAA00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13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00A6-529A-4499-A51D-21DF2FC7DCFF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0244-CE84-49AF-B533-2639CEAA00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6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00A6-529A-4499-A51D-21DF2FC7DCFF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0244-CE84-49AF-B533-2639CEAA00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12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00A6-529A-4499-A51D-21DF2FC7DCFF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0244-CE84-49AF-B533-2639CEAA00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58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00A6-529A-4499-A51D-21DF2FC7DCFF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0244-CE84-49AF-B533-2639CEAA00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78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00A6-529A-4499-A51D-21DF2FC7DCFF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0244-CE84-49AF-B533-2639CEAA00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49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00A6-529A-4499-A51D-21DF2FC7DCFF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0244-CE84-49AF-B533-2639CEAA00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83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00A6-529A-4499-A51D-21DF2FC7DCFF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0244-CE84-49AF-B533-2639CEAA00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41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00A6-529A-4499-A51D-21DF2FC7DCFF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0244-CE84-49AF-B533-2639CEAA00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21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00A6-529A-4499-A51D-21DF2FC7DCFF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0244-CE84-49AF-B533-2639CEAA00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07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00A6-529A-4499-A51D-21DF2FC7DCFF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0244-CE84-49AF-B533-2639CEAA00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07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300A6-529A-4499-A51D-21DF2FC7DCFF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20244-CE84-49AF-B533-2639CEAA00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57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138112"/>
            <a:ext cx="879157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4" y="0"/>
            <a:ext cx="8540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261937"/>
            <a:ext cx="896302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6000" y="224598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350" b="1" dirty="0">
                <a:solidFill>
                  <a:srgbClr val="3333CD"/>
                </a:solidFill>
                <a:latin typeface="TimesNewRoman,Bold"/>
              </a:rPr>
              <a:t>Cálculo da Força a partir da Energia Potencial</a:t>
            </a:r>
          </a:p>
          <a:p>
            <a:endParaRPr lang="pt-BR" sz="1350" b="1" dirty="0">
              <a:solidFill>
                <a:srgbClr val="3333CD"/>
              </a:solidFill>
              <a:latin typeface="TimesNewRoman,Bold"/>
            </a:endParaRPr>
          </a:p>
          <a:p>
            <a:r>
              <a:rPr lang="pt-BR" sz="1350" dirty="0">
                <a:solidFill>
                  <a:srgbClr val="000000"/>
                </a:solidFill>
                <a:latin typeface="TimesNewRoman"/>
              </a:rPr>
              <a:t>Para um movimento unidimensional, o trabalho </a:t>
            </a:r>
            <a:r>
              <a:rPr lang="pt-BR" sz="1350" i="1" dirty="0">
                <a:solidFill>
                  <a:srgbClr val="000000"/>
                </a:solidFill>
                <a:latin typeface="TimesNewRoman,Italic"/>
              </a:rPr>
              <a:t>W </a:t>
            </a:r>
            <a:r>
              <a:rPr lang="pt-BR" sz="1350" dirty="0">
                <a:solidFill>
                  <a:srgbClr val="000000"/>
                </a:solidFill>
                <a:latin typeface="TimesNewRoman"/>
              </a:rPr>
              <a:t>realizado por uma</a:t>
            </a:r>
          </a:p>
          <a:p>
            <a:r>
              <a:rPr lang="pt-BR" sz="1350" dirty="0">
                <a:solidFill>
                  <a:srgbClr val="000000"/>
                </a:solidFill>
                <a:latin typeface="TimesNewRoman"/>
              </a:rPr>
              <a:t>força que age sobre uma partícula enquanto ela sofre uma</a:t>
            </a:r>
          </a:p>
          <a:p>
            <a:r>
              <a:rPr lang="pt-BR" sz="1350" dirty="0">
                <a:solidFill>
                  <a:srgbClr val="000000"/>
                </a:solidFill>
                <a:latin typeface="TimesNewRoman"/>
              </a:rPr>
              <a:t>deslocamento </a:t>
            </a:r>
            <a:r>
              <a:rPr lang="pt-BR" sz="1350" i="1" dirty="0">
                <a:solidFill>
                  <a:srgbClr val="000000"/>
                </a:solidFill>
                <a:latin typeface="TimesNewRoman,Italic"/>
              </a:rPr>
              <a:t>x </a:t>
            </a:r>
            <a:r>
              <a:rPr lang="pt-BR" sz="1350" dirty="0">
                <a:solidFill>
                  <a:srgbClr val="000000"/>
                </a:solidFill>
                <a:latin typeface="TimesNewRoman"/>
              </a:rPr>
              <a:t>é dado por: </a:t>
            </a:r>
            <a:r>
              <a:rPr lang="pt-BR" sz="1350" i="1" dirty="0">
                <a:solidFill>
                  <a:srgbClr val="000000"/>
                </a:solidFill>
                <a:latin typeface="TimesNewRoman,Italic"/>
              </a:rPr>
              <a:t>W </a:t>
            </a:r>
            <a:r>
              <a:rPr lang="pt-BR" sz="1350" dirty="0">
                <a:solidFill>
                  <a:srgbClr val="000000"/>
                </a:solidFill>
                <a:latin typeface="TimesNewRoman"/>
              </a:rPr>
              <a:t>= </a:t>
            </a:r>
            <a:r>
              <a:rPr lang="pt-BR" sz="1350" i="1" dirty="0">
                <a:solidFill>
                  <a:srgbClr val="000000"/>
                </a:solidFill>
                <a:latin typeface="TimesNewRoman,Italic"/>
              </a:rPr>
              <a:t>F </a:t>
            </a:r>
            <a:r>
              <a:rPr lang="pt-BR" sz="1350" dirty="0">
                <a:solidFill>
                  <a:srgbClr val="000000"/>
                </a:solidFill>
                <a:latin typeface="TimesNewRoman"/>
              </a:rPr>
              <a:t>(</a:t>
            </a:r>
            <a:r>
              <a:rPr lang="pt-BR" sz="1350" i="1" dirty="0">
                <a:solidFill>
                  <a:srgbClr val="000000"/>
                </a:solidFill>
                <a:latin typeface="TimesNewRoman,Italic"/>
              </a:rPr>
              <a:t>x</a:t>
            </a:r>
            <a:r>
              <a:rPr lang="pt-BR" sz="1350" dirty="0">
                <a:solidFill>
                  <a:srgbClr val="000000"/>
                </a:solidFill>
                <a:latin typeface="TimesNewRoman"/>
              </a:rPr>
              <a:t>) </a:t>
            </a:r>
            <a:r>
              <a:rPr lang="pt-BR" sz="1350" i="1" dirty="0" err="1">
                <a:solidFill>
                  <a:srgbClr val="000000"/>
                </a:solidFill>
                <a:latin typeface="TimesNewRoman,Italic"/>
              </a:rPr>
              <a:t>dx</a:t>
            </a:r>
            <a:r>
              <a:rPr lang="pt-BR" sz="1350" i="1" dirty="0">
                <a:solidFill>
                  <a:srgbClr val="000000"/>
                </a:solidFill>
                <a:latin typeface="TimesNewRoman,Italic"/>
              </a:rPr>
              <a:t>, </a:t>
            </a:r>
            <a:r>
              <a:rPr lang="pt-BR" sz="1350" dirty="0">
                <a:solidFill>
                  <a:srgbClr val="000000"/>
                </a:solidFill>
                <a:latin typeface="TimesNewRoman"/>
              </a:rPr>
              <a:t>então</a:t>
            </a:r>
          </a:p>
          <a:p>
            <a:endParaRPr lang="pt-BR" sz="1350" dirty="0">
              <a:solidFill>
                <a:srgbClr val="000000"/>
              </a:solidFill>
              <a:latin typeface="TimesNewRoman"/>
            </a:endParaRPr>
          </a:p>
          <a:p>
            <a:endParaRPr lang="pt-BR" sz="1350" dirty="0">
              <a:solidFill>
                <a:srgbClr val="000000"/>
              </a:solidFill>
              <a:latin typeface="TimesNewRoman"/>
            </a:endParaRPr>
          </a:p>
          <a:p>
            <a:r>
              <a:rPr lang="pt-BR" sz="1650" i="1" dirty="0">
                <a:solidFill>
                  <a:srgbClr val="000000"/>
                </a:solidFill>
                <a:latin typeface="TimesNewRoman,Italic"/>
              </a:rPr>
              <a:t>       </a:t>
            </a:r>
            <a:r>
              <a:rPr lang="pt-BR" sz="1650" i="1" dirty="0" err="1">
                <a:solidFill>
                  <a:srgbClr val="000000"/>
                </a:solidFill>
                <a:latin typeface="TimesNewRoman,Italic"/>
              </a:rPr>
              <a:t>dU</a:t>
            </a:r>
            <a:r>
              <a:rPr lang="pt-BR" sz="1650" dirty="0">
                <a:solidFill>
                  <a:srgbClr val="000000"/>
                </a:solidFill>
                <a:latin typeface="TimesNewRoman"/>
              </a:rPr>
              <a:t>(</a:t>
            </a:r>
            <a:r>
              <a:rPr lang="pt-BR" sz="1650" i="1" dirty="0">
                <a:solidFill>
                  <a:srgbClr val="000000"/>
                </a:solidFill>
                <a:latin typeface="TimesNewRoman,Italic"/>
              </a:rPr>
              <a:t>x</a:t>
            </a:r>
            <a:r>
              <a:rPr lang="pt-BR" sz="1650" dirty="0">
                <a:solidFill>
                  <a:srgbClr val="000000"/>
                </a:solidFill>
                <a:latin typeface="TimesNewRoman"/>
              </a:rPr>
              <a:t>) </a:t>
            </a:r>
            <a:r>
              <a:rPr lang="pt-BR" sz="1650" dirty="0">
                <a:solidFill>
                  <a:srgbClr val="000000"/>
                </a:solidFill>
                <a:latin typeface="SymbolMT"/>
              </a:rPr>
              <a:t>= −</a:t>
            </a:r>
            <a:r>
              <a:rPr lang="pt-BR" sz="1650" i="1" dirty="0">
                <a:solidFill>
                  <a:srgbClr val="000000"/>
                </a:solidFill>
                <a:latin typeface="TimesNewRoman,Italic"/>
              </a:rPr>
              <a:t>W </a:t>
            </a:r>
            <a:r>
              <a:rPr lang="pt-BR" sz="1650" dirty="0">
                <a:solidFill>
                  <a:srgbClr val="000000"/>
                </a:solidFill>
                <a:latin typeface="SymbolMT"/>
              </a:rPr>
              <a:t>= −</a:t>
            </a:r>
            <a:r>
              <a:rPr lang="pt-BR" sz="1650" i="1" dirty="0">
                <a:solidFill>
                  <a:srgbClr val="000000"/>
                </a:solidFill>
                <a:latin typeface="TimesNewRoman,Italic"/>
              </a:rPr>
              <a:t>F</a:t>
            </a:r>
            <a:r>
              <a:rPr lang="pt-BR" sz="1650" dirty="0">
                <a:solidFill>
                  <a:srgbClr val="000000"/>
                </a:solidFill>
                <a:latin typeface="TimesNewRoman"/>
              </a:rPr>
              <a:t>(</a:t>
            </a:r>
            <a:r>
              <a:rPr lang="pt-BR" sz="1650" i="1" dirty="0">
                <a:solidFill>
                  <a:srgbClr val="000000"/>
                </a:solidFill>
                <a:latin typeface="TimesNewRoman,Italic"/>
              </a:rPr>
              <a:t>x</a:t>
            </a:r>
            <a:r>
              <a:rPr lang="pt-BR" sz="1650" dirty="0">
                <a:solidFill>
                  <a:srgbClr val="000000"/>
                </a:solidFill>
                <a:latin typeface="TimesNewRoman"/>
              </a:rPr>
              <a:t>)</a:t>
            </a:r>
            <a:r>
              <a:rPr lang="pt-BR" sz="1650" i="1" dirty="0" err="1">
                <a:solidFill>
                  <a:srgbClr val="000000"/>
                </a:solidFill>
                <a:latin typeface="TimesNewRoman,Italic"/>
              </a:rPr>
              <a:t>dx</a:t>
            </a:r>
            <a:endParaRPr lang="pt-BR" sz="1650" i="1" dirty="0">
              <a:solidFill>
                <a:srgbClr val="000000"/>
              </a:solidFill>
              <a:latin typeface="TimesNewRoman,Italic"/>
            </a:endParaRPr>
          </a:p>
          <a:p>
            <a:endParaRPr lang="pt-BR" sz="1650" i="1" dirty="0">
              <a:solidFill>
                <a:srgbClr val="000000"/>
              </a:solidFill>
              <a:latin typeface="TimesNewRoman,Italic"/>
            </a:endParaRPr>
          </a:p>
          <a:p>
            <a:r>
              <a:rPr lang="pt-BR" sz="1500" dirty="0">
                <a:solidFill>
                  <a:srgbClr val="000000"/>
                </a:solidFill>
                <a:latin typeface="TimesNewRoman"/>
              </a:rPr>
              <a:t>ou seja:            F(x) = -</a:t>
            </a:r>
            <a:r>
              <a:rPr lang="pt-BR" sz="1425" i="1" dirty="0" err="1">
                <a:solidFill>
                  <a:srgbClr val="000000"/>
                </a:solidFill>
                <a:latin typeface="TimesNewRoman,Italic"/>
              </a:rPr>
              <a:t>dU</a:t>
            </a:r>
            <a:r>
              <a:rPr lang="pt-BR" sz="1425" i="1" dirty="0">
                <a:solidFill>
                  <a:srgbClr val="000000"/>
                </a:solidFill>
                <a:latin typeface="TimesNewRoman,Italic"/>
              </a:rPr>
              <a:t>(x)/ </a:t>
            </a:r>
            <a:r>
              <a:rPr lang="pt-BR" sz="1425" i="1" dirty="0" err="1">
                <a:solidFill>
                  <a:srgbClr val="000000"/>
                </a:solidFill>
                <a:latin typeface="TimesNewRoman,Italic"/>
              </a:rPr>
              <a:t>dx</a:t>
            </a:r>
            <a:endParaRPr lang="pt-BR" sz="1425" i="1" dirty="0">
              <a:solidFill>
                <a:srgbClr val="000000"/>
              </a:solidFill>
              <a:latin typeface="TimesNewRoman,Italic"/>
            </a:endParaRPr>
          </a:p>
          <a:p>
            <a:endParaRPr lang="pt-BR" sz="1425" i="1" dirty="0">
              <a:solidFill>
                <a:srgbClr val="000000"/>
              </a:solidFill>
              <a:latin typeface="TimesNewRoman,Italic"/>
            </a:endParaRPr>
          </a:p>
          <a:p>
            <a:endParaRPr lang="pt-BR" sz="1425" dirty="0">
              <a:solidFill>
                <a:srgbClr val="000000"/>
              </a:solidFill>
              <a:latin typeface="SymbolMT"/>
            </a:endParaRPr>
          </a:p>
        </p:txBody>
      </p:sp>
    </p:spTree>
    <p:extLst>
      <p:ext uri="{BB962C8B-B14F-4D97-AF65-F5344CB8AC3E}">
        <p14:creationId xmlns:p14="http://schemas.microsoft.com/office/powerpoint/2010/main" val="28110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5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63</Words>
  <Application>Microsoft Office PowerPoint</Application>
  <PresentationFormat>Apresentação na tela (4:3)</PresentationFormat>
  <Paragraphs>10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SymbolMT</vt:lpstr>
      <vt:lpstr>TimesNewRoman</vt:lpstr>
      <vt:lpstr>TimesNewRoman,Bold</vt:lpstr>
      <vt:lpstr>TimesNewRoman,Italic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EAD - Lorena</dc:creator>
  <cp:lastModifiedBy>EAD - Lorena</cp:lastModifiedBy>
  <cp:revision>8</cp:revision>
  <dcterms:created xsi:type="dcterms:W3CDTF">2017-10-30T12:49:37Z</dcterms:created>
  <dcterms:modified xsi:type="dcterms:W3CDTF">2017-11-10T11:33:52Z</dcterms:modified>
</cp:coreProperties>
</file>