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sldIdLst>
    <p:sldId id="274" r:id="rId2"/>
    <p:sldId id="256" r:id="rId3"/>
    <p:sldId id="257" r:id="rId4"/>
    <p:sldId id="268" r:id="rId5"/>
    <p:sldId id="269" r:id="rId6"/>
    <p:sldId id="271" r:id="rId7"/>
    <p:sldId id="270" r:id="rId8"/>
    <p:sldId id="272" r:id="rId9"/>
    <p:sldId id="259" r:id="rId10"/>
    <p:sldId id="258" r:id="rId11"/>
    <p:sldId id="261" r:id="rId12"/>
    <p:sldId id="262" r:id="rId13"/>
    <p:sldId id="265" r:id="rId14"/>
    <p:sldId id="266" r:id="rId15"/>
    <p:sldId id="26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18" autoAdjust="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E0CA2-C8C6-4476-B3A9-7334BD18C47C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941E0-90D1-4A83-999A-A42BDDF3446C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2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41E0-90D1-4A83-999A-A42BDDF344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11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941E0-90D1-4A83-999A-A42BDDF3446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7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CE61B-6E29-474B-BB98-7436DFF23FBB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C4AD7-B899-4FE2-AA08-99D22F54DD14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microsoft.com/office/2007/relationships/hdphoto" Target="../media/hdphoto7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asilescola.com/upload/e/fisica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22885" y="188640"/>
            <a:ext cx="54294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dirty="0" smtClean="0">
                <a:solidFill>
                  <a:schemeClr val="bg1"/>
                </a:solidFill>
              </a:rPr>
              <a:t>Introdução a Física</a:t>
            </a:r>
            <a:endParaRPr lang="pt-BR" sz="54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724128" y="5379673"/>
            <a:ext cx="30416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Física I - LOB 1018 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Prof. Flavia Cardoso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552952" y="2053614"/>
            <a:ext cx="3591048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Medição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Análise Dimensional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chemeClr val="bg1"/>
                </a:solidFill>
              </a:rPr>
              <a:t>Vetores</a:t>
            </a:r>
          </a:p>
          <a:p>
            <a:endParaRPr lang="pt-BR" dirty="0"/>
          </a:p>
        </p:txBody>
      </p:sp>
      <p:pic>
        <p:nvPicPr>
          <p:cNvPr id="8" name="Picture 2" descr="http://site.eel.usp.br/sites/files/bibliotecas2/publico/faenqui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363" y="-12952"/>
            <a:ext cx="1171149" cy="107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66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99761" y="2060848"/>
            <a:ext cx="4820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u="sng" dirty="0" smtClean="0"/>
              <a:t>Vetor</a:t>
            </a:r>
            <a:r>
              <a:rPr lang="pt-BR" sz="2400" dirty="0" smtClean="0"/>
              <a:t>: módulo, direção e sentido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u="sng" dirty="0" smtClean="0"/>
              <a:t>Escalar</a:t>
            </a:r>
            <a:r>
              <a:rPr lang="pt-BR" sz="2400" dirty="0" smtClean="0"/>
              <a:t>: módulo</a:t>
            </a:r>
            <a:endParaRPr lang="pt-BR" sz="2400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483768" y="189273"/>
            <a:ext cx="39002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pt-BR" sz="3200" b="1" u="sng" dirty="0" err="1" smtClean="0">
                <a:solidFill>
                  <a:srgbClr val="0070C0"/>
                </a:solidFill>
              </a:rPr>
              <a:t>Vetores</a:t>
            </a:r>
            <a:r>
              <a:rPr lang="en-US" altLang="pt-BR" sz="3200" b="1" u="sng" dirty="0" smtClean="0">
                <a:solidFill>
                  <a:srgbClr val="0070C0"/>
                </a:solidFill>
              </a:rPr>
              <a:t> e </a:t>
            </a:r>
            <a:r>
              <a:rPr lang="en-US" altLang="pt-BR" sz="3200" b="1" u="sng" dirty="0" err="1" smtClean="0">
                <a:solidFill>
                  <a:srgbClr val="0070C0"/>
                </a:solidFill>
              </a:rPr>
              <a:t>escalares</a:t>
            </a:r>
            <a:endParaRPr lang="en-US" altLang="pt-BR" sz="3200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17636"/>
            <a:ext cx="392392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3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08423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979712" y="189273"/>
            <a:ext cx="46203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pt-BR" sz="3200" b="1" u="sng" dirty="0" err="1" smtClean="0">
                <a:solidFill>
                  <a:srgbClr val="0070C0"/>
                </a:solidFill>
              </a:rPr>
              <a:t>Operações</a:t>
            </a:r>
            <a:r>
              <a:rPr lang="en-US" altLang="pt-BR" sz="3200" b="1" u="sng" dirty="0" smtClean="0">
                <a:solidFill>
                  <a:srgbClr val="0070C0"/>
                </a:solidFill>
              </a:rPr>
              <a:t> com </a:t>
            </a:r>
            <a:r>
              <a:rPr lang="en-US" altLang="pt-BR" sz="3200" b="1" u="sng" dirty="0" err="1" smtClean="0">
                <a:solidFill>
                  <a:srgbClr val="0070C0"/>
                </a:solidFill>
              </a:rPr>
              <a:t>vetores</a:t>
            </a:r>
            <a:endParaRPr lang="en-US" altLang="pt-BR" sz="3200" b="1" u="sng" dirty="0"/>
          </a:p>
        </p:txBody>
      </p:sp>
      <p:sp>
        <p:nvSpPr>
          <p:cNvPr id="6" name="CaixaDeTexto 5"/>
          <p:cNvSpPr txBox="1"/>
          <p:nvPr/>
        </p:nvSpPr>
        <p:spPr>
          <a:xfrm>
            <a:off x="971600" y="1124744"/>
            <a:ext cx="402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u="sng" dirty="0" smtClean="0"/>
              <a:t>Soma geométrica de vetores</a:t>
            </a:r>
            <a:endParaRPr lang="pt-BR" sz="2400" u="sng" dirty="0"/>
          </a:p>
        </p:txBody>
      </p:sp>
    </p:spTree>
    <p:extLst>
      <p:ext uri="{BB962C8B-B14F-4D97-AF65-F5344CB8AC3E}">
        <p14:creationId xmlns:p14="http://schemas.microsoft.com/office/powerpoint/2010/main" val="4764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91" y="2037236"/>
            <a:ext cx="1407065" cy="671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72" y="1476820"/>
            <a:ext cx="20288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96" y="1844824"/>
            <a:ext cx="1558113" cy="40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798" y="2337274"/>
            <a:ext cx="1457640" cy="44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43608" y="1245988"/>
            <a:ext cx="36548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Componentes de vetores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399142" y="175870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Módulo-Ângulo</a:t>
            </a:r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18" y="2024417"/>
            <a:ext cx="1021174" cy="670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116" y="3239642"/>
            <a:ext cx="1596858" cy="45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5399142" y="2870309"/>
            <a:ext cx="3501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Em termos dos vetores unitários</a:t>
            </a:r>
            <a:endParaRPr lang="pt-BR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60" y="5857558"/>
            <a:ext cx="1194966" cy="453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661880" y="476672"/>
            <a:ext cx="5680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u="sng" dirty="0" smtClean="0"/>
              <a:t>Soma de vetores através de componentes</a:t>
            </a:r>
            <a:endParaRPr lang="pt-BR" sz="2400" u="sng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739663"/>
            <a:ext cx="1586325" cy="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1201846" y="5877272"/>
            <a:ext cx="1226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smtClean="0"/>
              <a:t>Soma</a:t>
            </a:r>
            <a:endParaRPr lang="pt-BR" sz="2400" dirty="0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933056"/>
            <a:ext cx="746983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eta para a direita 8"/>
          <p:cNvSpPr/>
          <p:nvPr/>
        </p:nvSpPr>
        <p:spPr>
          <a:xfrm>
            <a:off x="4384438" y="6043310"/>
            <a:ext cx="475594" cy="2268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40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1944216" cy="43050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404664"/>
            <a:ext cx="2424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u="sng" dirty="0" smtClean="0"/>
              <a:t>Produto escalar</a:t>
            </a:r>
            <a:endParaRPr lang="pt-BR" sz="24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0417"/>
            <a:ext cx="766057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003286"/>
            <a:ext cx="4032448" cy="3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54614"/>
            <a:ext cx="2305916" cy="38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7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83480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404664"/>
            <a:ext cx="2496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u="sng" dirty="0" smtClean="0"/>
              <a:t>Produto vetorial</a:t>
            </a:r>
            <a:endParaRPr lang="pt-BR" sz="2400" u="sng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34" y="1772816"/>
            <a:ext cx="1805923" cy="4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849694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6" y="5252377"/>
            <a:ext cx="4310880" cy="4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26" y="5733256"/>
            <a:ext cx="5989822" cy="41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89040"/>
            <a:ext cx="4968552" cy="304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" y="-27384"/>
            <a:ext cx="51149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97" y="620688"/>
            <a:ext cx="3996032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60365"/>
            <a:ext cx="22955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617" y="5056249"/>
            <a:ext cx="2966839" cy="460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3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790391"/>
            <a:ext cx="619886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5" y="2648836"/>
            <a:ext cx="3600400" cy="232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72045"/>
            <a:ext cx="2209800" cy="236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53" y="5151898"/>
            <a:ext cx="6336704" cy="96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32124" y="790391"/>
            <a:ext cx="16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r>
              <a:rPr lang="pt-BR" dirty="0" smtClean="0">
                <a:solidFill>
                  <a:srgbClr val="C00000"/>
                </a:solidFill>
              </a:rPr>
              <a:t>Ex. 9, ed. 9</a:t>
            </a:r>
          </a:p>
          <a:p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u ex. 13, ed. 8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5063" y="2672045"/>
            <a:ext cx="16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r>
              <a:rPr lang="pt-BR" dirty="0" smtClean="0">
                <a:solidFill>
                  <a:srgbClr val="C00000"/>
                </a:solidFill>
              </a:rPr>
              <a:t>Ex. 15, ed. 9 </a:t>
            </a:r>
          </a:p>
          <a:p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u ex. 17, ed. 8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5230941"/>
            <a:ext cx="16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*</a:t>
            </a:r>
            <a:r>
              <a:rPr lang="pt-BR" dirty="0" smtClean="0">
                <a:solidFill>
                  <a:srgbClr val="C00000"/>
                </a:solidFill>
              </a:rPr>
              <a:t>Ex. 41, ed. 9 </a:t>
            </a:r>
          </a:p>
          <a:p>
            <a:r>
              <a:rPr lang="pt-BR" dirty="0">
                <a:solidFill>
                  <a:srgbClr val="C00000"/>
                </a:solidFill>
              </a:rPr>
              <a:t>o</a:t>
            </a:r>
            <a:r>
              <a:rPr lang="pt-BR" dirty="0" smtClean="0">
                <a:solidFill>
                  <a:srgbClr val="C00000"/>
                </a:solidFill>
              </a:rPr>
              <a:t>u ex. 39, ed. 8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87824" y="116632"/>
            <a:ext cx="111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u="sng" dirty="0" smtClean="0">
                <a:solidFill>
                  <a:srgbClr val="009900"/>
                </a:solidFill>
              </a:rPr>
              <a:t>Exercícios</a:t>
            </a:r>
            <a:endParaRPr lang="pt-BR" b="1" u="sng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7984" y="305395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0070C0"/>
                </a:solidFill>
              </a:rPr>
              <a:t>Medição</a:t>
            </a:r>
            <a:endParaRPr lang="en-US" sz="2400" b="1" i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6588224" y="1844824"/>
            <a:ext cx="2627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Cap 1 -Fundamentos </a:t>
            </a:r>
            <a:r>
              <a:rPr lang="en-US" sz="2400" b="1" i="1" dirty="0"/>
              <a:t>de </a:t>
            </a:r>
            <a:r>
              <a:rPr lang="en-US" sz="2400" b="1" i="1" dirty="0" err="1"/>
              <a:t>Física</a:t>
            </a:r>
            <a:r>
              <a:rPr lang="en-US" sz="2400" b="1" i="1" dirty="0"/>
              <a:t>, </a:t>
            </a:r>
          </a:p>
          <a:p>
            <a:r>
              <a:rPr lang="en-US" sz="2400" b="1" i="1" dirty="0"/>
              <a:t>Halliday e </a:t>
            </a:r>
            <a:r>
              <a:rPr lang="en-US" sz="2400" b="1" i="1" dirty="0" err="1"/>
              <a:t>Resnick</a:t>
            </a:r>
            <a:r>
              <a:rPr lang="en-US" sz="2400" b="1" i="1" dirty="0"/>
              <a:t>, ed.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2952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096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71600" y="188640"/>
            <a:ext cx="390023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pt-BR" sz="3200" b="1" u="sng" dirty="0">
                <a:solidFill>
                  <a:srgbClr val="0070C0"/>
                </a:solidFill>
              </a:rPr>
              <a:t>S</a:t>
            </a:r>
            <a:r>
              <a:rPr lang="en-US" altLang="pt-BR" sz="3200" b="1" u="sng" dirty="0" smtClean="0">
                <a:solidFill>
                  <a:srgbClr val="0070C0"/>
                </a:solidFill>
              </a:rPr>
              <a:t>istema </a:t>
            </a:r>
            <a:r>
              <a:rPr lang="en-US" altLang="pt-BR" sz="3200" b="1" u="sng" dirty="0" err="1" smtClean="0">
                <a:solidFill>
                  <a:srgbClr val="0070C0"/>
                </a:solidFill>
              </a:rPr>
              <a:t>Internacional</a:t>
            </a:r>
            <a:endParaRPr lang="en-US" altLang="pt-BR" sz="3200" b="1" u="sng" dirty="0">
              <a:solidFill>
                <a:srgbClr val="0070C0"/>
              </a:solidFill>
            </a:endParaRPr>
          </a:p>
          <a:p>
            <a:pPr algn="ctr"/>
            <a:r>
              <a:rPr lang="en-US" altLang="pt-BR" sz="3200" b="1" u="sng" dirty="0" smtClean="0">
                <a:solidFill>
                  <a:srgbClr val="0070C0"/>
                </a:solidFill>
              </a:rPr>
              <a:t>de </a:t>
            </a:r>
            <a:r>
              <a:rPr lang="en-US" altLang="pt-BR" sz="3200" b="1" u="sng" dirty="0" err="1" smtClean="0">
                <a:solidFill>
                  <a:srgbClr val="0070C0"/>
                </a:solidFill>
              </a:rPr>
              <a:t>Unidades</a:t>
            </a:r>
            <a:endParaRPr lang="en-US" altLang="pt-BR" sz="3200" b="1" u="sng" dirty="0"/>
          </a:p>
        </p:txBody>
      </p:sp>
      <p:pic>
        <p:nvPicPr>
          <p:cNvPr id="5" name="Picture 2" descr="http://www.desconversa.com.br/fisica/wp-content/uploads/2012/03/velocidade_escalar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6806" y="4941168"/>
            <a:ext cx="2716035" cy="15830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816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71600" y="188640"/>
            <a:ext cx="7200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altLang="pt-BR" sz="5400" b="1" dirty="0" err="1" smtClean="0">
                <a:solidFill>
                  <a:srgbClr val="0070C0"/>
                </a:solidFill>
              </a:rPr>
              <a:t>Análise</a:t>
            </a:r>
            <a:r>
              <a:rPr lang="en-US" altLang="pt-BR" sz="5400" b="1" dirty="0" smtClean="0">
                <a:solidFill>
                  <a:srgbClr val="0070C0"/>
                </a:solidFill>
              </a:rPr>
              <a:t> dimensional</a:t>
            </a:r>
            <a:endParaRPr lang="en-US" altLang="pt-BR" sz="5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1118349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Uma grandeza G da mecânica, tem dimensão indicada por [G], e pode ser expressa em função de M (massa), L (comprimento)  e T (tempo) elevados a expoentes convenientes:</a:t>
            </a:r>
          </a:p>
          <a:p>
            <a:pPr algn="just"/>
            <a:endParaRPr lang="pt-BR" sz="2400" dirty="0"/>
          </a:p>
          <a:p>
            <a:pPr algn="ctr"/>
            <a:r>
              <a:rPr lang="pt-BR" sz="2400" b="1" dirty="0" smtClean="0">
                <a:solidFill>
                  <a:srgbClr val="C00000"/>
                </a:solidFill>
              </a:rPr>
              <a:t>[G] = </a:t>
            </a:r>
            <a:r>
              <a:rPr lang="pt-BR" sz="2400" b="1" dirty="0" err="1" smtClean="0">
                <a:solidFill>
                  <a:srgbClr val="C00000"/>
                </a:solidFill>
              </a:rPr>
              <a:t>M</a:t>
            </a:r>
            <a:r>
              <a:rPr lang="pt-BR" sz="2400" b="1" baseline="30000" dirty="0" err="1">
                <a:solidFill>
                  <a:srgbClr val="C00000"/>
                </a:solidFill>
              </a:rPr>
              <a:t>a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</a:rPr>
              <a:t>L</a:t>
            </a:r>
            <a:r>
              <a:rPr lang="pt-BR" sz="2400" b="1" baseline="30000" dirty="0" err="1" smtClean="0">
                <a:solidFill>
                  <a:srgbClr val="C00000"/>
                </a:solidFill>
              </a:rPr>
              <a:t>b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  <a:r>
              <a:rPr lang="pt-BR" sz="2400" b="1" dirty="0" err="1" smtClean="0">
                <a:solidFill>
                  <a:srgbClr val="C00000"/>
                </a:solidFill>
              </a:rPr>
              <a:t>T</a:t>
            </a:r>
            <a:r>
              <a:rPr lang="pt-BR" sz="2400" b="1" baseline="30000" dirty="0" err="1">
                <a:solidFill>
                  <a:srgbClr val="C00000"/>
                </a:solidFill>
              </a:rPr>
              <a:t>c</a:t>
            </a:r>
            <a:r>
              <a:rPr lang="pt-BR" sz="2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endParaRPr lang="pt-BR" sz="2400" b="1" dirty="0" smtClean="0">
              <a:solidFill>
                <a:srgbClr val="C00000"/>
              </a:solidFill>
            </a:endParaRPr>
          </a:p>
          <a:p>
            <a:pPr algn="ctr"/>
            <a:endParaRPr lang="pt-BR" sz="2400" b="1" dirty="0">
              <a:solidFill>
                <a:srgbClr val="C00000"/>
              </a:solidFill>
            </a:endParaRPr>
          </a:p>
          <a:p>
            <a:pPr algn="just"/>
            <a:r>
              <a:rPr lang="pt-BR" sz="2400" b="1" u="sng" dirty="0" smtClean="0"/>
              <a:t>Exemplo</a:t>
            </a:r>
            <a:r>
              <a:rPr lang="pt-BR" sz="2400" dirty="0"/>
              <a:t>: </a:t>
            </a:r>
            <a:r>
              <a:rPr lang="pt-BR" sz="2400" dirty="0" smtClean="0"/>
              <a:t>  Velocidade v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                     [</a:t>
            </a:r>
            <a:r>
              <a:rPr lang="pt-BR" sz="2400" dirty="0"/>
              <a:t>v] = [d]/[t] = L/T = L </a:t>
            </a:r>
            <a:r>
              <a:rPr lang="pt-BR" sz="2400" dirty="0" smtClean="0"/>
              <a:t>T</a:t>
            </a:r>
            <a:r>
              <a:rPr lang="pt-BR" sz="2400" baseline="30000" dirty="0" smtClean="0"/>
              <a:t>-1</a:t>
            </a:r>
          </a:p>
          <a:p>
            <a:pPr algn="just"/>
            <a:endParaRPr lang="pt-BR" sz="2400" baseline="30000" dirty="0"/>
          </a:p>
          <a:p>
            <a:pPr algn="just"/>
            <a:r>
              <a:rPr lang="pt-BR" sz="2400" baseline="30000" dirty="0" smtClean="0"/>
              <a:t>                                        </a:t>
            </a:r>
            <a:endParaRPr lang="pt-BR" sz="2400" baseline="30000" dirty="0"/>
          </a:p>
          <a:p>
            <a:pPr algn="just"/>
            <a:r>
              <a:rPr lang="pt-BR" sz="2400" dirty="0" smtClean="0"/>
              <a:t>                                [</a:t>
            </a:r>
            <a:r>
              <a:rPr lang="pt-BR" sz="2400" dirty="0"/>
              <a:t>v] = L T</a:t>
            </a:r>
            <a:r>
              <a:rPr lang="pt-BR" sz="2400" baseline="30000" dirty="0"/>
              <a:t>-1</a:t>
            </a:r>
          </a:p>
          <a:p>
            <a:pPr algn="just"/>
            <a:r>
              <a:rPr lang="pt-BR" sz="2400" baseline="30000" dirty="0" smtClean="0"/>
              <a:t>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514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695593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u="sng" dirty="0" smtClean="0">
                <a:solidFill>
                  <a:srgbClr val="00B050"/>
                </a:solidFill>
              </a:rPr>
              <a:t>Exercício</a:t>
            </a:r>
            <a:r>
              <a:rPr lang="pt-BR" sz="2400" dirty="0" smtClean="0"/>
              <a:t>: Utilizando-se </a:t>
            </a:r>
            <a:r>
              <a:rPr lang="pt-BR" sz="2400" dirty="0"/>
              <a:t>dos símbolos dimensionais das grandezas fundamentais do S.I., determine as fórmulas dimensionais.</a:t>
            </a:r>
          </a:p>
          <a:p>
            <a:pPr algn="just"/>
            <a:endParaRPr lang="pt-BR" sz="2400" dirty="0"/>
          </a:p>
          <a:p>
            <a:r>
              <a:rPr lang="pt-BR" sz="2400" dirty="0"/>
              <a:t>1)      aceleração escalar linear ( a </a:t>
            </a:r>
            <a:r>
              <a:rPr lang="pt-BR" sz="2400" dirty="0" smtClean="0"/>
              <a:t>= v/t</a:t>
            </a:r>
            <a:r>
              <a:rPr lang="pt-BR" sz="2400" dirty="0"/>
              <a:t> )</a:t>
            </a:r>
          </a:p>
          <a:p>
            <a:r>
              <a:rPr lang="pt-BR" sz="2400" dirty="0"/>
              <a:t>2)      força ( F = </a:t>
            </a:r>
            <a:r>
              <a:rPr lang="pt-BR" sz="2400" dirty="0" err="1"/>
              <a:t>m.a</a:t>
            </a:r>
            <a:r>
              <a:rPr lang="pt-BR" sz="2400" dirty="0"/>
              <a:t>)</a:t>
            </a:r>
          </a:p>
          <a:p>
            <a:r>
              <a:rPr lang="pt-BR" sz="2400" dirty="0"/>
              <a:t>3)      energia cinética ( </a:t>
            </a:r>
            <a:r>
              <a:rPr lang="pt-BR" sz="2400" dirty="0" err="1"/>
              <a:t>E</a:t>
            </a:r>
            <a:r>
              <a:rPr lang="pt-BR" sz="2400" baseline="-25000" dirty="0" err="1"/>
              <a:t>c</a:t>
            </a:r>
            <a:r>
              <a:rPr lang="pt-BR" sz="2400" dirty="0"/>
              <a:t> = </a:t>
            </a:r>
            <a:r>
              <a:rPr lang="pt-BR" sz="2400" dirty="0" smtClean="0"/>
              <a:t>(mv</a:t>
            </a:r>
            <a:r>
              <a:rPr lang="pt-BR" sz="2400" baseline="30000" dirty="0" smtClean="0"/>
              <a:t>2 </a:t>
            </a:r>
            <a:r>
              <a:rPr lang="pt-BR" sz="2400" dirty="0" smtClean="0"/>
              <a:t>)/2)</a:t>
            </a:r>
            <a:endParaRPr lang="pt-BR" sz="2400" dirty="0"/>
          </a:p>
          <a:p>
            <a:r>
              <a:rPr lang="pt-BR" sz="2400" dirty="0"/>
              <a:t>4)      trabalho </a:t>
            </a:r>
            <a:r>
              <a:rPr lang="pt-BR" sz="2400" dirty="0" smtClean="0"/>
              <a:t>(W =</a:t>
            </a:r>
            <a:r>
              <a:rPr lang="pt-BR" sz="2400" dirty="0"/>
              <a:t> </a:t>
            </a:r>
            <a:r>
              <a:rPr lang="pt-BR" sz="2400" dirty="0" err="1"/>
              <a:t>F.d</a:t>
            </a:r>
            <a:r>
              <a:rPr lang="pt-BR" sz="2400" dirty="0"/>
              <a:t>)</a:t>
            </a:r>
          </a:p>
          <a:p>
            <a:r>
              <a:rPr lang="pt-BR" sz="2400" dirty="0"/>
              <a:t>5)      quantidade de movimento ( Q = </a:t>
            </a:r>
            <a:r>
              <a:rPr lang="pt-BR" sz="2400" dirty="0" err="1"/>
              <a:t>m.v</a:t>
            </a:r>
            <a:r>
              <a:rPr lang="pt-BR" sz="2400" dirty="0"/>
              <a:t>)</a:t>
            </a:r>
          </a:p>
          <a:p>
            <a:r>
              <a:rPr lang="pt-BR" sz="2400" dirty="0"/>
              <a:t>6)      área  ( A =  b. h )</a:t>
            </a:r>
          </a:p>
          <a:p>
            <a:r>
              <a:rPr lang="pt-BR" sz="2400" dirty="0"/>
              <a:t>7</a:t>
            </a:r>
            <a:r>
              <a:rPr lang="pt-BR" sz="2400" dirty="0" smtClean="0"/>
              <a:t>)</a:t>
            </a:r>
            <a:r>
              <a:rPr lang="pt-BR" sz="2400" dirty="0"/>
              <a:t>      volume ( V = A</a:t>
            </a:r>
            <a:r>
              <a:rPr lang="pt-BR" sz="2400" baseline="-25000" dirty="0"/>
              <a:t>b</a:t>
            </a:r>
            <a:r>
              <a:rPr lang="pt-BR" sz="2400" dirty="0"/>
              <a:t> . h</a:t>
            </a:r>
            <a:r>
              <a:rPr lang="pt-BR" sz="2400" dirty="0" smtClean="0"/>
              <a:t>)</a:t>
            </a:r>
          </a:p>
          <a:p>
            <a:r>
              <a:rPr lang="pt-BR" sz="2400" dirty="0" smtClean="0"/>
              <a:t>8)</a:t>
            </a:r>
            <a:r>
              <a:rPr lang="pt-BR" sz="2400" dirty="0"/>
              <a:t>      </a:t>
            </a:r>
            <a:r>
              <a:rPr lang="pt-BR" sz="2400" dirty="0" smtClean="0"/>
              <a:t>densidade (</a:t>
            </a:r>
            <a:r>
              <a:rPr lang="el-GR" sz="2400" dirty="0" smtClean="0"/>
              <a:t>ρ</a:t>
            </a:r>
            <a:r>
              <a:rPr lang="pt-BR" sz="2400" dirty="0" smtClean="0"/>
              <a:t> = m/v)</a:t>
            </a:r>
          </a:p>
          <a:p>
            <a:r>
              <a:rPr lang="pt-BR" sz="2400" dirty="0" smtClean="0"/>
              <a:t>9)    constante </a:t>
            </a:r>
            <a:r>
              <a:rPr lang="pt-BR" sz="2400" dirty="0"/>
              <a:t>elástica (K </a:t>
            </a:r>
            <a:r>
              <a:rPr lang="pt-BR" sz="2400" dirty="0" smtClean="0"/>
              <a:t>= F/x</a:t>
            </a:r>
            <a:r>
              <a:rPr lang="pt-BR" sz="2400" dirty="0"/>
              <a:t> </a:t>
            </a:r>
            <a:r>
              <a:rPr lang="pt-BR" sz="2400" dirty="0" smtClean="0"/>
              <a:t>)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2254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15516" y="27346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400" b="1" u="sng" dirty="0">
                <a:solidFill>
                  <a:srgbClr val="0070C0"/>
                </a:solidFill>
              </a:rPr>
              <a:t>Princípio da homogeneidade </a:t>
            </a:r>
            <a:endParaRPr lang="pt-BR" sz="2400" b="1" u="sng" dirty="0" smtClean="0">
              <a:solidFill>
                <a:srgbClr val="0070C0"/>
              </a:solidFill>
            </a:endParaRPr>
          </a:p>
          <a:p>
            <a:pPr lvl="0" algn="just"/>
            <a:endParaRPr lang="pt-BR" sz="2400" b="1" u="sng" dirty="0">
              <a:solidFill>
                <a:prstClr val="black"/>
              </a:solidFill>
            </a:endParaRPr>
          </a:p>
          <a:p>
            <a:pPr lvl="0" algn="just"/>
            <a:r>
              <a:rPr lang="pt-BR" sz="2400" dirty="0">
                <a:solidFill>
                  <a:prstClr val="black"/>
                </a:solidFill>
              </a:rPr>
              <a:t>“Uma equação física só pode ser verdadeira se os dois lados da equação tiverem a mesma unidade dimensional.”</a:t>
            </a:r>
          </a:p>
          <a:p>
            <a:pPr lvl="0"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400" b="1" u="sng" dirty="0">
                <a:solidFill>
                  <a:prstClr val="black"/>
                </a:solidFill>
              </a:rPr>
              <a:t>Exemplo</a:t>
            </a:r>
            <a:r>
              <a:rPr lang="pt-BR" sz="2400" dirty="0">
                <a:solidFill>
                  <a:prstClr val="black"/>
                </a:solidFill>
              </a:rPr>
              <a:t>: </a:t>
            </a:r>
          </a:p>
          <a:p>
            <a:pPr lvl="0" algn="just"/>
            <a:r>
              <a:rPr lang="pt-BR" sz="2400" dirty="0" smtClean="0">
                <a:solidFill>
                  <a:prstClr val="black"/>
                </a:solidFill>
              </a:rPr>
              <a:t>                  1) 10 </a:t>
            </a:r>
            <a:r>
              <a:rPr lang="pt-BR" sz="2400" dirty="0">
                <a:solidFill>
                  <a:prstClr val="black"/>
                </a:solidFill>
              </a:rPr>
              <a:t>kg = 15 m/s</a:t>
            </a:r>
            <a:r>
              <a:rPr lang="pt-BR" sz="2400" baseline="30000" dirty="0">
                <a:solidFill>
                  <a:prstClr val="black"/>
                </a:solidFill>
              </a:rPr>
              <a:t>2</a:t>
            </a:r>
            <a:r>
              <a:rPr lang="pt-BR" sz="2400" dirty="0">
                <a:solidFill>
                  <a:prstClr val="black"/>
                </a:solidFill>
              </a:rPr>
              <a:t> ??? – equação não </a:t>
            </a:r>
            <a:r>
              <a:rPr lang="pt-BR" sz="2400" dirty="0" smtClean="0">
                <a:solidFill>
                  <a:prstClr val="black"/>
                </a:solidFill>
              </a:rPr>
              <a:t>verdadeira</a:t>
            </a:r>
          </a:p>
          <a:p>
            <a:pPr lvl="0" algn="just"/>
            <a:r>
              <a:rPr lang="pt-BR" sz="2400" dirty="0" smtClean="0">
                <a:solidFill>
                  <a:prstClr val="black"/>
                </a:solidFill>
              </a:rPr>
              <a:t>                 </a:t>
            </a:r>
            <a:r>
              <a:rPr lang="pt-BR" sz="2400" dirty="0" smtClean="0"/>
              <a:t> 2) S </a:t>
            </a:r>
            <a:r>
              <a:rPr lang="pt-BR" sz="2400" dirty="0"/>
              <a:t>= S</a:t>
            </a:r>
            <a:r>
              <a:rPr lang="pt-BR" sz="2400" baseline="-25000" dirty="0"/>
              <a:t>0</a:t>
            </a:r>
            <a:r>
              <a:rPr lang="pt-BR" sz="2400" dirty="0"/>
              <a:t> + </a:t>
            </a:r>
            <a:r>
              <a:rPr lang="pt-BR" sz="2400" dirty="0" smtClean="0"/>
              <a:t>v.t</a:t>
            </a:r>
          </a:p>
          <a:p>
            <a:pPr lvl="0" algn="just"/>
            <a:r>
              <a:rPr lang="pt-BR" sz="2400" dirty="0" smtClean="0">
                <a:solidFill>
                  <a:prstClr val="black"/>
                </a:solidFill>
              </a:rPr>
              <a:t>                       [S]= L</a:t>
            </a:r>
          </a:p>
          <a:p>
            <a:pPr algn="just"/>
            <a:r>
              <a:rPr lang="pt-BR" sz="2400" dirty="0">
                <a:solidFill>
                  <a:prstClr val="black"/>
                </a:solidFill>
              </a:rPr>
              <a:t> </a:t>
            </a:r>
            <a:r>
              <a:rPr lang="pt-BR" sz="2400" dirty="0" smtClean="0">
                <a:solidFill>
                  <a:prstClr val="black"/>
                </a:solidFill>
              </a:rPr>
              <a:t>                      [</a:t>
            </a:r>
            <a:r>
              <a:rPr lang="pt-BR" sz="2400" dirty="0" smtClean="0"/>
              <a:t>S</a:t>
            </a:r>
            <a:r>
              <a:rPr lang="pt-BR" sz="2400" baseline="-25000" dirty="0" smtClean="0"/>
              <a:t>0</a:t>
            </a:r>
            <a:r>
              <a:rPr lang="pt-BR" sz="2400" dirty="0"/>
              <a:t> </a:t>
            </a:r>
            <a:r>
              <a:rPr lang="pt-BR" sz="2400" dirty="0" smtClean="0"/>
              <a:t>] = </a:t>
            </a:r>
            <a:r>
              <a:rPr lang="pt-BR" sz="2400" dirty="0"/>
              <a:t>L</a:t>
            </a:r>
            <a:endParaRPr lang="pt-BR" sz="2400" dirty="0" smtClean="0"/>
          </a:p>
          <a:p>
            <a:pPr algn="just"/>
            <a:r>
              <a:rPr lang="pt-BR" sz="2400" dirty="0"/>
              <a:t>  </a:t>
            </a:r>
            <a:r>
              <a:rPr lang="pt-BR" sz="2400" dirty="0" smtClean="0"/>
              <a:t>                     [v.t] = (L/T).T = L</a:t>
            </a:r>
            <a:endParaRPr lang="pt-BR" sz="2400" u="sng" dirty="0" smtClean="0"/>
          </a:p>
          <a:p>
            <a:pPr algn="just"/>
            <a:endParaRPr lang="pt-BR" sz="2400" dirty="0">
              <a:solidFill>
                <a:prstClr val="black"/>
              </a:solidFill>
            </a:endParaRPr>
          </a:p>
          <a:p>
            <a:pPr lvl="0" algn="just"/>
            <a:r>
              <a:rPr lang="pt-BR" sz="2400" b="1" u="sng" dirty="0" smtClean="0">
                <a:solidFill>
                  <a:srgbClr val="009900"/>
                </a:solidFill>
              </a:rPr>
              <a:t>Exercício</a:t>
            </a:r>
            <a:r>
              <a:rPr lang="pt-BR" sz="2400" dirty="0" smtClean="0">
                <a:solidFill>
                  <a:prstClr val="black"/>
                </a:solidFill>
              </a:rPr>
              <a:t>: </a:t>
            </a:r>
            <a:r>
              <a:rPr lang="pt-BR" sz="2400" dirty="0"/>
              <a:t>Verifique se há homogeneidade </a:t>
            </a:r>
            <a:r>
              <a:rPr lang="pt-BR" sz="2400" dirty="0" smtClean="0"/>
              <a:t>na equação: </a:t>
            </a:r>
          </a:p>
          <a:p>
            <a:pPr lvl="0" algn="just"/>
            <a:r>
              <a:rPr lang="pt-BR" sz="2400" dirty="0" smtClean="0">
                <a:solidFill>
                  <a:prstClr val="black"/>
                </a:solidFill>
              </a:rPr>
              <a:t>                       </a:t>
            </a:r>
            <a:r>
              <a:rPr lang="pt-BR" sz="2400" dirty="0" err="1">
                <a:solidFill>
                  <a:prstClr val="black"/>
                </a:solidFill>
              </a:rPr>
              <a:t>v</a:t>
            </a:r>
            <a:r>
              <a:rPr lang="pt-BR" sz="2400" dirty="0" err="1" smtClean="0"/>
              <a:t>²</a:t>
            </a:r>
            <a:r>
              <a:rPr lang="pt-BR" sz="2400" dirty="0" smtClean="0"/>
              <a:t> </a:t>
            </a:r>
            <a:r>
              <a:rPr lang="pt-BR" sz="2400" dirty="0"/>
              <a:t>= </a:t>
            </a:r>
            <a:r>
              <a:rPr lang="pt-BR" sz="2400" dirty="0" smtClean="0"/>
              <a:t>v</a:t>
            </a:r>
            <a:r>
              <a:rPr lang="pt-BR" sz="2400" baseline="-25000" dirty="0" smtClean="0"/>
              <a:t>0</a:t>
            </a:r>
            <a:r>
              <a:rPr lang="pt-BR" sz="2400" dirty="0" smtClean="0"/>
              <a:t>² </a:t>
            </a:r>
            <a:r>
              <a:rPr lang="pt-BR" sz="2400" dirty="0"/>
              <a:t>+ 2. a. t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5536" y="404664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</a:t>
            </a:r>
            <a:r>
              <a:rPr lang="pt-BR" dirty="0"/>
              <a:t> </a:t>
            </a:r>
            <a:r>
              <a:rPr lang="pt-BR" sz="2400" b="1" u="sng" dirty="0">
                <a:solidFill>
                  <a:srgbClr val="0070C0"/>
                </a:solidFill>
              </a:rPr>
              <a:t>método dos expoentes </a:t>
            </a:r>
            <a:r>
              <a:rPr lang="pt-BR" sz="2400" b="1" u="sng" dirty="0" smtClean="0">
                <a:solidFill>
                  <a:srgbClr val="0070C0"/>
                </a:solidFill>
              </a:rPr>
              <a:t>desconhecidos</a:t>
            </a:r>
            <a:r>
              <a:rPr lang="pt-BR" sz="2400" dirty="0" smtClean="0"/>
              <a:t> é </a:t>
            </a:r>
            <a:r>
              <a:rPr lang="pt-BR" sz="2400" dirty="0"/>
              <a:t>uma forma de conseguir prever o </a:t>
            </a:r>
            <a:r>
              <a:rPr lang="pt-BR" sz="2400" dirty="0" smtClean="0"/>
              <a:t>formato </a:t>
            </a:r>
            <a:r>
              <a:rPr lang="pt-BR" sz="2400" dirty="0"/>
              <a:t>de uma equação </a:t>
            </a:r>
            <a:r>
              <a:rPr lang="pt-BR" sz="2400" dirty="0" smtClean="0"/>
              <a:t>física e também </a:t>
            </a:r>
            <a:r>
              <a:rPr lang="pt-BR" sz="2400" dirty="0"/>
              <a:t>pode ser usado para relembrar uma fórmula que você não se lembre com todos os detalhes.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b="1" u="sng" dirty="0" smtClean="0"/>
              <a:t>Exemplo</a:t>
            </a:r>
            <a:r>
              <a:rPr lang="pt-BR" sz="2400" dirty="0" smtClean="0"/>
              <a:t>: Numa </a:t>
            </a:r>
            <a:r>
              <a:rPr lang="pt-BR" sz="2400" dirty="0"/>
              <a:t>experiência, verifica-se que o período (T) de oscilação de um sistema corpo-mola depende somente da massa (m) do corpo e da constante elástica (K) da mola. </a:t>
            </a:r>
            <a:r>
              <a:rPr lang="pt-BR" sz="2400" dirty="0" smtClean="0"/>
              <a:t>Então:</a:t>
            </a:r>
            <a:endParaRPr lang="pt-BR" sz="2400" dirty="0"/>
          </a:p>
          <a:p>
            <a:r>
              <a:rPr lang="pt-BR" sz="2400" dirty="0"/>
              <a:t> </a:t>
            </a:r>
            <a:r>
              <a:rPr lang="pt-BR" sz="2400" dirty="0" smtClean="0"/>
              <a:t>T </a:t>
            </a:r>
            <a:r>
              <a:rPr lang="pt-BR" sz="2400" dirty="0"/>
              <a:t>= </a:t>
            </a:r>
            <a:r>
              <a:rPr lang="pt-BR" sz="2400" dirty="0" err="1"/>
              <a:t>cte</a:t>
            </a:r>
            <a:r>
              <a:rPr lang="pt-BR" sz="2400" dirty="0"/>
              <a:t>. </a:t>
            </a:r>
            <a:r>
              <a:rPr lang="pt-BR" sz="2400" dirty="0" err="1" smtClean="0"/>
              <a:t>m</a:t>
            </a:r>
            <a:r>
              <a:rPr lang="pt-BR" sz="2400" baseline="30000" dirty="0" err="1" smtClean="0"/>
              <a:t>a</a:t>
            </a:r>
            <a:r>
              <a:rPr lang="pt-BR" sz="2400" dirty="0" err="1" smtClean="0"/>
              <a:t>.k</a:t>
            </a:r>
            <a:r>
              <a:rPr lang="pt-BR" sz="2400" baseline="30000" dirty="0" err="1" smtClean="0"/>
              <a:t>b</a:t>
            </a:r>
            <a:endParaRPr lang="pt-BR" sz="2400" baseline="30000" dirty="0" smtClean="0"/>
          </a:p>
          <a:p>
            <a:endParaRPr lang="pt-BR" sz="2400" dirty="0"/>
          </a:p>
          <a:p>
            <a:r>
              <a:rPr lang="pt-BR" sz="2400" dirty="0"/>
              <a:t> </a:t>
            </a:r>
            <a:r>
              <a:rPr lang="pt-BR" sz="2400" dirty="0" smtClean="0"/>
              <a:t>Aplicando-se </a:t>
            </a:r>
            <a:r>
              <a:rPr lang="pt-BR" sz="2400" dirty="0"/>
              <a:t>a análise dimensional:</a:t>
            </a:r>
          </a:p>
          <a:p>
            <a:r>
              <a:rPr lang="pt-BR" sz="2400" dirty="0"/>
              <a:t> </a:t>
            </a:r>
            <a:r>
              <a:rPr lang="pt-BR" sz="2400" dirty="0" smtClean="0"/>
              <a:t>[</a:t>
            </a:r>
            <a:r>
              <a:rPr lang="pt-BR" sz="2400" dirty="0"/>
              <a:t>T] = [</a:t>
            </a:r>
            <a:r>
              <a:rPr lang="pt-BR" sz="2400" dirty="0" err="1"/>
              <a:t>cte</a:t>
            </a:r>
            <a:r>
              <a:rPr lang="pt-BR" sz="2400" dirty="0"/>
              <a:t>]. [m]</a:t>
            </a:r>
            <a:r>
              <a:rPr lang="pt-BR" sz="2400" baseline="30000" dirty="0"/>
              <a:t> a</a:t>
            </a:r>
            <a:r>
              <a:rPr lang="pt-BR" sz="2400" dirty="0"/>
              <a:t>. [k]</a:t>
            </a:r>
            <a:r>
              <a:rPr lang="pt-BR" sz="2400" baseline="30000" dirty="0"/>
              <a:t>b</a:t>
            </a:r>
            <a:endParaRPr lang="pt-BR" sz="2400" dirty="0"/>
          </a:p>
          <a:p>
            <a:r>
              <a:rPr lang="pt-BR" sz="2400" dirty="0"/>
              <a:t> </a:t>
            </a:r>
            <a:r>
              <a:rPr lang="pt-BR" sz="2400" dirty="0" smtClean="0"/>
              <a:t>T </a:t>
            </a:r>
            <a:r>
              <a:rPr lang="pt-BR" sz="2400" dirty="0"/>
              <a:t>= </a:t>
            </a:r>
            <a:r>
              <a:rPr lang="pt-BR" sz="2400" dirty="0" smtClean="0"/>
              <a:t>M</a:t>
            </a:r>
            <a:r>
              <a:rPr lang="pt-BR" sz="2400" baseline="30000" dirty="0"/>
              <a:t> a</a:t>
            </a:r>
            <a:r>
              <a:rPr lang="pt-BR" sz="2400" dirty="0"/>
              <a:t>. (MT </a:t>
            </a:r>
            <a:r>
              <a:rPr lang="pt-BR" sz="2400" baseline="30000" dirty="0"/>
              <a:t>-</a:t>
            </a:r>
            <a:r>
              <a:rPr lang="pt-BR" sz="2400" dirty="0"/>
              <a:t>²)</a:t>
            </a:r>
            <a:r>
              <a:rPr lang="pt-BR" sz="2400" baseline="30000" dirty="0"/>
              <a:t> b </a:t>
            </a:r>
            <a:r>
              <a:rPr lang="pt-BR" sz="2400" dirty="0"/>
              <a:t> </a:t>
            </a:r>
          </a:p>
          <a:p>
            <a:r>
              <a:rPr lang="pt-BR" sz="2400" baseline="30000" dirty="0"/>
              <a:t> </a:t>
            </a:r>
            <a:r>
              <a:rPr lang="pt-BR" sz="2400" dirty="0" smtClean="0"/>
              <a:t>T = </a:t>
            </a:r>
            <a:r>
              <a:rPr lang="pt-BR" sz="2400" dirty="0"/>
              <a:t>M</a:t>
            </a:r>
            <a:r>
              <a:rPr lang="pt-BR" sz="2400" baseline="30000" dirty="0"/>
              <a:t> a + b. </a:t>
            </a:r>
            <a:r>
              <a:rPr lang="pt-BR" sz="2400" dirty="0"/>
              <a:t>T </a:t>
            </a:r>
            <a:r>
              <a:rPr lang="pt-BR" sz="2400" baseline="30000" dirty="0"/>
              <a:t>– 2b</a:t>
            </a:r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baseline="30000" dirty="0"/>
              <a:t>          </a:t>
            </a:r>
            <a:endParaRPr lang="pt-BR" sz="2400" dirty="0"/>
          </a:p>
        </p:txBody>
      </p:sp>
      <p:pic>
        <p:nvPicPr>
          <p:cNvPr id="1026" name="Picture 2" descr="http://www.cefetsp.br/edu/okamura/analise_dimensional_files/image02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6" y="5040982"/>
            <a:ext cx="4707463" cy="69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2555776" y="522920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8" name="Picture 4" descr="http://www.cefetsp.br/edu/okamura/analise_dimensional_files/image02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898268"/>
            <a:ext cx="2755718" cy="508039"/>
          </a:xfrm>
          <a:prstGeom prst="rect">
            <a:avLst/>
          </a:prstGeom>
          <a:noFill/>
          <a:ln w="25400">
            <a:solidFill>
              <a:srgbClr val="FFC000"/>
            </a:solidFill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5" y="543446"/>
            <a:ext cx="765246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 smtClean="0">
                <a:solidFill>
                  <a:srgbClr val="009900"/>
                </a:solidFill>
              </a:rPr>
              <a:t>Exercícios</a:t>
            </a:r>
            <a:r>
              <a:rPr lang="pt-BR" sz="2800" dirty="0" smtClean="0"/>
              <a:t> </a:t>
            </a:r>
          </a:p>
          <a:p>
            <a:pPr algn="ctr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b="1" dirty="0" smtClean="0"/>
              <a:t>1)</a:t>
            </a:r>
            <a:r>
              <a:rPr lang="pt-BR" sz="2800" dirty="0" smtClean="0"/>
              <a:t> A </a:t>
            </a:r>
            <a:r>
              <a:rPr lang="pt-BR" sz="2800" dirty="0"/>
              <a:t>força centrípeta depende da massa (</a:t>
            </a:r>
            <a:r>
              <a:rPr lang="pt-BR" sz="2800" i="1" dirty="0"/>
              <a:t>m)</a:t>
            </a:r>
            <a:r>
              <a:rPr lang="pt-BR" sz="2800" dirty="0"/>
              <a:t>, da velocidade escalar (</a:t>
            </a:r>
            <a:r>
              <a:rPr lang="pt-BR" sz="2800" i="1" dirty="0"/>
              <a:t>v</a:t>
            </a:r>
            <a:r>
              <a:rPr lang="pt-BR" sz="2800" dirty="0"/>
              <a:t>) do objeto e do raio (</a:t>
            </a:r>
            <a:r>
              <a:rPr lang="pt-BR" sz="2800" i="1" dirty="0"/>
              <a:t>R</a:t>
            </a:r>
            <a:r>
              <a:rPr lang="pt-BR" sz="2800" dirty="0"/>
              <a:t>) da órbita do movimento. Determinar a equação de definição da </a:t>
            </a:r>
            <a:r>
              <a:rPr lang="pt-BR" sz="2800" dirty="0" smtClean="0"/>
              <a:t>mesma.           </a:t>
            </a:r>
            <a:r>
              <a:rPr lang="pt-BR" sz="2800" dirty="0" err="1" smtClean="0"/>
              <a:t>Fc</a:t>
            </a:r>
            <a:r>
              <a:rPr lang="pt-BR" sz="2800" dirty="0" smtClean="0"/>
              <a:t> </a:t>
            </a:r>
            <a:r>
              <a:rPr lang="pt-BR" sz="2800" dirty="0"/>
              <a:t>= </a:t>
            </a:r>
            <a:r>
              <a:rPr lang="pt-BR" sz="2800" i="1" dirty="0"/>
              <a:t>f</a:t>
            </a:r>
            <a:r>
              <a:rPr lang="pt-BR" sz="2800" dirty="0"/>
              <a:t>(</a:t>
            </a:r>
            <a:r>
              <a:rPr lang="pt-BR" sz="2800" i="1" dirty="0"/>
              <a:t>m, R, v</a:t>
            </a:r>
            <a:r>
              <a:rPr lang="pt-BR" sz="2800" dirty="0"/>
              <a:t>)</a:t>
            </a:r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r>
              <a:rPr lang="pt-BR" sz="2800" b="1" dirty="0" smtClean="0"/>
              <a:t>2)</a:t>
            </a:r>
            <a:r>
              <a:rPr lang="pt-BR" sz="2800" dirty="0" smtClean="0"/>
              <a:t> Na </a:t>
            </a:r>
            <a:r>
              <a:rPr lang="pt-BR" sz="2800" dirty="0"/>
              <a:t>equação dimensional homogênea x = a.t² - b.t³, em que x tem a dimensão de comprimento (L) e t tem (T), </a:t>
            </a:r>
            <a:r>
              <a:rPr lang="pt-BR" sz="2800" dirty="0" smtClean="0"/>
              <a:t>calcule as </a:t>
            </a:r>
            <a:r>
              <a:rPr lang="pt-BR" sz="2800" dirty="0"/>
              <a:t>dimensões </a:t>
            </a:r>
            <a:r>
              <a:rPr lang="pt-BR" sz="2800" dirty="0" smtClean="0"/>
              <a:t>de a</a:t>
            </a:r>
            <a:r>
              <a:rPr lang="pt-BR" sz="2800" dirty="0"/>
              <a:t> e </a:t>
            </a:r>
            <a:r>
              <a:rPr lang="pt-BR" sz="2800" dirty="0" smtClean="0"/>
              <a:t>b.</a:t>
            </a:r>
          </a:p>
          <a:p>
            <a:pPr algn="just"/>
            <a:r>
              <a:rPr lang="pt-BR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206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JJJ4o4Jcg48/TSHyXEvN2qI/AAAAAAAAYyM/tsS-kvsJsP0/s1600/Figura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0" y="933187"/>
            <a:ext cx="9172600" cy="587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4624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0070C0"/>
                </a:solidFill>
              </a:rPr>
              <a:t>Vetores</a:t>
            </a:r>
            <a:endParaRPr lang="en-US" sz="2400" b="1" i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3419872" y="934790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 smtClean="0"/>
              <a:t>Cap 3 - </a:t>
            </a:r>
            <a:r>
              <a:rPr lang="en-US" sz="2400" b="1" i="1" dirty="0" err="1" smtClean="0"/>
              <a:t>Fundamentos</a:t>
            </a:r>
            <a:r>
              <a:rPr lang="en-US" sz="2400" b="1" i="1" dirty="0" smtClean="0"/>
              <a:t> </a:t>
            </a:r>
            <a:r>
              <a:rPr lang="en-US" sz="2400" b="1" i="1" dirty="0"/>
              <a:t>de </a:t>
            </a:r>
            <a:r>
              <a:rPr lang="en-US" sz="2400" b="1" i="1" dirty="0" err="1"/>
              <a:t>Física</a:t>
            </a:r>
            <a:r>
              <a:rPr lang="en-US" sz="2400" b="1" i="1" dirty="0"/>
              <a:t>, </a:t>
            </a:r>
          </a:p>
          <a:p>
            <a:pPr algn="r"/>
            <a:r>
              <a:rPr lang="en-US" sz="2400" b="1" i="1" dirty="0"/>
              <a:t>Halliday e </a:t>
            </a:r>
            <a:r>
              <a:rPr lang="en-US" sz="2400" b="1" i="1" dirty="0" err="1"/>
              <a:t>Resnick</a:t>
            </a:r>
            <a:r>
              <a:rPr lang="en-US" sz="2400" b="1" i="1" dirty="0"/>
              <a:t>, ed. 8.</a:t>
            </a:r>
          </a:p>
        </p:txBody>
      </p:sp>
    </p:spTree>
    <p:extLst>
      <p:ext uri="{BB962C8B-B14F-4D97-AF65-F5344CB8AC3E}">
        <p14:creationId xmlns:p14="http://schemas.microsoft.com/office/powerpoint/2010/main" val="328864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407</Words>
  <Application>Microsoft Office PowerPoint</Application>
  <PresentationFormat>Apresentação na tela (4:3)</PresentationFormat>
  <Paragraphs>104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Flavia</dc:creator>
  <cp:lastModifiedBy>EAD - Lorena</cp:lastModifiedBy>
  <cp:revision>296</cp:revision>
  <dcterms:created xsi:type="dcterms:W3CDTF">2013-03-12T00:46:32Z</dcterms:created>
  <dcterms:modified xsi:type="dcterms:W3CDTF">2017-06-09T12:32:51Z</dcterms:modified>
</cp:coreProperties>
</file>