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8" r:id="rId3"/>
    <p:sldId id="257" r:id="rId4"/>
    <p:sldId id="259" r:id="rId5"/>
    <p:sldId id="315" r:id="rId6"/>
    <p:sldId id="316" r:id="rId7"/>
    <p:sldId id="317" r:id="rId8"/>
    <p:sldId id="318" r:id="rId9"/>
    <p:sldId id="260" r:id="rId10"/>
    <p:sldId id="261" r:id="rId11"/>
    <p:sldId id="308" r:id="rId12"/>
    <p:sldId id="262" r:id="rId13"/>
    <p:sldId id="263" r:id="rId14"/>
    <p:sldId id="268" r:id="rId15"/>
    <p:sldId id="264" r:id="rId16"/>
    <p:sldId id="265" r:id="rId17"/>
    <p:sldId id="266" r:id="rId18"/>
    <p:sldId id="269" r:id="rId19"/>
    <p:sldId id="279" r:id="rId20"/>
    <p:sldId id="312" r:id="rId21"/>
    <p:sldId id="30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84" r:id="rId32"/>
    <p:sldId id="280" r:id="rId33"/>
    <p:sldId id="281" r:id="rId34"/>
    <p:sldId id="282" r:id="rId35"/>
    <p:sldId id="283" r:id="rId36"/>
    <p:sldId id="286" r:id="rId37"/>
    <p:sldId id="288" r:id="rId38"/>
    <p:sldId id="289" r:id="rId39"/>
    <p:sldId id="291" r:id="rId40"/>
    <p:sldId id="293" r:id="rId41"/>
    <p:sldId id="295" r:id="rId42"/>
    <p:sldId id="297" r:id="rId43"/>
    <p:sldId id="299" r:id="rId44"/>
    <p:sldId id="313" r:id="rId45"/>
    <p:sldId id="314" r:id="rId46"/>
    <p:sldId id="301" r:id="rId47"/>
    <p:sldId id="303" r:id="rId48"/>
    <p:sldId id="305" r:id="rId49"/>
    <p:sldId id="307" r:id="rId50"/>
    <p:sldId id="319" r:id="rId51"/>
    <p:sldId id="320" r:id="rId52"/>
    <p:sldId id="321" r:id="rId5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3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60720-648B-4407-85A8-2B7BE88DF6E3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E24E-DF65-4AE7-9FBE-D2F8DF4799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49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altLang="pt-BR" smtClean="0"/>
              <a:t>1</a:t>
            </a:r>
          </a:p>
        </p:txBody>
      </p:sp>
      <p:sp>
        <p:nvSpPr>
          <p:cNvPr id="460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DEC048F-6BB3-47E0-ADA7-92FDD9E34FE0}" type="slidenum">
              <a:rPr lang="pt-BR" altLang="pt-BR" smtClean="0"/>
              <a:pPr/>
              <a:t>14</a:t>
            </a:fld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0A2B8-1B7D-4ABE-9D39-5E49BBB4F682}" type="datetimeFigureOut">
              <a:rPr lang="pt-BR" smtClean="0"/>
              <a:pPr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79A68-7EA3-4D8A-9A1A-2CCA73B11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dthis.com/bookmark.php?v=300&amp;pubid=xa-5053907b15c86b81" TargetMode="External"/><Relationship Id="rId2" Type="http://schemas.openxmlformats.org/officeDocument/2006/relationships/hyperlink" Target="http://www.praxair.com.br/resource-library/safety-data-sheet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HIDROGÊNIO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1400" dirty="0" smtClean="0"/>
              <a:t>Prof. Paulo Cesar Ribeiro</a:t>
            </a:r>
            <a:endParaRPr lang="pt-BR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Usos do hidrogênio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Utilizado na forma  gás e líquido por muitas indústrias, tais como a de petróleo e em processos químicos na indústria de alimentos e eletrônicos.</a:t>
            </a:r>
          </a:p>
          <a:p>
            <a:r>
              <a:rPr lang="pt-BR" sz="2400" b="1" dirty="0" smtClean="0"/>
              <a:t>Alguns processos relevantes :</a:t>
            </a:r>
          </a:p>
          <a:p>
            <a:r>
              <a:rPr lang="pt-BR" sz="2400" dirty="0" smtClean="0"/>
              <a:t>Anilina</a:t>
            </a:r>
          </a:p>
          <a:p>
            <a:r>
              <a:rPr lang="pt-BR" sz="2400" dirty="0" smtClean="0"/>
              <a:t>Hidrogenação de óleos</a:t>
            </a:r>
          </a:p>
          <a:p>
            <a:r>
              <a:rPr lang="pt-BR" sz="2400" dirty="0" smtClean="0"/>
              <a:t>amônia</a:t>
            </a:r>
          </a:p>
          <a:p>
            <a:endParaRPr lang="pt-BR" sz="2000" b="1" dirty="0" smtClean="0"/>
          </a:p>
          <a:p>
            <a:endParaRPr lang="pt-B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473245"/>
              </p:ext>
            </p:extLst>
          </p:nvPr>
        </p:nvGraphicFramePr>
        <p:xfrm>
          <a:off x="611561" y="2060848"/>
          <a:ext cx="7477893" cy="3758158"/>
        </p:xfrm>
        <a:graphic>
          <a:graphicData uri="http://schemas.openxmlformats.org/drawingml/2006/table">
            <a:tbl>
              <a:tblPr/>
              <a:tblGrid>
                <a:gridCol w="2492631"/>
                <a:gridCol w="2492631"/>
                <a:gridCol w="2492631"/>
              </a:tblGrid>
              <a:tr h="812370">
                <a:tc>
                  <a:txBody>
                    <a:bodyPr/>
                    <a:lstStyle/>
                    <a:p>
                      <a:pPr fontAlgn="b"/>
                      <a:r>
                        <a:rPr lang="pt-BR" cap="all" dirty="0">
                          <a:solidFill>
                            <a:srgbClr val="000000"/>
                          </a:solidFill>
                          <a:effectLst/>
                          <a:latin typeface="helvetica-neue-medium"/>
                        </a:rPr>
                        <a:t>NOME DO PRODUTO</a:t>
                      </a:r>
                    </a:p>
                  </a:txBody>
                  <a:tcPr marL="95250" marR="95250" marT="95250" marB="381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pt-BR" cap="all">
                          <a:solidFill>
                            <a:srgbClr val="000000"/>
                          </a:solidFill>
                          <a:effectLst/>
                          <a:latin typeface="helvetica-neue-medium"/>
                        </a:rPr>
                        <a:t>CONCENTRAÇÃO</a:t>
                      </a:r>
                    </a:p>
                  </a:txBody>
                  <a:tcPr marL="95250" marR="95250" marT="95250" marB="381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pt-BR" cap="all" dirty="0">
                          <a:solidFill>
                            <a:srgbClr val="000000"/>
                          </a:solidFill>
                          <a:effectLst/>
                          <a:latin typeface="helvetica-neue-medium"/>
                        </a:rPr>
                        <a:t>FISPQ</a:t>
                      </a:r>
                    </a:p>
                  </a:txBody>
                  <a:tcPr marL="95250" marR="95250" marT="95250" marB="381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94">
                <a:tc>
                  <a:txBody>
                    <a:bodyPr/>
                    <a:lstStyle/>
                    <a:p>
                      <a:pPr fontAlgn="ctr"/>
                      <a:r>
                        <a:rPr lang="pt-BR">
                          <a:effectLst/>
                          <a:latin typeface="helvetica-neue-light"/>
                        </a:rPr>
                        <a:t>Gás Hidrogênio Comprimido (H</a:t>
                      </a:r>
                      <a:r>
                        <a:rPr lang="pt-BR" baseline="-25000">
                          <a:effectLst/>
                          <a:latin typeface="helvetica-neue-light"/>
                        </a:rPr>
                        <a:t>2</a:t>
                      </a:r>
                      <a:r>
                        <a:rPr lang="pt-BR">
                          <a:effectLst/>
                          <a:latin typeface="helvetica-neue-light"/>
                        </a:rPr>
                        <a:t>)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pt-BR">
                          <a:effectLst/>
                          <a:latin typeface="helvetica-neue-light"/>
                        </a:rPr>
                        <a:t>&gt; 99,95%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pt-BR" u="none" strike="noStrike">
                          <a:solidFill>
                            <a:srgbClr val="000000"/>
                          </a:solidFill>
                          <a:effectLst/>
                          <a:latin typeface="helvetica-neue-medium"/>
                          <a:hlinkClick r:id="rId2"/>
                        </a:rPr>
                        <a:t>Consulte as Fichas de Segurança aqui</a:t>
                      </a:r>
                      <a:endParaRPr lang="pt-BR">
                        <a:effectLst/>
                        <a:latin typeface="helvetica-neue-light"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94">
                <a:tc>
                  <a:txBody>
                    <a:bodyPr/>
                    <a:lstStyle/>
                    <a:p>
                      <a:pPr fontAlgn="ctr"/>
                      <a:r>
                        <a:rPr lang="pt-BR">
                          <a:effectLst/>
                          <a:latin typeface="helvetica-neue-light"/>
                        </a:rPr>
                        <a:t>Hidrogênio Líquido Refrigerado (H</a:t>
                      </a:r>
                      <a:r>
                        <a:rPr lang="pt-BR" baseline="-25000">
                          <a:effectLst/>
                          <a:latin typeface="helvetica-neue-light"/>
                        </a:rPr>
                        <a:t>2</a:t>
                      </a:r>
                      <a:r>
                        <a:rPr lang="pt-BR">
                          <a:effectLst/>
                          <a:latin typeface="helvetica-neue-light"/>
                        </a:rPr>
                        <a:t>)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F9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pt-BR">
                          <a:effectLst/>
                          <a:latin typeface="helvetica-neue-light"/>
                        </a:rPr>
                        <a:t>&gt; 99,95%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F9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pt-BR" dirty="0">
                          <a:effectLst/>
                          <a:latin typeface="helvetica-neue-light"/>
                        </a:rPr>
                        <a:t> 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F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 flipH="1" flipV="1">
            <a:off x="9725024" y="2491531"/>
            <a:ext cx="3343919" cy="18158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8E8D8D"/>
                </a:solidFill>
                <a:effectLst/>
                <a:latin typeface="helvetica-neue-medium"/>
                <a:cs typeface="Arial" pitchFamily="34" charset="0"/>
              </a:rPr>
              <a:t>COMPRE GÁS HIDROGÊNIO COMPRIMIDO OU HIDROGÊNIO LÍQUIDO (H</a:t>
            </a:r>
            <a:r>
              <a:rPr kumimoji="0" lang="pt-BR" sz="600" b="0" i="0" u="none" strike="noStrike" cap="none" normalizeH="0" baseline="-30000" dirty="0" smtClean="0">
                <a:ln>
                  <a:noFill/>
                </a:ln>
                <a:solidFill>
                  <a:srgbClr val="8E8D8D"/>
                </a:solidFill>
                <a:effectLst/>
                <a:latin typeface="helvetica-neue-medium"/>
                <a:cs typeface="Arial" pitchFamily="34" charset="0"/>
              </a:rPr>
              <a:t>2</a:t>
            </a: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8E8D8D"/>
                </a:solidFill>
                <a:effectLst/>
                <a:latin typeface="helvetica-neue-medium"/>
                <a:cs typeface="Arial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helvetica-neue-medium"/>
                <a:cs typeface="Arial" pitchFamily="34" charset="0"/>
                <a:hlinkClick r:id="rId3"/>
              </a:rPr>
              <a:t>Compartilhar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3C3C3C"/>
                </a:solidFill>
                <a:effectLst/>
                <a:latin typeface="helvetica-neue-medium"/>
                <a:cs typeface="Arial" pitchFamily="34" charset="0"/>
              </a:rPr>
              <a:t> </a:t>
            </a:r>
            <a:endParaRPr kumimoji="0" lang="pt-BR" sz="1000" b="0" i="0" u="none" strike="noStrike" cap="none" normalizeH="0" baseline="0" dirty="0" smtClean="0">
              <a:ln>
                <a:noFill/>
              </a:ln>
              <a:solidFill>
                <a:srgbClr val="3C3C3C"/>
              </a:solidFill>
              <a:effectLst/>
              <a:latin typeface="helvetica-neue-medium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helvetica-neue-medium"/>
                <a:cs typeface="Arial" pitchFamily="34" charset="0"/>
              </a:rPr>
              <a:t>Imprimir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rgbClr val="3C3C3C"/>
              </a:solidFill>
              <a:effectLst/>
              <a:latin typeface="helvetica-neue-medium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rgbClr val="3C3C3C"/>
                </a:solidFill>
                <a:effectLst/>
                <a:latin typeface="helvetica-neue-roman"/>
                <a:cs typeface="Arial" pitchFamily="34" charset="0"/>
              </a:rPr>
              <a:t>Oferecemos o hidrogênio na forma gasosa com diferentes graus de pureza. Veja o quadro abaixo e clique no link para obter a Ficha de Informação de Segurança de Produtos Químicos (FISPQ) .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rgbClr val="3C3C3C"/>
              </a:solidFill>
              <a:effectLst/>
              <a:latin typeface="helvetica-neue-medium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rgbClr val="3C3C3C"/>
                </a:solidFill>
                <a:effectLst/>
                <a:latin typeface="helvetica-neue-roman"/>
                <a:cs typeface="Arial" pitchFamily="34" charset="0"/>
              </a:rPr>
              <a:t>Na White Martins desenvolvemos misturas com hidrogênio de acordo com as necessidades de cada aplicação. Entre em contato conosco e ajudaremos você a encontrar a melhor opção de abastecimento para suas operações.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620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Estrutura eletrônica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t-BR" sz="2400" dirty="0" smtClean="0"/>
              <a:t>Formando ligação covalente (um par de elétrons )</a:t>
            </a:r>
          </a:p>
          <a:p>
            <a:r>
              <a:rPr lang="pt-BR" sz="2400" dirty="0" smtClean="0"/>
              <a:t>Preferencialmente  com não metais, exemplo: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,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O, </a:t>
            </a:r>
            <a:r>
              <a:rPr lang="pt-BR" sz="2400" dirty="0" err="1" smtClean="0"/>
              <a:t>HCl</a:t>
            </a:r>
            <a:r>
              <a:rPr lang="pt-BR" sz="2400" dirty="0" smtClean="0"/>
              <a:t> ou CH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. Muitos metais também formam este tipo de ligação.</a:t>
            </a:r>
          </a:p>
          <a:p>
            <a:endParaRPr lang="pt-BR" sz="2400" dirty="0" smtClean="0"/>
          </a:p>
          <a:p>
            <a:r>
              <a:rPr lang="pt-BR" sz="2400" dirty="0" smtClean="0"/>
              <a:t>Perdendo 1 elétron para formar H</a:t>
            </a:r>
            <a:r>
              <a:rPr lang="pt-BR" sz="2400" baseline="30000" dirty="0" smtClean="0"/>
              <a:t>+</a:t>
            </a:r>
            <a:r>
              <a:rPr lang="pt-BR" sz="2400" dirty="0" smtClean="0"/>
              <a:t> .</a:t>
            </a:r>
          </a:p>
          <a:p>
            <a:r>
              <a:rPr lang="pt-BR" sz="2400" dirty="0" smtClean="0"/>
              <a:t>Um próton é extremamente pequeno. Por ser muito pequeno tem poder </a:t>
            </a:r>
            <a:r>
              <a:rPr lang="pt-BR" sz="2400" dirty="0" err="1" smtClean="0"/>
              <a:t>polarizante</a:t>
            </a:r>
            <a:r>
              <a:rPr lang="pt-BR" sz="2400" dirty="0" smtClean="0"/>
              <a:t>  muito grande e portanto deforma a nuvem eletrônica de outros átomos. Estão sempre associados a outros átomos ou moléculas. Ex: H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O</a:t>
            </a:r>
            <a:r>
              <a:rPr lang="pt-BR" sz="2400" baseline="30000" dirty="0" smtClean="0"/>
              <a:t>+  </a:t>
            </a:r>
            <a:r>
              <a:rPr lang="pt-BR" sz="2400" dirty="0" smtClean="0"/>
              <a:t> .</a:t>
            </a:r>
          </a:p>
          <a:p>
            <a:endParaRPr lang="pt-BR" sz="2400" baseline="30000" dirty="0" smtClean="0"/>
          </a:p>
          <a:p>
            <a:r>
              <a:rPr lang="pt-BR" sz="2400" dirty="0" smtClean="0"/>
              <a:t>Adquirindo um elétron e formando H</a:t>
            </a:r>
            <a:r>
              <a:rPr lang="pt-BR" sz="2400" baseline="30000" dirty="0" smtClean="0"/>
              <a:t>-</a:t>
            </a:r>
            <a:r>
              <a:rPr lang="pt-BR" sz="2400" dirty="0" smtClean="0"/>
              <a:t> .</a:t>
            </a:r>
          </a:p>
          <a:p>
            <a:endParaRPr lang="pt-BR" sz="2400" baseline="30000" dirty="0" smtClean="0"/>
          </a:p>
          <a:p>
            <a:r>
              <a:rPr lang="pt-BR" sz="2400" dirty="0" smtClean="0"/>
              <a:t>Sólidos cristalinos como o </a:t>
            </a:r>
            <a:r>
              <a:rPr lang="pt-BR" sz="2400" dirty="0" err="1" smtClean="0"/>
              <a:t>LiH</a:t>
            </a:r>
            <a:r>
              <a:rPr lang="pt-BR" sz="2400" dirty="0" smtClean="0"/>
              <a:t> contém o íon H</a:t>
            </a:r>
            <a:r>
              <a:rPr lang="pt-BR" sz="2400" baseline="30000" dirty="0" smtClean="0"/>
              <a:t>- </a:t>
            </a:r>
            <a:r>
              <a:rPr lang="pt-BR" sz="2400" dirty="0" smtClean="0"/>
              <a:t> , sendo formados por metais altamente eletropositivos ( grupo I e parte do grupo II )</a:t>
            </a:r>
            <a:endParaRPr lang="pt-BR" sz="2400" baseline="30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Obtenção do Hidrogênio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hidrogênio é preparado em grande escala por diversos métodos.</a:t>
            </a:r>
          </a:p>
          <a:p>
            <a:endParaRPr lang="pt-BR" sz="2800" dirty="0" smtClean="0"/>
          </a:p>
          <a:p>
            <a:r>
              <a:rPr lang="pt-BR" sz="2800" b="1" dirty="0" smtClean="0"/>
              <a:t>PROCESSO BOSCH ( EM HOMENAGEM AO QUÍMICO ALEMÃO CARL BOSCH)</a:t>
            </a:r>
            <a:endParaRPr lang="pt-BR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ta para a direita 15"/>
          <p:cNvSpPr/>
          <p:nvPr/>
        </p:nvSpPr>
        <p:spPr>
          <a:xfrm>
            <a:off x="395288" y="-892175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12042" y="188640"/>
            <a:ext cx="4680520" cy="100811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 sz="4000" b="1" dirty="0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Processo Bosch</a:t>
            </a:r>
            <a:endParaRPr lang="pt-BR" sz="4000" b="1" dirty="0">
              <a:latin typeface="Lucida Calligraphy" pitchFamily="66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 descr="https://upload.wikimedia.org/wikipedia/commons/thumb/d/da/Carl_Bosch.jpg/200px-Carl_Bosch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5796136" y="2420888"/>
            <a:ext cx="2420823" cy="342546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6" name="Elipse 5"/>
          <p:cNvSpPr/>
          <p:nvPr/>
        </p:nvSpPr>
        <p:spPr>
          <a:xfrm>
            <a:off x="1084293" y="2780928"/>
            <a:ext cx="3600400" cy="2448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1274" name="CaixaDeTexto 6"/>
          <p:cNvSpPr txBox="1">
            <a:spLocks noChangeArrowheads="1"/>
          </p:cNvSpPr>
          <p:nvPr/>
        </p:nvSpPr>
        <p:spPr bwMode="auto">
          <a:xfrm>
            <a:off x="1479550" y="3284538"/>
            <a:ext cx="2809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2400"/>
              <a:t>Homenagem ao químico alemão Carl Bosch (1874 – 1940)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6012160" y="5949280"/>
            <a:ext cx="2204800" cy="36004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 sz="1100" dirty="0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Fonte: Google </a:t>
            </a:r>
            <a:r>
              <a:rPr lang="pt-BR" sz="1100" dirty="0" err="1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images</a:t>
            </a:r>
            <a:r>
              <a:rPr lang="pt-BR" sz="1100" dirty="0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, 2015.</a:t>
            </a:r>
            <a:endParaRPr lang="pt-BR" sz="1100" dirty="0">
              <a:latin typeface="Lucida Calligraphy" pitchFamily="66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400" dirty="0" smtClean="0"/>
              <a:t>Obtido em grande escala e baixo custo</a:t>
            </a:r>
          </a:p>
          <a:p>
            <a:r>
              <a:rPr lang="pt-BR" sz="2400" b="1" dirty="0" smtClean="0"/>
              <a:t>O processo se inicia , passando vapor de água sobre o coque incandescente ao rubro a temperatura de </a:t>
            </a:r>
            <a:r>
              <a:rPr lang="pt-BR" sz="2400" dirty="0" smtClean="0"/>
              <a:t>1000º C.</a:t>
            </a:r>
          </a:p>
          <a:p>
            <a:r>
              <a:rPr lang="pt-BR" sz="2400" b="1" dirty="0" smtClean="0"/>
              <a:t>C + H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O(vapor )             CO + H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  ( gás </a:t>
            </a:r>
            <a:r>
              <a:rPr lang="pt-BR" sz="2400" b="1" dirty="0" err="1" smtClean="0"/>
              <a:t>d`</a:t>
            </a:r>
            <a:r>
              <a:rPr lang="pt-BR" sz="2400" b="1" dirty="0" smtClean="0"/>
              <a:t> água ).  Fase endotérmica</a:t>
            </a:r>
          </a:p>
          <a:p>
            <a:r>
              <a:rPr lang="pt-BR" sz="2400" dirty="0" smtClean="0"/>
              <a:t>(O gás </a:t>
            </a:r>
            <a:r>
              <a:rPr lang="pt-BR" sz="2400" dirty="0" err="1" smtClean="0"/>
              <a:t>d`água</a:t>
            </a:r>
            <a:r>
              <a:rPr lang="pt-BR" sz="2400" dirty="0" smtClean="0"/>
              <a:t> é geralmente utilizado como combustível ).</a:t>
            </a:r>
          </a:p>
          <a:p>
            <a:r>
              <a:rPr lang="pt-BR" sz="2400" dirty="0" smtClean="0"/>
              <a:t>O carbono quente remove o oxigênio da água.</a:t>
            </a:r>
          </a:p>
          <a:p>
            <a:r>
              <a:rPr lang="pt-BR" sz="2400" dirty="0" smtClean="0"/>
              <a:t>com o calor absorvido na reação, a temperatura cai, podendo ficar lenta e até cessar. Para que isso não ocorra é necessário fornecer calor.</a:t>
            </a:r>
          </a:p>
          <a:p>
            <a:r>
              <a:rPr lang="pt-BR" sz="2400" b="1" dirty="0" smtClean="0"/>
              <a:t>Fornecimento de energia para a primeira reação :</a:t>
            </a:r>
          </a:p>
          <a:p>
            <a:r>
              <a:rPr lang="pt-BR" sz="2400" b="1" dirty="0" smtClean="0"/>
              <a:t>O coque ( carvão tratado ) deve ser reaquecido</a:t>
            </a:r>
          </a:p>
          <a:p>
            <a:r>
              <a:rPr lang="pt-BR" sz="2400" dirty="0" smtClean="0"/>
              <a:t>Insufla-se ar pré aquecido provocando uma combustão parcial, a qual libera calor para a primeira reação</a:t>
            </a:r>
          </a:p>
          <a:p>
            <a:endParaRPr lang="pt-BR" sz="2000" b="1" dirty="0" smtClean="0"/>
          </a:p>
          <a:p>
            <a:endParaRPr lang="pt-BR" sz="2000" dirty="0" smtClean="0"/>
          </a:p>
          <a:p>
            <a:endParaRPr lang="pt-BR" sz="2400" dirty="0" smtClean="0"/>
          </a:p>
        </p:txBody>
      </p:sp>
      <p:sp>
        <p:nvSpPr>
          <p:cNvPr id="4" name="Seta para a direita 3"/>
          <p:cNvSpPr/>
          <p:nvPr/>
        </p:nvSpPr>
        <p:spPr>
          <a:xfrm>
            <a:off x="2969301" y="2568564"/>
            <a:ext cx="360040" cy="261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 C + O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               CO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      fase exotérmica </a:t>
            </a:r>
          </a:p>
          <a:p>
            <a:r>
              <a:rPr lang="pt-BR" sz="2400" b="1" dirty="0" smtClean="0"/>
              <a:t>O gás carbônico produzido é eliminado com excesso de ar.</a:t>
            </a:r>
          </a:p>
          <a:p>
            <a:endParaRPr lang="pt-BR" sz="2400" dirty="0" smtClean="0"/>
          </a:p>
          <a:p>
            <a:r>
              <a:rPr lang="pt-BR" sz="2400" b="1" dirty="0" smtClean="0"/>
              <a:t>Fases endotérmica e exotérmica são alternadas</a:t>
            </a:r>
            <a:r>
              <a:rPr lang="pt-BR" sz="2400" dirty="0" smtClean="0"/>
              <a:t>.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1763688" y="1772816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Hidrogênio puro à partir do gás d´água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Deve-se passar na mistura , vapor de água </a:t>
            </a:r>
            <a:r>
              <a:rPr lang="pt-BR" sz="2400" b="1" dirty="0" smtClean="0"/>
              <a:t>a 450º C </a:t>
            </a:r>
            <a:r>
              <a:rPr lang="pt-BR" sz="2400" dirty="0" smtClean="0"/>
              <a:t>na presença do </a:t>
            </a:r>
            <a:r>
              <a:rPr lang="pt-BR" sz="2400" b="1" dirty="0" smtClean="0"/>
              <a:t>catalisador de óxido de ferro III (Fe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O</a:t>
            </a:r>
            <a:r>
              <a:rPr lang="pt-BR" sz="2400" b="1" baseline="-25000" dirty="0" smtClean="0"/>
              <a:t>3 </a:t>
            </a:r>
            <a:r>
              <a:rPr lang="pt-BR" sz="2400" b="1" dirty="0" smtClean="0"/>
              <a:t>) .</a:t>
            </a:r>
          </a:p>
          <a:p>
            <a:endParaRPr lang="pt-BR" sz="2400" dirty="0" smtClean="0"/>
          </a:p>
          <a:p>
            <a:r>
              <a:rPr lang="pt-BR" sz="2400" b="1" dirty="0" smtClean="0"/>
              <a:t>CO + H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 + H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O</a:t>
            </a:r>
            <a:r>
              <a:rPr lang="pt-BR" sz="2400" b="1" baseline="-25000" dirty="0" smtClean="0"/>
              <a:t>( v )  </a:t>
            </a:r>
            <a:r>
              <a:rPr lang="pt-BR" sz="2400" b="1" dirty="0" smtClean="0"/>
              <a:t>         H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 + CO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 + H</a:t>
            </a:r>
            <a:r>
              <a:rPr lang="pt-BR" sz="2400" b="1" baseline="-25000" dirty="0" smtClean="0"/>
              <a:t>2 .</a:t>
            </a:r>
          </a:p>
          <a:p>
            <a:endParaRPr lang="pt-BR" sz="2400" baseline="-25000" dirty="0" smtClean="0"/>
          </a:p>
          <a:p>
            <a:r>
              <a:rPr lang="pt-BR" sz="2400" dirty="0" smtClean="0"/>
              <a:t> Essa reação visa principalmente eliminar a mistura CO/hidrogênio que é difícil de separar. Por conseguinte também produz mais hidrogênio</a:t>
            </a:r>
            <a:endParaRPr lang="pt-BR" sz="2400" dirty="0"/>
          </a:p>
        </p:txBody>
      </p:sp>
      <p:sp>
        <p:nvSpPr>
          <p:cNvPr id="4" name="Seta para a direita 3"/>
          <p:cNvSpPr/>
          <p:nvPr/>
        </p:nvSpPr>
        <p:spPr>
          <a:xfrm>
            <a:off x="3131840" y="3068960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Na ultima parte do processo se faz a separação do dióxido de carbono do hidrogênio.</a:t>
            </a:r>
          </a:p>
          <a:p>
            <a:r>
              <a:rPr lang="pt-BR" sz="2400" dirty="0" smtClean="0"/>
              <a:t>A mistura CO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/hidrogênio é passada em água. O dióxido de carbono é 100 vezes mais solúvel em água que o hidrogênio.</a:t>
            </a:r>
          </a:p>
          <a:p>
            <a:r>
              <a:rPr lang="pt-BR" sz="2400" dirty="0" smtClean="0"/>
              <a:t>Temperatura e pressão influenciam no processo de solubilidade de um gás em água.</a:t>
            </a:r>
            <a:endParaRPr lang="pt-B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A </a:t>
            </a:r>
            <a:r>
              <a:rPr lang="pt-BR" sz="2800" dirty="0" err="1" smtClean="0"/>
              <a:t>coqueificação</a:t>
            </a:r>
            <a:r>
              <a:rPr lang="pt-BR" sz="2800" dirty="0" smtClean="0"/>
              <a:t> ocorre a uma temperatura de 1300</a:t>
            </a:r>
            <a:r>
              <a:rPr lang="pt-BR" sz="2800" baseline="30000" dirty="0" smtClean="0"/>
              <a:t>O</a:t>
            </a:r>
            <a:r>
              <a:rPr lang="pt-BR" sz="2800" dirty="0" smtClean="0"/>
              <a:t>C em ausência de ar durante um período de 18 horas, onde ocorre a liberação de substâncias voláteis.O produto é o coque, material poroso com elevada resistência mecânica, alto ponto de fusão e grande quantidade de carbono.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sz="2400" dirty="0"/>
              <a:t> </a:t>
            </a:r>
            <a:r>
              <a:rPr lang="pt-BR" sz="2400" dirty="0" smtClean="0"/>
              <a:t> É o elemento mais abundante do universo ( ¾ da massa do universo ).</a:t>
            </a:r>
          </a:p>
          <a:p>
            <a:pPr>
              <a:buNone/>
            </a:pPr>
            <a:r>
              <a:rPr lang="pt-BR" sz="2400" dirty="0"/>
              <a:t> </a:t>
            </a:r>
            <a:r>
              <a:rPr lang="pt-BR" sz="2400" dirty="0" smtClean="0"/>
              <a:t> É encontrado na água que cobre 70% da superfície da terra e em todo material orgânico.</a:t>
            </a:r>
          </a:p>
          <a:p>
            <a:pPr>
              <a:buNone/>
            </a:pPr>
            <a:r>
              <a:rPr lang="pt-BR" sz="2400" dirty="0"/>
              <a:t> </a:t>
            </a:r>
            <a:r>
              <a:rPr lang="pt-BR" sz="2400" dirty="0" smtClean="0"/>
              <a:t> É o elemento mais simples do universo. 1 próton e 1 </a:t>
            </a:r>
            <a:r>
              <a:rPr lang="pt-BR" sz="2400" dirty="0" err="1" smtClean="0"/>
              <a:t>neutron</a:t>
            </a:r>
            <a:r>
              <a:rPr lang="pt-BR" sz="2400" dirty="0" smtClean="0"/>
              <a:t>.</a:t>
            </a:r>
          </a:p>
          <a:p>
            <a:pPr>
              <a:buNone/>
            </a:pPr>
            <a:r>
              <a:rPr lang="pt-BR" sz="2400" dirty="0"/>
              <a:t> </a:t>
            </a:r>
            <a:r>
              <a:rPr lang="pt-BR" sz="2400" dirty="0" smtClean="0"/>
              <a:t> Mais leve de todos os elementos e gases, e é 14 vezes mais leve que o ar.</a:t>
            </a:r>
          </a:p>
          <a:p>
            <a:pPr>
              <a:buNone/>
            </a:pPr>
            <a:r>
              <a:rPr lang="pt-BR" sz="2400" dirty="0"/>
              <a:t> </a:t>
            </a:r>
            <a:r>
              <a:rPr lang="pt-BR" sz="2400" dirty="0" smtClean="0"/>
              <a:t> Um vazamento de hidrogênio gasoso se propaga imediatamente no ar e não polui o solo ou as águas subterrâneas.</a:t>
            </a:r>
          </a:p>
          <a:p>
            <a:pPr>
              <a:buNone/>
            </a:pPr>
            <a:r>
              <a:rPr lang="pt-BR" sz="2400" dirty="0" smtClean="0"/>
              <a:t>É incolor, inodoro e não tóxico. Não produz chuva ácida e não empobrece a camada de ozônio.</a:t>
            </a:r>
            <a:endParaRPr lang="pt-BR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Users\Paulo César Ribeiro\Documents\images de carvã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60" y="1407780"/>
            <a:ext cx="8508672" cy="4109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556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Paulo César Ribeiro\Documents\images coqu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7"/>
            <a:ext cx="7171281" cy="544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261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Processo de reformação à vapor de obtenção de hidrogênio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Este processo pode ser considerado uma atualização do processo Bosch.</a:t>
            </a:r>
          </a:p>
          <a:p>
            <a:r>
              <a:rPr lang="pt-BR" sz="2400" dirty="0" smtClean="0"/>
              <a:t>O hidrogênio obtido é utilizado no processo Haber – Bosch da amônia e também no processo de hidrogenação de óleos vegetais e outros.</a:t>
            </a:r>
            <a:endParaRPr lang="pt-BR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Cliente\Documents\reformação a vapor 20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894" y="1600200"/>
            <a:ext cx="638021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O processo utiliza como matéria prima principal, </a:t>
            </a:r>
            <a:r>
              <a:rPr lang="pt-BR" sz="2400" b="1" dirty="0" smtClean="0"/>
              <a:t>hidrocarbonetos leves</a:t>
            </a:r>
            <a:r>
              <a:rPr lang="pt-BR" sz="2400" dirty="0" smtClean="0"/>
              <a:t>. ( obtidos no gás natural ou em processos de </a:t>
            </a:r>
            <a:r>
              <a:rPr lang="pt-BR" sz="2400" dirty="0" err="1" smtClean="0"/>
              <a:t>craqueamento</a:t>
            </a:r>
            <a:r>
              <a:rPr lang="pt-BR" sz="2400" dirty="0" smtClean="0"/>
              <a:t> de nafta  e óleos combustíveis.)</a:t>
            </a:r>
          </a:p>
          <a:p>
            <a:r>
              <a:rPr lang="pt-BR" sz="2400" dirty="0" smtClean="0"/>
              <a:t>O hidrocarboneto leve é passado sobre um catalisador de níquel a temperatura de 800 – 900ºC.</a:t>
            </a:r>
          </a:p>
          <a:p>
            <a:r>
              <a:rPr lang="pt-BR" sz="2400" dirty="0" err="1" smtClean="0"/>
              <a:t>Obs</a:t>
            </a:r>
            <a:r>
              <a:rPr lang="pt-BR" sz="2400" dirty="0" smtClean="0"/>
              <a:t>: na planta observamos o </a:t>
            </a:r>
            <a:r>
              <a:rPr lang="pt-BR" sz="2400" dirty="0" err="1" smtClean="0"/>
              <a:t>dessulfurizador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Não se observa as alternâncias das fases exotérmicas e endotérmicas. O reator é sempre aquecido externamente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 smtClean="0"/>
              <a:t>CH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+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                     CO + 3H</a:t>
            </a:r>
            <a:r>
              <a:rPr lang="pt-BR" sz="2400" baseline="-25000" dirty="0" smtClean="0"/>
              <a:t>2</a:t>
            </a:r>
          </a:p>
          <a:p>
            <a:r>
              <a:rPr lang="pt-BR" sz="2400" dirty="0" smtClean="0"/>
              <a:t>CH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+ 2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                   CO</a:t>
            </a:r>
            <a:r>
              <a:rPr lang="pt-BR" sz="2400" baseline="-25000" dirty="0" smtClean="0"/>
              <a:t>2 </a:t>
            </a:r>
            <a:r>
              <a:rPr lang="pt-BR" sz="2400" dirty="0" smtClean="0"/>
              <a:t>+ 4H</a:t>
            </a:r>
            <a:r>
              <a:rPr lang="pt-BR" sz="2400" baseline="-25000" dirty="0" smtClean="0"/>
              <a:t>2</a:t>
            </a:r>
            <a:endParaRPr lang="pt-BR" sz="2400" dirty="0" smtClean="0"/>
          </a:p>
          <a:p>
            <a:endParaRPr lang="pt-BR" sz="2400" baseline="-25000" dirty="0" smtClean="0"/>
          </a:p>
          <a:p>
            <a:r>
              <a:rPr lang="pt-BR" sz="2400" dirty="0" smtClean="0"/>
              <a:t>O produto da reação é uma mistura de CO, CO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, H</a:t>
            </a:r>
            <a:r>
              <a:rPr lang="pt-BR" sz="2400" baseline="-25000" dirty="0" smtClean="0"/>
              <a:t>2 </a:t>
            </a:r>
            <a:r>
              <a:rPr lang="pt-BR" sz="2400" dirty="0" smtClean="0"/>
              <a:t>e excesso de água (vapor ).</a:t>
            </a:r>
          </a:p>
          <a:p>
            <a:endParaRPr lang="pt-BR" sz="2400" dirty="0" smtClean="0"/>
          </a:p>
          <a:p>
            <a:r>
              <a:rPr lang="pt-BR" sz="2400" dirty="0" smtClean="0"/>
              <a:t>Essa mistura é enriquecida com mais vapor, resfriada a 440ºC, passada por um catalisador ferro/cobre onde o CO é transformado em CO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Na última parte do processo o CO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é separado do hidrogênio pelo K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CO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, segundo a reação:</a:t>
            </a:r>
          </a:p>
          <a:p>
            <a:endParaRPr lang="pt-BR" sz="2400" dirty="0"/>
          </a:p>
        </p:txBody>
      </p:sp>
      <p:sp>
        <p:nvSpPr>
          <p:cNvPr id="4" name="Seta para a direita 3"/>
          <p:cNvSpPr/>
          <p:nvPr/>
        </p:nvSpPr>
        <p:spPr>
          <a:xfrm>
            <a:off x="2411760" y="1700808"/>
            <a:ext cx="936104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 flipV="1">
            <a:off x="2627784" y="2060848"/>
            <a:ext cx="792088" cy="189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K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CO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+ CO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+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                  2KHCO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 </a:t>
            </a:r>
          </a:p>
          <a:p>
            <a:endParaRPr lang="pt-BR" sz="2400" baseline="-25000" dirty="0" smtClean="0"/>
          </a:p>
          <a:p>
            <a:r>
              <a:rPr lang="pt-BR" sz="2400" dirty="0" smtClean="0"/>
              <a:t>Utiliza-se também a </a:t>
            </a:r>
            <a:r>
              <a:rPr lang="pt-BR" sz="2400" dirty="0" err="1" smtClean="0"/>
              <a:t>etanolamina</a:t>
            </a:r>
            <a:r>
              <a:rPr lang="pt-BR" sz="2400" dirty="0" smtClean="0"/>
              <a:t> :</a:t>
            </a:r>
          </a:p>
          <a:p>
            <a:r>
              <a:rPr lang="pt-BR" sz="2400" dirty="0" smtClean="0"/>
              <a:t>2HOCH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CH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NH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+ CO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+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                   (HOCH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CH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NH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)CO</a:t>
            </a:r>
            <a:r>
              <a:rPr lang="pt-BR" sz="2400" baseline="-25000" dirty="0" smtClean="0"/>
              <a:t>3</a:t>
            </a:r>
            <a:endParaRPr lang="pt-BR" sz="2400" baseline="-25000" dirty="0"/>
          </a:p>
        </p:txBody>
      </p:sp>
      <p:sp>
        <p:nvSpPr>
          <p:cNvPr id="4" name="Seta para a direita 3"/>
          <p:cNvSpPr/>
          <p:nvPr/>
        </p:nvSpPr>
        <p:spPr>
          <a:xfrm>
            <a:off x="3347864" y="1700808"/>
            <a:ext cx="864096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entalhada para a direita 4"/>
          <p:cNvSpPr/>
          <p:nvPr/>
        </p:nvSpPr>
        <p:spPr>
          <a:xfrm>
            <a:off x="4572000" y="2852936"/>
            <a:ext cx="864096" cy="26860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Preparação do hidrogênio pelo seu deslocamento de  ácidos( laboratório )</a:t>
            </a:r>
            <a:endParaRPr lang="pt-BR" sz="2800" dirty="0"/>
          </a:p>
        </p:txBody>
      </p:sp>
      <p:pic>
        <p:nvPicPr>
          <p:cNvPr id="4" name="Picture 2" descr="C:\Users\Cliente\Pictures\2015-07-24 aparelho de formação de hidrogênio\aparelho de formação de hidrogênio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11641" y="1600200"/>
            <a:ext cx="5720718" cy="4525963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Observe que é uma vidraria simples. Bem própria dos processos de laboratório. Um frasco </a:t>
            </a:r>
            <a:r>
              <a:rPr lang="pt-BR" sz="2800" dirty="0" err="1" smtClean="0"/>
              <a:t>erlenmeyer</a:t>
            </a:r>
            <a:r>
              <a:rPr lang="pt-BR" sz="2800" dirty="0" smtClean="0"/>
              <a:t> , um funil de adição e uma saída lateral que contém uma substância desidratante, geralmente o cloreto de cálcio.</a:t>
            </a:r>
          </a:p>
          <a:p>
            <a:r>
              <a:rPr lang="pt-BR" sz="2800" dirty="0" smtClean="0"/>
              <a:t>O ácido é gotejado lentamente sobre o metal pulverizado.</a:t>
            </a:r>
          </a:p>
          <a:p>
            <a:r>
              <a:rPr lang="pt-BR" sz="2800" dirty="0" smtClean="0"/>
              <a:t>A formação do hidrogênio é imediato</a:t>
            </a:r>
            <a:endParaRPr lang="pt-BR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Users\Cliente\Pictures\2015-07-24 eletrpositividade\eletrpositividade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600" y="1196752"/>
            <a:ext cx="7352278" cy="522520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t-BR" sz="2400" dirty="0" smtClean="0"/>
              <a:t>É considerado o combustível perfeito.</a:t>
            </a:r>
          </a:p>
          <a:p>
            <a:pPr>
              <a:buNone/>
            </a:pPr>
            <a:r>
              <a:rPr lang="pt-BR" sz="2400" dirty="0" smtClean="0"/>
              <a:t>É o combustível de queima mais limpa e mais eficiente.</a:t>
            </a:r>
          </a:p>
          <a:p>
            <a:pPr>
              <a:buNone/>
            </a:pPr>
            <a:r>
              <a:rPr lang="pt-BR" sz="2400" dirty="0" smtClean="0"/>
              <a:t>O hidrogênio pode produzir eletricidade e a eletricidade pode produzir hidrogênio.</a:t>
            </a:r>
          </a:p>
          <a:p>
            <a:pPr>
              <a:buNone/>
            </a:pPr>
            <a:r>
              <a:rPr lang="pt-BR" sz="2400" dirty="0" smtClean="0"/>
              <a:t>Se combina quimicamente com a maioria dos elementos, por isso tem sido usado como um produto químico industrial em diversas aplicações.</a:t>
            </a:r>
          </a:p>
          <a:p>
            <a:pPr>
              <a:buNone/>
            </a:pPr>
            <a:r>
              <a:rPr lang="pt-BR" sz="2400" dirty="0" smtClean="0"/>
              <a:t>Nos veículos, é usado para produzir eletricidade em uma célula de combustível na opção mais limpa ou em um motor a combustão interna onde as emissões de gases tóxicos são significativamente menores em relação aos outros combustíveis</a:t>
            </a:r>
            <a:endParaRPr lang="pt-BR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Ácidos mais utilizados </a:t>
            </a:r>
            <a:r>
              <a:rPr lang="pt-BR" sz="2400" dirty="0" smtClean="0"/>
              <a:t>:</a:t>
            </a:r>
          </a:p>
          <a:p>
            <a:r>
              <a:rPr lang="pt-BR" sz="2400" dirty="0" smtClean="0"/>
              <a:t>Ácido sulfúrico diluído</a:t>
            </a:r>
          </a:p>
          <a:p>
            <a:r>
              <a:rPr lang="pt-BR" sz="2400" dirty="0" smtClean="0"/>
              <a:t>Ácido clorídrico diluído ou concentrado ( grau técnico 32-33 % e  PA 37% ).</a:t>
            </a:r>
          </a:p>
          <a:p>
            <a:r>
              <a:rPr lang="pt-BR" sz="2400" dirty="0" smtClean="0"/>
              <a:t>Zn+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SO</a:t>
            </a:r>
            <a:r>
              <a:rPr lang="pt-BR" sz="2400" baseline="-25000" dirty="0" smtClean="0"/>
              <a:t>4 </a:t>
            </a:r>
            <a:r>
              <a:rPr lang="pt-BR" sz="2400" dirty="0" smtClean="0"/>
              <a:t>                    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 + ZnSO</a:t>
            </a:r>
            <a:r>
              <a:rPr lang="pt-BR" sz="2400" baseline="-25000" dirty="0" smtClean="0"/>
              <a:t>4.</a:t>
            </a:r>
          </a:p>
          <a:p>
            <a:r>
              <a:rPr lang="pt-BR" sz="2400" dirty="0" smtClean="0"/>
              <a:t>O zinco e o ácido sulfúrico são os mais utilizados .</a:t>
            </a:r>
          </a:p>
          <a:p>
            <a:r>
              <a:rPr lang="pt-BR" sz="2400" dirty="0" smtClean="0"/>
              <a:t>A reação do magnésio com o ácido sulfúrico diluído ou o ácido clorídrico  é mais violenta do que com o zinco.</a:t>
            </a:r>
          </a:p>
          <a:p>
            <a:r>
              <a:rPr lang="pt-BR" sz="2400" dirty="0" smtClean="0"/>
              <a:t>O estanho somente reage de modo conveniente quando o ácido é aquecido</a:t>
            </a:r>
            <a:endParaRPr lang="pt-BR" sz="2400" dirty="0"/>
          </a:p>
        </p:txBody>
      </p:sp>
      <p:sp>
        <p:nvSpPr>
          <p:cNvPr id="4" name="Seta para a direita 3"/>
          <p:cNvSpPr/>
          <p:nvPr/>
        </p:nvSpPr>
        <p:spPr>
          <a:xfrm>
            <a:off x="2555776" y="3501008"/>
            <a:ext cx="936104" cy="124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Velocidade de reação entre metais e ácidos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A reatividade do metal com o ácido é </a:t>
            </a:r>
            <a:r>
              <a:rPr lang="pt-BR" sz="2400" dirty="0" err="1" smtClean="0"/>
              <a:t>expontânea</a:t>
            </a:r>
            <a:r>
              <a:rPr lang="pt-BR" sz="2400" dirty="0" smtClean="0"/>
              <a:t>. A velocidade para liberar o hidrogênio depende de muitos fatores entre eles, temperatura, concentração de ácido, estado do metal (superfície de contato ) e da natureza do metal.</a:t>
            </a:r>
          </a:p>
          <a:p>
            <a:r>
              <a:rPr lang="pt-BR" sz="2400" dirty="0" smtClean="0"/>
              <a:t>´limalhas de ferro em ácido clorídrico aquecido reagem rapidamente, enquanto se a temperatura do ácido estiver a 0ºC é lenta.</a:t>
            </a:r>
          </a:p>
          <a:p>
            <a:r>
              <a:rPr lang="pt-BR" sz="2400" dirty="0" smtClean="0"/>
              <a:t>Um pedaço de ferro em ácido clorídrico pode levar dias para se dissolver em ácido clorídrico, enquanto se a mesma quantidade estiver finamente dividido poderá se dissolver em poucas horas.</a:t>
            </a:r>
          </a:p>
          <a:p>
            <a:r>
              <a:rPr lang="pt-BR" sz="2400" dirty="0" smtClean="0"/>
              <a:t>Alumínio reage relativamente rápido com ácido sulfúrico e ácido clorídrico (ácidos fortes ) , mas lentamente com os ácidos acético e fosfórico  que são fracos.</a:t>
            </a:r>
            <a:endParaRPr lang="pt-BR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Impurezas do hidrogênio proveniente do metal e do ácido.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O hidrogênio obtido por essas reações de deslocamento contém vapor de água que é arrastado pelo gás. A água é removida passando o gás sobre um agente desidratante , geralmente o  cloreto de cálcio.</a:t>
            </a:r>
          </a:p>
          <a:p>
            <a:r>
              <a:rPr lang="pt-BR" sz="2400" dirty="0" smtClean="0"/>
              <a:t>O hidrogênio pode conter </a:t>
            </a:r>
            <a:r>
              <a:rPr lang="pt-BR" sz="2400" dirty="0" err="1" smtClean="0"/>
              <a:t>hidretos</a:t>
            </a:r>
            <a:r>
              <a:rPr lang="pt-BR" sz="2400" dirty="0" smtClean="0"/>
              <a:t> de antimônio e arsênico ( AsH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e SbH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) muito comum no zinco.</a:t>
            </a:r>
          </a:p>
          <a:p>
            <a:r>
              <a:rPr lang="pt-BR" sz="2400" dirty="0" smtClean="0"/>
              <a:t>Hidrogênio puro está associado a utilização de ácidos e metais puros</a:t>
            </a:r>
            <a:endParaRPr lang="pt-BR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Ácidos usados para produção de hidrogênio à partir dos metais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Foi visto que o ácido sulfúrico diluído e o ácido clorídrico concentrado ou diluído são os mais utilizados na obtenção de hidrogênio à partir de metais.</a:t>
            </a:r>
          </a:p>
          <a:p>
            <a:r>
              <a:rPr lang="pt-BR" sz="2400" dirty="0" smtClean="0"/>
              <a:t>O ácido acético e o fosfórico também podem ser usados.</a:t>
            </a:r>
          </a:p>
          <a:p>
            <a:r>
              <a:rPr lang="pt-BR" sz="2400" b="1" dirty="0" smtClean="0"/>
              <a:t>O ácido nítrico concentrado ou diluído e o ácido sulfúrico concentrado são agentes oxidantes fortes , quando reagem com metais ocorre a redução dos seus íons negativos, o metal é oxidado  e em vez de hidrogênio  forma-se a água.</a:t>
            </a:r>
          </a:p>
          <a:p>
            <a:r>
              <a:rPr lang="pt-BR" sz="2400" b="1" dirty="0" smtClean="0"/>
              <a:t>O ácido nítrico reage com zinco formando nitrato de amônio, nitrato de zinco e água.</a:t>
            </a:r>
          </a:p>
          <a:p>
            <a:r>
              <a:rPr lang="pt-BR" sz="2400" b="1" dirty="0" smtClean="0"/>
              <a:t>4Zn + 10HNO</a:t>
            </a:r>
            <a:r>
              <a:rPr lang="pt-BR" sz="2400" b="1" baseline="-25000" dirty="0" smtClean="0"/>
              <a:t>3 </a:t>
            </a:r>
            <a:r>
              <a:rPr lang="pt-BR" sz="2400" b="1" dirty="0" smtClean="0"/>
              <a:t>                     4Zn(NO</a:t>
            </a:r>
            <a:r>
              <a:rPr lang="pt-BR" sz="2400" b="1" baseline="-25000" dirty="0" smtClean="0"/>
              <a:t>3</a:t>
            </a:r>
            <a:r>
              <a:rPr lang="pt-BR" sz="2400" b="1" dirty="0" smtClean="0"/>
              <a:t>)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 + NH</a:t>
            </a:r>
            <a:r>
              <a:rPr lang="pt-BR" sz="2400" b="1" baseline="-25000" dirty="0" smtClean="0"/>
              <a:t>4</a:t>
            </a:r>
            <a:r>
              <a:rPr lang="pt-BR" sz="2400" b="1" dirty="0" smtClean="0"/>
              <a:t>NO</a:t>
            </a:r>
            <a:r>
              <a:rPr lang="pt-BR" sz="2400" b="1" baseline="-25000" dirty="0" smtClean="0"/>
              <a:t>3</a:t>
            </a:r>
            <a:r>
              <a:rPr lang="pt-BR" sz="2400" b="1" dirty="0" smtClean="0"/>
              <a:t> + 3H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O</a:t>
            </a:r>
            <a:endParaRPr lang="pt-BR" sz="2400" b="1" dirty="0"/>
          </a:p>
        </p:txBody>
      </p:sp>
      <p:sp>
        <p:nvSpPr>
          <p:cNvPr id="4" name="Seta para a direita 3"/>
          <p:cNvSpPr/>
          <p:nvPr/>
        </p:nvSpPr>
        <p:spPr>
          <a:xfrm>
            <a:off x="2915816" y="5661248"/>
            <a:ext cx="1008112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Ácido sulfúrico como oxidante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Metais que se encontram na série eletromotriz abaixo do hidrogênio não se dissolvem a frio em ácido sulfúrico concentrado ou diluído nem em outro ácido não oxidante.</a:t>
            </a:r>
          </a:p>
          <a:p>
            <a:r>
              <a:rPr lang="pt-BR" sz="2400" dirty="0" smtClean="0"/>
              <a:t>Alguns desses metais se  dissolvem em ácido sulfúrico à quente. O ácido é um oxidante efetivo , sendo também reduzido a SO</a:t>
            </a:r>
            <a:r>
              <a:rPr lang="pt-BR" sz="2400" baseline="-25000" dirty="0" smtClean="0"/>
              <a:t>2 </a:t>
            </a:r>
            <a:r>
              <a:rPr lang="pt-BR" sz="2400" dirty="0" smtClean="0"/>
              <a:t> .Não há formação de hidrogênio.</a:t>
            </a:r>
          </a:p>
          <a:p>
            <a:endParaRPr lang="pt-BR" sz="2400" baseline="-25000" dirty="0" smtClean="0"/>
          </a:p>
          <a:p>
            <a:r>
              <a:rPr lang="pt-BR" sz="2400" dirty="0" smtClean="0"/>
              <a:t>Cu + 2H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SO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                     CuSO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+ SO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+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 </a:t>
            </a:r>
          </a:p>
          <a:p>
            <a:endParaRPr lang="pt-BR" sz="2400" dirty="0" smtClean="0"/>
          </a:p>
          <a:p>
            <a:endParaRPr lang="pt-BR" sz="2400" dirty="0"/>
          </a:p>
        </p:txBody>
      </p:sp>
      <p:sp>
        <p:nvSpPr>
          <p:cNvPr id="4" name="Seta para a direita 3"/>
          <p:cNvSpPr/>
          <p:nvPr/>
        </p:nvSpPr>
        <p:spPr>
          <a:xfrm>
            <a:off x="2627784" y="4437112"/>
            <a:ext cx="1080120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Conclusão:</a:t>
            </a:r>
            <a:r>
              <a:rPr lang="pt-BR" sz="2400" dirty="0" smtClean="0"/>
              <a:t> os metais situados abaixo do hidrogênio na série eletromotriz não liberam hidrogênio dos ácidos, mas reagem com ácidos oxidantes formando produtos de redução dos ácidos oxidantes.</a:t>
            </a:r>
          </a:p>
          <a:p>
            <a:r>
              <a:rPr lang="pt-BR" sz="2400" dirty="0" smtClean="0"/>
              <a:t>Em reação com ácido nítrico :</a:t>
            </a:r>
          </a:p>
          <a:p>
            <a:r>
              <a:rPr lang="pt-BR" sz="2400" dirty="0" smtClean="0"/>
              <a:t>3 Cu + 8 HNO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                    2 NO + 3 Cu(NO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)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+ 4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2771800" y="3789040"/>
            <a:ext cx="1080120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532" y="2492896"/>
            <a:ext cx="8352928" cy="3024336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6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/>
              <a:t>Bases fortes em soluções concentradas como hidróxido de sódio e de potássio reagem com  metais como zinco, alumínio e estanho, produzindo hidrogênio gasoso  e </a:t>
            </a:r>
            <a:r>
              <a:rPr lang="pt-BR" sz="2800" dirty="0" err="1" smtClean="0"/>
              <a:t>hidroxo</a:t>
            </a:r>
            <a:r>
              <a:rPr lang="pt-BR" sz="2800" dirty="0" smtClean="0"/>
              <a:t>- complexos do metal .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404664"/>
            <a:ext cx="8424936" cy="136815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 sz="2400" b="1" dirty="0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Preparação do Hidrogênio pelo seu deslocamento de soluções aquosas de bases fortes </a:t>
            </a:r>
            <a:endParaRPr lang="pt-BR" sz="2400" b="1" dirty="0">
              <a:latin typeface="Lucida Calligraphy" pitchFamily="66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83568" y="2377333"/>
            <a:ext cx="7325060" cy="203132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>
                <a:latin typeface="+mn-lt"/>
                <a:cs typeface="+mn-cs"/>
              </a:rPr>
              <a:t>Zn + 2 </a:t>
            </a:r>
            <a:r>
              <a:rPr lang="pt-BR" sz="2800" dirty="0" err="1">
                <a:latin typeface="+mn-lt"/>
                <a:cs typeface="+mn-cs"/>
              </a:rPr>
              <a:t>NaOH</a:t>
            </a:r>
            <a:r>
              <a:rPr lang="pt-BR" sz="2800" dirty="0">
                <a:latin typeface="+mn-lt"/>
                <a:cs typeface="+mn-cs"/>
              </a:rPr>
              <a:t> + 2 H</a:t>
            </a:r>
            <a:r>
              <a:rPr lang="pt-BR" sz="2800" baseline="-25000" dirty="0">
                <a:latin typeface="+mn-lt"/>
                <a:cs typeface="+mn-cs"/>
              </a:rPr>
              <a:t>2</a:t>
            </a:r>
            <a:r>
              <a:rPr lang="pt-BR" sz="2800" dirty="0">
                <a:latin typeface="+mn-lt"/>
                <a:cs typeface="+mn-cs"/>
              </a:rPr>
              <a:t>O               H</a:t>
            </a:r>
            <a:r>
              <a:rPr lang="pt-BR" sz="2800" baseline="-25000" dirty="0">
                <a:latin typeface="+mn-lt"/>
                <a:cs typeface="+mn-cs"/>
              </a:rPr>
              <a:t>2</a:t>
            </a:r>
            <a:r>
              <a:rPr lang="pt-BR" sz="2800" dirty="0">
                <a:latin typeface="+mn-lt"/>
                <a:cs typeface="+mn-cs"/>
              </a:rPr>
              <a:t> + Na</a:t>
            </a:r>
            <a:r>
              <a:rPr lang="pt-BR" sz="2800" baseline="-25000" dirty="0">
                <a:latin typeface="+mn-lt"/>
                <a:cs typeface="+mn-cs"/>
              </a:rPr>
              <a:t>2</a:t>
            </a:r>
            <a:r>
              <a:rPr lang="pt-BR" sz="2800" dirty="0">
                <a:latin typeface="+mn-lt"/>
                <a:cs typeface="+mn-cs"/>
              </a:rPr>
              <a:t>{Zn(OH)</a:t>
            </a:r>
            <a:r>
              <a:rPr lang="pt-BR" sz="2800" baseline="-25000" dirty="0">
                <a:latin typeface="+mn-lt"/>
                <a:cs typeface="+mn-cs"/>
              </a:rPr>
              <a:t>4</a:t>
            </a:r>
            <a:r>
              <a:rPr lang="pt-BR" sz="2800" dirty="0">
                <a:latin typeface="+mn-lt"/>
                <a:cs typeface="+mn-cs"/>
              </a:rPr>
              <a:t>}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>
                <a:latin typeface="+mn-lt"/>
                <a:cs typeface="+mn-cs"/>
              </a:rPr>
              <a:t>2Al + 2NaOH +6H</a:t>
            </a:r>
            <a:r>
              <a:rPr lang="pt-BR" sz="2800" baseline="-25000" dirty="0">
                <a:latin typeface="+mn-lt"/>
                <a:cs typeface="+mn-cs"/>
              </a:rPr>
              <a:t>2</a:t>
            </a:r>
            <a:r>
              <a:rPr lang="pt-BR" sz="2800" dirty="0">
                <a:latin typeface="+mn-lt"/>
                <a:cs typeface="+mn-cs"/>
              </a:rPr>
              <a:t>O               3H</a:t>
            </a:r>
            <a:r>
              <a:rPr lang="pt-BR" sz="2800" baseline="-25000" dirty="0">
                <a:latin typeface="+mn-lt"/>
                <a:cs typeface="+mn-cs"/>
              </a:rPr>
              <a:t>2</a:t>
            </a:r>
            <a:r>
              <a:rPr lang="pt-BR" sz="2800" dirty="0">
                <a:latin typeface="+mn-lt"/>
                <a:cs typeface="+mn-cs"/>
              </a:rPr>
              <a:t> +2Na{Al(OH)</a:t>
            </a:r>
            <a:r>
              <a:rPr lang="pt-BR" sz="2800" baseline="-25000" dirty="0">
                <a:latin typeface="+mn-lt"/>
                <a:cs typeface="+mn-cs"/>
              </a:rPr>
              <a:t>4</a:t>
            </a:r>
            <a:r>
              <a:rPr lang="pt-BR" sz="2800" dirty="0">
                <a:latin typeface="+mn-lt"/>
                <a:cs typeface="+mn-cs"/>
              </a:rPr>
              <a:t>}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>
                <a:latin typeface="+mn-lt"/>
                <a:cs typeface="+mn-cs"/>
              </a:rPr>
              <a:t>Sn +2NaOH +2H</a:t>
            </a:r>
            <a:r>
              <a:rPr lang="pt-BR" sz="2800" baseline="-25000" dirty="0">
                <a:latin typeface="+mn-lt"/>
                <a:cs typeface="+mn-cs"/>
              </a:rPr>
              <a:t>2</a:t>
            </a:r>
            <a:r>
              <a:rPr lang="pt-BR" sz="2800" dirty="0">
                <a:latin typeface="+mn-lt"/>
                <a:cs typeface="+mn-cs"/>
              </a:rPr>
              <a:t>O                H</a:t>
            </a:r>
            <a:r>
              <a:rPr lang="pt-BR" sz="2800" baseline="-25000" dirty="0">
                <a:latin typeface="+mn-lt"/>
                <a:cs typeface="+mn-cs"/>
              </a:rPr>
              <a:t>2</a:t>
            </a:r>
            <a:r>
              <a:rPr lang="pt-BR" sz="2800" dirty="0">
                <a:latin typeface="+mn-lt"/>
                <a:cs typeface="+mn-cs"/>
              </a:rPr>
              <a:t> +Na</a:t>
            </a:r>
            <a:r>
              <a:rPr lang="pt-BR" sz="2800" baseline="-25000" dirty="0">
                <a:latin typeface="+mn-lt"/>
                <a:cs typeface="+mn-cs"/>
              </a:rPr>
              <a:t>2</a:t>
            </a:r>
            <a:r>
              <a:rPr lang="pt-BR" sz="2800" dirty="0">
                <a:latin typeface="+mn-lt"/>
                <a:cs typeface="+mn-cs"/>
              </a:rPr>
              <a:t>{Sn(OH)</a:t>
            </a:r>
            <a:r>
              <a:rPr lang="pt-BR" sz="2800" baseline="-25000" dirty="0">
                <a:latin typeface="+mn-lt"/>
                <a:cs typeface="+mn-cs"/>
              </a:rPr>
              <a:t>4</a:t>
            </a:r>
            <a:r>
              <a:rPr lang="pt-BR" sz="2800" dirty="0">
                <a:latin typeface="+mn-lt"/>
                <a:cs typeface="+mn-cs"/>
              </a:rPr>
              <a:t>}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3898945" y="2714413"/>
            <a:ext cx="894306" cy="21602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3779912" y="3333363"/>
            <a:ext cx="894306" cy="21602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3614548" y="3933056"/>
            <a:ext cx="894306" cy="21602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13760" y="980728"/>
            <a:ext cx="7515423" cy="448041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err="1"/>
              <a:t>Tetraidroxozincato</a:t>
            </a:r>
            <a:r>
              <a:rPr lang="pt-BR" sz="2800" dirty="0"/>
              <a:t>  II de </a:t>
            </a:r>
            <a:r>
              <a:rPr lang="pt-BR" sz="2800" dirty="0" smtClean="0"/>
              <a:t>sódio;</a:t>
            </a:r>
            <a:endParaRPr lang="pt-BR" sz="28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err="1"/>
              <a:t>Tetraidroxoaluminato</a:t>
            </a:r>
            <a:r>
              <a:rPr lang="pt-BR" sz="2800" dirty="0"/>
              <a:t> III de </a:t>
            </a:r>
            <a:r>
              <a:rPr lang="pt-BR" sz="2800" dirty="0" smtClean="0"/>
              <a:t>sódio;</a:t>
            </a:r>
            <a:endParaRPr lang="pt-BR" sz="28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err="1"/>
              <a:t>Teraidroxoestanato</a:t>
            </a:r>
            <a:r>
              <a:rPr lang="pt-BR" sz="2800" dirty="0"/>
              <a:t> II de </a:t>
            </a:r>
            <a:r>
              <a:rPr lang="pt-BR" sz="2800" dirty="0" smtClean="0"/>
              <a:t>sódio;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/>
              <a:t>Alguns </a:t>
            </a:r>
            <a:r>
              <a:rPr lang="pt-BR" sz="2800" dirty="0"/>
              <a:t>não metais também reagem  com </a:t>
            </a:r>
            <a:r>
              <a:rPr lang="pt-BR" sz="2800" dirty="0" err="1" smtClean="0"/>
              <a:t>NaOH</a:t>
            </a:r>
            <a:endParaRPr lang="pt-BR" sz="2800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/>
              <a:t>Si </a:t>
            </a:r>
            <a:r>
              <a:rPr lang="pt-BR" sz="2800" dirty="0"/>
              <a:t>+ 2NaOH + H</a:t>
            </a:r>
            <a:r>
              <a:rPr lang="pt-BR" sz="2800" baseline="-25000" dirty="0"/>
              <a:t>2</a:t>
            </a:r>
            <a:r>
              <a:rPr lang="pt-BR" sz="2800" dirty="0"/>
              <a:t>O              2H</a:t>
            </a:r>
            <a:r>
              <a:rPr lang="pt-BR" sz="2800" baseline="-25000" dirty="0"/>
              <a:t>2</a:t>
            </a:r>
            <a:r>
              <a:rPr lang="pt-BR" sz="2800" dirty="0"/>
              <a:t> + Na</a:t>
            </a:r>
            <a:r>
              <a:rPr lang="pt-BR" sz="2800" baseline="-25000" dirty="0"/>
              <a:t>2</a:t>
            </a:r>
            <a:r>
              <a:rPr lang="pt-BR" sz="2800" dirty="0"/>
              <a:t>SiO</a:t>
            </a:r>
            <a:r>
              <a:rPr lang="pt-BR" sz="2800" baseline="-25000" dirty="0"/>
              <a:t>3 .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/>
              <a:t> Silicato de sódio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3928637" y="4215139"/>
            <a:ext cx="894306" cy="21602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30101" y="1916832"/>
            <a:ext cx="7515423" cy="468052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/>
              <a:t>Processo Haber  de obtenção da </a:t>
            </a:r>
            <a:r>
              <a:rPr lang="pt-BR" sz="2800" dirty="0" smtClean="0"/>
              <a:t>amônia:</a:t>
            </a:r>
          </a:p>
          <a:p>
            <a:pPr lvl="1"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400" dirty="0"/>
              <a:t>U</a:t>
            </a:r>
            <a:r>
              <a:rPr lang="pt-BR" sz="2400" dirty="0" smtClean="0"/>
              <a:t>tiliza </a:t>
            </a:r>
            <a:r>
              <a:rPr lang="pt-BR" sz="2400" dirty="0"/>
              <a:t>catalisador de ferro </a:t>
            </a:r>
            <a:r>
              <a:rPr lang="pt-BR" sz="2400" dirty="0" smtClean="0"/>
              <a:t>ativado</a:t>
            </a:r>
          </a:p>
          <a:p>
            <a:pPr lvl="1"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400" dirty="0"/>
              <a:t>T</a:t>
            </a:r>
            <a:r>
              <a:rPr lang="pt-BR" sz="2400" dirty="0" smtClean="0"/>
              <a:t>emperatura  </a:t>
            </a:r>
            <a:r>
              <a:rPr lang="pt-BR" sz="2400" dirty="0"/>
              <a:t>de </a:t>
            </a:r>
            <a:r>
              <a:rPr lang="pt-BR" sz="2400" dirty="0" smtClean="0"/>
              <a:t>380-450</a:t>
            </a:r>
            <a:r>
              <a:rPr lang="pt-BR" sz="2400" baseline="30000" dirty="0" smtClean="0"/>
              <a:t>0</a:t>
            </a:r>
            <a:r>
              <a:rPr lang="pt-BR" sz="2400" dirty="0" smtClean="0"/>
              <a:t>C</a:t>
            </a:r>
          </a:p>
          <a:p>
            <a:pPr lvl="1"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400" dirty="0"/>
              <a:t>P</a:t>
            </a:r>
            <a:r>
              <a:rPr lang="pt-BR" sz="2400" dirty="0" smtClean="0"/>
              <a:t>ressão </a:t>
            </a:r>
            <a:r>
              <a:rPr lang="pt-BR" sz="2400" dirty="0"/>
              <a:t>de 200 </a:t>
            </a:r>
            <a:r>
              <a:rPr lang="pt-BR" sz="2400" dirty="0" err="1" smtClean="0"/>
              <a:t>atm</a:t>
            </a:r>
            <a:r>
              <a:rPr lang="pt-BR" sz="2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/>
              <a:t>Hidrogenação </a:t>
            </a:r>
            <a:r>
              <a:rPr lang="pt-BR" sz="2800" dirty="0"/>
              <a:t>de diversos compostos orgânicos </a:t>
            </a:r>
            <a:r>
              <a:rPr lang="pt-BR" sz="2800" dirty="0" smtClean="0"/>
              <a:t>insaturados;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/>
              <a:t>Catalisadores </a:t>
            </a:r>
            <a:r>
              <a:rPr lang="pt-BR" sz="2800" dirty="0"/>
              <a:t>de </a:t>
            </a:r>
            <a:r>
              <a:rPr lang="pt-BR" sz="2800" dirty="0" err="1"/>
              <a:t>Ni</a:t>
            </a:r>
            <a:r>
              <a:rPr lang="pt-BR" sz="2800" dirty="0"/>
              <a:t>, </a:t>
            </a:r>
            <a:r>
              <a:rPr lang="pt-BR" sz="2800" dirty="0" err="1"/>
              <a:t>Pd</a:t>
            </a:r>
            <a:r>
              <a:rPr lang="pt-BR" sz="2800" dirty="0"/>
              <a:t>, ou </a:t>
            </a:r>
            <a:r>
              <a:rPr lang="pt-BR" sz="2800" dirty="0" err="1"/>
              <a:t>Pt</a:t>
            </a:r>
            <a:r>
              <a:rPr lang="pt-BR" sz="2800" dirty="0"/>
              <a:t> 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8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283457" y="332656"/>
            <a:ext cx="6408713" cy="122413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REAÇÕES COM USO DE CATALISADORES</a:t>
            </a:r>
            <a:endParaRPr lang="pt-BR" sz="3600" b="1" dirty="0">
              <a:latin typeface="Lucida Calligraphy" pitchFamily="66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Á eficiência do hidrogênio como combustível é explicada:</a:t>
            </a:r>
          </a:p>
          <a:p>
            <a:endParaRPr lang="pt-BR" sz="2400" b="1" dirty="0" smtClean="0"/>
          </a:p>
          <a:p>
            <a:r>
              <a:rPr lang="pt-BR" sz="2400" dirty="0" smtClean="0"/>
              <a:t>Possui a mais alta energia de combustão por unidade de peso do que qualquer outro combustível.</a:t>
            </a:r>
          </a:p>
          <a:p>
            <a:r>
              <a:rPr lang="pt-BR" sz="2400" dirty="0" smtClean="0"/>
              <a:t>Oferece de duas a três vezes mais energia do que a maioria dos outros combustíveis.</a:t>
            </a:r>
          </a:p>
          <a:p>
            <a:r>
              <a:rPr lang="pt-BR" sz="2400" dirty="0" smtClean="0"/>
              <a:t>Combina de forma imediata com o oxigênio liberando energia na forma de calor</a:t>
            </a:r>
            <a:endParaRPr lang="pt-BR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475656" y="332656"/>
            <a:ext cx="6192688" cy="93610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 sz="2800" b="1" dirty="0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HIDROGENAÇÃO DE ÓLEOS</a:t>
            </a:r>
            <a:endParaRPr lang="pt-BR" sz="2800" b="1" dirty="0">
              <a:latin typeface="Lucida Calligraphy" pitchFamily="66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39553" y="1916832"/>
            <a:ext cx="7848872" cy="388843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/>
              <a:t>Usado em grande escala na hidrogenação de óleos vegetais com a obtenção da </a:t>
            </a:r>
            <a:r>
              <a:rPr lang="pt-BR" sz="2800" dirty="0" smtClean="0"/>
              <a:t>gordura;</a:t>
            </a:r>
            <a:endParaRPr lang="pt-BR" sz="28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/>
              <a:t>Os ácidos graxos insaturados são hidrogenados na presença de catalisador de </a:t>
            </a:r>
            <a:r>
              <a:rPr lang="pt-BR" sz="2800" dirty="0" smtClean="0"/>
              <a:t>paládio, </a:t>
            </a:r>
            <a:r>
              <a:rPr lang="pt-BR" sz="2800" dirty="0"/>
              <a:t>formando ácidos graxos  saturados.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08512"/>
          </a:xfrm>
          <a:solidFill>
            <a:schemeClr val="bg2"/>
          </a:solidFill>
          <a:ln>
            <a:gradFill>
              <a:gsLst>
                <a:gs pos="0">
                  <a:schemeClr val="bg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/>
              <a:t>H</a:t>
            </a:r>
            <a:r>
              <a:rPr lang="pt-BR" dirty="0" smtClean="0"/>
              <a:t>idrogênio é muito usado na </a:t>
            </a:r>
            <a:r>
              <a:rPr lang="pt-BR" dirty="0"/>
              <a:t>síntese da anilina à partir do </a:t>
            </a:r>
            <a:r>
              <a:rPr lang="pt-BR" dirty="0" smtClean="0"/>
              <a:t>nitrobenzeno; </a:t>
            </a:r>
            <a:endParaRPr lang="pt-BR" dirty="0"/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/>
              <a:t>Na presença do catalisador de </a:t>
            </a:r>
            <a:r>
              <a:rPr lang="pt-BR" dirty="0" smtClean="0"/>
              <a:t>níquel, o </a:t>
            </a:r>
            <a:r>
              <a:rPr lang="pt-BR" dirty="0"/>
              <a:t>nitrobenzeno é hidrogenado a 600</a:t>
            </a:r>
            <a:r>
              <a:rPr lang="pt-BR" baseline="30000" dirty="0"/>
              <a:t>0</a:t>
            </a:r>
            <a:r>
              <a:rPr lang="pt-BR" dirty="0"/>
              <a:t> C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 smtClean="0"/>
              <a:t>              - NO</a:t>
            </a:r>
            <a:r>
              <a:rPr lang="pt-BR" baseline="-25000" dirty="0" smtClean="0"/>
              <a:t>2 </a:t>
            </a:r>
            <a:r>
              <a:rPr lang="pt-BR" dirty="0" smtClean="0"/>
              <a:t> + 3H</a:t>
            </a:r>
            <a:r>
              <a:rPr lang="pt-BR" baseline="-25000" dirty="0" smtClean="0"/>
              <a:t>2 </a:t>
            </a:r>
            <a:r>
              <a:rPr lang="pt-BR" dirty="0" smtClean="0"/>
              <a:t>                           - NH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  <p:sp>
        <p:nvSpPr>
          <p:cNvPr id="12" name="Hexágono 11"/>
          <p:cNvSpPr/>
          <p:nvPr/>
        </p:nvSpPr>
        <p:spPr>
          <a:xfrm>
            <a:off x="1042988" y="4851400"/>
            <a:ext cx="1062037" cy="914400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3" name="Fluxograma: Conector 12"/>
          <p:cNvSpPr/>
          <p:nvPr/>
        </p:nvSpPr>
        <p:spPr>
          <a:xfrm>
            <a:off x="1344613" y="508000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4" name="Hexágono 13"/>
          <p:cNvSpPr/>
          <p:nvPr/>
        </p:nvSpPr>
        <p:spPr>
          <a:xfrm>
            <a:off x="5559425" y="4851400"/>
            <a:ext cx="1060450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5" name="Fluxograma: Conector 14"/>
          <p:cNvSpPr/>
          <p:nvPr/>
        </p:nvSpPr>
        <p:spPr>
          <a:xfrm>
            <a:off x="5861050" y="5040313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1043608" y="276154"/>
            <a:ext cx="6434185" cy="93610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 sz="3200" b="1" dirty="0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OBTENÇÃO DE ANILINA</a:t>
            </a:r>
            <a:endParaRPr lang="pt-BR" sz="3200" b="1" dirty="0">
              <a:latin typeface="Lucida Calligraphy" pitchFamily="66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>
            <a:off x="4351333" y="5200891"/>
            <a:ext cx="894306" cy="21602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309025" y="188640"/>
            <a:ext cx="6408712" cy="108012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 sz="3200" b="1" dirty="0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ASPECTOS ECONÔMICOS DO HIDROGÊNIO</a:t>
            </a:r>
            <a:endParaRPr lang="pt-BR" sz="3200" b="1" dirty="0">
              <a:latin typeface="Lucida Calligraphy" pitchFamily="66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7544" y="1772816"/>
            <a:ext cx="8280920" cy="482453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400" dirty="0" smtClean="0"/>
              <a:t>Hidrogênio poderia </a:t>
            </a:r>
            <a:r>
              <a:rPr lang="pt-BR" sz="2400" dirty="0"/>
              <a:t>substituir o carvão e petróleo como fonte de </a:t>
            </a:r>
            <a:r>
              <a:rPr lang="pt-BR" sz="2400" dirty="0" smtClean="0"/>
              <a:t>energia;</a:t>
            </a:r>
            <a:endParaRPr lang="pt-BR" sz="24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400" dirty="0" smtClean="0"/>
              <a:t>Combustão </a:t>
            </a:r>
            <a:r>
              <a:rPr lang="pt-BR" sz="2400" dirty="0"/>
              <a:t>do hidrogênio libera água e grande quantidade de </a:t>
            </a:r>
            <a:r>
              <a:rPr lang="pt-BR" sz="2400" dirty="0" smtClean="0"/>
              <a:t>energia;</a:t>
            </a:r>
            <a:endParaRPr lang="pt-BR" sz="24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400" dirty="0" smtClean="0"/>
              <a:t>Combustão </a:t>
            </a:r>
            <a:r>
              <a:rPr lang="pt-BR" sz="2400" dirty="0"/>
              <a:t>de hidrocarbonetos  libera dióxido de enxofre, óxidos de nitrogênio, dióxido de carbono e outros </a:t>
            </a:r>
            <a:r>
              <a:rPr lang="pt-BR" sz="2400" dirty="0" smtClean="0"/>
              <a:t>poluentes;</a:t>
            </a:r>
            <a:endParaRPr lang="pt-BR" sz="24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400" dirty="0" smtClean="0"/>
              <a:t>Hidrogênio pode </a:t>
            </a:r>
            <a:r>
              <a:rPr lang="pt-BR" sz="2400" dirty="0"/>
              <a:t>ser armazenado no estado gasoso em cilindros confeccionados em aço </a:t>
            </a:r>
            <a:r>
              <a:rPr lang="pt-BR" sz="2400" dirty="0" smtClean="0"/>
              <a:t>próprio.</a:t>
            </a:r>
            <a:endParaRPr lang="pt-BR" sz="24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6573" y="1124744"/>
            <a:ext cx="8280920" cy="439248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/>
              <a:t>No estado líquido  em  recipientes </a:t>
            </a:r>
            <a:r>
              <a:rPr lang="pt-BR" dirty="0" smtClean="0"/>
              <a:t>criogênicos; </a:t>
            </a:r>
            <a:endParaRPr lang="pt-BR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 smtClean="0"/>
              <a:t>A </a:t>
            </a:r>
            <a:r>
              <a:rPr lang="pt-BR" dirty="0"/>
              <a:t>vácuo ou dissolvido  em vários </a:t>
            </a:r>
            <a:r>
              <a:rPr lang="pt-BR" dirty="0" smtClean="0"/>
              <a:t>metais;</a:t>
            </a:r>
            <a:endParaRPr lang="pt-BR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 err="1"/>
              <a:t>Ex</a:t>
            </a:r>
            <a:r>
              <a:rPr lang="pt-BR" dirty="0"/>
              <a:t>: liga de </a:t>
            </a:r>
            <a:r>
              <a:rPr lang="pt-BR" dirty="0" smtClean="0"/>
              <a:t>LaNi</a:t>
            </a:r>
            <a:r>
              <a:rPr lang="pt-BR" baseline="-25000" dirty="0" smtClean="0"/>
              <a:t>5 </a:t>
            </a:r>
            <a:r>
              <a:rPr lang="pt-BR" dirty="0" smtClean="0"/>
              <a:t> </a:t>
            </a:r>
            <a:r>
              <a:rPr lang="pt-BR" dirty="0"/>
              <a:t>pode absorver  sete mols de </a:t>
            </a:r>
            <a:r>
              <a:rPr lang="pt-BR" dirty="0" smtClean="0"/>
              <a:t>hidrogênio por </a:t>
            </a:r>
            <a:r>
              <a:rPr lang="pt-BR" dirty="0"/>
              <a:t>mol de liga </a:t>
            </a:r>
            <a:r>
              <a:rPr lang="pt-BR" dirty="0" smtClean="0"/>
              <a:t>à </a:t>
            </a:r>
            <a:r>
              <a:rPr lang="pt-BR" dirty="0"/>
              <a:t>pressão de </a:t>
            </a:r>
            <a:r>
              <a:rPr lang="pt-BR" dirty="0" smtClean="0"/>
              <a:t>2,5atm à </a:t>
            </a:r>
            <a:r>
              <a:rPr lang="pt-BR" dirty="0"/>
              <a:t>temperatura </a:t>
            </a:r>
            <a:r>
              <a:rPr lang="pt-BR" dirty="0" smtClean="0"/>
              <a:t>ambiente.</a:t>
            </a:r>
            <a:endParaRPr lang="pt-BR" baseline="-250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Paulo César Ribeiro\Documents\caminhão com cilindros de hidrogêni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6782903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9540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Users\Paulo César Ribeiro\Documents\caminhão com tq de hidrogêni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07" y="3068960"/>
            <a:ext cx="783069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9196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699792" y="332656"/>
            <a:ext cx="3672408" cy="79208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 b="1" dirty="0" smtClean="0">
                <a:latin typeface="Lucida Calligraphy" pitchFamily="66" charset="0"/>
                <a:ea typeface="Tahoma" pitchFamily="34" charset="0"/>
                <a:cs typeface="Tahoma" pitchFamily="34" charset="0"/>
              </a:rPr>
              <a:t>ISÓTOPOS</a:t>
            </a:r>
            <a:endParaRPr lang="pt-BR" b="1" dirty="0">
              <a:latin typeface="Lucida Calligraphy" pitchFamily="66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7524" y="1628800"/>
            <a:ext cx="8496943" cy="446449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/>
              <a:t>O hidrogênio na natureza é constituído </a:t>
            </a:r>
            <a:r>
              <a:rPr lang="pt-BR" sz="2800" dirty="0" smtClean="0"/>
              <a:t>por três isótopos:</a:t>
            </a:r>
          </a:p>
          <a:p>
            <a:pPr marL="514350" lvl="2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dirty="0" err="1" smtClean="0"/>
              <a:t>Prótio</a:t>
            </a:r>
            <a:r>
              <a:rPr lang="pt-BR" dirty="0" smtClean="0"/>
              <a:t>   </a:t>
            </a:r>
            <a:r>
              <a:rPr lang="pt-BR" baseline="30000" dirty="0"/>
              <a:t>1</a:t>
            </a:r>
            <a:r>
              <a:rPr lang="pt-BR" dirty="0"/>
              <a:t>H</a:t>
            </a:r>
            <a:r>
              <a:rPr lang="pt-BR" baseline="-25000" dirty="0"/>
              <a:t>1   </a:t>
            </a:r>
            <a:r>
              <a:rPr lang="pt-BR" dirty="0"/>
              <a:t> ou</a:t>
            </a:r>
            <a:r>
              <a:rPr lang="pt-BR" baseline="-25000" dirty="0"/>
              <a:t> </a:t>
            </a:r>
            <a:r>
              <a:rPr lang="pt-BR" dirty="0"/>
              <a:t> </a:t>
            </a:r>
            <a:r>
              <a:rPr lang="pt-BR" dirty="0" smtClean="0"/>
              <a:t>H;</a:t>
            </a:r>
          </a:p>
          <a:p>
            <a:pPr marL="514350" lvl="2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dirty="0" smtClean="0"/>
              <a:t>Deutério    </a:t>
            </a:r>
            <a:r>
              <a:rPr lang="pt-BR" baseline="30000" dirty="0"/>
              <a:t>2</a:t>
            </a:r>
            <a:r>
              <a:rPr lang="pt-BR" dirty="0"/>
              <a:t>H</a:t>
            </a:r>
            <a:r>
              <a:rPr lang="pt-BR" baseline="-25000" dirty="0"/>
              <a:t>1</a:t>
            </a:r>
            <a:r>
              <a:rPr lang="pt-BR" dirty="0"/>
              <a:t>  ou  </a:t>
            </a:r>
            <a:r>
              <a:rPr lang="pt-BR" dirty="0" smtClean="0"/>
              <a:t>D</a:t>
            </a:r>
          </a:p>
          <a:p>
            <a:pPr marL="514350" lvl="2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dirty="0" smtClean="0"/>
              <a:t>Trítio    </a:t>
            </a:r>
            <a:r>
              <a:rPr lang="pt-BR" baseline="30000" dirty="0" smtClean="0"/>
              <a:t>3</a:t>
            </a:r>
            <a:r>
              <a:rPr lang="pt-BR" dirty="0" smtClean="0"/>
              <a:t>H</a:t>
            </a:r>
            <a:r>
              <a:rPr lang="pt-BR" baseline="-25000" dirty="0" smtClean="0"/>
              <a:t>1</a:t>
            </a:r>
            <a:r>
              <a:rPr lang="pt-BR" dirty="0" smtClean="0"/>
              <a:t> ou T</a:t>
            </a:r>
          </a:p>
          <a:p>
            <a:pPr marL="57150" lvl="1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 smtClean="0"/>
              <a:t>Apresentam </a:t>
            </a:r>
            <a:r>
              <a:rPr lang="pt-BR" dirty="0"/>
              <a:t>a mesma configuração </a:t>
            </a:r>
            <a:r>
              <a:rPr lang="pt-BR" dirty="0" smtClean="0"/>
              <a:t>eletrônica e essencialmente </a:t>
            </a:r>
            <a:r>
              <a:rPr lang="pt-BR" dirty="0"/>
              <a:t>as mesmas propriedades químicas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67545" y="908720"/>
            <a:ext cx="8208912" cy="504056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/>
              <a:t>Diferenças são encontradas na velocidade de reação e nas constantes de </a:t>
            </a:r>
            <a:r>
              <a:rPr lang="pt-BR" sz="2800" dirty="0" smtClean="0"/>
              <a:t>equilíbrio;</a:t>
            </a:r>
            <a:endParaRPr lang="pt-BR" sz="28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/>
              <a:t>São os chamados </a:t>
            </a:r>
            <a:r>
              <a:rPr lang="pt-BR" sz="2800" b="1" dirty="0" smtClean="0"/>
              <a:t>Efeitos </a:t>
            </a:r>
            <a:r>
              <a:rPr lang="pt-BR" sz="2800" b="1" dirty="0"/>
              <a:t>I</a:t>
            </a:r>
            <a:r>
              <a:rPr lang="pt-BR" sz="2800" b="1" dirty="0" smtClean="0"/>
              <a:t>sotópicos </a:t>
            </a:r>
            <a:r>
              <a:rPr lang="pt-BR" sz="2800" dirty="0"/>
              <a:t>associados aos diferentes números de </a:t>
            </a:r>
            <a:r>
              <a:rPr lang="pt-BR" sz="2800" dirty="0" smtClean="0"/>
              <a:t>massa;</a:t>
            </a:r>
            <a:endParaRPr lang="pt-BR" sz="28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/>
              <a:t>A diferença porcentual de massa entre os isótopos é maior que qualquer outro </a:t>
            </a:r>
            <a:r>
              <a:rPr lang="pt-BR" sz="2800" dirty="0" smtClean="0"/>
              <a:t>elemento, o </a:t>
            </a:r>
            <a:r>
              <a:rPr lang="pt-BR" sz="2800" dirty="0"/>
              <a:t>que acarreta diferenças maiores de propriedades </a:t>
            </a:r>
            <a:r>
              <a:rPr lang="pt-BR" sz="2800" dirty="0" smtClean="0"/>
              <a:t>físicas.</a:t>
            </a:r>
            <a:endParaRPr lang="pt-BR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indenburg-bow-torch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5751193" y="-11248"/>
            <a:ext cx="3381375" cy="358696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  <a:extLst/>
        </p:spPr>
      </p:pic>
      <p:sp>
        <p:nvSpPr>
          <p:cNvPr id="4" name="Retângulo 3"/>
          <p:cNvSpPr/>
          <p:nvPr/>
        </p:nvSpPr>
        <p:spPr>
          <a:xfrm>
            <a:off x="395536" y="144091"/>
            <a:ext cx="4572000" cy="3323987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latin typeface="+mn-lt"/>
                <a:cs typeface="+mn-cs"/>
              </a:rPr>
              <a:t>06 de maio 1937, o dirigível </a:t>
            </a:r>
            <a:r>
              <a:rPr lang="pt-BR" sz="2000" dirty="0" err="1">
                <a:latin typeface="+mn-lt"/>
                <a:cs typeface="+mn-cs"/>
              </a:rPr>
              <a:t>Hindenburg</a:t>
            </a:r>
            <a:r>
              <a:rPr lang="pt-BR" sz="2000" dirty="0">
                <a:latin typeface="+mn-lt"/>
                <a:cs typeface="+mn-cs"/>
              </a:rPr>
              <a:t> pegou fogo quando realizava manobras para pouso em </a:t>
            </a:r>
            <a:r>
              <a:rPr lang="pt-BR" sz="2000" dirty="0" err="1">
                <a:latin typeface="+mn-lt"/>
                <a:cs typeface="+mn-cs"/>
              </a:rPr>
              <a:t>Lakehurst</a:t>
            </a:r>
            <a:r>
              <a:rPr lang="pt-BR" sz="2000" dirty="0">
                <a:latin typeface="+mn-lt"/>
                <a:cs typeface="+mn-cs"/>
              </a:rPr>
              <a:t>, New Jersey.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latin typeface="+mn-lt"/>
                <a:cs typeface="+mn-cs"/>
              </a:rPr>
              <a:t>Dos 97 passageiros tripulantes a bordo, 62 foram resgatados, mas 35 morreram no acidente juntamente com um membro da tripulação do solo. 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7504" y="4005064"/>
            <a:ext cx="4113040" cy="2246769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latin typeface="+mn-lt"/>
                <a:cs typeface="+mn-cs"/>
              </a:rPr>
              <a:t>Orgulho da Alemanha nazista, o </a:t>
            </a:r>
            <a:r>
              <a:rPr lang="pt-BR" sz="2000" dirty="0" err="1">
                <a:latin typeface="+mn-lt"/>
                <a:cs typeface="+mn-cs"/>
              </a:rPr>
              <a:t>Hindenburg</a:t>
            </a:r>
            <a:r>
              <a:rPr lang="pt-BR" sz="2000" dirty="0">
                <a:latin typeface="+mn-lt"/>
                <a:cs typeface="+mn-cs"/>
              </a:rPr>
              <a:t> era um meio luxuoso de viajar;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latin typeface="+mn-lt"/>
                <a:cs typeface="+mn-cs"/>
              </a:rPr>
              <a:t>Seus passageiros degustavam as melhores comidas e bebidas enquanto a nave cruzava os céus a 120 km/h.</a:t>
            </a:r>
          </a:p>
        </p:txBody>
      </p:sp>
      <p:sp>
        <p:nvSpPr>
          <p:cNvPr id="7" name="Retângulo 6"/>
          <p:cNvSpPr/>
          <p:nvPr/>
        </p:nvSpPr>
        <p:spPr>
          <a:xfrm>
            <a:off x="20150" y="6635088"/>
            <a:ext cx="4220544" cy="276999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latin typeface="+mn-lt"/>
                <a:cs typeface="+mn-cs"/>
              </a:rPr>
              <a:t>http://pessoas.hsw.uol.com.br/o-inflamavel-hindenburg.htm</a:t>
            </a:r>
          </a:p>
        </p:txBody>
      </p:sp>
      <p:pic>
        <p:nvPicPr>
          <p:cNvPr id="12" name="Picture 4" descr="https://chicomiranda.files.wordpress.com/2012/06/cm_hindenburg_04.jpg?w=595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336305" y="3818321"/>
            <a:ext cx="4812769" cy="305752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  <a:ex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83568" y="260648"/>
            <a:ext cx="7560840" cy="255454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i="1" dirty="0">
                <a:latin typeface="+mn-lt"/>
                <a:cs typeface="+mn-cs"/>
              </a:rPr>
              <a:t>“Começamos a correr o mais rápido que podíamos, rezando na mesma velocidade. O calor, a luz e a fumaça da explosão do hidrogênio, e a percepção de que estávamos sob um enorme monstro em chamas que afundava nos deixou com a sensação de estarmos presos... O monstro inflamável caiu logo atrás de nós, a parte traseira batendo no chão primeiro. (...) Correndo com a cabeça virada para trás, ouvi uma mensagem do alto-falante: “Vocês estão em segurança, voltem e nos ajudem”. </a:t>
            </a:r>
            <a:r>
              <a:rPr lang="pt-BR" sz="2000" dirty="0">
                <a:latin typeface="+mn-lt"/>
                <a:cs typeface="+mn-cs"/>
              </a:rPr>
              <a:t>Depoimento de um dos membros de apoio de equipe de solo.</a:t>
            </a:r>
          </a:p>
        </p:txBody>
      </p:sp>
      <p:pic>
        <p:nvPicPr>
          <p:cNvPr id="7" name="Picture 4" descr="http://si.wsj.net/public/resources/images/OB-JO765_0814hi_G_20100814162559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267744" y="3212976"/>
            <a:ext cx="4779440" cy="317121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  <a:extLst/>
        </p:spPr>
      </p:pic>
      <p:sp>
        <p:nvSpPr>
          <p:cNvPr id="8" name="Retângulo 7"/>
          <p:cNvSpPr/>
          <p:nvPr/>
        </p:nvSpPr>
        <p:spPr>
          <a:xfrm>
            <a:off x="4923456" y="6581001"/>
            <a:ext cx="4220544" cy="276999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latin typeface="+mn-lt"/>
                <a:cs typeface="+mn-cs"/>
              </a:rPr>
              <a:t>http://pessoas.hsw.uol.com.br/o-inflamavel-hindenburg.htm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202124"/>
                </a:solidFill>
                <a:latin typeface="arial"/>
              </a:rPr>
              <a:t>Como funciona um motor movido a hidrogênio?</a:t>
            </a:r>
          </a:p>
          <a:p>
            <a:r>
              <a:rPr lang="pt-BR" sz="2800" dirty="0">
                <a:solidFill>
                  <a:srgbClr val="202124"/>
                </a:solidFill>
                <a:latin typeface="arial"/>
              </a:rPr>
              <a:t>O sistema se baseia na geração de oxigênio e </a:t>
            </a:r>
            <a:r>
              <a:rPr lang="pt-BR" sz="2800" b="1" dirty="0">
                <a:solidFill>
                  <a:srgbClr val="202124"/>
                </a:solidFill>
                <a:latin typeface="arial"/>
              </a:rPr>
              <a:t>hidrogênio</a:t>
            </a:r>
            <a:r>
              <a:rPr lang="pt-BR" sz="2800" dirty="0">
                <a:solidFill>
                  <a:srgbClr val="202124"/>
                </a:solidFill>
                <a:latin typeface="arial"/>
              </a:rPr>
              <a:t> contidos na água, por meio de eletrólise. O gás resultante, uma mistura desses dois elementos — chamado de HHO —, é injetado na entrada de ar da câmara de combustão do </a:t>
            </a:r>
            <a:r>
              <a:rPr lang="pt-BR" sz="2800" b="1" dirty="0">
                <a:solidFill>
                  <a:srgbClr val="202124"/>
                </a:solidFill>
                <a:latin typeface="arial"/>
              </a:rPr>
              <a:t>motor</a:t>
            </a:r>
            <a:r>
              <a:rPr lang="pt-BR" sz="2800" dirty="0">
                <a:solidFill>
                  <a:srgbClr val="202124"/>
                </a:solidFill>
                <a:latin typeface="arial"/>
              </a:rPr>
              <a:t> para servir como aditivo na queima do </a:t>
            </a:r>
            <a:r>
              <a:rPr lang="pt-BR" sz="2800" dirty="0" smtClean="0">
                <a:solidFill>
                  <a:srgbClr val="202124"/>
                </a:solidFill>
                <a:latin typeface="arial"/>
              </a:rPr>
              <a:t>combustível.</a:t>
            </a:r>
            <a:endParaRPr lang="pt-BR" sz="2800" dirty="0">
              <a:solidFill>
                <a:srgbClr val="202124"/>
              </a:solidFill>
              <a:latin typeface="arial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18158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sz="5100" b="1" dirty="0"/>
              <a:t>Trabalho sobre o Hidrogênio. </a:t>
            </a:r>
          </a:p>
          <a:p>
            <a:r>
              <a:rPr lang="pt-BR" dirty="0"/>
              <a:t>Os grupos formados irão entregar ao professor o trabalho na data estipulada.</a:t>
            </a:r>
          </a:p>
          <a:p>
            <a:r>
              <a:rPr lang="pt-BR" dirty="0"/>
              <a:t>Deve ser digitado, com capa( título do trabalho, data de entrega, turma, e nome completo dos alunos)</a:t>
            </a:r>
          </a:p>
          <a:p>
            <a:r>
              <a:rPr lang="pt-BR" dirty="0"/>
              <a:t>Eletrólise do hidrogênio (deve ser bem claro o processo )</a:t>
            </a:r>
          </a:p>
          <a:p>
            <a:r>
              <a:rPr lang="pt-BR" dirty="0"/>
              <a:t>Hoje se fala muito em hidrogênio verde ( descreva sobre o assunto, empresas que produzem o hidrogênio verde).</a:t>
            </a:r>
          </a:p>
          <a:p>
            <a:r>
              <a:rPr lang="pt-BR" dirty="0"/>
              <a:t>Apresentação: cada grupo terá um número aleatório. Será sorteado um grupo, que deverá apresentar o trabalho de 10 a 15 minutos no máximo. Interessante utilizar slides.</a:t>
            </a:r>
          </a:p>
          <a:p>
            <a:r>
              <a:rPr lang="pt-BR" dirty="0"/>
              <a:t>Data para entregar: 01/04/2021</a:t>
            </a:r>
          </a:p>
          <a:p>
            <a:r>
              <a:rPr lang="pt-BR" dirty="0"/>
              <a:t>Apresentação 08/04/2021</a:t>
            </a:r>
          </a:p>
          <a:p>
            <a:r>
              <a:rPr lang="pt-BR" dirty="0"/>
              <a:t>Vou informar aos representantes com antecedência qual o grupo fará a apresentação ( até o dia 01/04/21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58896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Exercícios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800" dirty="0"/>
              <a:t>1)	Quais as formas de estabilidade do hidrogênio. Explique e de exemplo.</a:t>
            </a:r>
          </a:p>
          <a:p>
            <a:r>
              <a:rPr lang="pt-BR" sz="1800" dirty="0"/>
              <a:t>2)	Explique o processo Bosch de obtenção do hidrogênio puro, com todas as suas reações e dados relevantes.</a:t>
            </a:r>
          </a:p>
          <a:p>
            <a:r>
              <a:rPr lang="pt-BR" sz="1800" dirty="0"/>
              <a:t>3)	A eficiência do hidrogênio como combustível é explicada  por três condições consideradas as mais importantes. Descreva</a:t>
            </a:r>
          </a:p>
          <a:p>
            <a:r>
              <a:rPr lang="pt-BR" sz="1800" dirty="0"/>
              <a:t>4)	A etapa final do processo Bosch é a separação do CO2 do hidrogênio . Hoje isto é feito pela </a:t>
            </a:r>
            <a:r>
              <a:rPr lang="pt-BR" sz="1800" dirty="0" err="1"/>
              <a:t>etanolamina</a:t>
            </a:r>
            <a:r>
              <a:rPr lang="pt-BR" sz="1800" dirty="0"/>
              <a:t> .Mostre a reação da </a:t>
            </a:r>
            <a:r>
              <a:rPr lang="pt-BR" sz="1800" dirty="0" err="1"/>
              <a:t>etanolamina</a:t>
            </a:r>
            <a:r>
              <a:rPr lang="pt-BR" sz="1800" dirty="0"/>
              <a:t> com o dióxido de carbono.</a:t>
            </a:r>
          </a:p>
          <a:p>
            <a:r>
              <a:rPr lang="pt-BR" sz="1800" dirty="0"/>
              <a:t>5)	Explique o processo de purificação do carvão, denominado de </a:t>
            </a:r>
            <a:r>
              <a:rPr lang="pt-BR" sz="1800" dirty="0" err="1"/>
              <a:t>coqueificação</a:t>
            </a:r>
            <a:r>
              <a:rPr lang="pt-BR" sz="1800" dirty="0"/>
              <a:t>.</a:t>
            </a:r>
          </a:p>
          <a:p>
            <a:endParaRPr lang="pt-BR" sz="1800" dirty="0"/>
          </a:p>
          <a:p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6336098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800" dirty="0"/>
              <a:t>6)	Um avanço do processo Bosch é o processo denominado , REFORMA CATALÍTICA À VAPOR DE OBTENÇÃO DO HIDROGÊNIO. Explique alguns pontos:</a:t>
            </a:r>
          </a:p>
          <a:p>
            <a:r>
              <a:rPr lang="pt-BR" sz="1800" dirty="0"/>
              <a:t>a)	Matéria prima principal</a:t>
            </a:r>
          </a:p>
          <a:p>
            <a:r>
              <a:rPr lang="pt-BR" sz="1800" dirty="0"/>
              <a:t>b)	Função do </a:t>
            </a:r>
            <a:r>
              <a:rPr lang="pt-BR" sz="1800" dirty="0" err="1"/>
              <a:t>dessulfurizador</a:t>
            </a:r>
            <a:endParaRPr lang="pt-BR" sz="1800" dirty="0"/>
          </a:p>
          <a:p>
            <a:r>
              <a:rPr lang="pt-BR" sz="1800" dirty="0"/>
              <a:t>c)	Por que não se observa as alternâncias das fases exotérmicas e endotérmicas.</a:t>
            </a:r>
          </a:p>
          <a:p>
            <a:r>
              <a:rPr lang="pt-BR" sz="1800" dirty="0"/>
              <a:t>d)	Como é feita a separação do dióxido de carbono do hidrogênio.</a:t>
            </a:r>
          </a:p>
          <a:p>
            <a:r>
              <a:rPr lang="pt-BR" sz="1800" dirty="0"/>
              <a:t>7)	Descreva as reações de obtenção do hidrogênio de reforma catalítica à vapor com todos os seus dados relevantes.</a:t>
            </a:r>
          </a:p>
          <a:p>
            <a:r>
              <a:rPr lang="pt-BR" sz="1800" dirty="0"/>
              <a:t>8)	Explique o método de laboratório de obtenção de hidrogênio em que se utiliza ácido e metal. Qual os ácidos e metais mais utilizados. Descreva também a vidraria utilizada bem como a operação do processo.</a:t>
            </a:r>
          </a:p>
          <a:p>
            <a:r>
              <a:rPr lang="pt-BR" sz="1800" dirty="0"/>
              <a:t>9)	No método de laboratório de obtenção do hidrogênio em que se utiliza ácido e metal , alguns critérios devem ser levados em conta na escolha do </a:t>
            </a:r>
            <a:r>
              <a:rPr lang="pt-BR" sz="1800" dirty="0" err="1"/>
              <a:t>metal.Comente</a:t>
            </a:r>
            <a:r>
              <a:rPr lang="pt-BR" sz="1800" dirty="0"/>
              <a:t> sobre o uso do magnésio, chumbo, sódio e potássio.</a:t>
            </a:r>
          </a:p>
          <a:p>
            <a:endParaRPr lang="pt-BR" sz="1800" dirty="0"/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49603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Qual o maior beneficio de usar o hidrogênio como combustível para carros?</a:t>
            </a:r>
          </a:p>
          <a:p>
            <a:r>
              <a:rPr lang="pt-BR" sz="2800" dirty="0"/>
              <a:t>A previsão é que o hidrogênio seja o combustível do futuro, as Indústrias Petrolíferas já estudam a adoção desse elemento para gerar energia elétrica e como combustível veicular. ... As principais vantagens desse combustível são: fonte de energia renovável, inesgotável e não poluente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335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/>
              <a:t>Qual a desvantagem do uso de H</a:t>
            </a:r>
            <a:r>
              <a:rPr lang="pt-BR" b="1" baseline="-25000" dirty="0"/>
              <a:t>2</a:t>
            </a:r>
            <a:r>
              <a:rPr lang="pt-BR" b="1" dirty="0"/>
              <a:t> como combustível?</a:t>
            </a:r>
          </a:p>
          <a:p>
            <a:r>
              <a:rPr lang="pt-BR" dirty="0"/>
              <a:t>É até considerado o combustível do futuro.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Alternativa cara;</a:t>
            </a:r>
          </a:p>
          <a:p>
            <a:r>
              <a:rPr lang="pt-BR" dirty="0"/>
              <a:t>Requer a utilização de metais nobres;</a:t>
            </a:r>
          </a:p>
          <a:p>
            <a:r>
              <a:rPr lang="pt-BR" dirty="0"/>
              <a:t>Implica custos de transporte e distribuição;</a:t>
            </a:r>
          </a:p>
          <a:p>
            <a:r>
              <a:rPr lang="pt-BR" dirty="0"/>
              <a:t>Não se encontra isolado na natureza;</a:t>
            </a:r>
          </a:p>
          <a:p>
            <a:r>
              <a:rPr lang="pt-BR" dirty="0"/>
              <a:t>Tem uma relação de dependência de hidrocarbonetos, petróleos e seus derivados;</a:t>
            </a:r>
          </a:p>
          <a:p>
            <a:r>
              <a:rPr lang="pt-BR" dirty="0"/>
              <a:t>Altamente reativo.</a:t>
            </a:r>
          </a:p>
        </p:txBody>
      </p:sp>
    </p:spTree>
    <p:extLst>
      <p:ext uri="{BB962C8B-B14F-4D97-AF65-F5344CB8AC3E}">
        <p14:creationId xmlns:p14="http://schemas.microsoft.com/office/powerpoint/2010/main" val="2055213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/>
              <a:t>Como o hidrogênio é usado como combustível?</a:t>
            </a:r>
          </a:p>
          <a:p>
            <a:r>
              <a:rPr lang="pt-BR" dirty="0"/>
              <a:t>Em veículos, o hidrogênio pode ser usado como combustível de duas maneiras: para produzir eletricidade em uma célula de combustível para a opção mais limpa ou em um motor de combustão interna onde as emissões ainda são significativamente menores em relação aos demais combustíveis. ...</a:t>
            </a:r>
          </a:p>
        </p:txBody>
      </p:sp>
    </p:spTree>
    <p:extLst>
      <p:ext uri="{BB962C8B-B14F-4D97-AF65-F5344CB8AC3E}">
        <p14:creationId xmlns:p14="http://schemas.microsoft.com/office/powerpoint/2010/main" val="199631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Hidrogênio, combustível mais limpo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Não gera nenhum resíduo prejudicial na combustão.</a:t>
            </a:r>
          </a:p>
          <a:p>
            <a:r>
              <a:rPr lang="pt-BR" sz="2400" dirty="0" smtClean="0"/>
              <a:t>Somente energia e água limpa são produzidos quando hidrogênio e oxigênio se combinam em uma célula de combustível</a:t>
            </a:r>
            <a:endParaRPr lang="pt-B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2551</Words>
  <Application>Microsoft Office PowerPoint</Application>
  <PresentationFormat>Apresentação na tela (4:3)</PresentationFormat>
  <Paragraphs>225</Paragraphs>
  <Slides>52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52</vt:i4>
      </vt:variant>
    </vt:vector>
  </HeadingPairs>
  <TitlesOfParts>
    <vt:vector size="53" baseType="lpstr">
      <vt:lpstr>Tema do Office</vt:lpstr>
      <vt:lpstr>HIDROGÊNIO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Hidrogênio, combustível mais limpo</vt:lpstr>
      <vt:lpstr>Usos do hidrogênio</vt:lpstr>
      <vt:lpstr>Apresentação do PowerPoint</vt:lpstr>
      <vt:lpstr>Estrutura eletrônica</vt:lpstr>
      <vt:lpstr>Obtenção do Hidrogênio</vt:lpstr>
      <vt:lpstr>Apresentação do PowerPoint</vt:lpstr>
      <vt:lpstr>Apresentação do PowerPoint</vt:lpstr>
      <vt:lpstr>Apresentação do PowerPoint</vt:lpstr>
      <vt:lpstr>Hidrogênio puro à partir do gás d´água</vt:lpstr>
      <vt:lpstr>Apresentação do PowerPoint</vt:lpstr>
      <vt:lpstr>Apresentação do PowerPoint</vt:lpstr>
      <vt:lpstr>Apresentação do PowerPoint</vt:lpstr>
      <vt:lpstr>Apresentação do PowerPoint</vt:lpstr>
      <vt:lpstr>Processo de reformação à vapor de obtenção de hidrogênio</vt:lpstr>
      <vt:lpstr>Apresentação do PowerPoint</vt:lpstr>
      <vt:lpstr>Apresentação do PowerPoint</vt:lpstr>
      <vt:lpstr>Apresentação do PowerPoint</vt:lpstr>
      <vt:lpstr>Apresentação do PowerPoint</vt:lpstr>
      <vt:lpstr>Preparação do hidrogênio pelo seu deslocamento de  ácidos( laboratório )</vt:lpstr>
      <vt:lpstr>Apresentação do PowerPoint</vt:lpstr>
      <vt:lpstr>Apresentação do PowerPoint</vt:lpstr>
      <vt:lpstr>Apresentação do PowerPoint</vt:lpstr>
      <vt:lpstr>Velocidade de reação entre metais e ácidos</vt:lpstr>
      <vt:lpstr>Impurezas do hidrogênio proveniente do metal e do ácido.</vt:lpstr>
      <vt:lpstr>Ácidos usados para produção de hidrogênio à partir dos metais</vt:lpstr>
      <vt:lpstr>Ácido sulfúrico como oxidante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Exercícios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HIDROGÊNIO</dc:title>
  <dc:creator>Cliente</dc:creator>
  <cp:lastModifiedBy>Paulo César Ribeiro</cp:lastModifiedBy>
  <cp:revision>122</cp:revision>
  <dcterms:created xsi:type="dcterms:W3CDTF">2018-02-19T17:49:41Z</dcterms:created>
  <dcterms:modified xsi:type="dcterms:W3CDTF">2021-03-25T14:24:17Z</dcterms:modified>
</cp:coreProperties>
</file>