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257" r:id="rId11"/>
    <p:sldId id="258" r:id="rId12"/>
    <p:sldId id="284" r:id="rId13"/>
    <p:sldId id="259" r:id="rId14"/>
    <p:sldId id="260" r:id="rId15"/>
    <p:sldId id="261" r:id="rId16"/>
    <p:sldId id="262" r:id="rId17"/>
    <p:sldId id="263" r:id="rId18"/>
    <p:sldId id="264" r:id="rId19"/>
    <p:sldId id="267" r:id="rId20"/>
    <p:sldId id="268" r:id="rId21"/>
    <p:sldId id="265" r:id="rId22"/>
    <p:sldId id="266" r:id="rId23"/>
    <p:sldId id="269" r:id="rId24"/>
    <p:sldId id="270" r:id="rId25"/>
    <p:sldId id="271" r:id="rId26"/>
    <p:sldId id="292" r:id="rId27"/>
    <p:sldId id="293" r:id="rId28"/>
    <p:sldId id="295" r:id="rId29"/>
    <p:sldId id="296" r:id="rId30"/>
    <p:sldId id="298" r:id="rId31"/>
    <p:sldId id="299" r:id="rId32"/>
    <p:sldId id="297" r:id="rId33"/>
    <p:sldId id="290" r:id="rId34"/>
    <p:sldId id="291" r:id="rId35"/>
    <p:sldId id="272" r:id="rId36"/>
    <p:sldId id="273" r:id="rId37"/>
    <p:sldId id="274" r:id="rId38"/>
    <p:sldId id="276" r:id="rId39"/>
    <p:sldId id="277" r:id="rId40"/>
    <p:sldId id="278" r:id="rId41"/>
    <p:sldId id="280" r:id="rId42"/>
    <p:sldId id="282" r:id="rId43"/>
    <p:sldId id="283" r:id="rId44"/>
    <p:sldId id="285" r:id="rId45"/>
    <p:sldId id="286" r:id="rId46"/>
    <p:sldId id="287" r:id="rId47"/>
    <p:sldId id="288" r:id="rId48"/>
    <p:sldId id="289" r:id="rId49"/>
    <p:sldId id="308" r:id="rId50"/>
    <p:sldId id="311" r:id="rId51"/>
    <p:sldId id="312" r:id="rId52"/>
    <p:sldId id="313" r:id="rId53"/>
    <p:sldId id="310" r:id="rId54"/>
    <p:sldId id="309" r:id="rId5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D6508-57B9-48EE-B3BD-E119F5A843FE}" type="datetimeFigureOut">
              <a:rPr lang="pt-BR" smtClean="0"/>
              <a:pPr/>
              <a:t>05/06/2019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8663B-B7EC-405A-A7C9-BD0E23B254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934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Este gráfico mostra o efeito da corrosão no metal passados </a:t>
            </a:r>
            <a:r>
              <a:rPr lang="pt-BR" smtClean="0"/>
              <a:t>10 anos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8663B-B7EC-405A-A7C9-BD0E23B254F0}" type="slidenum">
              <a:rPr lang="pt-BR" smtClean="0"/>
              <a:pPr/>
              <a:t>30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Este gráfico mostra o efeito da corrosão no metal passados </a:t>
            </a:r>
            <a:r>
              <a:rPr lang="pt-BR" smtClean="0"/>
              <a:t>10 anos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8663B-B7EC-405A-A7C9-BD0E23B254F0}" type="slidenum">
              <a:rPr lang="pt-BR" smtClean="0"/>
              <a:pPr/>
              <a:t>53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789-CE3D-4CC4-970D-FAA0AFA848BE}" type="datetimeFigureOut">
              <a:rPr lang="pt-BR" smtClean="0"/>
              <a:pPr/>
              <a:t>05/06/2019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8EFC-84E2-4F6E-8377-76654F128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789-CE3D-4CC4-970D-FAA0AFA848BE}" type="datetimeFigureOut">
              <a:rPr lang="pt-BR" smtClean="0"/>
              <a:pPr/>
              <a:t>05/06/2019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8EFC-84E2-4F6E-8377-76654F128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789-CE3D-4CC4-970D-FAA0AFA848BE}" type="datetimeFigureOut">
              <a:rPr lang="pt-BR" smtClean="0"/>
              <a:pPr/>
              <a:t>05/06/2019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8EFC-84E2-4F6E-8377-76654F128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789-CE3D-4CC4-970D-FAA0AFA848BE}" type="datetimeFigureOut">
              <a:rPr lang="pt-BR" smtClean="0"/>
              <a:pPr/>
              <a:t>05/06/2019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8EFC-84E2-4F6E-8377-76654F128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789-CE3D-4CC4-970D-FAA0AFA848BE}" type="datetimeFigureOut">
              <a:rPr lang="pt-BR" smtClean="0"/>
              <a:pPr/>
              <a:t>05/06/2019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8EFC-84E2-4F6E-8377-76654F128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789-CE3D-4CC4-970D-FAA0AFA848BE}" type="datetimeFigureOut">
              <a:rPr lang="pt-BR" smtClean="0"/>
              <a:pPr/>
              <a:t>05/06/2019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8EFC-84E2-4F6E-8377-76654F128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789-CE3D-4CC4-970D-FAA0AFA848BE}" type="datetimeFigureOut">
              <a:rPr lang="pt-BR" smtClean="0"/>
              <a:pPr/>
              <a:t>05/06/2019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8EFC-84E2-4F6E-8377-76654F128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789-CE3D-4CC4-970D-FAA0AFA848BE}" type="datetimeFigureOut">
              <a:rPr lang="pt-BR" smtClean="0"/>
              <a:pPr/>
              <a:t>05/06/2019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8EFC-84E2-4F6E-8377-76654F128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789-CE3D-4CC4-970D-FAA0AFA848BE}" type="datetimeFigureOut">
              <a:rPr lang="pt-BR" smtClean="0"/>
              <a:pPr/>
              <a:t>05/06/2019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8EFC-84E2-4F6E-8377-76654F128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789-CE3D-4CC4-970D-FAA0AFA848BE}" type="datetimeFigureOut">
              <a:rPr lang="pt-BR" smtClean="0"/>
              <a:pPr/>
              <a:t>05/06/2019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8EFC-84E2-4F6E-8377-76654F128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EF789-CE3D-4CC4-970D-FAA0AFA848BE}" type="datetimeFigureOut">
              <a:rPr lang="pt-BR" smtClean="0"/>
              <a:pPr/>
              <a:t>05/06/2019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18EFC-84E2-4F6E-8377-76654F128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EF789-CE3D-4CC4-970D-FAA0AFA848BE}" type="datetimeFigureOut">
              <a:rPr lang="pt-BR" smtClean="0"/>
              <a:pPr/>
              <a:t>05/06/2019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18EFC-84E2-4F6E-8377-76654F128CF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Grupo do ferro ( 8 )</a:t>
            </a:r>
            <a:br>
              <a:rPr lang="pt-BR" dirty="0" smtClean="0"/>
            </a:br>
            <a:r>
              <a:rPr lang="pt-BR" dirty="0" smtClean="0"/>
              <a:t>Ferro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2400" dirty="0" smtClean="0"/>
              <a:t>É o metal mais utilizado dentre todos os metais ( fabricação do aço )</a:t>
            </a:r>
          </a:p>
          <a:p>
            <a:r>
              <a:rPr lang="pt-BR" sz="2400" dirty="0" smtClean="0"/>
              <a:t>Quarto elemento mais abundante na crosta terrestre</a:t>
            </a:r>
          </a:p>
          <a:p>
            <a:r>
              <a:rPr lang="pt-BR" sz="2400" dirty="0" smtClean="0"/>
              <a:t>Principais minérios são :</a:t>
            </a:r>
          </a:p>
          <a:p>
            <a:r>
              <a:rPr lang="pt-BR" sz="2400" dirty="0" smtClean="0"/>
              <a:t>- hematita, Fe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3</a:t>
            </a:r>
          </a:p>
          <a:p>
            <a:r>
              <a:rPr lang="pt-BR" sz="2400" dirty="0" smtClean="0"/>
              <a:t>- magnetita, Fe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4</a:t>
            </a:r>
          </a:p>
          <a:p>
            <a:r>
              <a:rPr lang="pt-BR" sz="2400" dirty="0" smtClean="0"/>
              <a:t>- </a:t>
            </a:r>
            <a:r>
              <a:rPr lang="pt-BR" sz="2400" dirty="0" err="1" smtClean="0"/>
              <a:t>limonita</a:t>
            </a:r>
            <a:r>
              <a:rPr lang="pt-BR" sz="2400" dirty="0" smtClean="0"/>
              <a:t>, </a:t>
            </a:r>
            <a:r>
              <a:rPr lang="pt-BR" sz="2400" dirty="0" err="1" smtClean="0"/>
              <a:t>FeO</a:t>
            </a:r>
            <a:r>
              <a:rPr lang="pt-BR" sz="2400" dirty="0" smtClean="0"/>
              <a:t>(OH)</a:t>
            </a:r>
          </a:p>
          <a:p>
            <a:r>
              <a:rPr lang="pt-BR" sz="2400" dirty="0" smtClean="0"/>
              <a:t>- </a:t>
            </a:r>
            <a:r>
              <a:rPr lang="pt-BR" sz="2400" dirty="0" err="1" smtClean="0"/>
              <a:t>siderita</a:t>
            </a:r>
            <a:r>
              <a:rPr lang="pt-BR" sz="2400" dirty="0" smtClean="0"/>
              <a:t>, FeCO</a:t>
            </a:r>
            <a:r>
              <a:rPr lang="pt-BR" sz="2400" baseline="-25000" dirty="0" smtClean="0"/>
              <a:t>3</a:t>
            </a:r>
          </a:p>
          <a:p>
            <a:r>
              <a:rPr lang="pt-BR" sz="2400" dirty="0" smtClean="0"/>
              <a:t>- pirita, </a:t>
            </a:r>
            <a:r>
              <a:rPr lang="pt-BR" sz="2400" smtClean="0"/>
              <a:t>FeS </a:t>
            </a:r>
            <a:r>
              <a:rPr lang="pt-BR" sz="2400" dirty="0" smtClean="0"/>
              <a:t>em pequenas quantidades (ouro dos tolos )</a:t>
            </a:r>
          </a:p>
          <a:p>
            <a:r>
              <a:rPr lang="pt-BR" sz="2400" dirty="0" smtClean="0"/>
              <a:t>Rutênio e o Ósmio são raros. São encontrados no estado metálico associado aos metais do grupo da platina e os metais moeda (Cu, </a:t>
            </a:r>
            <a:r>
              <a:rPr lang="pt-BR" sz="2400" dirty="0" err="1" smtClean="0"/>
              <a:t>Ag</a:t>
            </a:r>
            <a:r>
              <a:rPr lang="pt-BR" sz="2400" dirty="0" smtClean="0"/>
              <a:t>, </a:t>
            </a:r>
            <a:r>
              <a:rPr lang="pt-BR" sz="2400" dirty="0" err="1" smtClean="0"/>
              <a:t>Au</a:t>
            </a:r>
            <a:r>
              <a:rPr lang="pt-BR" sz="2400" dirty="0" smtClean="0"/>
              <a:t> )</a:t>
            </a:r>
            <a:endParaRPr lang="pt-BR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Principais produtores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- China</a:t>
            </a:r>
          </a:p>
          <a:p>
            <a:r>
              <a:rPr lang="pt-BR" sz="2400" dirty="0" smtClean="0"/>
              <a:t>- </a:t>
            </a:r>
            <a:r>
              <a:rPr lang="pt-BR" sz="2400" dirty="0" err="1" smtClean="0"/>
              <a:t>ex-URSS</a:t>
            </a:r>
            <a:endParaRPr lang="pt-BR" sz="2400" dirty="0" smtClean="0"/>
          </a:p>
          <a:p>
            <a:r>
              <a:rPr lang="pt-BR" sz="2400" dirty="0" smtClean="0"/>
              <a:t>- Brasil</a:t>
            </a:r>
          </a:p>
          <a:p>
            <a:r>
              <a:rPr lang="pt-BR" sz="2400" dirty="0" smtClean="0"/>
              <a:t>- EUA</a:t>
            </a:r>
          </a:p>
          <a:p>
            <a:r>
              <a:rPr lang="pt-BR" sz="2400" dirty="0" smtClean="0"/>
              <a:t>- Índia</a:t>
            </a:r>
            <a:endParaRPr lang="pt-B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Obtenção do Ferro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dirty="0" smtClean="0"/>
              <a:t>Alto Forno.</a:t>
            </a:r>
          </a:p>
          <a:p>
            <a:r>
              <a:rPr lang="pt-BR" sz="2400" dirty="0" smtClean="0"/>
              <a:t>Obtido à partir dos seus óxidos .</a:t>
            </a:r>
          </a:p>
          <a:p>
            <a:r>
              <a:rPr lang="pt-BR" sz="2400" dirty="0" smtClean="0"/>
              <a:t>O alto forno é um forno quase cilíndrico revestido com tijolos refratários.</a:t>
            </a:r>
          </a:p>
          <a:p>
            <a:r>
              <a:rPr lang="pt-BR" sz="2400" dirty="0" smtClean="0"/>
              <a:t>Operado de forma contínua pelo princípio da contra corrente.</a:t>
            </a:r>
          </a:p>
          <a:p>
            <a:r>
              <a:rPr lang="pt-BR" sz="2400" dirty="0" smtClean="0"/>
              <a:t>Pelo topo é alimentado com minério de ferro, coque ( agente redutor ) e substâncias formadoras de escória (Calcário ).</a:t>
            </a:r>
          </a:p>
          <a:p>
            <a:r>
              <a:rPr lang="pt-BR" sz="2400" dirty="0" smtClean="0"/>
              <a:t>Quantidade de calcário está relacionada com a quantidade de silicatos presente nos minérios.</a:t>
            </a:r>
          </a:p>
          <a:p>
            <a:r>
              <a:rPr lang="pt-BR" sz="2400" dirty="0" smtClean="0"/>
              <a:t>Ar é insuflado pela base do forno (oxigênio )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Observações:</a:t>
            </a:r>
          </a:p>
          <a:p>
            <a:r>
              <a:rPr lang="pt-BR" sz="1600" dirty="0" smtClean="0"/>
              <a:t>A </a:t>
            </a:r>
            <a:r>
              <a:rPr lang="pt-BR" sz="1600" dirty="0" err="1" smtClean="0"/>
              <a:t>coqueificação</a:t>
            </a:r>
            <a:r>
              <a:rPr lang="pt-BR" sz="1600" dirty="0" smtClean="0"/>
              <a:t> ocorre a uma temperatura de 1300</a:t>
            </a:r>
            <a:r>
              <a:rPr lang="pt-BR" sz="1600" baseline="30000" dirty="0" smtClean="0"/>
              <a:t>O</a:t>
            </a:r>
            <a:r>
              <a:rPr lang="pt-BR" sz="1600" dirty="0" smtClean="0"/>
              <a:t>C em ausência de ar durante um período de 18 horas, onde ocorre a liberação de substâncias voláteis.O produto é o coque, material poroso com elevada resistência mecânica, alto ponto de fusão e grande quantidade de carbono.</a:t>
            </a:r>
          </a:p>
          <a:p>
            <a:endParaRPr lang="pt-BR" sz="1600" dirty="0" smtClean="0"/>
          </a:p>
          <a:p>
            <a:r>
              <a:rPr lang="pt-BR" sz="1600" dirty="0" smtClean="0"/>
              <a:t>Sinterização, a preparação do minério de ferro é feita cuidando-se da </a:t>
            </a:r>
            <a:r>
              <a:rPr lang="pt-BR" sz="1600" dirty="0" err="1" smtClean="0"/>
              <a:t>granulometria</a:t>
            </a:r>
            <a:r>
              <a:rPr lang="pt-BR" sz="1600" dirty="0" smtClean="0"/>
              <a:t>.Grãos mais finos diminuem a passagem do ar na combustão. O problema é resolvido adicionando-se metais </a:t>
            </a:r>
            <a:r>
              <a:rPr lang="pt-BR" sz="1600" dirty="0" err="1" smtClean="0"/>
              <a:t>fundentes</a:t>
            </a:r>
            <a:r>
              <a:rPr lang="pt-BR" sz="1600" dirty="0" smtClean="0"/>
              <a:t> (</a:t>
            </a:r>
            <a:r>
              <a:rPr lang="pt-BR" sz="1600" dirty="0" err="1" smtClean="0"/>
              <a:t>cálcário</a:t>
            </a:r>
            <a:r>
              <a:rPr lang="pt-BR" sz="1600" dirty="0" smtClean="0"/>
              <a:t>, areia de sílica ou mesmo </a:t>
            </a:r>
            <a:r>
              <a:rPr lang="pt-BR" sz="1600" dirty="0" err="1" smtClean="0"/>
              <a:t>sínter</a:t>
            </a:r>
            <a:r>
              <a:rPr lang="pt-BR" sz="1600" dirty="0" smtClean="0"/>
              <a:t>) aos grãos finos. O material é levado a um forno, fundido, resfriado e britado até atingir a </a:t>
            </a:r>
            <a:r>
              <a:rPr lang="pt-BR" sz="1600" dirty="0" err="1" smtClean="0"/>
              <a:t>granulometria</a:t>
            </a:r>
            <a:r>
              <a:rPr lang="pt-BR" sz="1600" dirty="0" smtClean="0"/>
              <a:t> desejada. ( em torno de 5mm ) formando o </a:t>
            </a:r>
            <a:r>
              <a:rPr lang="pt-BR" sz="1600" dirty="0" err="1" smtClean="0"/>
              <a:t>sínter</a:t>
            </a:r>
            <a:r>
              <a:rPr lang="pt-BR" sz="1600" dirty="0" smtClean="0"/>
              <a:t>.</a:t>
            </a:r>
            <a:endParaRPr lang="pt-BR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dirty="0" smtClean="0"/>
              <a:t>Coque entra em combustão produzindo calor e </a:t>
            </a:r>
            <a:r>
              <a:rPr lang="pt-BR" sz="2400" b="1" dirty="0" smtClean="0"/>
              <a:t>CO</a:t>
            </a:r>
          </a:p>
          <a:p>
            <a:r>
              <a:rPr lang="pt-BR" sz="2400" dirty="0" smtClean="0"/>
              <a:t>A temperatura do forno na base , próxima a entrada de ar é em torno de 2000 </a:t>
            </a:r>
            <a:r>
              <a:rPr lang="pt-BR" sz="2400" baseline="30000" dirty="0" err="1" smtClean="0"/>
              <a:t>o</a:t>
            </a:r>
            <a:r>
              <a:rPr lang="pt-BR" sz="2400" dirty="0" err="1" smtClean="0"/>
              <a:t>C</a:t>
            </a:r>
            <a:endParaRPr lang="pt-BR" sz="2400" dirty="0" smtClean="0"/>
          </a:p>
          <a:p>
            <a:r>
              <a:rPr lang="pt-BR" sz="2400" dirty="0" smtClean="0"/>
              <a:t>Cerca de 1500 </a:t>
            </a:r>
            <a:r>
              <a:rPr lang="pt-BR" sz="2400" baseline="30000" dirty="0" err="1" smtClean="0"/>
              <a:t>o</a:t>
            </a:r>
            <a:r>
              <a:rPr lang="pt-BR" sz="2400" dirty="0" err="1" smtClean="0"/>
              <a:t>C</a:t>
            </a:r>
            <a:r>
              <a:rPr lang="pt-BR" sz="2400" dirty="0" smtClean="0"/>
              <a:t> no fundo.</a:t>
            </a:r>
          </a:p>
          <a:p>
            <a:r>
              <a:rPr lang="pt-BR" sz="2400" dirty="0" smtClean="0"/>
              <a:t>No topo, cerca de 200 </a:t>
            </a:r>
            <a:r>
              <a:rPr lang="pt-BR" sz="2400" baseline="30000" dirty="0" err="1" smtClean="0"/>
              <a:t>o</a:t>
            </a:r>
            <a:r>
              <a:rPr lang="pt-BR" sz="2400" dirty="0" err="1" smtClean="0"/>
              <a:t>C</a:t>
            </a:r>
            <a:endParaRPr lang="pt-BR" sz="2400" dirty="0" smtClean="0"/>
          </a:p>
          <a:p>
            <a:r>
              <a:rPr lang="pt-BR" sz="2400" dirty="0" smtClean="0"/>
              <a:t>O óxido de ferro é reduzido principalmente pelo CO, embora alguma redução ocorre também pelo C.</a:t>
            </a:r>
          </a:p>
          <a:p>
            <a:r>
              <a:rPr lang="pt-BR" sz="2400" dirty="0" smtClean="0"/>
              <a:t>O  ferro fundido dissolve de 3 a 4% de carbono formando o </a:t>
            </a:r>
            <a:r>
              <a:rPr lang="pt-BR" sz="2400" b="1" dirty="0" smtClean="0"/>
              <a:t>ferro gusa</a:t>
            </a:r>
          </a:p>
          <a:p>
            <a:r>
              <a:rPr lang="pt-BR" sz="2400" b="1" dirty="0" smtClean="0"/>
              <a:t>O ferro puro funde a 1533 </a:t>
            </a:r>
            <a:r>
              <a:rPr lang="pt-BR" sz="2400" b="1" baseline="30000" dirty="0" err="1" smtClean="0"/>
              <a:t>o</a:t>
            </a:r>
            <a:r>
              <a:rPr lang="pt-BR" sz="2400" b="1" dirty="0" err="1" smtClean="0"/>
              <a:t>C</a:t>
            </a:r>
            <a:endParaRPr lang="pt-BR" sz="2400" dirty="0" smtClean="0"/>
          </a:p>
          <a:p>
            <a:r>
              <a:rPr lang="pt-BR" sz="2400" b="1" dirty="0" smtClean="0"/>
              <a:t>IMPUREZAS presentes no ferro gusa fazem o ponto de fusão cair até 1015 </a:t>
            </a:r>
            <a:r>
              <a:rPr lang="pt-BR" sz="2400" b="1" baseline="30000" dirty="0" err="1" smtClean="0"/>
              <a:t>o</a:t>
            </a:r>
            <a:r>
              <a:rPr lang="pt-BR" sz="2400" b="1" dirty="0" err="1" smtClean="0"/>
              <a:t>C</a:t>
            </a:r>
            <a:r>
              <a:rPr lang="pt-BR" sz="2400" b="1" dirty="0" smtClean="0"/>
              <a:t>, devido a mistura </a:t>
            </a:r>
            <a:r>
              <a:rPr lang="pt-BR" sz="2400" b="1" dirty="0" err="1" smtClean="0"/>
              <a:t>eutética</a:t>
            </a:r>
            <a:r>
              <a:rPr lang="pt-BR" sz="2400" b="1" dirty="0" smtClean="0"/>
              <a:t> que tem 4,3% de carbono</a:t>
            </a:r>
            <a:endParaRPr lang="pt-BR" sz="2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dirty="0" smtClean="0"/>
              <a:t>elevada temperatura do  forno decompõe o CaCO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 à </a:t>
            </a:r>
            <a:r>
              <a:rPr lang="pt-BR" sz="2400" dirty="0" err="1" smtClean="0"/>
              <a:t>CaO</a:t>
            </a:r>
            <a:endParaRPr lang="pt-BR" sz="2400" dirty="0" smtClean="0"/>
          </a:p>
          <a:p>
            <a:r>
              <a:rPr lang="pt-BR" sz="2400" dirty="0" smtClean="0"/>
              <a:t>O </a:t>
            </a:r>
            <a:r>
              <a:rPr lang="pt-BR" sz="2400" dirty="0" err="1" smtClean="0"/>
              <a:t>CaO</a:t>
            </a:r>
            <a:r>
              <a:rPr lang="pt-BR" sz="2400" dirty="0" smtClean="0"/>
              <a:t> reage com as impurezas  argila e areia , formando o silicato de cálcio ou escória ( devido a temperatura encontra-se líquido dentro do forno )</a:t>
            </a:r>
          </a:p>
          <a:p>
            <a:r>
              <a:rPr lang="pt-BR" sz="2400" dirty="0" smtClean="0"/>
              <a:t>A escória fica no fundo e flutua sobre o ferro fundido</a:t>
            </a:r>
          </a:p>
          <a:p>
            <a:r>
              <a:rPr lang="pt-BR" sz="2400" dirty="0" smtClean="0"/>
              <a:t>Escória e ferro fundido são retirados periodicamente pela base do forno por aberturas separadas.</a:t>
            </a:r>
          </a:p>
          <a:p>
            <a:r>
              <a:rPr lang="pt-BR" sz="2400" dirty="0" smtClean="0"/>
              <a:t>Ferro fundido é derramados em moldes revestidos por areia onde solidificam formando lingotes que tem o nome de porquinhos.</a:t>
            </a:r>
          </a:p>
          <a:p>
            <a:r>
              <a:rPr lang="pt-BR" sz="2400" dirty="0" smtClean="0"/>
              <a:t>Ferro gusa ou ferro fundido é muito duro mas quebradiço devido ao alto teor de carbono.</a:t>
            </a: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:\Users\Cliente\Desktop\forn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0415" y="1916832"/>
            <a:ext cx="6788390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C:\Users\Cliente\Desktop\alto-forn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72816"/>
            <a:ext cx="6302026" cy="4658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pt-BR" sz="2400" dirty="0" smtClean="0"/>
              <a:t>Parte do ferro gusa é fundido e colocado em moldes para a produção de peças metálicas.</a:t>
            </a:r>
          </a:p>
          <a:p>
            <a:r>
              <a:rPr lang="pt-BR" sz="2400" dirty="0" smtClean="0"/>
              <a:t>Ferro gusa contém 4,3% de C e outras impurezas como Si, P, S, e Mn . Elementos não metálicos devem ser removidos para deixar o ferro menos quebradiço.</a:t>
            </a:r>
          </a:p>
          <a:p>
            <a:r>
              <a:rPr lang="pt-BR" sz="2400" b="1" i="1" dirty="0" smtClean="0"/>
              <a:t>A origem das impurezas no ferro gusa são provenientes :</a:t>
            </a:r>
          </a:p>
          <a:p>
            <a:r>
              <a:rPr lang="pt-BR" sz="2400" b="1" i="1" dirty="0" smtClean="0"/>
              <a:t>O C provém do coque utilizado no alto forno.</a:t>
            </a:r>
          </a:p>
          <a:p>
            <a:r>
              <a:rPr lang="pt-BR" sz="2400" b="1" i="1" dirty="0" smtClean="0"/>
              <a:t>Si, P e S são formados pela redução de silicatos, fosfatos ou sulfatos presentes no minério pelo coque.</a:t>
            </a:r>
          </a:p>
          <a:p>
            <a:r>
              <a:rPr lang="pt-BR" sz="2400" b="1" i="1" dirty="0" smtClean="0"/>
              <a:t>Encontra-se também alumínio na forma de Al</a:t>
            </a:r>
            <a:r>
              <a:rPr lang="pt-BR" sz="2400" b="1" i="1" baseline="-25000" dirty="0" smtClean="0"/>
              <a:t>2</a:t>
            </a:r>
            <a:r>
              <a:rPr lang="pt-BR" sz="2400" b="1" i="1" dirty="0" smtClean="0"/>
              <a:t>O</a:t>
            </a:r>
            <a:r>
              <a:rPr lang="pt-BR" sz="2400" b="1" i="1" baseline="-25000" dirty="0" smtClean="0"/>
              <a:t>3</a:t>
            </a:r>
          </a:p>
          <a:p>
            <a:r>
              <a:rPr lang="pt-BR" sz="2400" b="1" i="1" dirty="0" smtClean="0"/>
              <a:t>Enxofre também é encontrado no coque</a:t>
            </a:r>
          </a:p>
          <a:p>
            <a:r>
              <a:rPr lang="pt-BR" sz="2400" b="1" i="1" dirty="0" smtClean="0"/>
              <a:t>Encontra-se cálcio na forma de </a:t>
            </a:r>
            <a:r>
              <a:rPr lang="pt-BR" sz="2400" b="1" i="1" dirty="0" err="1" smtClean="0"/>
              <a:t>CaO</a:t>
            </a:r>
            <a:endParaRPr lang="pt-BR" sz="2400" b="1" i="1" dirty="0" smtClean="0"/>
          </a:p>
          <a:p>
            <a:r>
              <a:rPr lang="pt-BR" sz="2400" b="1" i="1" dirty="0" smtClean="0"/>
              <a:t>Mn em pequenas quantidades são encontradas no minério de ferro            .( pequenas quantidades de Mn melhoram as propriedades físicas do ferro ). ( </a:t>
            </a:r>
            <a:r>
              <a:rPr lang="pt-BR" sz="2400" b="1" i="1" dirty="0" err="1" smtClean="0"/>
              <a:t>MnO</a:t>
            </a:r>
            <a:r>
              <a:rPr lang="pt-BR" sz="2400" b="1" i="1" dirty="0" smtClean="0"/>
              <a:t> )</a:t>
            </a:r>
            <a:endParaRPr lang="pt-BR" sz="2400" b="1" i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Ligas de Fe/C com até 4,3% de carbono são conhecidas como ferro gusa.</a:t>
            </a:r>
          </a:p>
          <a:p>
            <a:r>
              <a:rPr lang="pt-BR" sz="2400" dirty="0" smtClean="0"/>
              <a:t>Com teor menor de 2% de C são chamadas de aço carbono. É dúctil e pode ser trefilado ou moldado</a:t>
            </a:r>
          </a:p>
          <a:p>
            <a:r>
              <a:rPr lang="pt-BR" sz="2400" dirty="0" smtClean="0"/>
              <a:t>Dureza e resistência aumentam com teor de carbono.</a:t>
            </a:r>
          </a:p>
          <a:p>
            <a:r>
              <a:rPr lang="pt-BR" sz="2400" dirty="0" smtClean="0"/>
              <a:t>Aço doce tem baixo teor de carbono</a:t>
            </a:r>
          </a:p>
          <a:p>
            <a:r>
              <a:rPr lang="pt-BR" sz="2400" dirty="0" smtClean="0"/>
              <a:t>Aço duro tem elevado teor de carbono</a:t>
            </a:r>
            <a:endParaRPr lang="pt-BR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:\Users\Cliente\Pictures\2016-05-23 ferro gusa X ferro doce\ferro gusa X ferro doce 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6"/>
            <a:ext cx="7729915" cy="4296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magnetita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C:\Users\Paulo César Ribeiro\Documents\hemati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1772816"/>
            <a:ext cx="4517146" cy="420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9056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C:\Users\Cliente\Pictures\2016-05-23 alto forno\alto forno 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9730" y="1484784"/>
            <a:ext cx="4081752" cy="489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Reações globais envolvidas no processo de obtenção do ferro:</a:t>
            </a:r>
          </a:p>
          <a:p>
            <a:r>
              <a:rPr lang="pt-BR" smtClean="0"/>
              <a:t>3C + 2 </a:t>
            </a:r>
            <a:r>
              <a:rPr lang="pt-BR" dirty="0" smtClean="0"/>
              <a:t>Fe</a:t>
            </a:r>
            <a:r>
              <a:rPr lang="pt-BR" baseline="-25000" dirty="0" smtClean="0"/>
              <a:t>2</a:t>
            </a:r>
            <a:r>
              <a:rPr lang="pt-BR" dirty="0" smtClean="0"/>
              <a:t>O</a:t>
            </a:r>
            <a:r>
              <a:rPr lang="pt-BR" baseline="-25000" dirty="0" smtClean="0"/>
              <a:t>3</a:t>
            </a:r>
            <a:r>
              <a:rPr lang="pt-BR" dirty="0" smtClean="0"/>
              <a:t>                    4Fe + 3CO</a:t>
            </a:r>
            <a:r>
              <a:rPr lang="pt-BR" baseline="-25000" dirty="0" smtClean="0"/>
              <a:t>2</a:t>
            </a:r>
          </a:p>
          <a:p>
            <a:r>
              <a:rPr lang="pt-BR" dirty="0" smtClean="0"/>
              <a:t>CaCO</a:t>
            </a:r>
            <a:r>
              <a:rPr lang="pt-BR" baseline="-25000" dirty="0" smtClean="0"/>
              <a:t>3</a:t>
            </a:r>
            <a:r>
              <a:rPr lang="pt-BR" dirty="0" smtClean="0"/>
              <a:t> + SiO</a:t>
            </a:r>
            <a:r>
              <a:rPr lang="pt-BR" baseline="-25000" dirty="0" smtClean="0"/>
              <a:t>2   </a:t>
            </a:r>
            <a:r>
              <a:rPr lang="pt-BR" dirty="0" smtClean="0"/>
              <a:t>               CaSiO</a:t>
            </a:r>
            <a:r>
              <a:rPr lang="pt-BR" baseline="-25000" dirty="0" smtClean="0"/>
              <a:t>3 </a:t>
            </a:r>
            <a:r>
              <a:rPr lang="pt-BR" dirty="0" smtClean="0"/>
              <a:t>+ CO</a:t>
            </a:r>
            <a:r>
              <a:rPr lang="pt-BR" baseline="-25000" dirty="0" smtClean="0"/>
              <a:t>2</a:t>
            </a:r>
            <a:endParaRPr lang="pt-BR" baseline="-25000" dirty="0"/>
          </a:p>
        </p:txBody>
      </p:sp>
      <p:sp>
        <p:nvSpPr>
          <p:cNvPr id="4" name="Seta para a direita 3"/>
          <p:cNvSpPr/>
          <p:nvPr/>
        </p:nvSpPr>
        <p:spPr>
          <a:xfrm>
            <a:off x="3347864" y="20608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3419872" y="27089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Reações envolvidas:</a:t>
            </a:r>
          </a:p>
          <a:p>
            <a:r>
              <a:rPr lang="pt-BR" sz="2400" b="1" dirty="0" smtClean="0"/>
              <a:t>400</a:t>
            </a:r>
            <a:r>
              <a:rPr lang="pt-BR" sz="2400" b="1" baseline="30000" dirty="0" smtClean="0"/>
              <a:t>O</a:t>
            </a:r>
            <a:r>
              <a:rPr lang="pt-BR" sz="2400" b="1" dirty="0" smtClean="0"/>
              <a:t>C                    3Fe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O</a:t>
            </a:r>
            <a:r>
              <a:rPr lang="pt-BR" sz="2400" b="1" baseline="-25000" dirty="0" smtClean="0"/>
              <a:t>3</a:t>
            </a:r>
            <a:r>
              <a:rPr lang="pt-BR" sz="2400" b="1" dirty="0" smtClean="0"/>
              <a:t> + CO                   2Fe</a:t>
            </a:r>
            <a:r>
              <a:rPr lang="pt-BR" sz="2400" b="1" baseline="-25000" dirty="0" smtClean="0"/>
              <a:t>3</a:t>
            </a:r>
            <a:r>
              <a:rPr lang="pt-BR" sz="2400" b="1" dirty="0" smtClean="0"/>
              <a:t>O</a:t>
            </a:r>
            <a:r>
              <a:rPr lang="pt-BR" sz="2400" b="1" baseline="-25000" dirty="0" smtClean="0"/>
              <a:t>4</a:t>
            </a:r>
            <a:r>
              <a:rPr lang="pt-BR" sz="2400" b="1" dirty="0" smtClean="0"/>
              <a:t>  + CO</a:t>
            </a:r>
            <a:r>
              <a:rPr lang="pt-BR" sz="2400" b="1" baseline="-25000" dirty="0" smtClean="0"/>
              <a:t>2</a:t>
            </a:r>
          </a:p>
          <a:p>
            <a:r>
              <a:rPr lang="pt-BR" sz="2400" b="1" dirty="0" smtClean="0"/>
              <a:t>                                Fe</a:t>
            </a:r>
            <a:r>
              <a:rPr lang="pt-BR" sz="2400" b="1" baseline="-25000" dirty="0" smtClean="0"/>
              <a:t>3</a:t>
            </a:r>
            <a:r>
              <a:rPr lang="pt-BR" sz="2400" b="1" dirty="0" smtClean="0"/>
              <a:t>O</a:t>
            </a:r>
            <a:r>
              <a:rPr lang="pt-BR" sz="2400" b="1" baseline="-25000" dirty="0" smtClean="0"/>
              <a:t>4 </a:t>
            </a:r>
            <a:r>
              <a:rPr lang="pt-BR" sz="2400" b="1" dirty="0" smtClean="0"/>
              <a:t>+ CO                     3FeO + CO</a:t>
            </a:r>
            <a:r>
              <a:rPr lang="pt-BR" sz="2400" b="1" baseline="-25000" dirty="0" smtClean="0"/>
              <a:t>2</a:t>
            </a:r>
          </a:p>
          <a:p>
            <a:r>
              <a:rPr lang="pt-BR" sz="2400" b="1" dirty="0" smtClean="0"/>
              <a:t>500-600</a:t>
            </a:r>
            <a:r>
              <a:rPr lang="pt-BR" sz="2400" b="1" baseline="30000" dirty="0" smtClean="0"/>
              <a:t>O</a:t>
            </a:r>
            <a:r>
              <a:rPr lang="pt-BR" sz="2400" b="1" dirty="0" smtClean="0"/>
              <a:t>C            2CO                 C + CO</a:t>
            </a:r>
            <a:r>
              <a:rPr lang="pt-BR" sz="2400" b="1" baseline="-25000" dirty="0" smtClean="0"/>
              <a:t>2</a:t>
            </a:r>
          </a:p>
          <a:p>
            <a:r>
              <a:rPr lang="pt-BR" sz="2400" dirty="0" smtClean="0"/>
              <a:t>O Carbono se deposita como fuligem e reduz o </a:t>
            </a:r>
            <a:r>
              <a:rPr lang="pt-BR" sz="2400" dirty="0" err="1" smtClean="0"/>
              <a:t>FeO</a:t>
            </a:r>
            <a:r>
              <a:rPr lang="pt-BR" sz="2400" dirty="0" smtClean="0"/>
              <a:t> a Fe, mas </a:t>
            </a:r>
            <a:r>
              <a:rPr lang="pt-BR" sz="2400" b="1" dirty="0" smtClean="0"/>
              <a:t>também reage com o revestimento refratário dos fornos, o que é prejudicial.</a:t>
            </a:r>
          </a:p>
          <a:p>
            <a:endParaRPr lang="pt-BR" sz="2400" b="1" dirty="0" smtClean="0"/>
          </a:p>
          <a:p>
            <a:r>
              <a:rPr lang="pt-BR" sz="2400" b="1" dirty="0" smtClean="0"/>
              <a:t>800</a:t>
            </a:r>
            <a:r>
              <a:rPr lang="pt-BR" sz="2400" b="1" baseline="30000" dirty="0" smtClean="0"/>
              <a:t>O</a:t>
            </a:r>
            <a:r>
              <a:rPr lang="pt-BR" sz="2400" b="1" dirty="0" smtClean="0"/>
              <a:t>C                    </a:t>
            </a:r>
            <a:r>
              <a:rPr lang="pt-BR" sz="2400" b="1" dirty="0" err="1" smtClean="0"/>
              <a:t>FeO</a:t>
            </a:r>
            <a:r>
              <a:rPr lang="pt-BR" sz="2400" b="1" dirty="0" smtClean="0"/>
              <a:t> + CO                 Fe + CO</a:t>
            </a:r>
            <a:r>
              <a:rPr lang="pt-BR" sz="2400" b="1" baseline="-25000" dirty="0" smtClean="0"/>
              <a:t>2</a:t>
            </a:r>
          </a:p>
          <a:p>
            <a:r>
              <a:rPr lang="pt-BR" sz="2400" b="1" dirty="0" smtClean="0"/>
              <a:t>900</a:t>
            </a:r>
            <a:r>
              <a:rPr lang="pt-BR" sz="2400" b="1" baseline="30000" dirty="0" smtClean="0"/>
              <a:t>O</a:t>
            </a:r>
            <a:r>
              <a:rPr lang="pt-BR" sz="2400" b="1" dirty="0" smtClean="0"/>
              <a:t>C                    CaCO</a:t>
            </a:r>
            <a:r>
              <a:rPr lang="pt-BR" sz="2400" b="1" baseline="-25000" dirty="0" smtClean="0"/>
              <a:t>3  </a:t>
            </a:r>
            <a:r>
              <a:rPr lang="pt-BR" sz="2400" b="1" dirty="0" smtClean="0"/>
              <a:t>               </a:t>
            </a:r>
            <a:r>
              <a:rPr lang="pt-BR" sz="2400" b="1" dirty="0" err="1" smtClean="0"/>
              <a:t>CaO</a:t>
            </a:r>
            <a:r>
              <a:rPr lang="pt-BR" sz="2400" b="1" dirty="0" smtClean="0"/>
              <a:t> + CO</a:t>
            </a:r>
            <a:r>
              <a:rPr lang="pt-BR" sz="2400" b="1" baseline="-25000" dirty="0" smtClean="0"/>
              <a:t>2 </a:t>
            </a:r>
            <a:r>
              <a:rPr lang="pt-BR" sz="2400" b="1" dirty="0" smtClean="0"/>
              <a:t>           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4788024" y="2276872"/>
            <a:ext cx="864096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4788024" y="2636912"/>
            <a:ext cx="864096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3707904" y="3140968"/>
            <a:ext cx="93610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4572000" y="5229200"/>
            <a:ext cx="45719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4355976" y="5229200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3923928" y="5661248"/>
            <a:ext cx="792088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2400" dirty="0" smtClean="0"/>
              <a:t>1000</a:t>
            </a:r>
            <a:r>
              <a:rPr lang="pt-BR" sz="2400" baseline="30000" dirty="0" smtClean="0"/>
              <a:t>O</a:t>
            </a:r>
            <a:r>
              <a:rPr lang="pt-BR" sz="2400" dirty="0" smtClean="0"/>
              <a:t>C                   </a:t>
            </a:r>
            <a:r>
              <a:rPr lang="pt-BR" sz="2400" dirty="0" err="1" smtClean="0"/>
              <a:t>FeO</a:t>
            </a:r>
            <a:r>
              <a:rPr lang="pt-BR" sz="2400" dirty="0" smtClean="0"/>
              <a:t> + CO                    Fe + CO</a:t>
            </a:r>
            <a:r>
              <a:rPr lang="pt-BR" sz="2400" baseline="-25000" dirty="0" smtClean="0"/>
              <a:t>2</a:t>
            </a:r>
          </a:p>
          <a:p>
            <a:r>
              <a:rPr lang="pt-BR" sz="2400" dirty="0" smtClean="0"/>
              <a:t>                                  CO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+ C                      2CO</a:t>
            </a:r>
          </a:p>
          <a:p>
            <a:r>
              <a:rPr lang="pt-BR" sz="2400" dirty="0" smtClean="0"/>
              <a:t>Essas duas reações , entenda que ocorrem em conjunto.</a:t>
            </a:r>
          </a:p>
          <a:p>
            <a:r>
              <a:rPr lang="pt-BR" sz="2400" b="1" i="1" dirty="0" smtClean="0"/>
              <a:t>A segunda reação é muito importante e conhecida como regeneração de CO</a:t>
            </a:r>
            <a:r>
              <a:rPr lang="pt-BR" sz="2400" b="1" i="1" baseline="-25000" dirty="0" smtClean="0"/>
              <a:t>2</a:t>
            </a:r>
            <a:r>
              <a:rPr lang="pt-BR" sz="2400" i="1" dirty="0" smtClean="0"/>
              <a:t> </a:t>
            </a:r>
            <a:endParaRPr lang="pt-BR" sz="2400" dirty="0" smtClean="0"/>
          </a:p>
          <a:p>
            <a:r>
              <a:rPr lang="pt-BR" sz="2400" dirty="0" smtClean="0"/>
              <a:t>1800</a:t>
            </a:r>
            <a:r>
              <a:rPr lang="pt-BR" sz="2400" baseline="30000" dirty="0" smtClean="0"/>
              <a:t>O</a:t>
            </a:r>
            <a:r>
              <a:rPr lang="pt-BR" sz="2400" dirty="0" smtClean="0"/>
              <a:t>C                   </a:t>
            </a:r>
            <a:r>
              <a:rPr lang="pt-BR" sz="2400" dirty="0" err="1" smtClean="0"/>
              <a:t>CaO</a:t>
            </a:r>
            <a:r>
              <a:rPr lang="pt-BR" sz="2400" dirty="0" smtClean="0"/>
              <a:t> + SiO</a:t>
            </a:r>
            <a:r>
              <a:rPr lang="pt-BR" sz="2400" baseline="-25000" dirty="0" smtClean="0"/>
              <a:t>2   </a:t>
            </a:r>
            <a:r>
              <a:rPr lang="pt-BR" sz="2400" dirty="0" smtClean="0"/>
              <a:t>              CaSiO</a:t>
            </a:r>
            <a:r>
              <a:rPr lang="pt-BR" sz="2400" baseline="-25000" dirty="0" smtClean="0"/>
              <a:t>3</a:t>
            </a:r>
          </a:p>
          <a:p>
            <a:r>
              <a:rPr lang="pt-BR" sz="2400" dirty="0" smtClean="0"/>
              <a:t>                                  </a:t>
            </a:r>
            <a:r>
              <a:rPr lang="pt-BR" sz="2400" dirty="0" err="1" smtClean="0"/>
              <a:t>FeS</a:t>
            </a:r>
            <a:r>
              <a:rPr lang="pt-BR" sz="2400" dirty="0" smtClean="0"/>
              <a:t> + </a:t>
            </a:r>
            <a:r>
              <a:rPr lang="pt-BR" sz="2400" dirty="0" err="1" smtClean="0"/>
              <a:t>CaO</a:t>
            </a:r>
            <a:r>
              <a:rPr lang="pt-BR" sz="2400" dirty="0" smtClean="0"/>
              <a:t> + C                  Fe + </a:t>
            </a:r>
            <a:r>
              <a:rPr lang="pt-BR" sz="2400" dirty="0" err="1" smtClean="0"/>
              <a:t>CaS</a:t>
            </a:r>
            <a:r>
              <a:rPr lang="pt-BR" sz="2400" dirty="0" smtClean="0"/>
              <a:t> + CO</a:t>
            </a:r>
          </a:p>
          <a:p>
            <a:r>
              <a:rPr lang="pt-BR" sz="2400" dirty="0" smtClean="0"/>
              <a:t>                                  </a:t>
            </a:r>
            <a:r>
              <a:rPr lang="pt-BR" sz="2400" dirty="0" err="1" smtClean="0"/>
              <a:t>MnO</a:t>
            </a:r>
            <a:r>
              <a:rPr lang="pt-BR" sz="2400" dirty="0" smtClean="0"/>
              <a:t> + C                   Mn + CO</a:t>
            </a:r>
          </a:p>
          <a:p>
            <a:r>
              <a:rPr lang="pt-BR" sz="2400" dirty="0" smtClean="0"/>
              <a:t>                                  SiO</a:t>
            </a:r>
            <a:r>
              <a:rPr lang="pt-BR" sz="2400" baseline="-25000" dirty="0" smtClean="0"/>
              <a:t>2 </a:t>
            </a:r>
            <a:r>
              <a:rPr lang="pt-BR" sz="2400" dirty="0" smtClean="0"/>
              <a:t>+ 2C                 Si + 2CO</a:t>
            </a:r>
          </a:p>
          <a:p>
            <a:r>
              <a:rPr lang="pt-BR" sz="2400" dirty="0" smtClean="0"/>
              <a:t>Mn e Si aparecem no Ferro</a:t>
            </a:r>
            <a:endParaRPr lang="pt-BR" sz="2400" dirty="0"/>
          </a:p>
        </p:txBody>
      </p:sp>
      <p:sp>
        <p:nvSpPr>
          <p:cNvPr id="4" name="Seta para a direita 3"/>
          <p:cNvSpPr/>
          <p:nvPr/>
        </p:nvSpPr>
        <p:spPr>
          <a:xfrm>
            <a:off x="4572000" y="1700808"/>
            <a:ext cx="864096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4572000" y="2132856"/>
            <a:ext cx="864096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4572000" y="3861048"/>
            <a:ext cx="792088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5004048" y="4293096"/>
            <a:ext cx="864096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4499992" y="4797152"/>
            <a:ext cx="864096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4427984" y="5157192"/>
            <a:ext cx="792088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Alto forno pode ter até 40 metros de altura</a:t>
            </a:r>
          </a:p>
          <a:p>
            <a:r>
              <a:rPr lang="pt-BR" dirty="0" smtClean="0"/>
              <a:t>15 metros de diâmetro</a:t>
            </a:r>
          </a:p>
          <a:p>
            <a:r>
              <a:rPr lang="pt-BR" dirty="0" smtClean="0"/>
              <a:t>Produção de 10000 toneladas de fero gusa por dia.</a:t>
            </a:r>
          </a:p>
          <a:p>
            <a:r>
              <a:rPr lang="pt-BR" dirty="0" smtClean="0"/>
              <a:t>O cadinho do alto forno( onde se encontra o ferro gusa e a escória ) possui diâmetro de 10 metros e altura de 4 metros.</a:t>
            </a:r>
          </a:p>
          <a:p>
            <a:r>
              <a:rPr lang="pt-BR" dirty="0" smtClean="0"/>
              <a:t>Diferença de saída entre o furo de saída (corrida) do ferro e de saída da escória é de 2 a 2,4 metros.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C:\Users\Cliente\Documents\fluxograma do ferro gus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619" y="1484784"/>
            <a:ext cx="8225376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:\Users\Cliente\Documents\banco de ferr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0" y="1718151"/>
            <a:ext cx="4953000" cy="42900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Utilização da escória</a:t>
            </a:r>
            <a:endParaRPr lang="pt-BR" sz="3200" dirty="0"/>
          </a:p>
        </p:txBody>
      </p:sp>
      <p:pic>
        <p:nvPicPr>
          <p:cNvPr id="2050" name="Picture 2" descr="C:\Users\Cliente\Documents\cimento CS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2869" y="966212"/>
            <a:ext cx="3514757" cy="58917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C:\Users\Cliente\Documents\churrasqueira de ferro fundid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579498"/>
            <a:ext cx="4930060" cy="42257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 descr="C:\Users\Cliente\Documents\imagem de ferro fundido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276872"/>
            <a:ext cx="4684438" cy="35088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Hematita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C:\Users\Paulo César Ribeiro\Documents\hemati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92896"/>
            <a:ext cx="6534947" cy="34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876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  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6" name="Picture 2" descr="C:\Users\Cliente\Documents\gráfico do crom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628800"/>
            <a:ext cx="5400600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 </a:t>
            </a:r>
            <a:r>
              <a:rPr lang="pt-BR" b="1" dirty="0" smtClean="0"/>
              <a:t>aço inoxidável</a:t>
            </a:r>
            <a:r>
              <a:rPr lang="pt-BR" dirty="0" smtClean="0"/>
              <a:t> é uma liga de ferro e crômio,(cromo) podendo conter também níquel, molibdénio e outros elementos, que apresenta propriedades físico-químicas superiores aos </a:t>
            </a:r>
            <a:r>
              <a:rPr lang="pt-BR" b="1" dirty="0" smtClean="0"/>
              <a:t>aços</a:t>
            </a:r>
            <a:r>
              <a:rPr lang="pt-BR" dirty="0" smtClean="0"/>
              <a:t> comuns, sendo a alta resistência à oxidação atmosférica a sua principal característica.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2" name="Picture 2" descr="C:\Users\Cliente\Documents\peças de ferro fundido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9" y="1916832"/>
            <a:ext cx="4984182" cy="4458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C:\Users\Cliente\Documents\carro torped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810953"/>
            <a:ext cx="5753613" cy="43152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 descr="C:\Users\Cliente\Documents\carregando o gus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Fabricação do aço (aciaria 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pt-BR" sz="2400" dirty="0" smtClean="0"/>
              <a:t>O aço é obtido pela remoção da maior parte do C e de outras impurezas presentes no ferro gusa.</a:t>
            </a:r>
          </a:p>
          <a:p>
            <a:r>
              <a:rPr lang="pt-BR" sz="2400" dirty="0" smtClean="0"/>
              <a:t>O processo envolve a fusão e posterior oxidação do C,Si,Mn e fósforo presentes.</a:t>
            </a:r>
          </a:p>
          <a:p>
            <a:r>
              <a:rPr lang="pt-BR" sz="2400" dirty="0" smtClean="0"/>
              <a:t>Essas impurezas são eliminadas na forma de gases ou escória.</a:t>
            </a:r>
          </a:p>
          <a:p>
            <a:r>
              <a:rPr lang="pt-BR" sz="2400" dirty="0" smtClean="0">
                <a:solidFill>
                  <a:srgbClr val="C00000"/>
                </a:solidFill>
              </a:rPr>
              <a:t>O caminho do ferro até o aço foi estabelecido na revolução industrial com a invenção de fornos que corrigiam as impurezas bem como adicionava-se ao  ferro propriedades como resistência ao desgaste, ao impacto e corrosão</a:t>
            </a:r>
          </a:p>
          <a:p>
            <a:r>
              <a:rPr lang="pt-BR" sz="2400" dirty="0" smtClean="0">
                <a:solidFill>
                  <a:srgbClr val="C00000"/>
                </a:solidFill>
              </a:rPr>
              <a:t>Com a evolução da tecnologia as fases de redução, refino e laminação estão sendo reduzidas no tempo, assim diminuindo o tempo de produção</a:t>
            </a:r>
            <a:endParaRPr lang="pt-BR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err="1" smtClean="0">
                <a:solidFill>
                  <a:srgbClr val="FF0000"/>
                </a:solidFill>
              </a:rPr>
              <a:t>Pudlagem</a:t>
            </a: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Um dos primeiros processos de obtenção do aço.</a:t>
            </a:r>
          </a:p>
          <a:p>
            <a:r>
              <a:rPr lang="pt-BR" sz="2400" dirty="0" smtClean="0"/>
              <a:t>Não é mais usado.Considerado obsoleto.</a:t>
            </a:r>
          </a:p>
          <a:p>
            <a:r>
              <a:rPr lang="pt-BR" sz="2400" dirty="0" smtClean="0"/>
              <a:t>Mistura-se  ferro gusa fundido com hematita (Fe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</a:t>
            </a:r>
            <a:r>
              <a:rPr lang="pt-BR" sz="2400" baseline="-25000" dirty="0"/>
              <a:t>3</a:t>
            </a:r>
            <a:r>
              <a:rPr lang="pt-BR" sz="2400" dirty="0" smtClean="0"/>
              <a:t>). O carbono presente reage com a hematita  e outras impurezas de modo a se obter o ferro purificado ( sem carbono )</a:t>
            </a:r>
          </a:p>
          <a:p>
            <a:r>
              <a:rPr lang="pt-BR" sz="2400" dirty="0" smtClean="0"/>
              <a:t>Conclusão: se o aço carbono contém carbono, não faz sentido se tirar todo o carbono e em uma etapa seguinte adicionar.</a:t>
            </a:r>
          </a:p>
          <a:p>
            <a:r>
              <a:rPr lang="pt-BR" sz="2400" dirty="0" smtClean="0"/>
              <a:t>Ao final do processo adicionava-se C e outros metais para se obter um determinado tipo de aço.</a:t>
            </a:r>
            <a:endParaRPr lang="pt-BR" sz="24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 </a:t>
            </a:r>
            <a:r>
              <a:rPr lang="pt-BR" dirty="0" err="1" smtClean="0"/>
              <a:t>Bessemer</a:t>
            </a:r>
            <a:r>
              <a:rPr lang="pt-BR" dirty="0" smtClean="0"/>
              <a:t> (1855 )</a:t>
            </a:r>
            <a:endParaRPr lang="pt-BR" dirty="0"/>
          </a:p>
        </p:txBody>
      </p:sp>
      <p:pic>
        <p:nvPicPr>
          <p:cNvPr id="1026" name="Picture 2" descr="C:\Users\Cliente\Documents\conversor de Besseme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0803" y="1484784"/>
            <a:ext cx="6528725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Conversor de </a:t>
            </a:r>
            <a:r>
              <a:rPr lang="pt-BR" dirty="0" err="1" smtClean="0"/>
              <a:t>Bessemer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dirty="0" smtClean="0"/>
              <a:t>Na forma oval. Pode ser inclinado e assim, é carregado co ferro gusa fundido.</a:t>
            </a:r>
          </a:p>
          <a:p>
            <a:r>
              <a:rPr lang="pt-BR" sz="2400" dirty="0" smtClean="0"/>
              <a:t>Após carregado é colocado na vertical, e um jato de ar é injetado pela base.</a:t>
            </a:r>
          </a:p>
          <a:p>
            <a:r>
              <a:rPr lang="pt-BR" sz="2400" dirty="0" smtClean="0"/>
              <a:t>Si e Mn são oxidados . SiO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depois em silicato de ferro</a:t>
            </a:r>
          </a:p>
          <a:p>
            <a:r>
              <a:rPr lang="pt-BR" sz="2400" dirty="0" smtClean="0"/>
              <a:t>MnO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em escória</a:t>
            </a:r>
          </a:p>
          <a:p>
            <a:r>
              <a:rPr lang="pt-BR" sz="2400" dirty="0" smtClean="0"/>
              <a:t>Essas reações liberam grande quantidade de calor que leva a uma oxidação mais de C a CO ou CO</a:t>
            </a:r>
            <a:r>
              <a:rPr lang="pt-BR" sz="2400" baseline="-25000" dirty="0" smtClean="0"/>
              <a:t>2</a:t>
            </a:r>
          </a:p>
          <a:p>
            <a:r>
              <a:rPr lang="pt-BR" sz="2400" dirty="0" smtClean="0"/>
              <a:t>Quando o teor de C estiver relativamente baixo, o conversor é inclinado e o ferro é descarregado em moldes de ferro.</a:t>
            </a:r>
          </a:p>
          <a:p>
            <a:r>
              <a:rPr lang="pt-BR" sz="2400" dirty="0" smtClean="0"/>
              <a:t>Tempo de processo, 20 minutos para um lingote de 6 toneladas.</a:t>
            </a:r>
            <a:endParaRPr lang="pt-BR" sz="24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400" dirty="0" smtClean="0"/>
              <a:t>Minério de ferro normalmente possui Si e P como impurezas que são oxidados à SiO</a:t>
            </a:r>
            <a:r>
              <a:rPr lang="pt-BR" sz="2400" baseline="-25000" dirty="0" smtClean="0"/>
              <a:t>2 </a:t>
            </a:r>
            <a:r>
              <a:rPr lang="pt-BR" sz="2400" dirty="0" smtClean="0"/>
              <a:t>e P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10.</a:t>
            </a:r>
            <a:endParaRPr lang="pt-BR" sz="2400" dirty="0" smtClean="0"/>
          </a:p>
          <a:p>
            <a:r>
              <a:rPr lang="pt-BR" sz="2400" dirty="0" smtClean="0"/>
              <a:t>Teor de fósforo superior a 0,05% leva a um aço de baixa resistência à tração e bastante quebradiço.</a:t>
            </a:r>
          </a:p>
          <a:p>
            <a:r>
              <a:rPr lang="pt-BR" sz="2400" dirty="0" smtClean="0"/>
              <a:t>O processo </a:t>
            </a:r>
            <a:r>
              <a:rPr lang="pt-BR" sz="2400" dirty="0" err="1" smtClean="0"/>
              <a:t>Bessemer</a:t>
            </a:r>
            <a:r>
              <a:rPr lang="pt-BR" sz="2400" dirty="0" smtClean="0"/>
              <a:t> não remove o fósforo.</a:t>
            </a:r>
          </a:p>
          <a:p>
            <a:r>
              <a:rPr lang="pt-BR" sz="2400" dirty="0" smtClean="0"/>
              <a:t>O conversor de </a:t>
            </a:r>
            <a:r>
              <a:rPr lang="pt-BR" sz="2400" dirty="0" err="1" smtClean="0"/>
              <a:t>Bessemer</a:t>
            </a:r>
            <a:r>
              <a:rPr lang="pt-BR" sz="2400" dirty="0" smtClean="0"/>
              <a:t> normal  utiliza como revestimento interno a sílica que é atacada pelo fósforo.</a:t>
            </a:r>
          </a:p>
          <a:p>
            <a:r>
              <a:rPr lang="pt-BR" sz="2400" dirty="0" smtClean="0"/>
              <a:t>P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10 </a:t>
            </a:r>
            <a:r>
              <a:rPr lang="pt-BR" sz="2400" dirty="0" smtClean="0"/>
              <a:t>+ 6Fe + 30</a:t>
            </a:r>
            <a:r>
              <a:rPr lang="pt-BR" sz="2400" baseline="-25000" dirty="0" smtClean="0"/>
              <a:t>2  </a:t>
            </a:r>
            <a:r>
              <a:rPr lang="pt-BR" sz="2400" dirty="0" smtClean="0"/>
              <a:t>                     2Fe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(PO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)</a:t>
            </a:r>
            <a:r>
              <a:rPr lang="pt-BR" sz="2400" baseline="-25000" dirty="0" smtClean="0"/>
              <a:t>2</a:t>
            </a:r>
          </a:p>
          <a:p>
            <a:r>
              <a:rPr lang="pt-BR" sz="2400" dirty="0" smtClean="0"/>
              <a:t>Fe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(PO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)</a:t>
            </a:r>
            <a:r>
              <a:rPr lang="pt-BR" sz="2400" baseline="-25000" dirty="0" smtClean="0"/>
              <a:t>2 </a:t>
            </a:r>
            <a:r>
              <a:rPr lang="pt-BR" sz="2400" dirty="0" smtClean="0"/>
              <a:t>+ 2Fe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C + 3Fe                     2Fe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P + 6FeO + 2CO</a:t>
            </a:r>
          </a:p>
          <a:p>
            <a:r>
              <a:rPr lang="pt-BR" sz="2400" dirty="0" err="1" smtClean="0"/>
              <a:t>FeO</a:t>
            </a:r>
            <a:r>
              <a:rPr lang="pt-BR" sz="2400" dirty="0" smtClean="0"/>
              <a:t> + </a:t>
            </a:r>
            <a:r>
              <a:rPr lang="pt-BR" sz="2400" dirty="0" smtClean="0">
                <a:solidFill>
                  <a:srgbClr val="FF0000"/>
                </a:solidFill>
              </a:rPr>
              <a:t>SiO</a:t>
            </a:r>
            <a:r>
              <a:rPr lang="pt-BR" sz="2400" baseline="-25000" dirty="0" smtClean="0">
                <a:solidFill>
                  <a:srgbClr val="FF0000"/>
                </a:solidFill>
              </a:rPr>
              <a:t>2 </a:t>
            </a:r>
            <a:r>
              <a:rPr lang="pt-BR" sz="2400" baseline="-25000" dirty="0" smtClean="0"/>
              <a:t>    </a:t>
            </a:r>
            <a:r>
              <a:rPr lang="pt-BR" sz="2400" dirty="0" smtClean="0"/>
              <a:t>                  FeSiO</a:t>
            </a:r>
            <a:r>
              <a:rPr lang="pt-BR" sz="2400" baseline="-25000" dirty="0" smtClean="0"/>
              <a:t>3</a:t>
            </a:r>
          </a:p>
          <a:p>
            <a:r>
              <a:rPr lang="pt-BR" sz="2400" dirty="0" smtClean="0">
                <a:solidFill>
                  <a:srgbClr val="FF0000"/>
                </a:solidFill>
              </a:rPr>
              <a:t>Revestimento do forno</a:t>
            </a:r>
          </a:p>
          <a:p>
            <a:r>
              <a:rPr lang="pt-BR" sz="2400" dirty="0" smtClean="0">
                <a:solidFill>
                  <a:srgbClr val="FF0000"/>
                </a:solidFill>
              </a:rPr>
              <a:t>O processo </a:t>
            </a:r>
            <a:r>
              <a:rPr lang="pt-BR" sz="2400" dirty="0" err="1" smtClean="0">
                <a:solidFill>
                  <a:srgbClr val="FF0000"/>
                </a:solidFill>
              </a:rPr>
              <a:t>Bessemer</a:t>
            </a:r>
            <a:r>
              <a:rPr lang="pt-BR" sz="2400" dirty="0" smtClean="0">
                <a:solidFill>
                  <a:srgbClr val="FF0000"/>
                </a:solidFill>
              </a:rPr>
              <a:t> normal somente trabalha com ferro gusa sem teor de fósforo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4" name="Seta para a direita 3"/>
          <p:cNvSpPr/>
          <p:nvPr/>
        </p:nvSpPr>
        <p:spPr>
          <a:xfrm>
            <a:off x="3059832" y="3861048"/>
            <a:ext cx="1008112" cy="124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2267744" y="4509120"/>
            <a:ext cx="936104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esquerda e para a direita 5"/>
          <p:cNvSpPr/>
          <p:nvPr/>
        </p:nvSpPr>
        <p:spPr>
          <a:xfrm>
            <a:off x="3779912" y="4149080"/>
            <a:ext cx="936104" cy="2686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Pirita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098" name="Picture 2" descr="C:\Users\Paulo César Ribeiro\Documents\piri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657" y="1107278"/>
            <a:ext cx="5498599" cy="4986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8981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Processo </a:t>
            </a:r>
            <a:r>
              <a:rPr lang="pt-BR" dirty="0" err="1" smtClean="0"/>
              <a:t>Bessemer</a:t>
            </a:r>
            <a:r>
              <a:rPr lang="pt-BR" dirty="0" smtClean="0"/>
              <a:t> básico ou Thomas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dirty="0" smtClean="0"/>
              <a:t>Substituiu o processo </a:t>
            </a:r>
            <a:r>
              <a:rPr lang="pt-BR" sz="2400" dirty="0" err="1" smtClean="0"/>
              <a:t>Bessemer</a:t>
            </a:r>
            <a:r>
              <a:rPr lang="pt-BR" sz="2400" dirty="0" smtClean="0"/>
              <a:t> normal.</a:t>
            </a:r>
          </a:p>
          <a:p>
            <a:r>
              <a:rPr lang="pt-BR" sz="2400" dirty="0" smtClean="0"/>
              <a:t>Possui duas diferenças em relação ao </a:t>
            </a:r>
            <a:r>
              <a:rPr lang="pt-BR" sz="2400" dirty="0" err="1" smtClean="0"/>
              <a:t>Bessemer</a:t>
            </a:r>
            <a:r>
              <a:rPr lang="pt-BR" sz="2400" dirty="0" smtClean="0"/>
              <a:t> normal :</a:t>
            </a:r>
          </a:p>
          <a:p>
            <a:r>
              <a:rPr lang="pt-BR" sz="2400" dirty="0" smtClean="0">
                <a:solidFill>
                  <a:srgbClr val="00B050"/>
                </a:solidFill>
              </a:rPr>
              <a:t>A)</a:t>
            </a:r>
            <a:r>
              <a:rPr lang="pt-BR" sz="2400" dirty="0" smtClean="0"/>
              <a:t> revestido com um material básico tal como a dolomita ou calcário  calcinados. Esse material é mais resistente à reação com a escória de fosfato de ferro, fe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(PO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)</a:t>
            </a:r>
            <a:r>
              <a:rPr lang="pt-BR" sz="2400" baseline="-25000" dirty="0" smtClean="0"/>
              <a:t>2 .</a:t>
            </a:r>
            <a:r>
              <a:rPr lang="pt-BR" sz="2400" dirty="0" smtClean="0"/>
              <a:t> </a:t>
            </a:r>
          </a:p>
          <a:p>
            <a:r>
              <a:rPr lang="pt-BR" sz="2400" dirty="0" smtClean="0">
                <a:solidFill>
                  <a:srgbClr val="00B050"/>
                </a:solidFill>
              </a:rPr>
              <a:t>B)</a:t>
            </a:r>
            <a:r>
              <a:rPr lang="pt-BR" sz="2400" dirty="0" smtClean="0"/>
              <a:t> Calcário ou cal são adicionados como formadores de escória. Esses compostos são básicos e reagem com P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10 </a:t>
            </a:r>
            <a:r>
              <a:rPr lang="pt-BR" sz="2400" dirty="0" smtClean="0"/>
              <a:t>formando a escória básica de Ca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(PO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)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que remove o P do aço.</a:t>
            </a:r>
          </a:p>
          <a:p>
            <a:r>
              <a:rPr lang="pt-BR" sz="2400" dirty="0" smtClean="0"/>
              <a:t>O processo </a:t>
            </a:r>
            <a:r>
              <a:rPr lang="pt-BR" sz="2400" dirty="0" err="1" smtClean="0"/>
              <a:t>Bessemer</a:t>
            </a:r>
            <a:r>
              <a:rPr lang="pt-BR" sz="2400" dirty="0" smtClean="0"/>
              <a:t> reduziu o preço do aço por um fator 5</a:t>
            </a:r>
          </a:p>
          <a:p>
            <a:r>
              <a:rPr lang="pt-BR" sz="2400" dirty="0" smtClean="0"/>
              <a:t>Nos EUA por fator 10</a:t>
            </a:r>
          </a:p>
          <a:p>
            <a:r>
              <a:rPr lang="pt-BR" sz="2400" dirty="0" smtClean="0"/>
              <a:t>Muito usado na Inglaterra até a década de 60.</a:t>
            </a:r>
            <a:endParaRPr lang="pt-BR" sz="24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C:\Users\Cliente\Documents\conversor de Bessemer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2450" y="1600200"/>
            <a:ext cx="7077941" cy="5308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Processo Siemens aberto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Requer aquecimento externo por combustão a gás ou óleo.</a:t>
            </a:r>
          </a:p>
          <a:p>
            <a:r>
              <a:rPr lang="pt-BR" sz="2400" dirty="0" smtClean="0"/>
              <a:t>Ferro gusa fundido é colocado em conversor raso onde as impurezas são oxidadas pelo ar.</a:t>
            </a:r>
          </a:p>
          <a:p>
            <a:r>
              <a:rPr lang="pt-BR" sz="2400" dirty="0" smtClean="0"/>
              <a:t>É um processo lento e acabou sendo substituído por outros mais modernos.</a:t>
            </a:r>
            <a:endParaRPr lang="pt-BR" sz="24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Processo Siemens do arco voltaico(1879)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dirty="0" smtClean="0"/>
              <a:t>O calor é fornecido por um arco voltaico logo acima do metal ou então pela passagem de uma corrente elétrica através do metal</a:t>
            </a:r>
          </a:p>
          <a:p>
            <a:r>
              <a:rPr lang="pt-BR" sz="2400" dirty="0" smtClean="0"/>
              <a:t>Usado na fabricação de ligas a base de aço e de outros aços de alta qualidade.</a:t>
            </a:r>
          </a:p>
          <a:p>
            <a:r>
              <a:rPr lang="pt-BR" sz="2400" dirty="0" smtClean="0"/>
              <a:t>Aço inox típico contém cerca de 12 a 15% de </a:t>
            </a:r>
            <a:r>
              <a:rPr lang="pt-BR" sz="2400" dirty="0" err="1" smtClean="0"/>
              <a:t>Ni</a:t>
            </a:r>
            <a:r>
              <a:rPr lang="pt-BR" sz="2400" dirty="0" smtClean="0"/>
              <a:t> além do Cr</a:t>
            </a:r>
          </a:p>
          <a:p>
            <a:r>
              <a:rPr lang="pt-BR" sz="2400" dirty="0" smtClean="0"/>
              <a:t>Aço de cutelaria contém até 20% de cromo e 10% de </a:t>
            </a:r>
            <a:r>
              <a:rPr lang="pt-BR" sz="2400" dirty="0" err="1" smtClean="0"/>
              <a:t>Ni</a:t>
            </a:r>
            <a:endParaRPr lang="pt-BR" sz="2400" dirty="0" smtClean="0"/>
          </a:p>
          <a:p>
            <a:r>
              <a:rPr lang="pt-BR" sz="2400" dirty="0" smtClean="0"/>
              <a:t>Aço para ferramentas pode conter 18% de W e 5% de Cr além do </a:t>
            </a:r>
            <a:r>
              <a:rPr lang="pt-BR" sz="2400" smtClean="0"/>
              <a:t>Ni</a:t>
            </a:r>
            <a:endParaRPr lang="pt-BR" sz="2400" dirty="0" smtClean="0"/>
          </a:p>
          <a:p>
            <a:r>
              <a:rPr lang="pt-BR" sz="2400" dirty="0" smtClean="0"/>
              <a:t>Aço </a:t>
            </a:r>
            <a:r>
              <a:rPr lang="pt-BR" sz="2400" dirty="0" err="1" smtClean="0"/>
              <a:t>Hadfield</a:t>
            </a:r>
            <a:r>
              <a:rPr lang="pt-BR" sz="2400" dirty="0" smtClean="0"/>
              <a:t> é usado em britadeiras e escavadeiras. Contém 13% de Mn e 1,25% de C</a:t>
            </a:r>
          </a:p>
          <a:p>
            <a:r>
              <a:rPr lang="pt-BR" sz="2400" dirty="0" smtClean="0"/>
              <a:t>Aço para molas contém 2,5% de Si</a:t>
            </a:r>
            <a:endParaRPr lang="pt-BR" sz="24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Processo básico de oxigênio ( BOP )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sz="2400" dirty="0" smtClean="0"/>
              <a:t>Principal processo para a fabricação do aço.</a:t>
            </a:r>
          </a:p>
          <a:p>
            <a:r>
              <a:rPr lang="pt-BR" sz="2400" dirty="0" smtClean="0"/>
              <a:t>Desenvolvido na Áustria em 1952.</a:t>
            </a:r>
          </a:p>
          <a:p>
            <a:r>
              <a:rPr lang="pt-BR" sz="2400" dirty="0" smtClean="0"/>
              <a:t>Problemas do processo </a:t>
            </a:r>
            <a:r>
              <a:rPr lang="pt-BR" sz="2400" dirty="0" err="1" smtClean="0"/>
              <a:t>Bessemer</a:t>
            </a:r>
            <a:r>
              <a:rPr lang="pt-BR" sz="2400" dirty="0" smtClean="0"/>
              <a:t> e Thomas é a dissolução de pequenas quantidades de nitrogênio no metal fundido o que o torna quebradiço em sua superfície dificultando a soldagem</a:t>
            </a:r>
          </a:p>
          <a:p>
            <a:r>
              <a:rPr lang="pt-BR" sz="2400" dirty="0" err="1" smtClean="0"/>
              <a:t>Nitretação</a:t>
            </a:r>
            <a:r>
              <a:rPr lang="pt-BR" sz="2400" dirty="0" smtClean="0"/>
              <a:t> ( valores superiores a 0,01% ).</a:t>
            </a:r>
          </a:p>
          <a:p>
            <a:r>
              <a:rPr lang="pt-BR" sz="2400" dirty="0" smtClean="0"/>
              <a:t>O processo BOP utiliza oxigênio puro</a:t>
            </a:r>
          </a:p>
          <a:p>
            <a:r>
              <a:rPr lang="pt-BR" sz="2400" dirty="0" smtClean="0"/>
              <a:t>O forno é carregado com ferro fundido e cal. O oxigênio é injetado pela superfície do metal fundido .</a:t>
            </a:r>
          </a:p>
          <a:p>
            <a:r>
              <a:rPr lang="pt-BR" sz="2400" dirty="0" smtClean="0"/>
              <a:t>O O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passa pela massa fundida e oxida as impurezas. O calor liberado na oxidação mantém o material no conversor em estado de fusão.A medida que as impurezas vão sendo retiradas a temperatura vai aumentando.</a:t>
            </a:r>
          </a:p>
          <a:p>
            <a:r>
              <a:rPr lang="pt-BR" sz="2400" dirty="0" smtClean="0"/>
              <a:t>Ao final o conversor é inclinado e o aço fundido é derramado em moldes formando lingotes.</a:t>
            </a:r>
          </a:p>
          <a:p>
            <a:endParaRPr lang="pt-BR" sz="2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Processo BOP</a:t>
            </a:r>
            <a:endParaRPr lang="pt-BR" sz="3200" dirty="0"/>
          </a:p>
        </p:txBody>
      </p:sp>
      <p:pic>
        <p:nvPicPr>
          <p:cNvPr id="1026" name="Picture 2" descr="C:\Users\Cliente\Documents\BOP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9551" y="1988840"/>
            <a:ext cx="5298633" cy="4415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solidFill>
                  <a:srgbClr val="0070C0"/>
                </a:solidFill>
              </a:rPr>
              <a:t>Vantagens de se usar O</a:t>
            </a:r>
            <a:r>
              <a:rPr lang="pt-BR" sz="2400" baseline="-25000" dirty="0" smtClean="0">
                <a:solidFill>
                  <a:srgbClr val="0070C0"/>
                </a:solidFill>
              </a:rPr>
              <a:t>2</a:t>
            </a:r>
            <a:r>
              <a:rPr lang="pt-BR" sz="2400" dirty="0" smtClean="0">
                <a:solidFill>
                  <a:srgbClr val="0070C0"/>
                </a:solidFill>
              </a:rPr>
              <a:t> ao invés de ar são :</a:t>
            </a:r>
          </a:p>
          <a:p>
            <a:r>
              <a:rPr lang="pt-BR" sz="2400" dirty="0" smtClean="0"/>
              <a:t>1) conversão mais rápida, possibilitando um aumento da produção diária.</a:t>
            </a:r>
          </a:p>
          <a:p>
            <a:r>
              <a:rPr lang="pt-BR" sz="2400" dirty="0" smtClean="0"/>
              <a:t>2) São manuseadas quantidades maiores de aço de uma só vez. ( 300 toneladas em 40 minutos )</a:t>
            </a:r>
          </a:p>
          <a:p>
            <a:r>
              <a:rPr lang="pt-BR" sz="2400" dirty="0" smtClean="0"/>
              <a:t>3) O produto é mais puro e sua superfície é </a:t>
            </a:r>
            <a:r>
              <a:rPr lang="pt-BR" sz="2400" dirty="0" err="1" smtClean="0"/>
              <a:t>insenta</a:t>
            </a:r>
            <a:r>
              <a:rPr lang="pt-BR" sz="2400" dirty="0" smtClean="0"/>
              <a:t> de </a:t>
            </a:r>
            <a:r>
              <a:rPr lang="pt-BR" sz="2400" dirty="0" err="1" smtClean="0"/>
              <a:t>nitretos</a:t>
            </a:r>
            <a:r>
              <a:rPr lang="pt-BR" sz="2400" dirty="0" smtClean="0"/>
              <a:t>.</a:t>
            </a:r>
          </a:p>
          <a:p>
            <a:endParaRPr lang="pt-BR" sz="2400" dirty="0" smtClean="0"/>
          </a:p>
          <a:p>
            <a:r>
              <a:rPr lang="pt-BR" sz="2400" dirty="0" err="1" smtClean="0"/>
              <a:t>Obs</a:t>
            </a:r>
            <a:r>
              <a:rPr lang="pt-BR" sz="2400" dirty="0" smtClean="0"/>
              <a:t>: processo </a:t>
            </a:r>
            <a:r>
              <a:rPr lang="pt-BR" sz="2400" dirty="0" err="1" smtClean="0"/>
              <a:t>Bessemer</a:t>
            </a:r>
            <a:r>
              <a:rPr lang="pt-BR" sz="2400" dirty="0" smtClean="0"/>
              <a:t> manuseia 6 toneladas em 20 minutos.</a:t>
            </a:r>
            <a:endParaRPr lang="pt-BR" sz="24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Tem ainda dois processo que utilizam o oxigênio puro.</a:t>
            </a:r>
          </a:p>
          <a:p>
            <a:r>
              <a:rPr lang="pt-BR" sz="2400" dirty="0" smtClean="0"/>
              <a:t>Processo </a:t>
            </a:r>
            <a:r>
              <a:rPr lang="pt-BR" sz="2400" dirty="0" err="1" smtClean="0"/>
              <a:t>Kaldo</a:t>
            </a:r>
            <a:r>
              <a:rPr lang="pt-BR" sz="2400" dirty="0" smtClean="0"/>
              <a:t> ( conversor em constante movimento )</a:t>
            </a:r>
          </a:p>
          <a:p>
            <a:r>
              <a:rPr lang="pt-BR" sz="2400" dirty="0" smtClean="0"/>
              <a:t>Processo LD (fortes correntes de convecçã</a:t>
            </a:r>
            <a:r>
              <a:rPr lang="pt-BR" dirty="0" smtClean="0"/>
              <a:t>o )</a:t>
            </a:r>
            <a:endParaRPr lang="pt-B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Lingote de aço</a:t>
            </a:r>
            <a:endParaRPr lang="pt-BR" sz="3200" dirty="0"/>
          </a:p>
        </p:txBody>
      </p:sp>
      <p:pic>
        <p:nvPicPr>
          <p:cNvPr id="2050" name="Picture 2" descr="C:\Users\Cliente\Documents\lingote de aç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0592" y="1439316"/>
            <a:ext cx="6955425" cy="49420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Aço carbono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 smtClean="0"/>
              <a:t>Na aciaria elementos são adicionados ou retirados do ferro gusa formando os diversos tipos de aço.</a:t>
            </a:r>
          </a:p>
          <a:p>
            <a:r>
              <a:rPr lang="pt-BR" sz="2000" dirty="0" smtClean="0"/>
              <a:t>Iremos ter uma gama muito grande de diversos aço carbono , desde os mais duros até os mais maleáveis.</a:t>
            </a:r>
          </a:p>
          <a:p>
            <a:r>
              <a:rPr lang="pt-BR" sz="2000" dirty="0" smtClean="0"/>
              <a:t>O carbono é considerado o elemento endurecedor.</a:t>
            </a:r>
          </a:p>
          <a:p>
            <a:r>
              <a:rPr lang="pt-BR" sz="2000" dirty="0" smtClean="0"/>
              <a:t>Manganês, silício e fósforo também são importantes na resistência do aço</a:t>
            </a:r>
          </a:p>
          <a:p>
            <a:r>
              <a:rPr lang="pt-BR" sz="2000" dirty="0" smtClean="0"/>
              <a:t>O aço carbono é dividido em ter grandes classes</a:t>
            </a:r>
          </a:p>
          <a:p>
            <a:r>
              <a:rPr lang="pt-BR" sz="2000" dirty="0" smtClean="0"/>
              <a:t>-baixo carbono possui no máximo 0,3% de C</a:t>
            </a:r>
          </a:p>
          <a:p>
            <a:r>
              <a:rPr lang="pt-BR" sz="2000" dirty="0" smtClean="0"/>
              <a:t>-médio carbono apresenta de 0,3 a 0,6 % de C</a:t>
            </a:r>
          </a:p>
          <a:p>
            <a:r>
              <a:rPr lang="pt-BR" sz="2000" dirty="0" smtClean="0"/>
              <a:t>-alto carbono apresenta de 0,6 a 1,00 % de C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274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Filtro prensa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:\Users\Paulo César Ribeiro\Documents\filtro prensa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54723"/>
            <a:ext cx="6640166" cy="371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5976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Baixo carbono (características e aplicações )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dirty="0" smtClean="0"/>
              <a:t>Baixa resistência e dureza.</a:t>
            </a:r>
          </a:p>
          <a:p>
            <a:r>
              <a:rPr lang="pt-BR" sz="2400" dirty="0" smtClean="0"/>
              <a:t>Alta tenacidade e ductilidade</a:t>
            </a:r>
          </a:p>
          <a:p>
            <a:r>
              <a:rPr lang="pt-BR" sz="2400" dirty="0" err="1" smtClean="0"/>
              <a:t>Usinável</a:t>
            </a:r>
            <a:r>
              <a:rPr lang="pt-BR" sz="2400" dirty="0" smtClean="0"/>
              <a:t>  e soldável</a:t>
            </a:r>
          </a:p>
          <a:p>
            <a:r>
              <a:rPr lang="pt-BR" sz="2400" dirty="0" smtClean="0"/>
              <a:t>Baixo custo de produção</a:t>
            </a:r>
          </a:p>
          <a:p>
            <a:r>
              <a:rPr lang="pt-BR" sz="2400" dirty="0" smtClean="0"/>
              <a:t>Não é tratado </a:t>
            </a:r>
            <a:r>
              <a:rPr lang="pt-BR" sz="2400" dirty="0" err="1" smtClean="0"/>
              <a:t>térmicamente</a:t>
            </a:r>
            <a:endParaRPr lang="pt-BR" sz="2400" dirty="0" smtClean="0"/>
          </a:p>
          <a:p>
            <a:r>
              <a:rPr lang="pt-BR" sz="2800" b="1" i="1" dirty="0" smtClean="0"/>
              <a:t>Aplicações </a:t>
            </a:r>
          </a:p>
          <a:p>
            <a:r>
              <a:rPr lang="pt-BR" sz="2400" dirty="0" smtClean="0"/>
              <a:t>Chapas </a:t>
            </a:r>
            <a:r>
              <a:rPr lang="pt-BR" sz="2400" dirty="0" err="1" smtClean="0"/>
              <a:t>automobilisticas</a:t>
            </a:r>
            <a:endParaRPr lang="pt-BR" sz="2400" dirty="0" smtClean="0"/>
          </a:p>
          <a:p>
            <a:r>
              <a:rPr lang="pt-BR" sz="2400" dirty="0" smtClean="0"/>
              <a:t>Perfis estruturais</a:t>
            </a:r>
          </a:p>
          <a:p>
            <a:r>
              <a:rPr lang="pt-BR" sz="2400" dirty="0" smtClean="0"/>
              <a:t>Placas para a produção de tubos</a:t>
            </a:r>
          </a:p>
          <a:p>
            <a:r>
              <a:rPr lang="pt-BR" sz="2400" dirty="0" smtClean="0"/>
              <a:t>Construção civil</a:t>
            </a:r>
          </a:p>
          <a:p>
            <a:r>
              <a:rPr lang="pt-BR" sz="2400" dirty="0" smtClean="0"/>
              <a:t>Pontes</a:t>
            </a:r>
          </a:p>
          <a:p>
            <a:r>
              <a:rPr lang="pt-BR" sz="2400" dirty="0" smtClean="0"/>
              <a:t>Folhas de flandres ( revestido com estanho )</a:t>
            </a:r>
          </a:p>
          <a:p>
            <a:endParaRPr lang="pt-BR" sz="2400" dirty="0" smtClean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4110886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Médio carbono (características e aplicações )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Possui maior resistência e dureza e menor tenacidade e ductilidade do que o baixo carbono</a:t>
            </a:r>
          </a:p>
          <a:p>
            <a:r>
              <a:rPr lang="pt-BR" sz="2400" dirty="0" smtClean="0"/>
              <a:t>Apresentam possibilidade de tratamento térmico de têmpera e </a:t>
            </a:r>
            <a:r>
              <a:rPr lang="pt-BR" sz="2400" dirty="0" err="1" smtClean="0"/>
              <a:t>revenimento</a:t>
            </a:r>
            <a:r>
              <a:rPr lang="pt-BR" sz="2400" dirty="0" smtClean="0"/>
              <a:t>( aquecimento do aço para corrigir a têmpera).</a:t>
            </a:r>
          </a:p>
          <a:p>
            <a:r>
              <a:rPr lang="pt-BR" b="1" i="1" dirty="0" smtClean="0"/>
              <a:t>Aplicações.</a:t>
            </a:r>
          </a:p>
          <a:p>
            <a:r>
              <a:rPr lang="pt-BR" sz="2400" dirty="0" smtClean="0"/>
              <a:t>Rodas e equipamentos ferroviários</a:t>
            </a:r>
          </a:p>
          <a:p>
            <a:r>
              <a:rPr lang="pt-BR" sz="2400" dirty="0" smtClean="0"/>
              <a:t>Engrenagens</a:t>
            </a:r>
          </a:p>
          <a:p>
            <a:r>
              <a:rPr lang="pt-BR" sz="2400" dirty="0" smtClean="0"/>
              <a:t>virabrequins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7791416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Alto carbono (características e aplicações )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É o de maior resistência a dureza.</a:t>
            </a:r>
          </a:p>
          <a:p>
            <a:r>
              <a:rPr lang="pt-BR" sz="2400" dirty="0" smtClean="0"/>
              <a:t>Apresentam menor ductilidade entre os aços.</a:t>
            </a:r>
          </a:p>
          <a:p>
            <a:r>
              <a:rPr lang="pt-BR" b="1" i="1" dirty="0" smtClean="0"/>
              <a:t>Aplicações</a:t>
            </a:r>
          </a:p>
          <a:p>
            <a:r>
              <a:rPr lang="pt-BR" sz="2400" dirty="0" smtClean="0"/>
              <a:t>Talhadeiras</a:t>
            </a:r>
          </a:p>
          <a:p>
            <a:r>
              <a:rPr lang="pt-BR" sz="2400" dirty="0" smtClean="0"/>
              <a:t>Brocas</a:t>
            </a:r>
          </a:p>
          <a:p>
            <a:r>
              <a:rPr lang="pt-BR" sz="2400" dirty="0" smtClean="0"/>
              <a:t>Folhas de serrote</a:t>
            </a:r>
          </a:p>
          <a:p>
            <a:r>
              <a:rPr lang="pt-BR" sz="2400" dirty="0" smtClean="0"/>
              <a:t>Martelos</a:t>
            </a:r>
          </a:p>
          <a:p>
            <a:r>
              <a:rPr lang="pt-BR" sz="2400" dirty="0" smtClean="0"/>
              <a:t>Facas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911093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Importância da porcentagem de cromo no aço inox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  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6" name="Picture 2" descr="C:\Users\Cliente\Documents\gráfico do crom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628800"/>
            <a:ext cx="5400600" cy="37444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748851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 </a:t>
            </a:r>
            <a:r>
              <a:rPr lang="pt-BR" b="1" dirty="0" smtClean="0"/>
              <a:t>aço inoxidável</a:t>
            </a:r>
            <a:r>
              <a:rPr lang="pt-BR" dirty="0" smtClean="0"/>
              <a:t> é uma liga de ferro e crômio,(cromo) podendo conter também níquel, molibdénio e outros elementos, que apresenta propriedades físico-químicas superiores aos </a:t>
            </a:r>
            <a:r>
              <a:rPr lang="pt-BR" b="1" dirty="0" smtClean="0"/>
              <a:t>aços</a:t>
            </a:r>
            <a:r>
              <a:rPr lang="pt-BR" dirty="0" smtClean="0"/>
              <a:t> comuns, sendo a alta resistência à oxidação atmosférica a sua principal característica.</a:t>
            </a:r>
          </a:p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6398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Placas do filtro prensa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C:\Users\Paulo César Ribeiro\Documents\quadro de filtro prens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71" y="1695047"/>
            <a:ext cx="7339673" cy="4110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689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C:\Users\Paulo César Ribeiro\Documents\filtro prensa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56968"/>
            <a:ext cx="5884613" cy="4407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050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Lagoa de rejeito </a:t>
            </a:r>
            <a:r>
              <a:rPr lang="pt-BR" sz="2800" smtClean="0"/>
              <a:t>de beneficiamento </a:t>
            </a:r>
            <a:r>
              <a:rPr lang="pt-BR" sz="2800" dirty="0" smtClean="0"/>
              <a:t>de minério</a:t>
            </a:r>
            <a:endParaRPr lang="pt-BR" sz="2800" dirty="0"/>
          </a:p>
        </p:txBody>
      </p:sp>
      <p:pic>
        <p:nvPicPr>
          <p:cNvPr id="1026" name="Picture 2" descr="C:\Users\Paulo César Ribeiro\Documents\lagoa de rejeito de minério de ferr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109" y="1556792"/>
            <a:ext cx="7141776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665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Rejeito de beneficiamento do minério (produto seco após passagem em filtro prensa )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C:\Users\Paulo César Ribeiro\Documents\rejeito da mineração do minério (uso do filtro prensa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567" y="1773076"/>
            <a:ext cx="6465685" cy="424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082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</TotalTime>
  <Words>2155</Words>
  <Application>Microsoft Office PowerPoint</Application>
  <PresentationFormat>Apresentação na tela (4:3)</PresentationFormat>
  <Paragraphs>210</Paragraphs>
  <Slides>54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54</vt:i4>
      </vt:variant>
    </vt:vector>
  </HeadingPairs>
  <TitlesOfParts>
    <vt:vector size="55" baseType="lpstr">
      <vt:lpstr>Tema do Office</vt:lpstr>
      <vt:lpstr>Grupo do ferro ( 8 ) Ferro</vt:lpstr>
      <vt:lpstr>magnetita</vt:lpstr>
      <vt:lpstr>Hematita</vt:lpstr>
      <vt:lpstr>Pirita</vt:lpstr>
      <vt:lpstr>Filtro prensa</vt:lpstr>
      <vt:lpstr>Placas do filtro prensa</vt:lpstr>
      <vt:lpstr>Apresentação do PowerPoint</vt:lpstr>
      <vt:lpstr>Lagoa de rejeito de beneficiamento de minério</vt:lpstr>
      <vt:lpstr>Rejeito de beneficiamento do minério (produto seco após passagem em filtro prensa )</vt:lpstr>
      <vt:lpstr>Principais produtores</vt:lpstr>
      <vt:lpstr>Obtenção do Ferro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Utilização da escória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Fabricação do aço (aciaria )</vt:lpstr>
      <vt:lpstr>Pudlagem</vt:lpstr>
      <vt:lpstr>Processo Bessemer (1855 )</vt:lpstr>
      <vt:lpstr>Conversor de Bessemer</vt:lpstr>
      <vt:lpstr>Apresentação do PowerPoint</vt:lpstr>
      <vt:lpstr>Processo Bessemer básico ou Thomas</vt:lpstr>
      <vt:lpstr>Apresentação do PowerPoint</vt:lpstr>
      <vt:lpstr>Processo Siemens aberto</vt:lpstr>
      <vt:lpstr>Processo Siemens do arco voltaico(1879)</vt:lpstr>
      <vt:lpstr>Processo básico de oxigênio ( BOP )</vt:lpstr>
      <vt:lpstr>Processo BOP</vt:lpstr>
      <vt:lpstr>Apresentação do PowerPoint</vt:lpstr>
      <vt:lpstr>Apresentação do PowerPoint</vt:lpstr>
      <vt:lpstr>Lingote de aço</vt:lpstr>
      <vt:lpstr>Aço carbono</vt:lpstr>
      <vt:lpstr>Baixo carbono (características e aplicações )</vt:lpstr>
      <vt:lpstr>Médio carbono (características e aplicações )</vt:lpstr>
      <vt:lpstr>Alto carbono (características e aplicações )</vt:lpstr>
      <vt:lpstr>Importância da porcentagem de cromo no aço inox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do ferro ( 8 ) Ferro</dc:title>
  <dc:creator>Cliente</dc:creator>
  <cp:lastModifiedBy>Paulo César Ribeiro</cp:lastModifiedBy>
  <cp:revision>84</cp:revision>
  <dcterms:created xsi:type="dcterms:W3CDTF">2016-05-16T20:44:39Z</dcterms:created>
  <dcterms:modified xsi:type="dcterms:W3CDTF">2019-06-05T19:14:10Z</dcterms:modified>
</cp:coreProperties>
</file>