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1" r:id="rId12"/>
    <p:sldId id="266" r:id="rId13"/>
    <p:sldId id="295" r:id="rId14"/>
    <p:sldId id="267" r:id="rId15"/>
    <p:sldId id="268" r:id="rId16"/>
    <p:sldId id="269" r:id="rId17"/>
    <p:sldId id="270" r:id="rId18"/>
    <p:sldId id="292" r:id="rId19"/>
    <p:sldId id="271" r:id="rId20"/>
    <p:sldId id="272" r:id="rId21"/>
    <p:sldId id="273" r:id="rId22"/>
    <p:sldId id="274" r:id="rId23"/>
    <p:sldId id="275" r:id="rId24"/>
    <p:sldId id="276" r:id="rId25"/>
    <p:sldId id="279" r:id="rId26"/>
    <p:sldId id="280" r:id="rId27"/>
    <p:sldId id="281" r:id="rId28"/>
    <p:sldId id="277" r:id="rId29"/>
    <p:sldId id="278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3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5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D8ECF-CC76-414E-962C-F4A2E145F09D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08DF4-003F-4F32-A41B-3C856336F2C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85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708DF4-003F-4F32-A41B-3C856336F2C0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5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9019-9BF8-4F5C-9B84-E9CCE2A7379E}" type="datetimeFigureOut">
              <a:rPr lang="pt-BR" smtClean="0"/>
              <a:pPr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B8E9E-7F44-4FF5-8999-FEF7941508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Nitrogênio</a:t>
            </a:r>
            <a:endParaRPr lang="pt-BR" dirty="0"/>
          </a:p>
        </p:txBody>
      </p:sp>
      <p:pic>
        <p:nvPicPr>
          <p:cNvPr id="2050" name="Picture 2" descr="C:\Users\Cliente\Pictures\2015-10-01 nitro\nitro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7907312" cy="2650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Método industrial de obtenção do nitrogênio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C) Método industrial</a:t>
            </a:r>
          </a:p>
          <a:p>
            <a:r>
              <a:rPr lang="pt-BR" dirty="0" smtClean="0"/>
              <a:t>é preparado industrialmente por liquefação do ar seguida de destilação fracionada. O N</a:t>
            </a:r>
            <a:r>
              <a:rPr lang="pt-BR" baseline="-25000" dirty="0" smtClean="0"/>
              <a:t>2 </a:t>
            </a:r>
            <a:r>
              <a:rPr lang="pt-BR" dirty="0" smtClean="0"/>
              <a:t>tem ponto de ebulição menor que o O</a:t>
            </a:r>
            <a:r>
              <a:rPr lang="pt-BR" baseline="-25000" dirty="0" smtClean="0"/>
              <a:t>2</a:t>
            </a:r>
            <a:r>
              <a:rPr lang="pt-BR" dirty="0" smtClean="0"/>
              <a:t>, sendo assim sai antes que o O</a:t>
            </a:r>
            <a:r>
              <a:rPr lang="pt-BR" baseline="-25000" dirty="0" smtClean="0"/>
              <a:t>2</a:t>
            </a:r>
            <a:r>
              <a:rPr lang="pt-BR" dirty="0" smtClean="0"/>
              <a:t> da coluna de destilação. 6 gases são obtidos dessa maneira,</a:t>
            </a:r>
          </a:p>
          <a:p>
            <a:r>
              <a:rPr lang="pt-BR" dirty="0" smtClean="0"/>
              <a:t>N</a:t>
            </a:r>
            <a:r>
              <a:rPr lang="pt-BR" baseline="-25000" dirty="0" smtClean="0"/>
              <a:t>2</a:t>
            </a:r>
            <a:r>
              <a:rPr lang="pt-BR" dirty="0" smtClean="0"/>
              <a:t>, O</a:t>
            </a:r>
            <a:r>
              <a:rPr lang="pt-BR" baseline="-25000" dirty="0" smtClean="0"/>
              <a:t>2</a:t>
            </a:r>
            <a:r>
              <a:rPr lang="pt-BR" dirty="0" smtClean="0"/>
              <a:t>, Ar, CO</a:t>
            </a:r>
            <a:r>
              <a:rPr lang="pt-BR" baseline="-25000" dirty="0" smtClean="0"/>
              <a:t>2</a:t>
            </a:r>
            <a:r>
              <a:rPr lang="pt-BR" dirty="0" smtClean="0"/>
              <a:t>, Ne, H</a:t>
            </a:r>
            <a:r>
              <a:rPr lang="pt-BR" baseline="-25000" dirty="0" smtClean="0"/>
              <a:t>2</a:t>
            </a:r>
            <a:r>
              <a:rPr lang="pt-BR" dirty="0" smtClean="0"/>
              <a:t>, He, Kr, Xe 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18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Resultado de imagem para liquefação do ar atmosféri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1" y="1628800"/>
            <a:ext cx="4178963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Compostos do Nitrogênio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A) Amônia ( NH</a:t>
            </a:r>
            <a:r>
              <a:rPr lang="pt-BR" b="1" baseline="-25000" dirty="0" smtClean="0">
                <a:solidFill>
                  <a:srgbClr val="C00000"/>
                </a:solidFill>
              </a:rPr>
              <a:t>3</a:t>
            </a:r>
            <a:r>
              <a:rPr lang="pt-BR" b="1" dirty="0" smtClean="0">
                <a:solidFill>
                  <a:srgbClr val="C00000"/>
                </a:solidFill>
              </a:rPr>
              <a:t> )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C00000"/>
                </a:solidFill>
              </a:rPr>
              <a:t>     </a:t>
            </a:r>
            <a:r>
              <a:rPr lang="pt-BR" dirty="0" smtClean="0"/>
              <a:t>A 25</a:t>
            </a:r>
            <a:r>
              <a:rPr lang="pt-BR" baseline="30000" dirty="0" smtClean="0"/>
              <a:t>O</a:t>
            </a:r>
            <a:r>
              <a:rPr lang="pt-BR" dirty="0" smtClean="0"/>
              <a:t>C e 1 </a:t>
            </a:r>
            <a:r>
              <a:rPr lang="pt-BR" dirty="0" err="1" smtClean="0"/>
              <a:t>atm</a:t>
            </a:r>
            <a:r>
              <a:rPr lang="pt-BR" dirty="0" smtClean="0"/>
              <a:t> é um gás incolor com cheiro pungente . Pode ser condensado a -33,4</a:t>
            </a:r>
            <a:r>
              <a:rPr lang="pt-BR" baseline="30000" dirty="0" smtClean="0"/>
              <a:t>O</a:t>
            </a:r>
            <a:r>
              <a:rPr lang="pt-BR" dirty="0" smtClean="0"/>
              <a:t>C e 1 </a:t>
            </a:r>
            <a:r>
              <a:rPr lang="pt-BR" dirty="0" err="1" smtClean="0"/>
              <a:t>atm</a:t>
            </a:r>
            <a:r>
              <a:rPr lang="pt-BR" dirty="0" smtClean="0"/>
              <a:t> ou a 25</a:t>
            </a:r>
            <a:r>
              <a:rPr lang="pt-BR" baseline="30000" dirty="0" smtClean="0"/>
              <a:t>O</a:t>
            </a:r>
            <a:r>
              <a:rPr lang="pt-BR" dirty="0" smtClean="0"/>
              <a:t>C e 10 </a:t>
            </a:r>
            <a:r>
              <a:rPr lang="pt-BR" dirty="0" err="1" smtClean="0"/>
              <a:t>atm</a:t>
            </a:r>
            <a:r>
              <a:rPr lang="pt-BR" dirty="0" smtClean="0"/>
              <a:t> .</a:t>
            </a:r>
          </a:p>
          <a:p>
            <a:pPr marL="0" indent="0">
              <a:buNone/>
            </a:pPr>
            <a:r>
              <a:rPr lang="pt-BR" dirty="0" smtClean="0"/>
              <a:t>O amoníaco   é     muito  solúvel       em     água 53,1g/100g de água 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227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Importância da amônia</a:t>
            </a:r>
            <a:endParaRPr lang="pt-BR" sz="2800" dirty="0"/>
          </a:p>
        </p:txBody>
      </p:sp>
      <p:pic>
        <p:nvPicPr>
          <p:cNvPr id="2050" name="Picture 2" descr="C:\Users\Cliente\Documents\amôni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6521910" cy="48965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04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Preparação em </a:t>
            </a:r>
            <a:r>
              <a:rPr lang="pt-BR" dirty="0" smtClean="0"/>
              <a:t>laboratório da amônia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A) NH</a:t>
            </a:r>
            <a:r>
              <a:rPr lang="pt-BR" b="1" baseline="-25000" dirty="0" smtClean="0"/>
              <a:t>4</a:t>
            </a:r>
            <a:r>
              <a:rPr lang="pt-BR" b="1" dirty="0" smtClean="0"/>
              <a:t>Cl + </a:t>
            </a:r>
            <a:r>
              <a:rPr lang="pt-BR" b="1" dirty="0" err="1" smtClean="0"/>
              <a:t>NaOH</a:t>
            </a:r>
            <a:r>
              <a:rPr lang="pt-BR" b="1" dirty="0" smtClean="0"/>
              <a:t>              </a:t>
            </a:r>
            <a:r>
              <a:rPr lang="pt-BR" b="1" dirty="0" err="1" smtClean="0"/>
              <a:t>NaCl</a:t>
            </a:r>
            <a:r>
              <a:rPr lang="pt-BR" b="1" dirty="0" smtClean="0"/>
              <a:t> + H</a:t>
            </a:r>
            <a:r>
              <a:rPr lang="pt-BR" b="1" baseline="-25000" dirty="0" smtClean="0"/>
              <a:t>2</a:t>
            </a:r>
            <a:r>
              <a:rPr lang="pt-BR" b="1" dirty="0" smtClean="0"/>
              <a:t>O + NH</a:t>
            </a:r>
            <a:r>
              <a:rPr lang="pt-BR" b="1" baseline="-25000" dirty="0" smtClean="0"/>
              <a:t>3</a:t>
            </a:r>
          </a:p>
          <a:p>
            <a:r>
              <a:rPr lang="pt-BR" dirty="0" smtClean="0"/>
              <a:t>A decomposição ocorre com aquecimento.</a:t>
            </a:r>
          </a:p>
          <a:p>
            <a:r>
              <a:rPr lang="pt-BR" dirty="0" smtClean="0"/>
              <a:t>Essa reação é usada para detectar compostos de 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 </a:t>
            </a:r>
            <a:r>
              <a:rPr lang="pt-BR" dirty="0" smtClean="0"/>
              <a:t>no laboratório (teste padrão )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O NH</a:t>
            </a:r>
            <a:r>
              <a:rPr lang="pt-BR" baseline="-25000" dirty="0" smtClean="0">
                <a:solidFill>
                  <a:srgbClr val="C00000"/>
                </a:solidFill>
              </a:rPr>
              <a:t>3</a:t>
            </a:r>
            <a:r>
              <a:rPr lang="pt-BR" dirty="0" smtClean="0">
                <a:solidFill>
                  <a:srgbClr val="C00000"/>
                </a:solidFill>
              </a:rPr>
              <a:t> liberado pode ser detectado:</a:t>
            </a:r>
          </a:p>
          <a:p>
            <a:r>
              <a:rPr lang="pt-BR" dirty="0" smtClean="0"/>
              <a:t>1) Odor</a:t>
            </a:r>
          </a:p>
          <a:p>
            <a:r>
              <a:rPr lang="pt-BR" dirty="0" smtClean="0"/>
              <a:t>2) Papel tornassol (teste do tubo de ensaio recoberto com uma tira de tornassol </a:t>
            </a:r>
            <a:r>
              <a:rPr lang="pt-BR" smtClean="0"/>
              <a:t>umidecido</a:t>
            </a:r>
            <a:r>
              <a:rPr lang="pt-BR" dirty="0" smtClean="0"/>
              <a:t> em água ) O NH</a:t>
            </a:r>
            <a:r>
              <a:rPr lang="pt-BR" baseline="-25000" dirty="0" smtClean="0"/>
              <a:t>3</a:t>
            </a:r>
            <a:r>
              <a:rPr lang="pt-BR" dirty="0" smtClean="0"/>
              <a:t> em contato com o papel </a:t>
            </a:r>
            <a:r>
              <a:rPr lang="pt-BR" dirty="0" err="1" smtClean="0"/>
              <a:t>umidecido</a:t>
            </a:r>
            <a:r>
              <a:rPr lang="pt-BR" dirty="0" smtClean="0"/>
              <a:t> fica roxo devido a base formada . </a:t>
            </a:r>
          </a:p>
          <a:p>
            <a:r>
              <a:rPr lang="pt-BR" dirty="0" smtClean="0"/>
              <a:t>3) forma nuvens brancas e densas de NH</a:t>
            </a:r>
            <a:r>
              <a:rPr lang="pt-BR" baseline="-25000" dirty="0" smtClean="0"/>
              <a:t>4</a:t>
            </a:r>
            <a:r>
              <a:rPr lang="pt-BR" dirty="0" smtClean="0"/>
              <a:t>Cl quando um frasco de </a:t>
            </a:r>
            <a:r>
              <a:rPr lang="pt-BR" dirty="0" err="1" smtClean="0"/>
              <a:t>HCl</a:t>
            </a:r>
            <a:r>
              <a:rPr lang="pt-BR" dirty="0" smtClean="0"/>
              <a:t> é aproximado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3203848" y="1683162"/>
            <a:ext cx="77723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46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B) sais de amônio se decompõem facilmente quando aquecidos.</a:t>
            </a:r>
          </a:p>
          <a:p>
            <a:r>
              <a:rPr lang="pt-BR" dirty="0" smtClean="0"/>
              <a:t>NH</a:t>
            </a:r>
            <a:r>
              <a:rPr lang="pt-BR" baseline="-25000" dirty="0" smtClean="0"/>
              <a:t>4</a:t>
            </a:r>
            <a:r>
              <a:rPr lang="pt-BR" dirty="0" smtClean="0"/>
              <a:t>Cl                   NH</a:t>
            </a:r>
            <a:r>
              <a:rPr lang="pt-BR" baseline="-25000" dirty="0" smtClean="0"/>
              <a:t>3</a:t>
            </a:r>
            <a:r>
              <a:rPr lang="pt-BR" dirty="0" smtClean="0"/>
              <a:t> + </a:t>
            </a:r>
            <a:r>
              <a:rPr lang="pt-BR" dirty="0" err="1" smtClean="0"/>
              <a:t>HCl</a:t>
            </a:r>
            <a:r>
              <a:rPr lang="pt-BR" dirty="0" smtClean="0"/>
              <a:t> </a:t>
            </a:r>
          </a:p>
          <a:p>
            <a:r>
              <a:rPr lang="pt-BR" dirty="0" smtClean="0"/>
              <a:t>( NH</a:t>
            </a:r>
            <a:r>
              <a:rPr lang="pt-BR" baseline="-25000" dirty="0" smtClean="0"/>
              <a:t>4</a:t>
            </a:r>
            <a:r>
              <a:rPr lang="pt-BR" dirty="0" smtClean="0"/>
              <a:t> )</a:t>
            </a:r>
            <a:r>
              <a:rPr lang="pt-BR" baseline="-25000" dirty="0" smtClean="0"/>
              <a:t>2</a:t>
            </a:r>
            <a:r>
              <a:rPr lang="pt-BR" dirty="0" smtClean="0"/>
              <a:t>SO</a:t>
            </a:r>
            <a:r>
              <a:rPr lang="pt-BR" baseline="-25000" dirty="0" smtClean="0"/>
              <a:t>4</a:t>
            </a:r>
            <a:r>
              <a:rPr lang="pt-BR" dirty="0" smtClean="0"/>
              <a:t>             2 NH</a:t>
            </a:r>
            <a:r>
              <a:rPr lang="pt-BR" baseline="-25000" dirty="0" smtClean="0"/>
              <a:t>3</a:t>
            </a:r>
            <a:r>
              <a:rPr lang="pt-BR" dirty="0" smtClean="0"/>
              <a:t> + H</a:t>
            </a:r>
            <a:r>
              <a:rPr lang="pt-BR" baseline="-25000" dirty="0" smtClean="0"/>
              <a:t>2</a:t>
            </a:r>
            <a:r>
              <a:rPr lang="pt-BR" dirty="0" smtClean="0"/>
              <a:t>SO</a:t>
            </a:r>
            <a:r>
              <a:rPr lang="pt-BR" baseline="-25000" dirty="0" smtClean="0"/>
              <a:t>4</a:t>
            </a:r>
          </a:p>
          <a:p>
            <a:r>
              <a:rPr lang="pt-BR" dirty="0" smtClean="0"/>
              <a:t>Se o ânion </a:t>
            </a:r>
            <a:r>
              <a:rPr lang="pt-BR" b="1" dirty="0" smtClean="0"/>
              <a:t>não for oxidante </a:t>
            </a:r>
            <a:r>
              <a:rPr lang="pt-BR" dirty="0" smtClean="0"/>
              <a:t>como, Cl</a:t>
            </a:r>
            <a:r>
              <a:rPr lang="pt-BR" baseline="30000" dirty="0" smtClean="0"/>
              <a:t>-</a:t>
            </a:r>
            <a:r>
              <a:rPr lang="pt-BR" dirty="0" smtClean="0"/>
              <a:t>, CO</a:t>
            </a:r>
            <a:r>
              <a:rPr lang="pt-BR" baseline="-25000" dirty="0" smtClean="0"/>
              <a:t>3</a:t>
            </a:r>
            <a:r>
              <a:rPr lang="pt-BR" baseline="30000" dirty="0" smtClean="0"/>
              <a:t>2-</a:t>
            </a:r>
            <a:r>
              <a:rPr lang="pt-BR" dirty="0" smtClean="0"/>
              <a:t> ou SO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2-  </a:t>
            </a:r>
            <a:r>
              <a:rPr lang="pt-BR" dirty="0"/>
              <a:t> </a:t>
            </a:r>
            <a:r>
              <a:rPr lang="pt-BR" dirty="0" smtClean="0"/>
              <a:t>há liberação da amônia.</a:t>
            </a:r>
            <a:endParaRPr lang="pt-BR" baseline="30000" dirty="0"/>
          </a:p>
        </p:txBody>
      </p:sp>
      <p:sp>
        <p:nvSpPr>
          <p:cNvPr id="4" name="Seta para a direita 3"/>
          <p:cNvSpPr/>
          <p:nvPr/>
        </p:nvSpPr>
        <p:spPr>
          <a:xfrm>
            <a:off x="2191976" y="2854472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915816" y="3435134"/>
            <a:ext cx="79208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6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Se o ânion for mais oxidante </a:t>
            </a:r>
            <a:r>
              <a:rPr lang="pt-BR" dirty="0" smtClean="0"/>
              <a:t>( NO</a:t>
            </a:r>
            <a:r>
              <a:rPr lang="pt-BR" baseline="-25000" dirty="0" smtClean="0"/>
              <a:t>3</a:t>
            </a:r>
            <a:r>
              <a:rPr lang="pt-BR" baseline="30000" dirty="0" smtClean="0"/>
              <a:t>-</a:t>
            </a:r>
            <a:r>
              <a:rPr lang="pt-BR" dirty="0" smtClean="0"/>
              <a:t>, NO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-</a:t>
            </a:r>
            <a:r>
              <a:rPr lang="pt-BR" dirty="0" smtClean="0"/>
              <a:t>, ClO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-</a:t>
            </a:r>
            <a:r>
              <a:rPr lang="pt-BR" dirty="0" smtClean="0"/>
              <a:t>, Cr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baseline="-25000" dirty="0" smtClean="0"/>
              <a:t>7</a:t>
            </a:r>
            <a:r>
              <a:rPr lang="pt-BR" baseline="30000" dirty="0" smtClean="0"/>
              <a:t>2- </a:t>
            </a:r>
            <a:r>
              <a:rPr lang="pt-BR" dirty="0" smtClean="0"/>
              <a:t>) . O 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</a:t>
            </a:r>
            <a:r>
              <a:rPr lang="pt-BR" dirty="0" smtClean="0"/>
              <a:t> é oxidado a N</a:t>
            </a:r>
            <a:r>
              <a:rPr lang="pt-BR" baseline="-25000" dirty="0" smtClean="0"/>
              <a:t>2</a:t>
            </a:r>
            <a:r>
              <a:rPr lang="pt-BR" dirty="0" smtClean="0"/>
              <a:t> ou N</a:t>
            </a:r>
            <a:r>
              <a:rPr lang="pt-BR" baseline="-25000" dirty="0" smtClean="0"/>
              <a:t>2</a:t>
            </a:r>
            <a:r>
              <a:rPr lang="pt-BR" dirty="0" smtClean="0"/>
              <a:t>O .</a:t>
            </a:r>
          </a:p>
          <a:p>
            <a:r>
              <a:rPr lang="pt-BR" dirty="0" smtClean="0"/>
              <a:t>NH</a:t>
            </a:r>
            <a:r>
              <a:rPr lang="pt-BR" baseline="-25000" dirty="0" smtClean="0"/>
              <a:t>4</a:t>
            </a:r>
            <a:r>
              <a:rPr lang="pt-BR" dirty="0" smtClean="0"/>
              <a:t>NO</a:t>
            </a:r>
            <a:r>
              <a:rPr lang="pt-BR" baseline="-25000" dirty="0" smtClean="0"/>
              <a:t>2</a:t>
            </a:r>
            <a:r>
              <a:rPr lang="pt-BR" dirty="0" smtClean="0"/>
              <a:t>                N</a:t>
            </a:r>
            <a:r>
              <a:rPr lang="pt-BR" baseline="-25000" dirty="0" smtClean="0"/>
              <a:t>2</a:t>
            </a:r>
            <a:r>
              <a:rPr lang="pt-BR" dirty="0" smtClean="0"/>
              <a:t> + 2H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</a:p>
          <a:p>
            <a:r>
              <a:rPr lang="pt-BR" sz="1200" dirty="0" smtClean="0"/>
              <a:t>Nitrito de amônio</a:t>
            </a:r>
          </a:p>
          <a:p>
            <a:r>
              <a:rPr lang="pt-BR" dirty="0" smtClean="0"/>
              <a:t>NH</a:t>
            </a:r>
            <a:r>
              <a:rPr lang="pt-BR" baseline="-25000" dirty="0" smtClean="0"/>
              <a:t>4</a:t>
            </a:r>
            <a:r>
              <a:rPr lang="pt-BR" dirty="0" smtClean="0"/>
              <a:t>NO</a:t>
            </a:r>
            <a:r>
              <a:rPr lang="pt-BR" baseline="-25000" dirty="0" smtClean="0"/>
              <a:t>3</a:t>
            </a:r>
            <a:r>
              <a:rPr lang="pt-BR" dirty="0" smtClean="0"/>
              <a:t>                 N</a:t>
            </a:r>
            <a:r>
              <a:rPr lang="pt-BR" baseline="-25000" dirty="0" smtClean="0"/>
              <a:t>2</a:t>
            </a:r>
            <a:r>
              <a:rPr lang="pt-BR" dirty="0" smtClean="0"/>
              <a:t>O </a:t>
            </a:r>
            <a:r>
              <a:rPr lang="pt-BR" sz="1200" dirty="0" smtClean="0"/>
              <a:t>( óxido nitroso </a:t>
            </a:r>
            <a:r>
              <a:rPr lang="pt-BR" sz="1200" dirty="0"/>
              <a:t>)</a:t>
            </a:r>
            <a:r>
              <a:rPr lang="pt-BR" sz="1200" dirty="0" smtClean="0"/>
              <a:t> </a:t>
            </a:r>
            <a:r>
              <a:rPr lang="pt-BR" dirty="0" smtClean="0"/>
              <a:t>+ 2H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</a:p>
          <a:p>
            <a:r>
              <a:rPr lang="pt-BR" sz="1200" dirty="0" smtClean="0"/>
              <a:t>Nitrato de amônio</a:t>
            </a:r>
            <a:endParaRPr lang="pt-BR" sz="1200" dirty="0"/>
          </a:p>
        </p:txBody>
      </p:sp>
      <p:sp>
        <p:nvSpPr>
          <p:cNvPr id="4" name="Seta para a direita 3"/>
          <p:cNvSpPr/>
          <p:nvPr/>
        </p:nvSpPr>
        <p:spPr>
          <a:xfrm>
            <a:off x="2426612" y="2812908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555776" y="3450843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5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Preparação industrial do amoníaco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A) síntese da amônia pelo processo Haber – Bosch.</a:t>
            </a:r>
          </a:p>
          <a:p>
            <a:r>
              <a:rPr lang="pt-BR" dirty="0" smtClean="0"/>
              <a:t>É um processo muito utilizado nos dias de hoje.</a:t>
            </a:r>
          </a:p>
          <a:p>
            <a:r>
              <a:rPr lang="pt-BR" dirty="0" smtClean="0"/>
              <a:t>Desenvolvido em 1909 por Fritz Haber e Carl Bosch.</a:t>
            </a:r>
          </a:p>
          <a:p>
            <a:r>
              <a:rPr lang="pt-BR" dirty="0" smtClean="0"/>
              <a:t>Fritz Haber recebeu o Nobel por este trabalho em 1918.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39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Cliente\Documents\foto de hab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798259"/>
            <a:ext cx="5826716" cy="4583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reação é catalisada com ferro e pequena quantidade de óxido de alumínio.</a:t>
            </a:r>
          </a:p>
          <a:p>
            <a:r>
              <a:rPr lang="pt-BR" dirty="0" smtClean="0"/>
              <a:t>Ocorre a pressão de 250 </a:t>
            </a:r>
            <a:r>
              <a:rPr lang="pt-BR" dirty="0" err="1" smtClean="0"/>
              <a:t>atm</a:t>
            </a:r>
            <a:r>
              <a:rPr lang="pt-BR" dirty="0" smtClean="0"/>
              <a:t> e temperatura na faixa de 450</a:t>
            </a:r>
            <a:r>
              <a:rPr lang="pt-BR" baseline="30000" dirty="0" smtClean="0"/>
              <a:t>O</a:t>
            </a:r>
            <a:r>
              <a:rPr lang="pt-BR" dirty="0" smtClean="0"/>
              <a:t>C .</a:t>
            </a:r>
          </a:p>
          <a:p>
            <a:r>
              <a:rPr lang="pt-BR" dirty="0" smtClean="0"/>
              <a:t>No processo, o nitrogênio é obtido do ar atmosférico e o hidrogênio do gás de água.</a:t>
            </a:r>
          </a:p>
          <a:p>
            <a:r>
              <a:rPr lang="pt-BR" dirty="0" smtClean="0"/>
              <a:t>CH</a:t>
            </a:r>
            <a:r>
              <a:rPr lang="pt-BR" baseline="-25000" dirty="0" smtClean="0"/>
              <a:t>4 </a:t>
            </a:r>
            <a:r>
              <a:rPr lang="pt-BR" dirty="0" smtClean="0"/>
              <a:t>+ H</a:t>
            </a:r>
            <a:r>
              <a:rPr lang="pt-BR" baseline="-25000" dirty="0" smtClean="0"/>
              <a:t>2</a:t>
            </a:r>
            <a:r>
              <a:rPr lang="pt-BR" dirty="0" smtClean="0"/>
              <a:t>O </a:t>
            </a:r>
            <a:r>
              <a:rPr lang="pt-BR" baseline="-25000" dirty="0" smtClean="0"/>
              <a:t>(vapor)                   </a:t>
            </a:r>
            <a:r>
              <a:rPr lang="pt-BR" dirty="0" smtClean="0"/>
              <a:t>CO + 3H</a:t>
            </a:r>
            <a:r>
              <a:rPr lang="pt-BR" baseline="-25000" dirty="0" smtClean="0"/>
              <a:t>2 </a:t>
            </a:r>
            <a:r>
              <a:rPr lang="pt-BR" dirty="0" smtClean="0"/>
              <a:t> </a:t>
            </a:r>
            <a:endParaRPr lang="pt-BR" baseline="-25000" dirty="0"/>
          </a:p>
        </p:txBody>
      </p:sp>
      <p:sp>
        <p:nvSpPr>
          <p:cNvPr id="4" name="Seta para a direita 3"/>
          <p:cNvSpPr/>
          <p:nvPr/>
        </p:nvSpPr>
        <p:spPr>
          <a:xfrm>
            <a:off x="3491880" y="5013176"/>
            <a:ext cx="86409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60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físicas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Pontos de ebulição aumentam, a medida que aumenta a massa.</a:t>
            </a:r>
          </a:p>
          <a:p>
            <a:r>
              <a:rPr lang="pt-BR" dirty="0" smtClean="0"/>
              <a:t>Decréscimo da eletronegatividade do nitrogênio ao bismuto.</a:t>
            </a:r>
          </a:p>
          <a:p>
            <a:r>
              <a:rPr lang="pt-BR" dirty="0" smtClean="0"/>
              <a:t>Todos os elementos são pouco eletronegativos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( exceção ) o bismuto.</a:t>
            </a:r>
          </a:p>
          <a:p>
            <a:r>
              <a:rPr lang="pt-BR" dirty="0" smtClean="0"/>
              <a:t> Formam compostos covalentes .</a:t>
            </a:r>
          </a:p>
          <a:p>
            <a:r>
              <a:rPr lang="pt-BR" dirty="0" smtClean="0"/>
              <a:t> O menor e mais eletronegativo é o nitrogênio        mostrando uma tendência em formar íons   monoatômicos negativos.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23109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N</a:t>
            </a:r>
            <a:r>
              <a:rPr lang="pt-BR" baseline="-25000" dirty="0" smtClean="0"/>
              <a:t>2(g) </a:t>
            </a:r>
            <a:r>
              <a:rPr lang="pt-BR" dirty="0" smtClean="0"/>
              <a:t>+ 3 H</a:t>
            </a:r>
            <a:r>
              <a:rPr lang="pt-BR" baseline="-25000" dirty="0" smtClean="0"/>
              <a:t>2 (g)</a:t>
            </a:r>
            <a:r>
              <a:rPr lang="pt-BR" dirty="0" smtClean="0"/>
              <a:t>               2 NH</a:t>
            </a:r>
            <a:r>
              <a:rPr lang="pt-BR" baseline="-25000" dirty="0" smtClean="0"/>
              <a:t>3(g) </a:t>
            </a:r>
            <a:r>
              <a:rPr lang="pt-BR" dirty="0" smtClean="0"/>
              <a:t>+ energia   </a:t>
            </a:r>
          </a:p>
          <a:p>
            <a:r>
              <a:rPr lang="pt-BR" dirty="0" smtClean="0"/>
              <a:t>A reação é reversível, sendo assim o rendimento depende de alguns fatores.</a:t>
            </a:r>
          </a:p>
          <a:p>
            <a:r>
              <a:rPr lang="pt-BR" dirty="0" smtClean="0"/>
              <a:t>A reação é exotérmica, logo baixas temperaturas favorecem a produção. Aumentando a temperatura a reação se desloca no sentido inverso de acordo com Le </a:t>
            </a:r>
            <a:r>
              <a:rPr lang="pt-BR" dirty="0" err="1" smtClean="0"/>
              <a:t>Chatelier</a:t>
            </a:r>
            <a:r>
              <a:rPr lang="pt-BR" dirty="0" smtClean="0"/>
              <a:t>. ( em fase gasosa de 4 para 2 volumes ). Temperatura baixa diminui a velocidade .</a:t>
            </a:r>
          </a:p>
          <a:p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11052720" y="1616766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esquerda e para a direita 4"/>
          <p:cNvSpPr/>
          <p:nvPr/>
        </p:nvSpPr>
        <p:spPr>
          <a:xfrm flipV="1">
            <a:off x="2915816" y="1988840"/>
            <a:ext cx="1008112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033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elevação da pressão favorece a formação da amônia pois a reação mostra uma diminuição de volume. O aumento de pressão encarece e muito o processo, fatores técnicos e econômicos devem ser levados em conta.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20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B ) Processo cianamida ( processo Frank- Caro)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    </a:t>
            </a:r>
            <a:r>
              <a:rPr lang="pt-BR" dirty="0" smtClean="0"/>
              <a:t>Se baseia na reação do nitrogênio com o carbureto de cálcio  ( CaC</a:t>
            </a:r>
            <a:r>
              <a:rPr lang="pt-BR" baseline="-25000" dirty="0" smtClean="0"/>
              <a:t>2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1) Decomposição do CaCO</a:t>
            </a:r>
            <a:r>
              <a:rPr lang="pt-BR" baseline="-25000" dirty="0" smtClean="0"/>
              <a:t>3</a:t>
            </a:r>
            <a:r>
              <a:rPr lang="pt-BR" dirty="0" smtClean="0"/>
              <a:t>    T= 825</a:t>
            </a:r>
            <a:r>
              <a:rPr lang="pt-BR" baseline="30000" dirty="0" smtClean="0"/>
              <a:t>O</a:t>
            </a:r>
            <a:r>
              <a:rPr lang="pt-BR" dirty="0" smtClean="0"/>
              <a:t>C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CaCO</a:t>
            </a:r>
            <a:r>
              <a:rPr lang="pt-BR" baseline="-25000" dirty="0" smtClean="0"/>
              <a:t>3(s)                       </a:t>
            </a:r>
            <a:r>
              <a:rPr lang="pt-BR" dirty="0" err="1" smtClean="0"/>
              <a:t>CaO</a:t>
            </a:r>
            <a:r>
              <a:rPr lang="pt-BR" dirty="0" smtClean="0"/>
              <a:t> </a:t>
            </a:r>
            <a:r>
              <a:rPr lang="pt-BR" baseline="-25000" dirty="0" smtClean="0"/>
              <a:t>(s) </a:t>
            </a:r>
            <a:r>
              <a:rPr lang="pt-BR" dirty="0" smtClean="0"/>
              <a:t>+ CO</a:t>
            </a:r>
            <a:r>
              <a:rPr lang="pt-BR" baseline="-25000" dirty="0" smtClean="0"/>
              <a:t>2</a:t>
            </a:r>
            <a:r>
              <a:rPr lang="pt-BR" dirty="0" smtClean="0"/>
              <a:t> </a:t>
            </a:r>
            <a:r>
              <a:rPr lang="pt-BR" baseline="-25000" dirty="0" smtClean="0"/>
              <a:t>(g) 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2) O </a:t>
            </a:r>
            <a:r>
              <a:rPr lang="pt-BR" dirty="0" err="1" smtClean="0"/>
              <a:t>CaO</a:t>
            </a:r>
            <a:r>
              <a:rPr lang="pt-BR" dirty="0" smtClean="0"/>
              <a:t> é aquecido com coque a 3000</a:t>
            </a:r>
            <a:r>
              <a:rPr lang="pt-BR" baseline="30000" dirty="0" smtClean="0"/>
              <a:t>O</a:t>
            </a:r>
            <a:r>
              <a:rPr lang="pt-BR" dirty="0" smtClean="0"/>
              <a:t>C em </a:t>
            </a:r>
            <a:r>
              <a:rPr lang="pt-BR" b="1" dirty="0" smtClean="0"/>
              <a:t>forno elétrico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</a:t>
            </a:r>
            <a:r>
              <a:rPr lang="pt-BR" dirty="0" err="1" smtClean="0"/>
              <a:t>CaO</a:t>
            </a:r>
            <a:r>
              <a:rPr lang="pt-BR" dirty="0" smtClean="0"/>
              <a:t>(s) + 3C(s)                   CaC</a:t>
            </a:r>
            <a:r>
              <a:rPr lang="pt-BR" baseline="-25000" dirty="0" smtClean="0"/>
              <a:t>2</a:t>
            </a:r>
            <a:r>
              <a:rPr lang="pt-BR" dirty="0" smtClean="0"/>
              <a:t> + CO</a:t>
            </a:r>
          </a:p>
          <a:p>
            <a:pPr marL="0" indent="0">
              <a:buNone/>
            </a:pPr>
            <a:r>
              <a:rPr lang="pt-BR" dirty="0" err="1" smtClean="0"/>
              <a:t>Carbeto</a:t>
            </a:r>
            <a:r>
              <a:rPr lang="pt-BR" dirty="0" smtClean="0"/>
              <a:t>, </a:t>
            </a:r>
            <a:r>
              <a:rPr lang="pt-BR" dirty="0" err="1" smtClean="0"/>
              <a:t>carbeto</a:t>
            </a:r>
            <a:r>
              <a:rPr lang="pt-BR" dirty="0" smtClean="0"/>
              <a:t> de cálcio, carbureto</a:t>
            </a:r>
          </a:p>
          <a:p>
            <a:pPr marL="0" indent="0">
              <a:buNone/>
            </a:pPr>
            <a:r>
              <a:rPr lang="pt-BR" baseline="-25000" dirty="0"/>
              <a:t> </a:t>
            </a:r>
            <a:r>
              <a:rPr lang="pt-BR" baseline="-25000" dirty="0" smtClean="0"/>
              <a:t>       </a:t>
            </a:r>
          </a:p>
          <a:p>
            <a:pPr marL="0" indent="0">
              <a:buNone/>
            </a:pPr>
            <a:endParaRPr lang="pt-BR" baseline="-25000" dirty="0"/>
          </a:p>
        </p:txBody>
      </p:sp>
      <p:sp>
        <p:nvSpPr>
          <p:cNvPr id="4" name="Seta para a direita 3"/>
          <p:cNvSpPr/>
          <p:nvPr/>
        </p:nvSpPr>
        <p:spPr>
          <a:xfrm>
            <a:off x="2771800" y="3451858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3995936" y="4653136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8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3) O CaC</a:t>
            </a:r>
            <a:r>
              <a:rPr lang="pt-BR" baseline="-25000" dirty="0" smtClean="0"/>
              <a:t>2 </a:t>
            </a:r>
            <a:r>
              <a:rPr lang="pt-BR" dirty="0" smtClean="0"/>
              <a:t>é pulverizado e misturado ao CaF</a:t>
            </a:r>
            <a:r>
              <a:rPr lang="pt-BR" baseline="-25000" dirty="0" smtClean="0"/>
              <a:t>2</a:t>
            </a:r>
            <a:r>
              <a:rPr lang="pt-BR" dirty="0" smtClean="0"/>
              <a:t>(catalisador ). A mistura é aquecida em presença de N</a:t>
            </a:r>
            <a:r>
              <a:rPr lang="pt-BR" baseline="-25000" dirty="0" smtClean="0"/>
              <a:t>2</a:t>
            </a:r>
            <a:r>
              <a:rPr lang="pt-BR" dirty="0" smtClean="0"/>
              <a:t> (P=2Atm) a 900-1000</a:t>
            </a:r>
            <a:r>
              <a:rPr lang="pt-BR" baseline="30000" dirty="0" smtClean="0"/>
              <a:t>O</a:t>
            </a:r>
            <a:r>
              <a:rPr lang="pt-BR" dirty="0" smtClean="0"/>
              <a:t>C </a:t>
            </a:r>
            <a:r>
              <a:rPr lang="pt-BR" sz="1300" dirty="0" smtClean="0"/>
              <a:t>.(reação lenta em que o nitrogênio e a mistura ficam em contato por horas )</a:t>
            </a:r>
          </a:p>
          <a:p>
            <a:r>
              <a:rPr lang="pt-BR" dirty="0" err="1" smtClean="0"/>
              <a:t>Carbeto</a:t>
            </a:r>
            <a:r>
              <a:rPr lang="pt-BR" dirty="0" smtClean="0"/>
              <a:t> que não reagiu é removido com água</a:t>
            </a:r>
          </a:p>
          <a:p>
            <a:r>
              <a:rPr lang="pt-BR" dirty="0" smtClean="0"/>
              <a:t>CaC</a:t>
            </a:r>
            <a:r>
              <a:rPr lang="pt-BR" baseline="-25000" dirty="0" smtClean="0"/>
              <a:t>2(s)</a:t>
            </a:r>
            <a:r>
              <a:rPr lang="pt-BR" dirty="0" smtClean="0"/>
              <a:t> + N</a:t>
            </a:r>
            <a:r>
              <a:rPr lang="pt-BR" baseline="-25000" dirty="0" smtClean="0"/>
              <a:t>2</a:t>
            </a:r>
            <a:r>
              <a:rPr lang="pt-BR" dirty="0" smtClean="0"/>
              <a:t>                 CaCN</a:t>
            </a:r>
            <a:r>
              <a:rPr lang="pt-BR" baseline="-25000" dirty="0" smtClean="0"/>
              <a:t>2(s) </a:t>
            </a:r>
            <a:r>
              <a:rPr lang="pt-BR" dirty="0" smtClean="0"/>
              <a:t>+ C</a:t>
            </a:r>
            <a:r>
              <a:rPr lang="pt-BR" baseline="-25000" dirty="0" smtClean="0"/>
              <a:t>(s)</a:t>
            </a:r>
          </a:p>
          <a:p>
            <a:r>
              <a:rPr lang="pt-BR" dirty="0" err="1" smtClean="0"/>
              <a:t>Cálciocianamida</a:t>
            </a:r>
            <a:r>
              <a:rPr lang="pt-BR" dirty="0" smtClean="0"/>
              <a:t> , cianamida cálcica</a:t>
            </a:r>
            <a:r>
              <a:rPr lang="pt-BR" sz="1200" dirty="0" smtClean="0"/>
              <a:t>(</a:t>
            </a:r>
            <a:r>
              <a:rPr lang="pt-BR" dirty="0" smtClean="0"/>
              <a:t> </a:t>
            </a:r>
            <a:r>
              <a:rPr lang="pt-BR" sz="1200" dirty="0" smtClean="0"/>
              <a:t>NÃO</a:t>
            </a:r>
            <a:r>
              <a:rPr lang="pt-BR" dirty="0" smtClean="0"/>
              <a:t> </a:t>
            </a:r>
            <a:r>
              <a:rPr lang="pt-BR" sz="1200" dirty="0" smtClean="0"/>
              <a:t>USUAL ) </a:t>
            </a:r>
            <a:r>
              <a:rPr lang="pt-BR" dirty="0" smtClean="0"/>
              <a:t>cianamida de cálcio,  </a:t>
            </a:r>
            <a:r>
              <a:rPr lang="pt-BR" b="1" dirty="0" smtClean="0"/>
              <a:t>utilizada como fertilizante</a:t>
            </a:r>
            <a:endParaRPr lang="pt-BR" b="1" dirty="0"/>
          </a:p>
        </p:txBody>
      </p:sp>
      <p:sp>
        <p:nvSpPr>
          <p:cNvPr id="4" name="Seta para a direita 3"/>
          <p:cNvSpPr/>
          <p:nvPr/>
        </p:nvSpPr>
        <p:spPr>
          <a:xfrm>
            <a:off x="3059832" y="4166278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6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4) Tratamento do CaCN</a:t>
            </a:r>
            <a:r>
              <a:rPr lang="pt-BR" baseline="-25000" dirty="0" smtClean="0"/>
              <a:t>2 </a:t>
            </a:r>
            <a:r>
              <a:rPr lang="pt-BR" dirty="0" smtClean="0"/>
              <a:t>com água</a:t>
            </a:r>
            <a:r>
              <a:rPr lang="pt-BR" baseline="-25000" dirty="0" smtClean="0"/>
              <a:t>(vapor) </a:t>
            </a:r>
            <a:r>
              <a:rPr lang="pt-BR" dirty="0"/>
              <a:t> </a:t>
            </a:r>
            <a:r>
              <a:rPr lang="pt-BR" dirty="0" smtClean="0"/>
              <a:t>.</a:t>
            </a:r>
          </a:p>
          <a:p>
            <a:r>
              <a:rPr lang="pt-BR" dirty="0" smtClean="0"/>
              <a:t>CaCN</a:t>
            </a:r>
            <a:r>
              <a:rPr lang="pt-BR" baseline="-25000" dirty="0" smtClean="0"/>
              <a:t>2(s)</a:t>
            </a:r>
            <a:r>
              <a:rPr lang="pt-BR" dirty="0" smtClean="0"/>
              <a:t> + 3 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baseline="-25000" dirty="0" smtClean="0"/>
              <a:t>(g)</a:t>
            </a:r>
            <a:r>
              <a:rPr lang="pt-BR" dirty="0" smtClean="0"/>
              <a:t>                2NH</a:t>
            </a:r>
            <a:r>
              <a:rPr lang="pt-BR" baseline="-25000" dirty="0" smtClean="0"/>
              <a:t>3</a:t>
            </a:r>
            <a:r>
              <a:rPr lang="pt-BR" dirty="0" smtClean="0"/>
              <a:t> + CaCO</a:t>
            </a:r>
            <a:r>
              <a:rPr lang="pt-BR" baseline="-25000" dirty="0" smtClean="0"/>
              <a:t>3(s)</a:t>
            </a:r>
          </a:p>
          <a:p>
            <a:r>
              <a:rPr lang="pt-BR" dirty="0" smtClean="0"/>
              <a:t>A cianamida de cálcio tem o nome comercial de  NITROLIM, possui aspecto branco quando pura e cinza quando impura .</a:t>
            </a:r>
          </a:p>
          <a:p>
            <a:r>
              <a:rPr lang="pt-BR" dirty="0" smtClean="0"/>
              <a:t>O CaCO</a:t>
            </a:r>
            <a:r>
              <a:rPr lang="pt-BR" baseline="-25000" dirty="0" smtClean="0"/>
              <a:t>3</a:t>
            </a:r>
            <a:r>
              <a:rPr lang="pt-BR" dirty="0" smtClean="0"/>
              <a:t> pode ser reciclado.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3992203" y="2348577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15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Compostos do nitrogênio</a:t>
            </a:r>
            <a:br>
              <a:rPr lang="pt-BR" dirty="0" smtClean="0"/>
            </a:br>
            <a:r>
              <a:rPr lang="pt-BR" b="1" dirty="0" smtClean="0"/>
              <a:t>Hidrazina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Líquido fumegante quando exposto ao ar, com odor semelhante ao  NH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A </a:t>
            </a:r>
            <a:r>
              <a:rPr lang="pt-BR" sz="2400" dirty="0" smtClean="0"/>
              <a:t>hidrazina  </a:t>
            </a:r>
            <a:r>
              <a:rPr lang="pt-BR" sz="2400" dirty="0" smtClean="0"/>
              <a:t>pura queima ao ar, liberando grande quantidade de calor.</a:t>
            </a:r>
          </a:p>
          <a:p>
            <a:r>
              <a:rPr lang="pt-BR" sz="2400" dirty="0" smtClean="0"/>
              <a:t>N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+ 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              N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+ 2H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               H   = - 621KJ /mol.</a:t>
            </a:r>
          </a:p>
          <a:p>
            <a:r>
              <a:rPr lang="pt-BR" sz="2400" dirty="0" smtClean="0"/>
              <a:t>Usada como combustível de foguetes (propelentes) ,tratamento de água de caldeiras (antioxidantes ) e indústria de plásticos (</a:t>
            </a:r>
            <a:r>
              <a:rPr lang="pt-BR" sz="2400" dirty="0" err="1" smtClean="0"/>
              <a:t>spandex</a:t>
            </a:r>
            <a:r>
              <a:rPr lang="pt-BR" sz="2400" dirty="0" smtClean="0"/>
              <a:t> ), indústria de explosivos .</a:t>
            </a:r>
          </a:p>
          <a:p>
            <a:r>
              <a:rPr lang="pt-BR" sz="2400" dirty="0" smtClean="0"/>
              <a:t>Muito tóxico.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/>
          </a:p>
        </p:txBody>
      </p:sp>
      <p:sp>
        <p:nvSpPr>
          <p:cNvPr id="4" name="Triângulo isósceles 3"/>
          <p:cNvSpPr/>
          <p:nvPr/>
        </p:nvSpPr>
        <p:spPr>
          <a:xfrm>
            <a:off x="5580112" y="3356992"/>
            <a:ext cx="144016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339752" y="335699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 </a:t>
            </a:r>
            <a:r>
              <a:rPr lang="pt-BR" sz="2400" dirty="0" err="1" smtClean="0"/>
              <a:t>hidrazina</a:t>
            </a:r>
            <a:r>
              <a:rPr lang="pt-BR" sz="2400" dirty="0" smtClean="0"/>
              <a:t> é fabricada pelo processo </a:t>
            </a:r>
            <a:r>
              <a:rPr lang="pt-BR" sz="2400" b="1" dirty="0" err="1" smtClean="0"/>
              <a:t>Raschig</a:t>
            </a:r>
            <a:r>
              <a:rPr lang="pt-BR" sz="2400" b="1" dirty="0" smtClean="0"/>
              <a:t>.</a:t>
            </a:r>
          </a:p>
          <a:p>
            <a:r>
              <a:rPr lang="pt-BR" sz="2400" dirty="0" smtClean="0"/>
              <a:t>A amônia é oxidada pelo hipoclorito de sódio em solução aquosa diluída.</a:t>
            </a:r>
          </a:p>
          <a:p>
            <a:r>
              <a:rPr lang="pt-BR" sz="2400" dirty="0" smtClean="0"/>
              <a:t>NH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+ </a:t>
            </a:r>
            <a:r>
              <a:rPr lang="pt-BR" sz="2400" dirty="0" err="1" smtClean="0"/>
              <a:t>NaOCl</a:t>
            </a:r>
            <a:r>
              <a:rPr lang="pt-BR" sz="2400" dirty="0" smtClean="0"/>
              <a:t>                 NH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Cl + </a:t>
            </a:r>
            <a:r>
              <a:rPr lang="pt-BR" sz="2400" dirty="0" err="1" smtClean="0"/>
              <a:t>NaOH</a:t>
            </a:r>
            <a:r>
              <a:rPr lang="pt-BR" sz="2400" dirty="0" smtClean="0"/>
              <a:t>   (rápida ) .</a:t>
            </a:r>
          </a:p>
          <a:p>
            <a:r>
              <a:rPr lang="pt-BR" sz="2400" dirty="0" smtClean="0"/>
              <a:t>2NH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+ NH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Cl               NH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NH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+ NH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Cl  (lenta )</a:t>
            </a:r>
          </a:p>
          <a:p>
            <a:r>
              <a:rPr lang="pt-BR" sz="2400" b="1" dirty="0" smtClean="0"/>
              <a:t>Reação secundária </a:t>
            </a:r>
            <a:r>
              <a:rPr lang="pt-BR" sz="2400" dirty="0" smtClean="0"/>
              <a:t>.</a:t>
            </a:r>
          </a:p>
          <a:p>
            <a:pPr>
              <a:buNone/>
            </a:pPr>
            <a:r>
              <a:rPr lang="pt-BR" sz="2400" b="1" dirty="0" smtClean="0"/>
              <a:t>      </a:t>
            </a:r>
            <a:r>
              <a:rPr lang="pt-BR" sz="2400" dirty="0" smtClean="0"/>
              <a:t>N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+ 2NH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Cl               N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+ 2NH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Cl .</a:t>
            </a:r>
          </a:p>
          <a:p>
            <a:pPr>
              <a:buNone/>
            </a:pPr>
            <a:r>
              <a:rPr lang="pt-BR" sz="2400" b="1" dirty="0" smtClean="0"/>
              <a:t>     A reação é catalisada por íons de metais pesados presentes na solução. Por isso a necessidade de se trabalhar com água </a:t>
            </a:r>
            <a:r>
              <a:rPr lang="pt-BR" sz="2400" b="1" dirty="0" err="1" smtClean="0"/>
              <a:t>desmineralizada</a:t>
            </a:r>
            <a:r>
              <a:rPr lang="pt-BR" sz="2400" b="1" dirty="0" smtClean="0"/>
              <a:t> .</a:t>
            </a:r>
            <a:endParaRPr lang="pt-BR" sz="2400" b="1" dirty="0"/>
          </a:p>
        </p:txBody>
      </p:sp>
      <p:sp>
        <p:nvSpPr>
          <p:cNvPr id="4" name="Seta para a direita 3"/>
          <p:cNvSpPr/>
          <p:nvPr/>
        </p:nvSpPr>
        <p:spPr>
          <a:xfrm>
            <a:off x="2699792" y="2996952"/>
            <a:ext cx="720080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699792" y="3356992"/>
            <a:ext cx="720080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3131840" y="4365104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2843808" y="429309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O uso do excesso de amônia também reduz a ocorrência da reação.</a:t>
            </a:r>
          </a:p>
          <a:p>
            <a:r>
              <a:rPr lang="pt-BR" sz="2800" b="1" dirty="0" smtClean="0"/>
              <a:t>Solução diluída dos reagentes minimiza a reação secundária.</a:t>
            </a:r>
            <a:endParaRPr lang="pt-B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Compostos do nitrogênio</a:t>
            </a:r>
            <a:br>
              <a:rPr lang="pt-BR" dirty="0" smtClean="0"/>
            </a:br>
            <a:r>
              <a:rPr lang="pt-BR" dirty="0" smtClean="0"/>
              <a:t>ácido nítrico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É um dos ácidos mais fortes que se conhece. As soluções diluídas são ionizadas  em H</a:t>
            </a:r>
            <a:r>
              <a:rPr lang="pt-BR" sz="2800" baseline="30000" dirty="0" smtClean="0"/>
              <a:t>+</a:t>
            </a:r>
            <a:r>
              <a:rPr lang="pt-BR" sz="2800" dirty="0" smtClean="0"/>
              <a:t> e NO</a:t>
            </a:r>
            <a:r>
              <a:rPr lang="pt-BR" sz="2800" baseline="-25000" dirty="0" smtClean="0"/>
              <a:t>3</a:t>
            </a:r>
            <a:r>
              <a:rPr lang="pt-BR" sz="2800" baseline="30000" dirty="0" smtClean="0"/>
              <a:t>-</a:t>
            </a:r>
            <a:r>
              <a:rPr lang="pt-BR" sz="2800" baseline="-25000" dirty="0" smtClean="0"/>
              <a:t> </a:t>
            </a:r>
            <a:r>
              <a:rPr lang="pt-BR" sz="2800" dirty="0" smtClean="0"/>
              <a:t> </a:t>
            </a:r>
            <a:r>
              <a:rPr lang="pt-BR" sz="2800" baseline="-25000" dirty="0" smtClean="0"/>
              <a:t>.</a:t>
            </a:r>
            <a:r>
              <a:rPr lang="pt-BR" sz="2800" dirty="0" smtClean="0"/>
              <a:t> </a:t>
            </a:r>
          </a:p>
          <a:p>
            <a:r>
              <a:rPr lang="pt-BR" sz="2800" dirty="0" smtClean="0"/>
              <a:t>Apresenta três propriedades importantes :</a:t>
            </a:r>
          </a:p>
          <a:p>
            <a:r>
              <a:rPr lang="pt-BR" sz="2800" dirty="0" smtClean="0"/>
              <a:t>- propriedades ácidas</a:t>
            </a:r>
          </a:p>
          <a:p>
            <a:r>
              <a:rPr lang="pt-BR" sz="2800" dirty="0" smtClean="0"/>
              <a:t>- propriedades oxidantes</a:t>
            </a:r>
          </a:p>
          <a:p>
            <a:r>
              <a:rPr lang="pt-BR" sz="2800" dirty="0" smtClean="0"/>
              <a:t>- propriedades </a:t>
            </a:r>
            <a:r>
              <a:rPr lang="pt-BR" sz="2800" dirty="0" err="1" smtClean="0"/>
              <a:t>nitrantes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produtos de redução do ácido nítrico podem ser:</a:t>
            </a:r>
          </a:p>
          <a:p>
            <a:r>
              <a:rPr lang="pt-BR" dirty="0" smtClean="0"/>
              <a:t>O nitrogênio ou um dos compostos, N</a:t>
            </a:r>
            <a:r>
              <a:rPr lang="pt-BR" baseline="-25000" dirty="0" smtClean="0"/>
              <a:t>2</a:t>
            </a:r>
            <a:r>
              <a:rPr lang="pt-BR" dirty="0" smtClean="0"/>
              <a:t>O, NO,</a:t>
            </a:r>
          </a:p>
          <a:p>
            <a:r>
              <a:rPr lang="pt-BR" dirty="0" smtClean="0"/>
              <a:t>NH</a:t>
            </a:r>
            <a:r>
              <a:rPr lang="pt-BR" baseline="-25000" dirty="0" smtClean="0"/>
              <a:t>3</a:t>
            </a:r>
            <a:r>
              <a:rPr lang="pt-BR" dirty="0" smtClean="0"/>
              <a:t>, NO</a:t>
            </a:r>
            <a:r>
              <a:rPr lang="pt-BR" baseline="-25000" dirty="0" smtClean="0"/>
              <a:t>2</a:t>
            </a:r>
            <a:r>
              <a:rPr lang="pt-BR" dirty="0" smtClean="0"/>
              <a:t>. </a:t>
            </a:r>
          </a:p>
          <a:p>
            <a:r>
              <a:rPr lang="pt-BR" dirty="0" smtClean="0"/>
              <a:t>O produto da redução do ácido nítrico, depende da concentração do ácido nítrico e </a:t>
            </a:r>
            <a:r>
              <a:rPr lang="pt-BR" smtClean="0"/>
              <a:t>do próprio redutor 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Ocorrência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78% na atmosfera terrestre, mas não é o mais abundante.</a:t>
            </a:r>
          </a:p>
          <a:p>
            <a:r>
              <a:rPr lang="pt-BR" dirty="0" smtClean="0"/>
              <a:t>É encontrado na forma de nitratos, que são muito solúveis em água.</a:t>
            </a:r>
          </a:p>
          <a:p>
            <a:r>
              <a:rPr lang="pt-BR" dirty="0" smtClean="0"/>
              <a:t>A maior fonte de nitrato sólido é encontrado no litoral do Chile ( extensão de 720Km ), </a:t>
            </a:r>
            <a:r>
              <a:rPr lang="pt-BR" b="1" dirty="0" smtClean="0"/>
              <a:t>o  NaNO</a:t>
            </a:r>
            <a:r>
              <a:rPr lang="pt-BR" b="1" baseline="-25000" dirty="0" smtClean="0"/>
              <a:t>3</a:t>
            </a:r>
            <a:r>
              <a:rPr lang="pt-BR" b="1" dirty="0" smtClean="0"/>
              <a:t>, conhecido como salitre do Chile  </a:t>
            </a:r>
          </a:p>
          <a:p>
            <a:r>
              <a:rPr lang="pt-BR" dirty="0" smtClean="0"/>
              <a:t>O salitre do Chile encontra-se combinado com KNO</a:t>
            </a:r>
            <a:r>
              <a:rPr lang="pt-BR" baseline="-25000" dirty="0" smtClean="0"/>
              <a:t>3</a:t>
            </a:r>
            <a:r>
              <a:rPr lang="pt-BR" dirty="0" smtClean="0"/>
              <a:t>, CaSO</a:t>
            </a:r>
            <a:r>
              <a:rPr lang="pt-BR" baseline="-25000" dirty="0" smtClean="0"/>
              <a:t>4 </a:t>
            </a:r>
            <a:r>
              <a:rPr lang="pt-BR" dirty="0" smtClean="0"/>
              <a:t>e NaIO</a:t>
            </a:r>
            <a:r>
              <a:rPr lang="pt-BR" baseline="-25000" dirty="0" smtClean="0"/>
              <a:t>3.</a:t>
            </a:r>
          </a:p>
          <a:p>
            <a:r>
              <a:rPr lang="pt-BR" dirty="0" smtClean="0"/>
              <a:t>Na Índia tem um grande depósito de KNO</a:t>
            </a:r>
            <a:r>
              <a:rPr lang="pt-BR" baseline="-25000" dirty="0" smtClean="0"/>
              <a:t>3</a:t>
            </a:r>
            <a:r>
              <a:rPr lang="pt-BR" dirty="0" smtClean="0"/>
              <a:t> </a:t>
            </a:r>
            <a:endParaRPr lang="pt-BR" baseline="-25000" dirty="0" smtClean="0"/>
          </a:p>
          <a:p>
            <a:endParaRPr lang="pt-B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ácido nítrico é o </a:t>
            </a:r>
            <a:r>
              <a:rPr lang="pt-BR" dirty="0" err="1" smtClean="0"/>
              <a:t>oxiácido</a:t>
            </a:r>
            <a:r>
              <a:rPr lang="pt-BR" dirty="0" smtClean="0"/>
              <a:t> mais importante e um dos </a:t>
            </a:r>
            <a:r>
              <a:rPr lang="pt-BR" dirty="0" smtClean="0"/>
              <a:t>três </a:t>
            </a:r>
            <a:r>
              <a:rPr lang="pt-BR" dirty="0" smtClean="0"/>
              <a:t>ácidos mais produzidos na indústria .</a:t>
            </a:r>
          </a:p>
          <a:p>
            <a:r>
              <a:rPr lang="pt-BR" dirty="0" smtClean="0"/>
              <a:t>Quando exposto a luz sofre decomposição, por isso é armazenado em frasco âmbar.</a:t>
            </a:r>
          </a:p>
          <a:p>
            <a:r>
              <a:rPr lang="pt-BR" dirty="0" smtClean="0"/>
              <a:t>4HNO</a:t>
            </a:r>
            <a:r>
              <a:rPr lang="pt-BR" baseline="-25000" dirty="0" smtClean="0"/>
              <a:t>3</a:t>
            </a:r>
            <a:r>
              <a:rPr lang="pt-BR" dirty="0" smtClean="0"/>
              <a:t>                4NO</a:t>
            </a:r>
            <a:r>
              <a:rPr lang="pt-BR" baseline="-25000" dirty="0" smtClean="0"/>
              <a:t>2</a:t>
            </a:r>
            <a:r>
              <a:rPr lang="pt-BR" dirty="0" smtClean="0"/>
              <a:t> + O</a:t>
            </a:r>
            <a:r>
              <a:rPr lang="pt-BR" baseline="-25000" dirty="0" smtClean="0"/>
              <a:t>2</a:t>
            </a:r>
            <a:r>
              <a:rPr lang="pt-BR" dirty="0" smtClean="0"/>
              <a:t> + H</a:t>
            </a:r>
            <a:r>
              <a:rPr lang="pt-BR" baseline="-25000" dirty="0" smtClean="0"/>
              <a:t>2</a:t>
            </a:r>
            <a:r>
              <a:rPr lang="pt-BR" dirty="0" smtClean="0"/>
              <a:t>O.</a:t>
            </a:r>
          </a:p>
          <a:p>
            <a:r>
              <a:rPr lang="pt-BR" dirty="0" smtClean="0"/>
              <a:t>O ácido nítrico é excelente oxidante principalmente quando concentrado e a quente. Alguns metais são insolúveis em </a:t>
            </a:r>
            <a:r>
              <a:rPr lang="pt-BR" dirty="0" err="1" smtClean="0"/>
              <a:t>HCl</a:t>
            </a:r>
            <a:r>
              <a:rPr lang="pt-BR" dirty="0" smtClean="0"/>
              <a:t> como o cobre e a prata ,mas dissolvem-se em HNO</a:t>
            </a:r>
            <a:r>
              <a:rPr lang="pt-BR" baseline="-25000" dirty="0" smtClean="0"/>
              <a:t>3  </a:t>
            </a:r>
            <a:r>
              <a:rPr lang="pt-BR" dirty="0" smtClean="0"/>
              <a:t> </a:t>
            </a:r>
          </a:p>
          <a:p>
            <a:r>
              <a:rPr lang="pt-BR" dirty="0" smtClean="0"/>
              <a:t>O ouro é insolúvel também em HNO</a:t>
            </a:r>
            <a:r>
              <a:rPr lang="pt-BR" baseline="-25000" dirty="0" smtClean="0"/>
              <a:t>3</a:t>
            </a:r>
            <a:r>
              <a:rPr lang="pt-BR" dirty="0" smtClean="0"/>
              <a:t> mas se dissolve em </a:t>
            </a:r>
            <a:r>
              <a:rPr lang="pt-BR" b="1" dirty="0" smtClean="0"/>
              <a:t>água régia .</a:t>
            </a:r>
            <a:r>
              <a:rPr lang="pt-BR" dirty="0" smtClean="0"/>
              <a:t>( mistura de 25% de HNO</a:t>
            </a:r>
            <a:r>
              <a:rPr lang="pt-BR" baseline="-25000" dirty="0" smtClean="0"/>
              <a:t>3</a:t>
            </a:r>
            <a:r>
              <a:rPr lang="pt-BR" dirty="0" smtClean="0"/>
              <a:t> e 75% de </a:t>
            </a:r>
            <a:r>
              <a:rPr lang="pt-BR" dirty="0" err="1" smtClean="0"/>
              <a:t>HCl</a:t>
            </a:r>
            <a:r>
              <a:rPr lang="pt-BR" dirty="0" smtClean="0"/>
              <a:t> ).</a:t>
            </a:r>
            <a:endParaRPr lang="pt-BR" b="1" dirty="0"/>
          </a:p>
        </p:txBody>
      </p:sp>
      <p:sp>
        <p:nvSpPr>
          <p:cNvPr id="4" name="Seta para a direita 3"/>
          <p:cNvSpPr/>
          <p:nvPr/>
        </p:nvSpPr>
        <p:spPr>
          <a:xfrm>
            <a:off x="1907704" y="29969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Obtenção industrial do ácido nítrico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65104"/>
          </a:xfrm>
          <a:ln>
            <a:solidFill>
              <a:srgbClr val="0070C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O HNO</a:t>
            </a:r>
            <a:r>
              <a:rPr lang="pt-BR" baseline="-25000" dirty="0" smtClean="0"/>
              <a:t>3</a:t>
            </a:r>
            <a:r>
              <a:rPr lang="pt-BR" dirty="0" smtClean="0"/>
              <a:t> era obtido de uma mistura de NaNO</a:t>
            </a:r>
            <a:r>
              <a:rPr lang="pt-BR" baseline="-25000" dirty="0" smtClean="0"/>
              <a:t>3</a:t>
            </a:r>
            <a:r>
              <a:rPr lang="pt-BR" dirty="0" smtClean="0"/>
              <a:t> ou KNO</a:t>
            </a:r>
            <a:r>
              <a:rPr lang="pt-BR" baseline="-25000" dirty="0" smtClean="0"/>
              <a:t>3</a:t>
            </a:r>
            <a:r>
              <a:rPr lang="pt-BR" dirty="0" smtClean="0"/>
              <a:t> e ácido sulfúrico .</a:t>
            </a:r>
          </a:p>
          <a:p>
            <a:r>
              <a:rPr lang="pt-BR" b="1" dirty="0" smtClean="0"/>
              <a:t>O primeiro processo sintético foi o </a:t>
            </a:r>
            <a:r>
              <a:rPr lang="pt-BR" b="1" dirty="0" err="1" smtClean="0"/>
              <a:t>Birkland-Eyde</a:t>
            </a:r>
            <a:r>
              <a:rPr lang="pt-BR" b="1" dirty="0" smtClean="0"/>
              <a:t> .</a:t>
            </a:r>
          </a:p>
          <a:p>
            <a:r>
              <a:rPr lang="pt-BR" dirty="0" smtClean="0"/>
              <a:t>Neste processo ocorre a reação entre o N</a:t>
            </a:r>
            <a:r>
              <a:rPr lang="pt-BR" baseline="-25000" dirty="0" smtClean="0"/>
              <a:t>2</a:t>
            </a:r>
            <a:r>
              <a:rPr lang="pt-BR" dirty="0" smtClean="0"/>
              <a:t> e O</a:t>
            </a:r>
            <a:r>
              <a:rPr lang="pt-BR" baseline="-25000" dirty="0" smtClean="0"/>
              <a:t>2</a:t>
            </a:r>
            <a:r>
              <a:rPr lang="pt-BR" dirty="0" smtClean="0"/>
              <a:t> em forno de arco elétrico sendo o gás resultante recolhido em água.</a:t>
            </a:r>
          </a:p>
          <a:p>
            <a:r>
              <a:rPr lang="pt-BR" dirty="0" smtClean="0"/>
              <a:t>Este processo data de 1903 na Noruega .</a:t>
            </a:r>
          </a:p>
          <a:p>
            <a:r>
              <a:rPr lang="pt-BR" dirty="0" smtClean="0"/>
              <a:t>Processo foi abandonado devido ao custo da energia elétrica .</a:t>
            </a:r>
          </a:p>
          <a:p>
            <a:r>
              <a:rPr lang="pt-BR" dirty="0" smtClean="0"/>
              <a:t>N</a:t>
            </a:r>
            <a:r>
              <a:rPr lang="pt-BR" baseline="-25000" dirty="0" smtClean="0"/>
              <a:t>2</a:t>
            </a:r>
            <a:r>
              <a:rPr lang="pt-BR" dirty="0" smtClean="0"/>
              <a:t> + O</a:t>
            </a:r>
            <a:r>
              <a:rPr lang="pt-BR" baseline="-25000" dirty="0" smtClean="0"/>
              <a:t>2</a:t>
            </a:r>
            <a:r>
              <a:rPr lang="pt-BR" dirty="0" smtClean="0"/>
              <a:t>  </a:t>
            </a:r>
            <a:r>
              <a:rPr lang="pt-BR" sz="1400" dirty="0" smtClean="0"/>
              <a:t>centelha  </a:t>
            </a:r>
            <a:r>
              <a:rPr lang="pt-BR" dirty="0" smtClean="0"/>
              <a:t>             NO                NO</a:t>
            </a:r>
            <a:r>
              <a:rPr lang="pt-BR" baseline="-25000" dirty="0" smtClean="0"/>
              <a:t>2</a:t>
            </a:r>
            <a:r>
              <a:rPr lang="pt-BR" dirty="0" smtClean="0"/>
              <a:t> + H</a:t>
            </a:r>
            <a:r>
              <a:rPr lang="pt-BR" baseline="-25000" dirty="0" smtClean="0"/>
              <a:t>2</a:t>
            </a:r>
            <a:r>
              <a:rPr lang="pt-BR" dirty="0" smtClean="0"/>
              <a:t>O             4HNO</a:t>
            </a:r>
            <a:r>
              <a:rPr lang="pt-BR" baseline="-25000" dirty="0" smtClean="0"/>
              <a:t>3</a:t>
            </a:r>
          </a:p>
          <a:p>
            <a:r>
              <a:rPr lang="pt-BR" baseline="-25000" dirty="0" smtClean="0"/>
              <a:t>                                                                   +</a:t>
            </a:r>
            <a:r>
              <a:rPr lang="pt-BR" dirty="0" smtClean="0"/>
              <a:t> oxigênio</a:t>
            </a:r>
            <a:endParaRPr lang="pt-BR" baseline="-25000" dirty="0"/>
          </a:p>
        </p:txBody>
      </p:sp>
      <p:sp>
        <p:nvSpPr>
          <p:cNvPr id="4" name="Seta para a direita 3"/>
          <p:cNvSpPr/>
          <p:nvPr/>
        </p:nvSpPr>
        <p:spPr>
          <a:xfrm>
            <a:off x="2195736" y="5301208"/>
            <a:ext cx="864096" cy="52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4283968" y="5085184"/>
            <a:ext cx="864096" cy="124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 flipV="1">
            <a:off x="7020272" y="508518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Processo </a:t>
            </a:r>
            <a:r>
              <a:rPr lang="pt-BR" b="1" dirty="0" err="1" smtClean="0"/>
              <a:t>Ostwald</a:t>
            </a:r>
            <a:r>
              <a:rPr lang="pt-BR" b="1" dirty="0" smtClean="0"/>
              <a:t> (Nobel de 1909)</a:t>
            </a:r>
          </a:p>
          <a:p>
            <a:r>
              <a:rPr lang="pt-BR" dirty="0" smtClean="0"/>
              <a:t>Oxidação catalítica da amônia a NO . É utilizado </a:t>
            </a:r>
            <a:r>
              <a:rPr lang="pt-BR" dirty="0" err="1" smtClean="0"/>
              <a:t>catisador</a:t>
            </a:r>
            <a:r>
              <a:rPr lang="pt-BR" dirty="0" smtClean="0"/>
              <a:t> de </a:t>
            </a:r>
            <a:r>
              <a:rPr lang="pt-BR" dirty="0" err="1" smtClean="0"/>
              <a:t>Pt</a:t>
            </a:r>
            <a:r>
              <a:rPr lang="pt-BR" dirty="0" smtClean="0"/>
              <a:t>/</a:t>
            </a:r>
            <a:r>
              <a:rPr lang="pt-BR" dirty="0" err="1" smtClean="0"/>
              <a:t>Rh</a:t>
            </a:r>
            <a:r>
              <a:rPr lang="pt-BR" sz="1200" dirty="0" err="1" smtClean="0"/>
              <a:t>ródio</a:t>
            </a:r>
            <a:r>
              <a:rPr lang="pt-BR" dirty="0" smtClean="0"/>
              <a:t>, pressão de 5atm e temperatura de 850</a:t>
            </a:r>
            <a:r>
              <a:rPr lang="pt-BR" baseline="30000" dirty="0" smtClean="0"/>
              <a:t>O</a:t>
            </a:r>
            <a:r>
              <a:rPr lang="pt-BR" dirty="0" smtClean="0"/>
              <a:t>C</a:t>
            </a:r>
          </a:p>
          <a:p>
            <a:r>
              <a:rPr lang="pt-BR" dirty="0" smtClean="0"/>
              <a:t>Oxidação do NO a NO</a:t>
            </a:r>
            <a:r>
              <a:rPr lang="pt-BR" baseline="-25000" dirty="0" smtClean="0"/>
              <a:t>2</a:t>
            </a:r>
          </a:p>
          <a:p>
            <a:r>
              <a:rPr lang="pt-BR" dirty="0" smtClean="0"/>
              <a:t>Reação do NO</a:t>
            </a:r>
            <a:r>
              <a:rPr lang="pt-BR" baseline="-25000" dirty="0" smtClean="0"/>
              <a:t>2</a:t>
            </a:r>
            <a:r>
              <a:rPr lang="pt-BR" dirty="0" smtClean="0"/>
              <a:t> com água formando  o HNO</a:t>
            </a:r>
            <a:r>
              <a:rPr lang="pt-BR" baseline="-25000" dirty="0" smtClean="0"/>
              <a:t>3 </a:t>
            </a:r>
            <a:r>
              <a:rPr lang="pt-BR" dirty="0" smtClean="0"/>
              <a:t> </a:t>
            </a:r>
          </a:p>
          <a:p>
            <a:r>
              <a:rPr lang="pt-BR" dirty="0" smtClean="0"/>
              <a:t>Primeira unidade data de 1908 construída na Alemanha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4NH</a:t>
            </a:r>
            <a:r>
              <a:rPr lang="pt-BR" baseline="-25000" dirty="0" smtClean="0"/>
              <a:t>3</a:t>
            </a:r>
            <a:r>
              <a:rPr lang="pt-BR" dirty="0" smtClean="0"/>
              <a:t> + 5O</a:t>
            </a:r>
            <a:r>
              <a:rPr lang="pt-BR" baseline="-25000" dirty="0" smtClean="0"/>
              <a:t>2                        </a:t>
            </a:r>
            <a:r>
              <a:rPr lang="pt-BR" dirty="0" smtClean="0"/>
              <a:t> 4NO</a:t>
            </a:r>
            <a:r>
              <a:rPr lang="pt-BR" baseline="-25000" dirty="0" smtClean="0"/>
              <a:t>(g) </a:t>
            </a:r>
            <a:r>
              <a:rPr lang="pt-BR" dirty="0" smtClean="0"/>
              <a:t>+ 6H</a:t>
            </a:r>
            <a:r>
              <a:rPr lang="pt-BR" baseline="-25000" dirty="0" smtClean="0"/>
              <a:t>2</a:t>
            </a:r>
            <a:r>
              <a:rPr lang="pt-BR" dirty="0" smtClean="0"/>
              <a:t>O </a:t>
            </a:r>
            <a:r>
              <a:rPr lang="pt-BR" baseline="-25000" dirty="0" smtClean="0"/>
              <a:t>(g )   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 O NO e o ar são resfriados e a mistura de gases é absorvida pela água em contra corrente .</a:t>
            </a:r>
          </a:p>
          <a:p>
            <a:pPr>
              <a:buNone/>
            </a:pPr>
            <a:r>
              <a:rPr lang="pt-BR" dirty="0" smtClean="0"/>
              <a:t>   2NO </a:t>
            </a:r>
            <a:r>
              <a:rPr lang="pt-BR" baseline="-25000" dirty="0" smtClean="0"/>
              <a:t>(g) </a:t>
            </a:r>
            <a:r>
              <a:rPr lang="pt-BR" dirty="0" smtClean="0"/>
              <a:t>+ O</a:t>
            </a:r>
            <a:r>
              <a:rPr lang="pt-BR" baseline="-25000" dirty="0" smtClean="0"/>
              <a:t>2(g)</a:t>
            </a:r>
            <a:r>
              <a:rPr lang="pt-BR" dirty="0" smtClean="0"/>
              <a:t>                   2NO</a:t>
            </a:r>
            <a:r>
              <a:rPr lang="pt-BR" baseline="-25000" dirty="0" smtClean="0"/>
              <a:t>2(g).</a:t>
            </a:r>
          </a:p>
          <a:p>
            <a:pPr>
              <a:buNone/>
            </a:pPr>
            <a:r>
              <a:rPr lang="pt-BR" dirty="0" smtClean="0"/>
              <a:t>   2NO</a:t>
            </a:r>
            <a:r>
              <a:rPr lang="pt-BR" baseline="-25000" dirty="0" smtClean="0"/>
              <a:t>2(g) </a:t>
            </a:r>
            <a:r>
              <a:rPr lang="pt-BR" dirty="0" smtClean="0"/>
              <a:t>+ 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baseline="-25000" dirty="0" smtClean="0"/>
              <a:t>(l)</a:t>
            </a:r>
            <a:r>
              <a:rPr lang="pt-BR" dirty="0" smtClean="0"/>
              <a:t>                 HNO</a:t>
            </a:r>
            <a:r>
              <a:rPr lang="pt-BR" baseline="-25000" dirty="0" smtClean="0"/>
              <a:t>3</a:t>
            </a:r>
            <a:r>
              <a:rPr lang="pt-BR" dirty="0" smtClean="0"/>
              <a:t> + HNO</a:t>
            </a:r>
            <a:r>
              <a:rPr lang="pt-BR" baseline="-25000" dirty="0" smtClean="0"/>
              <a:t>2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        2HNO</a:t>
            </a:r>
            <a:r>
              <a:rPr lang="pt-BR" baseline="-25000" dirty="0" smtClean="0"/>
              <a:t>2</a:t>
            </a:r>
            <a:r>
              <a:rPr lang="pt-BR" dirty="0" smtClean="0"/>
              <a:t>                H</a:t>
            </a:r>
            <a:r>
              <a:rPr lang="pt-BR" baseline="-25000" dirty="0" smtClean="0"/>
              <a:t>2</a:t>
            </a:r>
            <a:r>
              <a:rPr lang="pt-BR" dirty="0" smtClean="0"/>
              <a:t>O + NO</a:t>
            </a:r>
            <a:r>
              <a:rPr lang="pt-BR" baseline="-25000" dirty="0" smtClean="0"/>
              <a:t>2</a:t>
            </a:r>
            <a:r>
              <a:rPr lang="pt-BR" dirty="0" smtClean="0"/>
              <a:t> + NO</a:t>
            </a:r>
          </a:p>
          <a:p>
            <a:pPr>
              <a:buNone/>
            </a:pPr>
            <a:r>
              <a:rPr lang="pt-BR" dirty="0" smtClean="0"/>
              <a:t>   3NO</a:t>
            </a:r>
            <a:r>
              <a:rPr lang="pt-BR" baseline="-25000" dirty="0" smtClean="0"/>
              <a:t>2</a:t>
            </a:r>
            <a:r>
              <a:rPr lang="pt-BR" dirty="0" smtClean="0"/>
              <a:t> + H</a:t>
            </a:r>
            <a:r>
              <a:rPr lang="pt-BR" baseline="-25000" dirty="0" smtClean="0"/>
              <a:t>2</a:t>
            </a:r>
            <a:r>
              <a:rPr lang="pt-BR" dirty="0" smtClean="0"/>
              <a:t>O             2HNO</a:t>
            </a:r>
            <a:r>
              <a:rPr lang="pt-BR" baseline="-25000" dirty="0" smtClean="0"/>
              <a:t>3</a:t>
            </a:r>
            <a:r>
              <a:rPr lang="pt-BR" dirty="0" smtClean="0"/>
              <a:t> + NO</a:t>
            </a:r>
          </a:p>
          <a:p>
            <a:pPr>
              <a:buNone/>
            </a:pPr>
            <a:r>
              <a:rPr lang="pt-BR" dirty="0" smtClean="0"/>
              <a:t>O NO é reciclado à primeira reação de oxidação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3059832" y="1844824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Seta para a esquerda e para a direita 4"/>
          <p:cNvSpPr/>
          <p:nvPr/>
        </p:nvSpPr>
        <p:spPr>
          <a:xfrm>
            <a:off x="3275856" y="3212976"/>
            <a:ext cx="1080120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3563888" y="3789040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2555776" y="4365104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3059832" y="494116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Obtém-se uma solução de HNO</a:t>
            </a:r>
            <a:r>
              <a:rPr lang="pt-BR" baseline="-25000" dirty="0" smtClean="0"/>
              <a:t>3</a:t>
            </a:r>
            <a:r>
              <a:rPr lang="pt-BR" dirty="0" smtClean="0"/>
              <a:t> de concentração 60% em peso .</a:t>
            </a:r>
          </a:p>
          <a:p>
            <a:r>
              <a:rPr lang="pt-BR" dirty="0" smtClean="0"/>
              <a:t>Destilação aumenta esta concentração para 68%</a:t>
            </a:r>
          </a:p>
          <a:p>
            <a:r>
              <a:rPr lang="pt-BR" b="1" dirty="0" smtClean="0"/>
              <a:t>HNO</a:t>
            </a:r>
            <a:r>
              <a:rPr lang="pt-BR" b="1" baseline="-25000" dirty="0" smtClean="0"/>
              <a:t>3</a:t>
            </a:r>
            <a:r>
              <a:rPr lang="pt-BR" b="1" dirty="0" smtClean="0"/>
              <a:t> concentrado a 98% é obtido por meio de desidratação </a:t>
            </a:r>
            <a:r>
              <a:rPr lang="pt-BR" dirty="0" smtClean="0"/>
              <a:t>com ácido sulfúrico concentrado, ou com uma mistura com uma solução de nitrato de magnésio a 72% seguida de destilação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Íon </a:t>
            </a:r>
            <a:r>
              <a:rPr lang="pt-BR" dirty="0" err="1" smtClean="0"/>
              <a:t>nitrônio</a:t>
            </a:r>
            <a:r>
              <a:rPr lang="pt-BR" dirty="0" smtClean="0"/>
              <a:t> ( NO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+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Ácido nítrico misturado com ácido sulfúrico concentrado ocorre a formação do íon </a:t>
            </a:r>
            <a:r>
              <a:rPr lang="pt-BR" dirty="0" err="1" smtClean="0"/>
              <a:t>nitrônio</a:t>
            </a:r>
            <a:r>
              <a:rPr lang="pt-BR" dirty="0" smtClean="0"/>
              <a:t>.</a:t>
            </a:r>
          </a:p>
          <a:p>
            <a:r>
              <a:rPr lang="pt-BR" dirty="0" smtClean="0"/>
              <a:t>Espécie ativa na reação de </a:t>
            </a:r>
            <a:r>
              <a:rPr lang="pt-BR" dirty="0" err="1" smtClean="0"/>
              <a:t>nitração</a:t>
            </a:r>
            <a:r>
              <a:rPr lang="pt-BR" dirty="0" smtClean="0"/>
              <a:t> de compostos orgânicos aromáticos ( importante na fabricação de explosivos  como a nitroglicerina, </a:t>
            </a:r>
            <a:r>
              <a:rPr lang="pt-BR" dirty="0" err="1" smtClean="0"/>
              <a:t>nitrocelulose</a:t>
            </a:r>
            <a:r>
              <a:rPr lang="pt-BR" dirty="0" smtClean="0"/>
              <a:t>, </a:t>
            </a:r>
            <a:r>
              <a:rPr lang="pt-BR" dirty="0" err="1" smtClean="0"/>
              <a:t>nitrotolueno</a:t>
            </a:r>
            <a:r>
              <a:rPr lang="pt-BR" dirty="0" smtClean="0"/>
              <a:t>, nitrato de flúor, trinitrotolueno )</a:t>
            </a:r>
          </a:p>
          <a:p>
            <a:r>
              <a:rPr lang="pt-BR" dirty="0" err="1" smtClean="0"/>
              <a:t>Nitrocompostos</a:t>
            </a:r>
            <a:r>
              <a:rPr lang="pt-BR" dirty="0" smtClean="0"/>
              <a:t> também podem ser reduzidos formando as anilinas usadas na fabricação de corantes</a:t>
            </a:r>
          </a:p>
          <a:p>
            <a:r>
              <a:rPr lang="pt-BR" dirty="0" smtClean="0"/>
              <a:t>Benzeno                   </a:t>
            </a:r>
            <a:r>
              <a:rPr lang="pt-BR" dirty="0" err="1" smtClean="0"/>
              <a:t>nitrobenzeno</a:t>
            </a:r>
            <a:r>
              <a:rPr lang="pt-BR" dirty="0" smtClean="0"/>
              <a:t>               anilina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 flipV="1">
            <a:off x="2627784" y="5589240"/>
            <a:ext cx="720080" cy="333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6228184" y="5589240"/>
            <a:ext cx="7623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Óxido nitroso (N</a:t>
            </a:r>
            <a:r>
              <a:rPr lang="pt-BR" baseline="-25000" dirty="0" smtClean="0"/>
              <a:t>2</a:t>
            </a:r>
            <a:r>
              <a:rPr lang="pt-BR" dirty="0" smtClean="0"/>
              <a:t>O 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Gás estável e pouco reativo</a:t>
            </a:r>
          </a:p>
          <a:p>
            <a:r>
              <a:rPr lang="pt-BR" dirty="0" smtClean="0"/>
              <a:t>Preparado pela decomposição térmica do nitrato de amônio fundido a 280</a:t>
            </a:r>
            <a:r>
              <a:rPr lang="pt-BR" baseline="30000" dirty="0" smtClean="0"/>
              <a:t>O</a:t>
            </a:r>
            <a:r>
              <a:rPr lang="pt-BR" dirty="0" smtClean="0"/>
              <a:t>C</a:t>
            </a:r>
          </a:p>
          <a:p>
            <a:r>
              <a:rPr lang="pt-BR" dirty="0" smtClean="0"/>
              <a:t>Explode quando aquecido fortemente</a:t>
            </a:r>
          </a:p>
          <a:p>
            <a:r>
              <a:rPr lang="pt-BR" dirty="0" smtClean="0"/>
              <a:t>NH</a:t>
            </a:r>
            <a:r>
              <a:rPr lang="pt-BR" baseline="-25000" dirty="0" smtClean="0"/>
              <a:t>4</a:t>
            </a:r>
            <a:r>
              <a:rPr lang="pt-BR" dirty="0" smtClean="0"/>
              <a:t>NO</a:t>
            </a:r>
            <a:r>
              <a:rPr lang="pt-BR" baseline="-25000" dirty="0" smtClean="0"/>
              <a:t>3</a:t>
            </a:r>
            <a:r>
              <a:rPr lang="pt-BR" dirty="0" smtClean="0"/>
              <a:t>               N</a:t>
            </a:r>
            <a:r>
              <a:rPr lang="pt-BR" baseline="-25000" dirty="0" smtClean="0"/>
              <a:t>2</a:t>
            </a:r>
            <a:r>
              <a:rPr lang="pt-BR" dirty="0" smtClean="0"/>
              <a:t>O + 2H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</a:p>
          <a:p>
            <a:r>
              <a:rPr lang="pt-BR" dirty="0" smtClean="0"/>
              <a:t>Usado como propelente de sorvetes , por ser insípido, inodoro e não tóxico e satisfazer as exigências da legislação adotada para os alimentos</a:t>
            </a:r>
          </a:p>
          <a:p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555776" y="3717032"/>
            <a:ext cx="720080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Usado como anestésico, principalmente por dentistas.</a:t>
            </a:r>
          </a:p>
          <a:p>
            <a:r>
              <a:rPr lang="pt-BR" dirty="0" smtClean="0"/>
              <a:t>Conhecido como gás hilariante.</a:t>
            </a:r>
          </a:p>
          <a:p>
            <a:r>
              <a:rPr lang="pt-BR" dirty="0" smtClean="0"/>
              <a:t>Usado em conjunto com oxigênio. Na falta de oxigênio pode levar a morte </a:t>
            </a:r>
            <a:r>
              <a:rPr lang="pt-BR" smtClean="0"/>
              <a:t>do paciente .</a:t>
            </a:r>
            <a:endParaRPr lang="pt-B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comércio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Revendido em toneladas</a:t>
            </a:r>
          </a:p>
          <a:p>
            <a:r>
              <a:rPr lang="pt-BR" dirty="0" smtClean="0"/>
              <a:t>Varia de 400 à 600 $</a:t>
            </a:r>
          </a:p>
          <a:p>
            <a:r>
              <a:rPr lang="pt-BR" dirty="0" smtClean="0"/>
              <a:t>Pedido em torno de 20 à 24 T</a:t>
            </a:r>
          </a:p>
          <a:p>
            <a:r>
              <a:rPr lang="pt-BR" dirty="0" smtClean="0"/>
              <a:t>Concentração de 68% e 98%</a:t>
            </a:r>
          </a:p>
          <a:p>
            <a:r>
              <a:rPr lang="pt-BR" dirty="0" smtClean="0"/>
              <a:t>O PA tem concentração de 65% e custa em reais na faixa de 65,00</a:t>
            </a:r>
          </a:p>
          <a:p>
            <a:r>
              <a:rPr lang="pt-BR" dirty="0" smtClean="0"/>
              <a:t>É encontrado também em </a:t>
            </a:r>
            <a:r>
              <a:rPr lang="pt-BR" dirty="0" err="1" smtClean="0"/>
              <a:t>bombonas</a:t>
            </a:r>
            <a:r>
              <a:rPr lang="pt-BR" dirty="0" smtClean="0"/>
              <a:t> de diversos volumes de 5 à 50L </a:t>
            </a:r>
            <a:r>
              <a:rPr lang="pt-BR" smtClean="0"/>
              <a:t>( comercial )</a:t>
            </a:r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569371"/>
          </a:xfrm>
        </p:spPr>
        <p:txBody>
          <a:bodyPr/>
          <a:lstStyle/>
          <a:p>
            <a:r>
              <a:rPr lang="pt-BR" dirty="0" smtClean="0"/>
              <a:t>Até o fim da 1ª guerra estas eram as maiores fontes  de nitrato .</a:t>
            </a:r>
          </a:p>
          <a:p>
            <a:r>
              <a:rPr lang="pt-BR" dirty="0" smtClean="0"/>
              <a:t>Os nitratos são importantes na indústria de fertilizantes e explosivos .</a:t>
            </a:r>
          </a:p>
          <a:p>
            <a:r>
              <a:rPr lang="pt-BR" dirty="0" smtClean="0"/>
              <a:t>Após, a 1ª guerra surgiram os métodos sintéticos de obtenção de amônia e nitrato de amônia que </a:t>
            </a:r>
            <a:r>
              <a:rPr lang="pt-BR" dirty="0" err="1" smtClean="0"/>
              <a:t>substituiram</a:t>
            </a:r>
            <a:r>
              <a:rPr lang="pt-BR" dirty="0" smtClean="0"/>
              <a:t> as fontes naturais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          Usos do Nitrogênio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Usado como gás inerte, principalmente na indústria do ferro, aço e refinarias de petróleo.</a:t>
            </a:r>
          </a:p>
          <a:p>
            <a:r>
              <a:rPr lang="pt-BR" dirty="0" smtClean="0"/>
              <a:t>Fabricação da amônia </a:t>
            </a:r>
          </a:p>
          <a:p>
            <a:r>
              <a:rPr lang="pt-BR" dirty="0" smtClean="0"/>
              <a:t>Fabricação da </a:t>
            </a:r>
            <a:r>
              <a:rPr lang="pt-BR" dirty="0" err="1" smtClean="0"/>
              <a:t>cianamida</a:t>
            </a:r>
            <a:r>
              <a:rPr lang="pt-BR" dirty="0" smtClean="0"/>
              <a:t> de cálcio ( </a:t>
            </a:r>
            <a:r>
              <a:rPr lang="pt-BR" dirty="0" err="1" smtClean="0"/>
              <a:t>CaNCN</a:t>
            </a:r>
            <a:r>
              <a:rPr lang="pt-BR" dirty="0" smtClean="0"/>
              <a:t> )</a:t>
            </a:r>
          </a:p>
          <a:p>
            <a:r>
              <a:rPr lang="pt-BR" dirty="0" smtClean="0"/>
              <a:t>Nitrogênio líquido é usado como agente refrigerante .</a:t>
            </a:r>
          </a:p>
          <a:p>
            <a:r>
              <a:rPr lang="pt-BR" dirty="0" smtClean="0"/>
              <a:t>Conservação de alimentos</a:t>
            </a:r>
          </a:p>
          <a:p>
            <a:r>
              <a:rPr lang="pt-BR" dirty="0" smtClean="0"/>
              <a:t>Conservação de pneus.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Nitrogênio elementar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Em condições normais é um gás incolor, inodoro e insípido.</a:t>
            </a:r>
          </a:p>
          <a:p>
            <a:r>
              <a:rPr lang="pt-BR" dirty="0" smtClean="0"/>
              <a:t>É pouco solúvel em água e não reage.</a:t>
            </a:r>
          </a:p>
          <a:p>
            <a:r>
              <a:rPr lang="pt-BR" dirty="0" smtClean="0"/>
              <a:t>Nitrogênio elementar existe na forma de moléculas diatômicas  N</a:t>
            </a:r>
            <a:r>
              <a:rPr lang="pt-BR" baseline="-25000" dirty="0" smtClean="0"/>
              <a:t>2</a:t>
            </a:r>
            <a:r>
              <a:rPr lang="pt-BR" dirty="0" smtClean="0"/>
              <a:t> em que os átomos estão unidos por </a:t>
            </a:r>
            <a:r>
              <a:rPr lang="pt-BR" b="1" dirty="0" smtClean="0"/>
              <a:t>uma ligação covalente tripla</a:t>
            </a:r>
            <a:r>
              <a:rPr lang="pt-BR" dirty="0" smtClean="0"/>
              <a:t>.</a:t>
            </a:r>
          </a:p>
          <a:p>
            <a:r>
              <a:rPr lang="pt-BR" dirty="0" smtClean="0"/>
              <a:t>A energia de dissociação da molécula de N</a:t>
            </a:r>
            <a:r>
              <a:rPr lang="pt-BR" baseline="-25000" dirty="0" smtClean="0"/>
              <a:t>2</a:t>
            </a:r>
            <a:r>
              <a:rPr lang="pt-BR" dirty="0" smtClean="0"/>
              <a:t> é muito elevada (maior que se conhece para uma molécula diatômica homonuclear )</a:t>
            </a:r>
          </a:p>
          <a:p>
            <a:r>
              <a:rPr lang="pt-BR" b="1" dirty="0" smtClean="0"/>
              <a:t>O</a:t>
            </a:r>
            <a:r>
              <a:rPr lang="pt-BR" b="1" baseline="-25000" dirty="0" smtClean="0"/>
              <a:t>2</a:t>
            </a:r>
            <a:r>
              <a:rPr lang="pt-BR" b="1" dirty="0" smtClean="0"/>
              <a:t> ( 110Kcal/Mol ), F</a:t>
            </a:r>
            <a:r>
              <a:rPr lang="pt-BR" b="1" baseline="-25000" dirty="0" smtClean="0"/>
              <a:t>2</a:t>
            </a:r>
            <a:r>
              <a:rPr lang="pt-BR" b="1" dirty="0" smtClean="0"/>
              <a:t> ( 37Kcal/Mol )</a:t>
            </a:r>
          </a:p>
          <a:p>
            <a:r>
              <a:rPr lang="pt-BR" b="1" dirty="0" smtClean="0"/>
              <a:t>N</a:t>
            </a:r>
            <a:r>
              <a:rPr lang="pt-BR" b="1" baseline="-25000" dirty="0" smtClean="0"/>
              <a:t>2</a:t>
            </a:r>
            <a:r>
              <a:rPr lang="pt-BR" b="1" dirty="0" smtClean="0"/>
              <a:t> ( 226Kcal/Mol )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Energia de dissociação muito elevada, é responsável por muita das propriedades químicas do nitrogênio gasoso e também pela instabilidade de muitos compostos do nitrogênio que mesmo a temperatura ambiente, tendem a se decompor  formando o N</a:t>
            </a:r>
            <a:r>
              <a:rPr lang="pt-BR" baseline="-25000" dirty="0" smtClean="0"/>
              <a:t>2 </a:t>
            </a:r>
            <a:r>
              <a:rPr lang="pt-BR" dirty="0" smtClean="0"/>
              <a:t> .</a:t>
            </a:r>
          </a:p>
          <a:p>
            <a:r>
              <a:rPr lang="pt-BR" dirty="0" smtClean="0"/>
              <a:t>A temperatura elevada, a reatividade do N</a:t>
            </a:r>
            <a:r>
              <a:rPr lang="pt-BR" baseline="-25000" dirty="0" smtClean="0"/>
              <a:t>2</a:t>
            </a:r>
            <a:r>
              <a:rPr lang="pt-BR" dirty="0" smtClean="0"/>
              <a:t> aumenta gradativamente, reagindo com elementos do grupo 2, 13, 14 com H</a:t>
            </a:r>
            <a:r>
              <a:rPr lang="pt-BR" baseline="-25000" dirty="0" smtClean="0"/>
              <a:t>2</a:t>
            </a:r>
            <a:r>
              <a:rPr lang="pt-BR" dirty="0" smtClean="0"/>
              <a:t> e alguns metais de transição.</a:t>
            </a:r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Reações importantes do nitrogênio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Combinação direta com hidrogênio, formando o amoníaco.</a:t>
            </a:r>
          </a:p>
          <a:p>
            <a:r>
              <a:rPr lang="pt-BR" dirty="0" smtClean="0"/>
              <a:t>Com o oxigênio formando o NO(óxido nítrico)</a:t>
            </a:r>
          </a:p>
          <a:p>
            <a:r>
              <a:rPr lang="pt-BR" dirty="0" smtClean="0"/>
              <a:t>A 350-500</a:t>
            </a:r>
            <a:r>
              <a:rPr lang="pt-BR" baseline="30000" dirty="0" smtClean="0"/>
              <a:t>O</a:t>
            </a:r>
            <a:r>
              <a:rPr lang="pt-BR" dirty="0" smtClean="0"/>
              <a:t>C com </a:t>
            </a:r>
            <a:r>
              <a:rPr lang="pt-BR" dirty="0" err="1" smtClean="0"/>
              <a:t>Alc</a:t>
            </a:r>
            <a:r>
              <a:rPr lang="pt-BR" dirty="0" smtClean="0"/>
              <a:t>.Terrosos e com o metal lítio formando os </a:t>
            </a:r>
            <a:r>
              <a:rPr lang="pt-BR" dirty="0" err="1" smtClean="0"/>
              <a:t>nitretos</a:t>
            </a:r>
            <a:r>
              <a:rPr lang="pt-BR" dirty="0" smtClean="0"/>
              <a:t> 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13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Preparação do Nitrogênio em laboratório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A) Nitrito de amônio.</a:t>
            </a:r>
          </a:p>
          <a:p>
            <a:pPr marL="0" indent="0">
              <a:buNone/>
            </a:pPr>
            <a:r>
              <a:rPr lang="pt-BR" dirty="0" smtClean="0"/>
              <a:t>         aquecimento cuidadoso do NH</a:t>
            </a:r>
            <a:r>
              <a:rPr lang="pt-BR" baseline="-25000" dirty="0" smtClean="0"/>
              <a:t>4</a:t>
            </a:r>
            <a:r>
              <a:rPr lang="pt-BR" dirty="0" smtClean="0"/>
              <a:t>NO</a:t>
            </a:r>
            <a:r>
              <a:rPr lang="pt-BR" baseline="-25000" dirty="0" smtClean="0"/>
              <a:t>2</a:t>
            </a:r>
            <a:r>
              <a:rPr lang="pt-BR" dirty="0" smtClean="0"/>
              <a:t>. Na prática, este sal é instável, sendo assim a reação é realizada aquecendo-se  o NH</a:t>
            </a:r>
            <a:r>
              <a:rPr lang="pt-BR" baseline="-25000" dirty="0" smtClean="0"/>
              <a:t>4</a:t>
            </a:r>
            <a:r>
              <a:rPr lang="pt-BR" dirty="0" smtClean="0"/>
              <a:t>Cl com NaNO</a:t>
            </a:r>
            <a:r>
              <a:rPr lang="pt-BR" baseline="-25000" dirty="0" smtClean="0"/>
              <a:t>2</a:t>
            </a:r>
          </a:p>
          <a:p>
            <a:pPr marL="0" indent="0">
              <a:buNone/>
            </a:pPr>
            <a:r>
              <a:rPr lang="pt-BR" dirty="0" smtClean="0"/>
              <a:t>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</a:t>
            </a:r>
            <a:r>
              <a:rPr lang="pt-BR" dirty="0" smtClean="0"/>
              <a:t> + NO</a:t>
            </a:r>
            <a:r>
              <a:rPr lang="pt-BR" baseline="-25000" dirty="0" smtClean="0"/>
              <a:t>2</a:t>
            </a:r>
            <a:r>
              <a:rPr lang="pt-BR" baseline="30000" dirty="0" smtClean="0"/>
              <a:t>-</a:t>
            </a:r>
            <a:r>
              <a:rPr lang="pt-BR" dirty="0" smtClean="0"/>
              <a:t>                 N</a:t>
            </a:r>
            <a:r>
              <a:rPr lang="pt-BR" baseline="-25000" dirty="0" smtClean="0"/>
              <a:t>2</a:t>
            </a:r>
            <a:r>
              <a:rPr lang="pt-BR" dirty="0" smtClean="0"/>
              <a:t> + 2 H</a:t>
            </a:r>
            <a:r>
              <a:rPr lang="pt-BR" baseline="-25000" dirty="0" smtClean="0"/>
              <a:t>2</a:t>
            </a:r>
            <a:r>
              <a:rPr lang="pt-BR" dirty="0" smtClean="0"/>
              <a:t>O </a:t>
            </a:r>
          </a:p>
          <a:p>
            <a:pPr marL="0" indent="0">
              <a:buNone/>
            </a:pPr>
            <a:endParaRPr lang="pt-BR" baseline="-25000" dirty="0" smtClean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      </a:t>
            </a:r>
            <a:r>
              <a:rPr lang="pt-BR" b="1" dirty="0" smtClean="0">
                <a:solidFill>
                  <a:srgbClr val="FF0000"/>
                </a:solidFill>
              </a:rPr>
              <a:t>B) </a:t>
            </a:r>
            <a:r>
              <a:rPr lang="pt-BR" b="1" dirty="0" err="1" smtClean="0">
                <a:solidFill>
                  <a:srgbClr val="FF0000"/>
                </a:solidFill>
              </a:rPr>
              <a:t>Dicromato</a:t>
            </a:r>
            <a:r>
              <a:rPr lang="pt-BR" b="1" dirty="0" smtClean="0">
                <a:solidFill>
                  <a:srgbClr val="FF0000"/>
                </a:solidFill>
              </a:rPr>
              <a:t> de amônio</a:t>
            </a:r>
          </a:p>
          <a:p>
            <a:pPr marL="0" indent="0">
              <a:buNone/>
            </a:pPr>
            <a:r>
              <a:rPr lang="pt-BR" dirty="0" smtClean="0"/>
              <a:t>(NH</a:t>
            </a:r>
            <a:r>
              <a:rPr lang="pt-BR" baseline="-25000" dirty="0" smtClean="0"/>
              <a:t>4</a:t>
            </a:r>
            <a:r>
              <a:rPr lang="pt-BR" dirty="0" smtClean="0"/>
              <a:t>)</a:t>
            </a:r>
            <a:r>
              <a:rPr lang="pt-BR" baseline="-25000" dirty="0" smtClean="0"/>
              <a:t>2</a:t>
            </a:r>
            <a:r>
              <a:rPr lang="pt-BR" dirty="0" smtClean="0"/>
              <a:t>Cr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baseline="-25000" dirty="0" smtClean="0"/>
              <a:t>7</a:t>
            </a:r>
            <a:r>
              <a:rPr lang="pt-BR" dirty="0" smtClean="0"/>
              <a:t>                N</a:t>
            </a:r>
            <a:r>
              <a:rPr lang="pt-BR" baseline="-25000" dirty="0" smtClean="0"/>
              <a:t>2</a:t>
            </a:r>
            <a:r>
              <a:rPr lang="pt-BR" dirty="0" smtClean="0"/>
              <a:t> + Cr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baseline="-25000" dirty="0" smtClean="0"/>
              <a:t>3</a:t>
            </a:r>
            <a:r>
              <a:rPr lang="pt-BR" dirty="0" smtClean="0"/>
              <a:t> + 4 H</a:t>
            </a:r>
            <a:r>
              <a:rPr lang="pt-BR" baseline="-25000" dirty="0" smtClean="0"/>
              <a:t>2</a:t>
            </a:r>
            <a:r>
              <a:rPr lang="pt-BR" dirty="0" smtClean="0"/>
              <a:t>O </a:t>
            </a:r>
          </a:p>
          <a:p>
            <a:pPr marL="0" indent="0">
              <a:buNone/>
            </a:pPr>
            <a:r>
              <a:rPr lang="pt-BR" dirty="0" smtClean="0"/>
              <a:t>Reação que envolva NH</a:t>
            </a:r>
            <a:r>
              <a:rPr lang="pt-BR" baseline="-25000" dirty="0" smtClean="0"/>
              <a:t>4 </a:t>
            </a:r>
            <a:r>
              <a:rPr lang="pt-BR" dirty="0" smtClean="0"/>
              <a:t>com ânion oxidante deve ser executada com cuidado e o mínimo de reagente.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483768" y="3429000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555776" y="4509120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28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2001</Words>
  <Application>Microsoft Office PowerPoint</Application>
  <PresentationFormat>Apresentação na tela (4:3)</PresentationFormat>
  <Paragraphs>178</Paragraphs>
  <Slides>38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Tema do Office</vt:lpstr>
      <vt:lpstr>Nitrogênio</vt:lpstr>
      <vt:lpstr>Propriedades físicas</vt:lpstr>
      <vt:lpstr>Ocorrência</vt:lpstr>
      <vt:lpstr>Apresentação do PowerPoint</vt:lpstr>
      <vt:lpstr>          Usos do Nitrogênio</vt:lpstr>
      <vt:lpstr>Nitrogênio elementar</vt:lpstr>
      <vt:lpstr>Apresentação do PowerPoint</vt:lpstr>
      <vt:lpstr>Reações importantes do nitrogênio</vt:lpstr>
      <vt:lpstr>Preparação do Nitrogênio em laboratório</vt:lpstr>
      <vt:lpstr>Método industrial de obtenção do nitrogênio</vt:lpstr>
      <vt:lpstr>Apresentação do PowerPoint</vt:lpstr>
      <vt:lpstr>Compostos do Nitrogênio</vt:lpstr>
      <vt:lpstr>Importância da amônia</vt:lpstr>
      <vt:lpstr>Preparação em laboratório da amônia</vt:lpstr>
      <vt:lpstr>Apresentação do PowerPoint</vt:lpstr>
      <vt:lpstr>Apresentação do PowerPoint</vt:lpstr>
      <vt:lpstr>Preparação industrial do amoníaco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Compostos do nitrogênio Hidrazina</vt:lpstr>
      <vt:lpstr>Apresentação do PowerPoint</vt:lpstr>
      <vt:lpstr>Apresentação do PowerPoint</vt:lpstr>
      <vt:lpstr>Compostos do nitrogênio ácido nítrico</vt:lpstr>
      <vt:lpstr>Apresentação do PowerPoint</vt:lpstr>
      <vt:lpstr>Apresentação do PowerPoint</vt:lpstr>
      <vt:lpstr>Obtenção industrial do ácido nítrico</vt:lpstr>
      <vt:lpstr>Apresentação do PowerPoint</vt:lpstr>
      <vt:lpstr>Apresentação do PowerPoint</vt:lpstr>
      <vt:lpstr>Apresentação do PowerPoint</vt:lpstr>
      <vt:lpstr>Íon nitrônio ( NO2+)</vt:lpstr>
      <vt:lpstr>Óxido nitroso (N2O )</vt:lpstr>
      <vt:lpstr>Apresentação do PowerPoint</vt:lpstr>
      <vt:lpstr>comércio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Nitrogênio</dc:title>
  <dc:creator>Cliente</dc:creator>
  <cp:lastModifiedBy>Paulo César Ribeiro</cp:lastModifiedBy>
  <cp:revision>120</cp:revision>
  <dcterms:created xsi:type="dcterms:W3CDTF">2015-10-01T13:47:20Z</dcterms:created>
  <dcterms:modified xsi:type="dcterms:W3CDTF">2019-08-29T19:37:26Z</dcterms:modified>
</cp:coreProperties>
</file>