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324" r:id="rId6"/>
    <p:sldId id="325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5" r:id="rId15"/>
    <p:sldId id="275" r:id="rId16"/>
    <p:sldId id="268" r:id="rId17"/>
    <p:sldId id="269" r:id="rId18"/>
    <p:sldId id="331" r:id="rId19"/>
    <p:sldId id="270" r:id="rId20"/>
    <p:sldId id="271" r:id="rId21"/>
    <p:sldId id="272" r:id="rId22"/>
    <p:sldId id="273" r:id="rId23"/>
    <p:sldId id="274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326" r:id="rId38"/>
    <p:sldId id="327" r:id="rId39"/>
    <p:sldId id="290" r:id="rId40"/>
    <p:sldId id="291" r:id="rId41"/>
    <p:sldId id="328" r:id="rId42"/>
    <p:sldId id="329" r:id="rId43"/>
    <p:sldId id="295" r:id="rId44"/>
    <p:sldId id="296" r:id="rId45"/>
    <p:sldId id="297" r:id="rId46"/>
    <p:sldId id="300" r:id="rId47"/>
    <p:sldId id="309" r:id="rId48"/>
    <p:sldId id="301" r:id="rId49"/>
    <p:sldId id="302" r:id="rId50"/>
    <p:sldId id="303" r:id="rId51"/>
    <p:sldId id="304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FA7D-E56E-4885-969E-98CD11436A5B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AE3D-0ACC-418E-8D09-8074477F5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05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AE3D-0ACC-418E-8D09-8074477F56BF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B1EC-C647-49A4-B5C8-33B48BF57C86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METAIS ALCALINOS</a:t>
            </a:r>
            <a:endParaRPr lang="pt-BR" sz="3600" dirty="0"/>
          </a:p>
        </p:txBody>
      </p:sp>
      <p:pic>
        <p:nvPicPr>
          <p:cNvPr id="1026" name="Picture 2" descr="C:\Users\Cliente\Pictures\2015-07-29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218" y="2276872"/>
            <a:ext cx="7363680" cy="297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Vantagem de trabalhar com a mistura </a:t>
            </a:r>
            <a:r>
              <a:rPr lang="pt-BR" sz="3600" dirty="0" err="1" smtClean="0"/>
              <a:t>eutética</a:t>
            </a:r>
            <a:r>
              <a:rPr lang="pt-BR" sz="3600" dirty="0" smtClean="0"/>
              <a:t> (</a:t>
            </a:r>
            <a:r>
              <a:rPr lang="pt-BR" sz="3600" dirty="0" err="1" smtClean="0"/>
              <a:t>NaCl</a:t>
            </a:r>
            <a:r>
              <a:rPr lang="pt-BR" sz="3600" dirty="0" smtClean="0"/>
              <a:t>/CaCl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)</a:t>
            </a:r>
            <a:endParaRPr lang="pt-BR" sz="3600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 </a:t>
            </a:r>
            <a:r>
              <a:rPr lang="pt-BR" sz="2800" dirty="0" smtClean="0"/>
              <a:t>1 ) diminui o ponto de fusão, gasto menor de combustível.</a:t>
            </a:r>
          </a:p>
          <a:p>
            <a:pPr>
              <a:buNone/>
            </a:pPr>
            <a:r>
              <a:rPr lang="pt-BR" sz="2800" dirty="0" smtClean="0"/>
              <a:t>  2 ) com a diminuição da temperatura de operação , a pressão de vapor do sódio é menor , o que diminui o risco de explosão do sódio em contato com o ar.</a:t>
            </a:r>
          </a:p>
          <a:p>
            <a:pPr>
              <a:buNone/>
            </a:pPr>
            <a:r>
              <a:rPr lang="pt-BR" sz="2800" dirty="0" smtClean="0"/>
              <a:t>  3 ) o metal sódio não se dissolve no material fundido, assim evita-se o risco de curto dentro da célula eletrolítica .</a:t>
            </a:r>
            <a:endParaRPr lang="pt-BR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4 ) temperatura mais baixa aumenta a vida útil do revestimento da cuba.</a:t>
            </a:r>
          </a:p>
          <a:p>
            <a:r>
              <a:rPr lang="pt-BR" dirty="0" smtClean="0"/>
              <a:t>5 ) a solubilidade do sódio no cálcio diminui com abaixamento de temperatura o que também faz com que o cálcio formado se deposite no fundo da cuba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Célula de </a:t>
            </a:r>
            <a:r>
              <a:rPr lang="pt-BR" sz="4000" dirty="0" err="1" smtClean="0"/>
              <a:t>Downs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Recipiente cilíndrico de aço, medindo 2,5 m de altura e 1,5 m de diâmetro, revestido de tijolos refratários. O ânodo é um bastão de grafite rodeado por um cátodo de aço fundido que se encontra no centro do cilindro.</a:t>
            </a:r>
          </a:p>
          <a:p>
            <a:r>
              <a:rPr lang="pt-BR" sz="2800" dirty="0" smtClean="0"/>
              <a:t>Uma tela de metal separa os dois eletrodos, impedindo que o sódio formado se combine com o cloro.</a:t>
            </a:r>
          </a:p>
          <a:p>
            <a:r>
              <a:rPr lang="pt-BR" sz="2800" dirty="0" smtClean="0"/>
              <a:t>O sódio formado sobre nada, menos denso que o eletrólito</a:t>
            </a:r>
            <a:endParaRPr lang="pt-B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sódio bruto é filtrado entre 105</a:t>
            </a:r>
            <a:r>
              <a:rPr lang="pt-BR" baseline="30000" dirty="0" smtClean="0"/>
              <a:t>O</a:t>
            </a:r>
            <a:r>
              <a:rPr lang="pt-BR" dirty="0" smtClean="0"/>
              <a:t>C e  110</a:t>
            </a:r>
            <a:r>
              <a:rPr lang="pt-BR" baseline="30000" dirty="0" smtClean="0"/>
              <a:t>O</a:t>
            </a:r>
            <a:r>
              <a:rPr lang="pt-BR" dirty="0" smtClean="0"/>
              <a:t>C .</a:t>
            </a:r>
          </a:p>
          <a:p>
            <a:r>
              <a:rPr lang="pt-BR" dirty="0" smtClean="0"/>
              <a:t>O sódio 99% é vazado em carro tanque em atmosfera de nitrogênio.</a:t>
            </a:r>
          </a:p>
          <a:p>
            <a:r>
              <a:rPr lang="pt-BR" dirty="0" smtClean="0"/>
              <a:t>O sódio pode também ser estocado sob querosene.</a:t>
            </a:r>
          </a:p>
          <a:p>
            <a:r>
              <a:rPr lang="pt-BR" dirty="0" smtClean="0"/>
              <a:t>O sódio é um metal branco prateado, muito reativo . Reage violentamente com água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04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782" y="1927003"/>
            <a:ext cx="5767538" cy="387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17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681" y="1600200"/>
            <a:ext cx="62186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gerador  de corrente contínua é ligado, o ânions Cl</a:t>
            </a:r>
            <a:r>
              <a:rPr lang="pt-BR" baseline="30000" dirty="0" smtClean="0"/>
              <a:t>-</a:t>
            </a:r>
            <a:r>
              <a:rPr lang="pt-BR" dirty="0" smtClean="0"/>
              <a:t> , que se encontram em liberdade são atraídos pelo polo positivo (ânodo). Lá chegando, perderão elétrons (oxidação ) e se descarregarão. Os cátions Na</a:t>
            </a:r>
            <a:r>
              <a:rPr lang="pt-BR" baseline="30000" dirty="0" smtClean="0"/>
              <a:t>+</a:t>
            </a:r>
            <a:r>
              <a:rPr lang="pt-BR" dirty="0" smtClean="0"/>
              <a:t> </a:t>
            </a:r>
          </a:p>
          <a:p>
            <a:r>
              <a:rPr lang="pt-BR" baseline="30000" dirty="0" smtClean="0"/>
              <a:t>  </a:t>
            </a:r>
            <a:r>
              <a:rPr lang="pt-BR" dirty="0" smtClean="0"/>
              <a:t> livres, são atraídos pelo polo negativo (cátodo ) . Lá chegando, ganharão elétrons (redução ) e se descarregarão .</a:t>
            </a:r>
            <a:endParaRPr lang="pt-BR" baseline="3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ânodo, polo positivo (oxidação ).</a:t>
            </a:r>
          </a:p>
          <a:p>
            <a:r>
              <a:rPr lang="pt-BR" dirty="0" smtClean="0"/>
              <a:t>2Cl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baseline="30000" dirty="0" smtClean="0"/>
              <a:t>-</a:t>
            </a:r>
            <a:r>
              <a:rPr lang="pt-BR" dirty="0" smtClean="0"/>
              <a:t>           Cl</a:t>
            </a:r>
            <a:r>
              <a:rPr lang="pt-BR" baseline="-25000" dirty="0" smtClean="0"/>
              <a:t>2( </a:t>
            </a:r>
            <a:r>
              <a:rPr lang="pt-BR" dirty="0" smtClean="0">
                <a:latin typeface="Rage Italic" pitchFamily="66" charset="0"/>
              </a:rPr>
              <a:t>g</a:t>
            </a:r>
            <a:r>
              <a:rPr lang="pt-BR" baseline="-25000" dirty="0" smtClean="0">
                <a:latin typeface="+mj-lt"/>
              </a:rPr>
              <a:t>)</a:t>
            </a:r>
            <a:r>
              <a:rPr lang="pt-BR" dirty="0" smtClean="0"/>
              <a:t> +  2e</a:t>
            </a:r>
            <a:r>
              <a:rPr lang="pt-BR" baseline="30000" dirty="0" smtClean="0"/>
              <a:t>- </a:t>
            </a:r>
            <a:r>
              <a:rPr lang="pt-BR" dirty="0" smtClean="0"/>
              <a:t> </a:t>
            </a:r>
          </a:p>
          <a:p>
            <a:r>
              <a:rPr lang="pt-BR" dirty="0" smtClean="0"/>
              <a:t>No cátodo, polo negativo ( redução ) .</a:t>
            </a:r>
          </a:p>
          <a:p>
            <a:r>
              <a:rPr lang="pt-BR" dirty="0" smtClean="0"/>
              <a:t>2Na</a:t>
            </a:r>
            <a:r>
              <a:rPr lang="pt-BR" baseline="30000" dirty="0" smtClean="0"/>
              <a:t>+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dirty="0" smtClean="0"/>
              <a:t> + 2e</a:t>
            </a:r>
            <a:r>
              <a:rPr lang="pt-BR" baseline="30000" dirty="0" smtClean="0"/>
              <a:t>-</a:t>
            </a:r>
            <a:r>
              <a:rPr lang="pt-BR" dirty="0" smtClean="0"/>
              <a:t>            2Na</a:t>
            </a:r>
            <a:r>
              <a:rPr lang="pt-BR" baseline="-25000" dirty="0" smtClean="0"/>
              <a:t>s</a:t>
            </a:r>
          </a:p>
          <a:p>
            <a:endParaRPr lang="pt-BR" baseline="30000" dirty="0" smtClean="0"/>
          </a:p>
          <a:p>
            <a:r>
              <a:rPr lang="pt-BR" dirty="0" smtClean="0"/>
              <a:t>Global              2Cl</a:t>
            </a:r>
            <a:r>
              <a:rPr lang="pt-BR" baseline="30000" dirty="0" smtClean="0"/>
              <a:t>-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dirty="0" smtClean="0"/>
              <a:t>+ 2Na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baseline="30000" dirty="0" smtClean="0"/>
              <a:t>+</a:t>
            </a:r>
            <a:r>
              <a:rPr lang="pt-BR" dirty="0" smtClean="0"/>
              <a:t>            2Na</a:t>
            </a:r>
            <a:r>
              <a:rPr lang="pt-BR" baseline="-25000" dirty="0" smtClean="0"/>
              <a:t>s</a:t>
            </a:r>
            <a:r>
              <a:rPr lang="pt-BR" dirty="0" smtClean="0"/>
              <a:t> + Cl</a:t>
            </a:r>
            <a:r>
              <a:rPr lang="pt-BR" baseline="-25000" dirty="0" smtClean="0"/>
              <a:t>2 (</a:t>
            </a:r>
            <a:r>
              <a:rPr lang="pt-BR" dirty="0" smtClean="0"/>
              <a:t> </a:t>
            </a:r>
            <a:r>
              <a:rPr lang="pt-BR" baseline="-25000" dirty="0" smtClean="0"/>
              <a:t>g )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1547664" y="2420888"/>
            <a:ext cx="864096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843808" y="3501008"/>
            <a:ext cx="7920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051720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292080" y="4653136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076056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no caso de uma eletrólise não ígnea temos como produto hidróxido de sódio puro em solução a 50%</a:t>
            </a:r>
            <a:endParaRPr lang="pt-BR" sz="2000" dirty="0"/>
          </a:p>
        </p:txBody>
      </p:sp>
      <p:pic>
        <p:nvPicPr>
          <p:cNvPr id="2050" name="Picture 2" descr="C:\Users\Cliente\Pictures\2015-08-17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34" y="1645761"/>
            <a:ext cx="5399532" cy="443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9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Célula semelhante pode ser usada na obtenção do potássio. O </a:t>
            </a:r>
            <a:r>
              <a:rPr lang="pt-BR" dirty="0" err="1" smtClean="0"/>
              <a:t>KCl</a:t>
            </a:r>
            <a:r>
              <a:rPr lang="pt-BR" dirty="0" smtClean="0"/>
              <a:t> fundido é eletrolisado . A célula opera a temperaturas mais elevadas devido ao </a:t>
            </a:r>
            <a:r>
              <a:rPr lang="pt-BR" dirty="0" err="1" smtClean="0"/>
              <a:t>KCl</a:t>
            </a:r>
            <a:r>
              <a:rPr lang="pt-BR" dirty="0" smtClean="0"/>
              <a:t> provocando uma vaporização do potássio .  Como o sódio é um redutor mais forte que o potássio , o método moderno consiste na redução do </a:t>
            </a:r>
            <a:r>
              <a:rPr lang="pt-BR" dirty="0" err="1" smtClean="0"/>
              <a:t>KCl</a:t>
            </a:r>
            <a:r>
              <a:rPr lang="pt-BR" dirty="0" smtClean="0"/>
              <a:t> fundido com vapor de sódio a 850</a:t>
            </a:r>
            <a:r>
              <a:rPr lang="pt-BR" baseline="30000" dirty="0" smtClean="0"/>
              <a:t>0</a:t>
            </a:r>
            <a:r>
              <a:rPr lang="pt-BR" dirty="0" smtClean="0"/>
              <a:t>C em uma torre de fracionamento 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As propriedades químicas e físicas desses elementos estão intimamente ligadas com sua estrutura eletrônica e tamanho.</a:t>
            </a:r>
          </a:p>
          <a:p>
            <a:r>
              <a:rPr lang="pt-BR" dirty="0" smtClean="0"/>
              <a:t>Excelentes condutores de eletricidade, são moles e altamente reativos.</a:t>
            </a:r>
          </a:p>
          <a:p>
            <a:endParaRPr lang="pt-BR" dirty="0" smtClean="0"/>
          </a:p>
          <a:p>
            <a:r>
              <a:rPr lang="pt-BR" dirty="0" smtClean="0"/>
              <a:t>Na camada eletrônica mais externa um elétron fracamente ligado ao núcleo.</a:t>
            </a:r>
          </a:p>
          <a:p>
            <a:r>
              <a:rPr lang="pt-BR" dirty="0" smtClean="0"/>
              <a:t>Formam compostos univalentes, iônicos e incolores.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 smtClean="0"/>
              <a:t>O potássio é obtido com 99,5% de pureza .</a:t>
            </a:r>
          </a:p>
          <a:p>
            <a:endParaRPr lang="pt-BR" dirty="0" smtClean="0"/>
          </a:p>
          <a:p>
            <a:r>
              <a:rPr lang="pt-BR" dirty="0" smtClean="0"/>
              <a:t>Na + </a:t>
            </a:r>
            <a:r>
              <a:rPr lang="pt-BR" dirty="0" err="1" smtClean="0"/>
              <a:t>KCl</a:t>
            </a:r>
            <a:r>
              <a:rPr lang="pt-BR" dirty="0" smtClean="0"/>
              <a:t>             </a:t>
            </a:r>
            <a:r>
              <a:rPr lang="pt-BR" dirty="0" err="1" smtClean="0"/>
              <a:t>NaCl</a:t>
            </a:r>
            <a:r>
              <a:rPr lang="pt-BR" dirty="0" smtClean="0"/>
              <a:t> + K</a:t>
            </a:r>
          </a:p>
          <a:p>
            <a:r>
              <a:rPr lang="pt-BR" dirty="0" smtClean="0"/>
              <a:t>O Rb e </a:t>
            </a:r>
            <a:r>
              <a:rPr lang="pt-BR" dirty="0" err="1" smtClean="0"/>
              <a:t>Cs</a:t>
            </a:r>
            <a:r>
              <a:rPr lang="pt-BR" dirty="0" smtClean="0"/>
              <a:t> são obtidos reduzindo seus cloretos com Cálcio a 750</a:t>
            </a:r>
            <a:r>
              <a:rPr lang="pt-BR" baseline="30000" dirty="0" smtClean="0"/>
              <a:t>0</a:t>
            </a:r>
            <a:r>
              <a:rPr lang="pt-BR" dirty="0" smtClean="0"/>
              <a:t>C a pressão reduzida 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339752" y="2852936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339752" y="2852936"/>
            <a:ext cx="100811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Outros métodos de preparação dos metais alcalinos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 também ser preparados pela redução dos seus hidróxidos, óxidos, sulfetos e carbonatos por um metal menos eletropositivo como o cálcio, alumínio e ou magnésio a temperaturas moderadamente elevadas. O Na</a:t>
            </a:r>
            <a:r>
              <a:rPr lang="pt-BR" baseline="-25000" dirty="0" smtClean="0"/>
              <a:t>2</a:t>
            </a:r>
            <a:r>
              <a:rPr lang="pt-BR" dirty="0" smtClean="0"/>
              <a:t>O é reduzido a sódio metálico pelo magnésio metálico a uma temperatura acima do ponto de ebulição do sódio e abaixo do ponto de ebulição do magnésio metálico.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sódio metálico sai na forma de vapor e é condensado ( sólido ) em atmosfera inerte </a:t>
            </a:r>
          </a:p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(s) </a:t>
            </a:r>
            <a:r>
              <a:rPr lang="pt-BR" dirty="0" smtClean="0"/>
              <a:t>+ Mg </a:t>
            </a:r>
            <a:r>
              <a:rPr lang="pt-BR" baseline="-25000" dirty="0" smtClean="0"/>
              <a:t>(s)                  </a:t>
            </a:r>
            <a:r>
              <a:rPr lang="pt-BR" dirty="0" smtClean="0"/>
              <a:t>2Na</a:t>
            </a:r>
            <a:r>
              <a:rPr lang="pt-BR" baseline="-25000" dirty="0" smtClean="0"/>
              <a:t> (g) </a:t>
            </a:r>
            <a:r>
              <a:rPr lang="pt-BR" dirty="0" smtClean="0"/>
              <a:t>+ </a:t>
            </a:r>
            <a:r>
              <a:rPr lang="pt-BR" dirty="0" err="1" smtClean="0"/>
              <a:t>MgO</a:t>
            </a:r>
            <a:r>
              <a:rPr lang="pt-BR" dirty="0" smtClean="0"/>
              <a:t> </a:t>
            </a:r>
            <a:r>
              <a:rPr lang="pt-BR" baseline="-25000" dirty="0" smtClean="0"/>
              <a:t>(s).</a:t>
            </a:r>
          </a:p>
          <a:p>
            <a:endParaRPr lang="pt-BR" baseline="-25000" dirty="0" smtClean="0"/>
          </a:p>
          <a:p>
            <a:r>
              <a:rPr lang="pt-BR" dirty="0" smtClean="0"/>
              <a:t>São utilizados Ca, Al e </a:t>
            </a:r>
            <a:r>
              <a:rPr lang="pt-BR" dirty="0" err="1" smtClean="0"/>
              <a:t>Mg</a:t>
            </a:r>
            <a:r>
              <a:rPr lang="pt-BR" dirty="0" smtClean="0"/>
              <a:t> como redutores (o metal alcalino formado é mais volátil que o metal redutor.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330736" y="2701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elétron na camada mais externa</a:t>
            </a:r>
          </a:p>
          <a:p>
            <a:r>
              <a:rPr lang="pt-BR" dirty="0" smtClean="0"/>
              <a:t>Elétron de valência bastante afastado do núcleo</a:t>
            </a:r>
          </a:p>
          <a:p>
            <a:r>
              <a:rPr lang="pt-BR" dirty="0" smtClean="0"/>
              <a:t>Fracamente ligado pelo núcleo</a:t>
            </a:r>
          </a:p>
          <a:p>
            <a:r>
              <a:rPr lang="pt-BR" dirty="0" smtClean="0"/>
              <a:t>Removido com facilidade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Tamanho dos átomos e íons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átomos são os maiores nos seus respectivos períodos.</a:t>
            </a:r>
          </a:p>
          <a:p>
            <a:endParaRPr lang="pt-BR" dirty="0" smtClean="0"/>
          </a:p>
          <a:p>
            <a:r>
              <a:rPr lang="pt-BR" dirty="0" smtClean="0"/>
              <a:t>Quando o elétron de valência é retirado formando o íon positivo, o tamanho diminui consideravelmente devido a </a:t>
            </a:r>
            <a:r>
              <a:rPr lang="pt-BR" b="1" dirty="0" smtClean="0"/>
              <a:t>dois fatores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A ) camada eletrônica mais externa foi removida 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B ) com a remoção do elétron a carga nuclear passa a ser maior que a soma dos elétrons remanescentes  e que causa maior retração dos elétrons , o que causa maior diminuição do raio .</a:t>
            </a:r>
            <a:endParaRPr lang="pt-B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17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057" y="1844824"/>
            <a:ext cx="646390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Apresentam densidade baixa.</a:t>
            </a:r>
          </a:p>
          <a:p>
            <a:r>
              <a:rPr lang="pt-BR" dirty="0" smtClean="0"/>
              <a:t>Não é comum aos metais </a:t>
            </a:r>
            <a:r>
              <a:rPr lang="pt-BR" dirty="0" err="1" smtClean="0"/>
              <a:t>possuirem</a:t>
            </a:r>
            <a:r>
              <a:rPr lang="pt-BR" dirty="0" smtClean="0"/>
              <a:t> densidade baixa.</a:t>
            </a:r>
          </a:p>
          <a:p>
            <a:pPr>
              <a:buFontTx/>
              <a:buChar char="-"/>
            </a:pPr>
            <a:r>
              <a:rPr lang="pt-BR" dirty="0" smtClean="0"/>
              <a:t>Maioria dos metais de transição apresentam densidade na ordem de 5g/cm</a:t>
            </a:r>
            <a:r>
              <a:rPr lang="pt-BR" baseline="30000" dirty="0" smtClean="0"/>
              <a:t>3 .</a:t>
            </a:r>
          </a:p>
          <a:p>
            <a:pPr>
              <a:buFontTx/>
              <a:buChar char="-"/>
            </a:pPr>
            <a:r>
              <a:rPr lang="pt-BR" dirty="0" smtClean="0"/>
              <a:t>Fe = 7,9g/cm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de ionização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primeiras energias de ionização deste grupo são as menores que qualquer outro elemento da tabela periódica.</a:t>
            </a:r>
          </a:p>
          <a:p>
            <a:r>
              <a:rPr lang="pt-BR" dirty="0" smtClean="0"/>
              <a:t>Diminuem ao descer os elementos do grupo.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Energia de ionização</a:t>
            </a:r>
            <a:endParaRPr lang="pt-BR" sz="2800" dirty="0"/>
          </a:p>
        </p:txBody>
      </p:sp>
      <p:pic>
        <p:nvPicPr>
          <p:cNvPr id="1026" name="Picture 2" descr="C:\Users\Cliente\Pictures\2015-08-17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158" y="1196752"/>
            <a:ext cx="5893098" cy="387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Lítio difere dos demais do grupo, como todos os primeiros elementos de cada grupo da tabela periódica.</a:t>
            </a:r>
          </a:p>
          <a:p>
            <a:r>
              <a:rPr lang="pt-BR" dirty="0" smtClean="0"/>
              <a:t>Sódio e potássio , seus compostos são muito utilizados.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Eletronegatividade e tipos de ligação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relativamente pequenos.</a:t>
            </a:r>
          </a:p>
          <a:p>
            <a:r>
              <a:rPr lang="pt-BR" dirty="0" smtClean="0"/>
              <a:t>Menores que qualquer outro elemento.</a:t>
            </a:r>
          </a:p>
          <a:p>
            <a:r>
              <a:rPr lang="pt-BR" dirty="0" smtClean="0"/>
              <a:t>Quando reagem para formarem compostos  geralmente existe grande diferença de eletronegatividade, o que caracteriza compostos iônicos .</a:t>
            </a:r>
            <a:endParaRPr lang="pt-BR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eletronegatividade</a:t>
            </a:r>
            <a:endParaRPr lang="pt-BR" sz="2800" dirty="0"/>
          </a:p>
        </p:txBody>
      </p:sp>
      <p:pic>
        <p:nvPicPr>
          <p:cNvPr id="1026" name="Picture 2" descr="C:\Users\Cliente\Pictures\2015-08-17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42" y="1556792"/>
            <a:ext cx="6631162" cy="392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do </a:t>
            </a:r>
            <a:r>
              <a:rPr lang="pt-BR" dirty="0" err="1" smtClean="0"/>
              <a:t>NaCl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Eletronegatividade do sódio, 0,9</a:t>
            </a:r>
          </a:p>
          <a:p>
            <a:r>
              <a:rPr lang="pt-BR" dirty="0" smtClean="0"/>
              <a:t>Eletronegatividade do cloro, 3,0</a:t>
            </a:r>
          </a:p>
          <a:p>
            <a:endParaRPr lang="pt-BR" dirty="0" smtClean="0"/>
          </a:p>
          <a:p>
            <a:r>
              <a:rPr lang="pt-BR" dirty="0" smtClean="0"/>
              <a:t>Diferença de 2,1</a:t>
            </a:r>
          </a:p>
          <a:p>
            <a:r>
              <a:rPr lang="pt-BR" dirty="0" smtClean="0"/>
              <a:t>Entre 1,7 e 1,8  aproximadamente 50% iônica.</a:t>
            </a:r>
          </a:p>
          <a:p>
            <a:r>
              <a:rPr lang="pt-BR" dirty="0" smtClean="0"/>
              <a:t>A química dos metais alcalinos é denominada pela química dos seus íons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Estrutura cristalina dos metais, dureza e energia de coesão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cúbica de corpo centrado.</a:t>
            </a:r>
          </a:p>
          <a:p>
            <a:r>
              <a:rPr lang="pt-BR" dirty="0" smtClean="0"/>
              <a:t>Os átomos são mantidos unidos na rede cristalina por ligações metálicas moderada –</a:t>
            </a:r>
          </a:p>
          <a:p>
            <a:r>
              <a:rPr lang="pt-BR" dirty="0" smtClean="0"/>
              <a:t>mente fortes envolvendo os elétrons de valência .</a:t>
            </a:r>
          </a:p>
          <a:p>
            <a:r>
              <a:rPr lang="pt-BR" dirty="0" smtClean="0"/>
              <a:t>O calor de atomização diminui do lítio ao césio,  significando que a força da ligação metálica diminui do lítio ao césio .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Quanto mais fraca a ligação entre átomos de um metal, mais baixos são os pontos de fusão, ebulição  e menor a sua dureza.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Reação dos metais alcalinos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REAÇÃO COM ÁGUA .</a:t>
            </a:r>
          </a:p>
          <a:p>
            <a:r>
              <a:rPr lang="pt-BR" dirty="0" smtClean="0"/>
              <a:t>Formam hidrogênio e o hidróxido correspondente. A reação se torna mais vigorosa, a medida que se desce no grupo .</a:t>
            </a:r>
          </a:p>
          <a:p>
            <a:r>
              <a:rPr lang="pt-BR" dirty="0" smtClean="0"/>
              <a:t>2Na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2NaOH + H</a:t>
            </a:r>
            <a:r>
              <a:rPr lang="pt-BR" baseline="-25000" dirty="0" smtClean="0"/>
              <a:t>2 .</a:t>
            </a:r>
          </a:p>
          <a:p>
            <a:endParaRPr lang="pt-BR" baseline="-25000" dirty="0" smtClean="0"/>
          </a:p>
          <a:p>
            <a:r>
              <a:rPr lang="pt-BR" dirty="0" smtClean="0"/>
              <a:t>O hidróxido de sódio é um sólido cristalino muito higroscópico e quando exposto ao ar </a:t>
            </a:r>
            <a:r>
              <a:rPr lang="pt-BR" dirty="0" err="1" smtClean="0"/>
              <a:t>deliquesce</a:t>
            </a:r>
            <a:r>
              <a:rPr lang="pt-BR" dirty="0" smtClean="0"/>
              <a:t>. Tem solubilidade em água limitada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915816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Quando se dissolve em água, libera grande quantidade de calor, ( 1mol a 25 </a:t>
            </a:r>
            <a:r>
              <a:rPr lang="pt-BR" baseline="30000" dirty="0" smtClean="0"/>
              <a:t>0</a:t>
            </a:r>
            <a:r>
              <a:rPr lang="pt-BR" dirty="0" smtClean="0"/>
              <a:t>C ) é  </a:t>
            </a:r>
          </a:p>
          <a:p>
            <a:r>
              <a:rPr lang="pt-BR" dirty="0" smtClean="0"/>
              <a:t>- 10,2 Kcal.</a:t>
            </a:r>
          </a:p>
          <a:p>
            <a:r>
              <a:rPr lang="pt-BR" dirty="0" smtClean="0"/>
              <a:t>Soluções de </a:t>
            </a:r>
            <a:r>
              <a:rPr lang="pt-BR" dirty="0" err="1" smtClean="0"/>
              <a:t>NaOH</a:t>
            </a:r>
            <a:r>
              <a:rPr lang="pt-BR" dirty="0" smtClean="0"/>
              <a:t> em água podem ser desidratadas pelo aquecimento .</a:t>
            </a:r>
          </a:p>
          <a:p>
            <a:r>
              <a:rPr lang="pt-BR" dirty="0" smtClean="0"/>
              <a:t>Após toda evaporação da água obtém-se o hidróxido de sódio fundido, que por resfriamento a temperatura ambiente cristaliza-se.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Soda cáustica em escama ( hidróxido de sódio )</a:t>
            </a:r>
            <a:endParaRPr lang="pt-BR" sz="2800" dirty="0"/>
          </a:p>
        </p:txBody>
      </p:sp>
      <p:pic>
        <p:nvPicPr>
          <p:cNvPr id="1026" name="Picture 2" descr="C:\Users\Paulo César Ribeiro\Documents\soda caustica em escam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2363"/>
            <a:ext cx="6105835" cy="51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91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Soda caustica em lentilhas</a:t>
            </a:r>
            <a:endParaRPr lang="pt-BR" sz="2800" dirty="0"/>
          </a:p>
        </p:txBody>
      </p:sp>
      <p:pic>
        <p:nvPicPr>
          <p:cNvPr id="2050" name="Picture 2" descr="C:\Users\Paulo César Ribeiro\Documents\soda caustica em lentilh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413554" cy="43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0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Não se armazena hidróxido de sódio em embalagem de vidro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Soluções de </a:t>
            </a:r>
            <a:r>
              <a:rPr lang="pt-BR" dirty="0" err="1" smtClean="0"/>
              <a:t>NaOH</a:t>
            </a:r>
            <a:r>
              <a:rPr lang="pt-BR" dirty="0" smtClean="0"/>
              <a:t> reagem com vidro e porcelana .</a:t>
            </a:r>
          </a:p>
          <a:p>
            <a:r>
              <a:rPr lang="pt-BR" dirty="0" smtClean="0"/>
              <a:t>2Na</a:t>
            </a:r>
            <a:r>
              <a:rPr lang="pt-BR" baseline="30000" dirty="0" smtClean="0"/>
              <a:t>+</a:t>
            </a:r>
            <a:r>
              <a:rPr lang="pt-BR" dirty="0" smtClean="0"/>
              <a:t> + 2OH</a:t>
            </a:r>
            <a:r>
              <a:rPr lang="pt-BR" baseline="30000" dirty="0" smtClean="0"/>
              <a:t>-</a:t>
            </a:r>
            <a:r>
              <a:rPr lang="pt-BR" dirty="0" smtClean="0"/>
              <a:t> + SiO</a:t>
            </a:r>
            <a:r>
              <a:rPr lang="pt-BR" baseline="-25000" dirty="0" smtClean="0"/>
              <a:t>2</a:t>
            </a:r>
            <a:r>
              <a:rPr lang="pt-BR" dirty="0" smtClean="0"/>
              <a:t>              2 Na</a:t>
            </a:r>
            <a:r>
              <a:rPr lang="pt-BR" baseline="30000" dirty="0" smtClean="0"/>
              <a:t>+ </a:t>
            </a:r>
            <a:r>
              <a:rPr lang="pt-BR" dirty="0" smtClean="0"/>
              <a:t> + </a:t>
            </a:r>
            <a:r>
              <a:rPr lang="pt-BR" baseline="30000" dirty="0" smtClean="0"/>
              <a:t> </a:t>
            </a:r>
            <a:r>
              <a:rPr lang="pt-BR" dirty="0" smtClean="0"/>
              <a:t>SiO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r>
              <a:rPr lang="pt-BR" sz="1600" dirty="0" smtClean="0"/>
              <a:t>SiO</a:t>
            </a:r>
            <a:r>
              <a:rPr lang="pt-BR" sz="1600" baseline="-25000" dirty="0" smtClean="0"/>
              <a:t>2 </a:t>
            </a:r>
            <a:r>
              <a:rPr lang="pt-BR" sz="1600" dirty="0" smtClean="0"/>
              <a:t> dióxido de silício (conhecido como sílica).Encontrado em diversas formas cristalinas como o quartzo, topázio.</a:t>
            </a:r>
          </a:p>
          <a:p>
            <a:r>
              <a:rPr lang="pt-BR" sz="1600" dirty="0" smtClean="0"/>
              <a:t>Silicato de sódio, ocorre em diversas formas.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995936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Ocorrência e abundância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Obtido à partir dos à partir de minerais dos grupos dos silicatos</a:t>
            </a:r>
          </a:p>
          <a:p>
            <a:r>
              <a:rPr lang="pt-BR" sz="2800" dirty="0" err="1" smtClean="0"/>
              <a:t>Espodumênio</a:t>
            </a:r>
            <a:r>
              <a:rPr lang="pt-BR" sz="2800" dirty="0" smtClean="0"/>
              <a:t>   </a:t>
            </a:r>
            <a:r>
              <a:rPr lang="pt-BR" sz="2800" dirty="0" err="1" smtClean="0"/>
              <a:t>LiAL</a:t>
            </a:r>
            <a:r>
              <a:rPr lang="pt-BR" sz="2800" dirty="0" smtClean="0"/>
              <a:t>(SiO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)2(FOH)</a:t>
            </a:r>
            <a:r>
              <a:rPr lang="pt-BR" sz="2800" baseline="-25000" dirty="0" smtClean="0"/>
              <a:t>2   </a:t>
            </a:r>
          </a:p>
          <a:p>
            <a:r>
              <a:rPr lang="pt-BR" sz="2800" dirty="0" smtClean="0"/>
              <a:t>Sódio e potássio são obtidos na forma de </a:t>
            </a:r>
            <a:r>
              <a:rPr lang="pt-BR" sz="2800" dirty="0" err="1" smtClean="0"/>
              <a:t>NaCl</a:t>
            </a:r>
            <a:r>
              <a:rPr lang="pt-BR" sz="2800" dirty="0" smtClean="0"/>
              <a:t> e </a:t>
            </a:r>
            <a:r>
              <a:rPr lang="pt-BR" sz="2800" dirty="0" err="1" smtClean="0"/>
              <a:t>KCl</a:t>
            </a:r>
            <a:r>
              <a:rPr lang="pt-BR" sz="2800" dirty="0" smtClean="0"/>
              <a:t>.(</a:t>
            </a:r>
            <a:r>
              <a:rPr lang="pt-BR" sz="2800" dirty="0" err="1" smtClean="0"/>
              <a:t>salgema</a:t>
            </a:r>
            <a:r>
              <a:rPr lang="pt-BR" sz="2800" dirty="0"/>
              <a:t> </a:t>
            </a:r>
            <a:r>
              <a:rPr lang="pt-BR" sz="2800" dirty="0" smtClean="0"/>
              <a:t>)</a:t>
            </a:r>
          </a:p>
          <a:p>
            <a:pPr>
              <a:buNone/>
            </a:pPr>
            <a:r>
              <a:rPr lang="pt-BR" sz="2800" dirty="0" smtClean="0"/>
              <a:t>     A principal fonte de sódio é a </a:t>
            </a:r>
            <a:r>
              <a:rPr lang="pt-BR" sz="2800" b="1" dirty="0" err="1" smtClean="0"/>
              <a:t>salgema</a:t>
            </a:r>
            <a:r>
              <a:rPr lang="pt-BR" sz="2800" b="1" dirty="0" smtClean="0"/>
              <a:t>.</a:t>
            </a:r>
          </a:p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Encontrados também na água do mar</a:t>
            </a:r>
          </a:p>
          <a:p>
            <a:pPr>
              <a:buNone/>
            </a:pPr>
            <a:r>
              <a:rPr lang="pt-BR" sz="2800" dirty="0" smtClean="0"/>
              <a:t>     Outros sais importantes são</a:t>
            </a:r>
            <a:r>
              <a:rPr lang="pt-BR" sz="2800" b="1" dirty="0" smtClean="0"/>
              <a:t> Na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CO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.NaHCO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.2H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 </a:t>
            </a:r>
            <a:r>
              <a:rPr lang="pt-BR" sz="2800" dirty="0" smtClean="0"/>
              <a:t>conhecido como </a:t>
            </a:r>
            <a:r>
              <a:rPr lang="pt-BR" sz="2800" b="1" dirty="0" smtClean="0"/>
              <a:t>trona, NaNO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 (salitre do Chile ),</a:t>
            </a:r>
            <a:r>
              <a:rPr lang="pt-BR" sz="2800" dirty="0" smtClean="0"/>
              <a:t> 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 (</a:t>
            </a:r>
            <a:r>
              <a:rPr lang="pt-BR" sz="2800" dirty="0" err="1" smtClean="0"/>
              <a:t>mirabilita</a:t>
            </a:r>
            <a:r>
              <a:rPr lang="pt-BR" sz="2800" dirty="0" smtClean="0"/>
              <a:t> 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do </a:t>
            </a:r>
            <a:r>
              <a:rPr lang="pt-BR" dirty="0" err="1" smtClean="0"/>
              <a:t>NaOH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 ser preparado </a:t>
            </a:r>
            <a:r>
              <a:rPr lang="pt-BR" b="1" dirty="0" smtClean="0"/>
              <a:t>em laboratório </a:t>
            </a:r>
            <a:r>
              <a:rPr lang="pt-BR" dirty="0" smtClean="0"/>
              <a:t>pela adição de pequenos pedaços de sódio em água . Reação deve ser executada com o máximo de cuidado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Não deve ser evitado este método</a:t>
            </a:r>
            <a:endParaRPr lang="pt-BR" b="1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Célula de cátodo de mercúrio (</a:t>
            </a:r>
            <a:r>
              <a:rPr lang="pt-BR" sz="2400" dirty="0" err="1" smtClean="0"/>
              <a:t>Castner</a:t>
            </a:r>
            <a:r>
              <a:rPr lang="pt-BR" sz="2400" dirty="0" smtClean="0"/>
              <a:t> – </a:t>
            </a:r>
            <a:r>
              <a:rPr lang="pt-BR" sz="2400" dirty="0" err="1" smtClean="0"/>
              <a:t>Kellmer</a:t>
            </a:r>
            <a:r>
              <a:rPr lang="pt-BR" sz="2400" dirty="0" smtClean="0"/>
              <a:t> )</a:t>
            </a:r>
            <a:br>
              <a:rPr lang="pt-BR" sz="2400" dirty="0" smtClean="0"/>
            </a:br>
            <a:r>
              <a:rPr lang="pt-BR" sz="2400" b="1" dirty="0" smtClean="0"/>
              <a:t>processo industrial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Durante a eletrólise da salmoura concentrada, os íons 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vão em direção ao cátodo onde são neutralizados.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Na 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 +  e                 Na (metal )</a:t>
            </a:r>
          </a:p>
          <a:p>
            <a:r>
              <a:rPr lang="pt-BR" sz="2400" dirty="0" smtClean="0"/>
              <a:t>Se o cátodo for de mercúrio, os átomos de sódio se dissolvem no mercúrio formando a amálgama.</a:t>
            </a:r>
          </a:p>
          <a:p>
            <a:r>
              <a:rPr lang="pt-BR" sz="2400" dirty="0" smtClean="0"/>
              <a:t>A amálgama é bombeada para um equipamento denominado </a:t>
            </a:r>
            <a:r>
              <a:rPr lang="pt-BR" sz="2400" dirty="0" err="1" smtClean="0"/>
              <a:t>desnudador</a:t>
            </a:r>
            <a:r>
              <a:rPr lang="pt-BR" sz="2400" dirty="0" smtClean="0"/>
              <a:t> ( separador ) onde água é aspergida(</a:t>
            </a:r>
            <a:r>
              <a:rPr lang="pt-BR" sz="2400" dirty="0" err="1" smtClean="0"/>
              <a:t>borrifada,orvalhar</a:t>
            </a:r>
            <a:r>
              <a:rPr lang="pt-BR" sz="2400" dirty="0" smtClean="0"/>
              <a:t> ) sobre pedaços de grafite .</a:t>
            </a:r>
          </a:p>
          <a:p>
            <a:r>
              <a:rPr lang="pt-BR" sz="2400" dirty="0" smtClean="0"/>
              <a:t>A água em contato com </a:t>
            </a:r>
            <a:r>
              <a:rPr lang="pt-BR" sz="2400" dirty="0" err="1" smtClean="0"/>
              <a:t>com</a:t>
            </a:r>
            <a:r>
              <a:rPr lang="pt-BR" sz="2400" dirty="0" smtClean="0"/>
              <a:t> o sódio dissolvido forma o </a:t>
            </a:r>
            <a:r>
              <a:rPr lang="pt-BR" sz="2400" dirty="0" err="1" smtClean="0"/>
              <a:t>NaOH</a:t>
            </a:r>
            <a:r>
              <a:rPr lang="pt-BR" sz="2400" dirty="0" smtClean="0"/>
              <a:t> puro a 50% em solução.</a:t>
            </a:r>
          </a:p>
          <a:p>
            <a:r>
              <a:rPr lang="pt-BR" sz="2400" dirty="0" smtClean="0"/>
              <a:t>O mercúrio retorna ao tanque de eletrólise.</a:t>
            </a:r>
          </a:p>
          <a:p>
            <a:r>
              <a:rPr lang="pt-BR" sz="2400" dirty="0" smtClean="0"/>
              <a:t>O titânio reveste os anodos que são de aço, os protegendo da corrosão proveniente de reações paralelas.</a:t>
            </a:r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2339752" y="235397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20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aulo César Ribeiro\Documents\célula de cátodo de mercú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847735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0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Hidretos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Temperaturas moderadamente elevadas reagem com os MA formando M</a:t>
            </a:r>
            <a:r>
              <a:rPr lang="pt-BR" baseline="30000" dirty="0" smtClean="0"/>
              <a:t>+</a:t>
            </a:r>
            <a:r>
              <a:rPr lang="pt-BR" dirty="0" smtClean="0"/>
              <a:t>H</a:t>
            </a:r>
            <a:r>
              <a:rPr lang="pt-BR" baseline="30000" dirty="0" smtClean="0"/>
              <a:t>-  </a:t>
            </a:r>
            <a:r>
              <a:rPr lang="pt-BR" dirty="0" smtClean="0"/>
              <a:t> </a:t>
            </a:r>
          </a:p>
          <a:p>
            <a:endParaRPr lang="pt-BR" baseline="30000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hidreto</a:t>
            </a:r>
            <a:r>
              <a:rPr lang="pt-BR" dirty="0" smtClean="0"/>
              <a:t> de sódio é formado pela reação do sódio fundido com hidrogênio a temperatura de 100 a 400</a:t>
            </a:r>
            <a:r>
              <a:rPr lang="pt-BR" baseline="30000" dirty="0" smtClean="0"/>
              <a:t>0</a:t>
            </a:r>
            <a:r>
              <a:rPr lang="pt-BR" dirty="0" smtClean="0"/>
              <a:t>C </a:t>
            </a:r>
          </a:p>
          <a:p>
            <a:r>
              <a:rPr lang="pt-BR" dirty="0" smtClean="0"/>
              <a:t>Reação exotérmica</a:t>
            </a:r>
          </a:p>
          <a:p>
            <a:r>
              <a:rPr lang="pt-BR" dirty="0" smtClean="0"/>
              <a:t>Temperatura elevada é para aumentar a velocidade de reação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Temperatura acima de 400</a:t>
            </a:r>
            <a:r>
              <a:rPr lang="pt-BR" baseline="30000" dirty="0" smtClean="0"/>
              <a:t>0 </a:t>
            </a:r>
            <a:r>
              <a:rPr lang="pt-BR" dirty="0" smtClean="0"/>
              <a:t>C ocorre decomposição .</a:t>
            </a:r>
          </a:p>
          <a:p>
            <a:r>
              <a:rPr lang="pt-BR" dirty="0" err="1" smtClean="0"/>
              <a:t>Hidretos</a:t>
            </a:r>
            <a:r>
              <a:rPr lang="pt-BR" dirty="0" smtClean="0"/>
              <a:t> dos metais alcalinos são sólidos cristalinos  incolores.</a:t>
            </a:r>
          </a:p>
          <a:p>
            <a:r>
              <a:rPr lang="pt-BR" dirty="0" smtClean="0"/>
              <a:t>Quando os </a:t>
            </a:r>
            <a:r>
              <a:rPr lang="pt-BR" dirty="0" err="1" smtClean="0"/>
              <a:t>hidretos</a:t>
            </a:r>
            <a:r>
              <a:rPr lang="pt-BR" dirty="0" smtClean="0"/>
              <a:t> fundidos são submetidos a eletrólise o íon metálico é reduzido no cátodo e o hidrogênio no </a:t>
            </a:r>
            <a:r>
              <a:rPr lang="pt-BR" dirty="0" err="1" smtClean="0"/>
              <a:t>ánodo</a:t>
            </a:r>
            <a:r>
              <a:rPr lang="pt-BR" dirty="0" smtClean="0"/>
              <a:t> .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                      2NaH </a:t>
            </a:r>
          </a:p>
          <a:p>
            <a:endParaRPr lang="pt-BR" dirty="0" smtClean="0"/>
          </a:p>
          <a:p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H</a:t>
            </a:r>
            <a:r>
              <a:rPr lang="pt-BR" baseline="30000" dirty="0" smtClean="0"/>
              <a:t>-  </a:t>
            </a:r>
            <a:r>
              <a:rPr lang="pt-BR" dirty="0" smtClean="0"/>
              <a:t>                2 Na + H</a:t>
            </a:r>
            <a:r>
              <a:rPr lang="pt-BR" baseline="-25000" dirty="0" smtClean="0"/>
              <a:t>2     </a:t>
            </a:r>
            <a:r>
              <a:rPr lang="pt-BR" dirty="0" smtClean="0"/>
              <a:t> ( eletrólise ) </a:t>
            </a:r>
          </a:p>
          <a:p>
            <a:endParaRPr lang="pt-BR" baseline="-25000" dirty="0" smtClean="0"/>
          </a:p>
          <a:p>
            <a:r>
              <a:rPr lang="pt-BR" b="1" dirty="0" smtClean="0"/>
              <a:t>Os </a:t>
            </a:r>
            <a:r>
              <a:rPr lang="pt-BR" b="1" dirty="0" err="1" smtClean="0"/>
              <a:t>hidretos</a:t>
            </a:r>
            <a:r>
              <a:rPr lang="pt-BR" b="1" dirty="0" smtClean="0"/>
              <a:t> dos MA também reagem com água </a:t>
            </a:r>
            <a:r>
              <a:rPr lang="pt-BR" b="1" dirty="0" err="1" smtClean="0"/>
              <a:t>exotérmicamente</a:t>
            </a:r>
            <a:r>
              <a:rPr lang="pt-BR" b="1" dirty="0" smtClean="0"/>
              <a:t>  formando hidrogênio e hidróxido de sódio .</a:t>
            </a:r>
          </a:p>
          <a:p>
            <a:r>
              <a:rPr lang="pt-BR" dirty="0" err="1" smtClean="0"/>
              <a:t>NaH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</a:t>
            </a:r>
            <a:r>
              <a:rPr lang="pt-BR" dirty="0" err="1" smtClean="0"/>
              <a:t>NaOH</a:t>
            </a:r>
            <a:r>
              <a:rPr lang="pt-BR" dirty="0" smtClean="0"/>
              <a:t> + H</a:t>
            </a:r>
            <a:r>
              <a:rPr lang="pt-BR" baseline="-25000" dirty="0" smtClean="0"/>
              <a:t>2    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3059832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267744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843808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Amidas dos metas alcalinos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dirty="0" smtClean="0"/>
              <a:t>Se a solução for </a:t>
            </a:r>
            <a:r>
              <a:rPr lang="pt-BR" sz="1800" b="1" dirty="0" smtClean="0"/>
              <a:t>adicionado catalisador de ferro</a:t>
            </a:r>
            <a:r>
              <a:rPr lang="pt-BR" sz="1800" dirty="0" smtClean="0"/>
              <a:t>, ocorre a formação do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 do metal correspondente .</a:t>
            </a:r>
          </a:p>
          <a:p>
            <a:r>
              <a:rPr lang="pt-BR" sz="1800" dirty="0" smtClean="0"/>
              <a:t>Na </a:t>
            </a:r>
            <a:r>
              <a:rPr lang="pt-BR" sz="1800" baseline="-25000" dirty="0" smtClean="0"/>
              <a:t>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 NH</a:t>
            </a:r>
            <a:r>
              <a:rPr lang="pt-BR" sz="1800" baseline="-25000" dirty="0" smtClean="0"/>
              <a:t>3(l)                 </a:t>
            </a:r>
            <a:r>
              <a:rPr lang="pt-BR" sz="1800" dirty="0" smtClean="0"/>
              <a:t>Na</a:t>
            </a:r>
            <a:r>
              <a:rPr lang="pt-BR" sz="1800" baseline="30000" dirty="0" smtClean="0"/>
              <a:t>+</a:t>
            </a:r>
            <a:r>
              <a:rPr lang="pt-BR" sz="1800" baseline="-25000" dirty="0" smtClean="0"/>
              <a:t>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 NH</a:t>
            </a:r>
            <a:r>
              <a:rPr lang="pt-BR" sz="1800" baseline="30000" dirty="0" smtClean="0"/>
              <a:t>-</a:t>
            </a:r>
            <a:r>
              <a:rPr lang="pt-BR" sz="1800" baseline="-25000" dirty="0" smtClean="0"/>
              <a:t>2(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+½ H</a:t>
            </a:r>
            <a:r>
              <a:rPr lang="pt-BR" sz="1800" baseline="-25000" dirty="0" smtClean="0"/>
              <a:t>2(g) </a:t>
            </a:r>
          </a:p>
          <a:p>
            <a:pPr marL="0" indent="0">
              <a:buNone/>
            </a:pPr>
            <a:endParaRPr lang="pt-BR" sz="1800" baseline="-25000" dirty="0" smtClean="0"/>
          </a:p>
          <a:p>
            <a:r>
              <a:rPr lang="pt-BR" sz="1800" dirty="0" smtClean="0"/>
              <a:t>Quando a amônia é evaporada,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 de sódio é obtido na forma de cristais brancos quando puro e levemente cinza devido ao ferro do processamento (comercial)</a:t>
            </a:r>
          </a:p>
          <a:p>
            <a:r>
              <a:rPr lang="pt-BR" sz="1800" dirty="0" err="1" smtClean="0"/>
              <a:t>Amideto</a:t>
            </a:r>
            <a:r>
              <a:rPr lang="pt-BR" sz="1800" dirty="0" smtClean="0"/>
              <a:t> de sódio= amida de sódio = </a:t>
            </a:r>
            <a:r>
              <a:rPr lang="pt-BR" sz="1800" dirty="0" err="1" smtClean="0"/>
              <a:t>sodamida</a:t>
            </a:r>
            <a:endParaRPr lang="pt-BR" sz="1800" dirty="0" smtClean="0"/>
          </a:p>
          <a:p>
            <a:r>
              <a:rPr lang="pt-BR" sz="1800" b="1" dirty="0" smtClean="0"/>
              <a:t>Na ausência  de quaisquer impureza ou de catalisador acontece a formação do </a:t>
            </a:r>
            <a:r>
              <a:rPr lang="pt-BR" sz="1800" b="1" dirty="0" err="1" smtClean="0"/>
              <a:t>amideto</a:t>
            </a:r>
            <a:r>
              <a:rPr lang="pt-BR" sz="1800" b="1" dirty="0" smtClean="0"/>
              <a:t> em soluções bem concentradas</a:t>
            </a:r>
          </a:p>
          <a:p>
            <a:r>
              <a:rPr lang="pt-BR" sz="1800" dirty="0" smtClean="0"/>
              <a:t>Soluções de metais alcalinos em amônia tem coloração azul escura. Se essa solução for deixada em repouso, lentamente a cor vai se tornando cada vez mais clara até desaparecer, devido a formação do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Em concentrações superiores a 3M essas soluções adquirem coloração bronze e brilho metálico por causa da formação  de agregados de íons metálicos ( clusters )</a:t>
            </a:r>
            <a:endParaRPr lang="pt-BR" sz="1800" dirty="0"/>
          </a:p>
        </p:txBody>
      </p:sp>
      <p:sp>
        <p:nvSpPr>
          <p:cNvPr id="4" name="Seta para a direita 3"/>
          <p:cNvSpPr/>
          <p:nvPr/>
        </p:nvSpPr>
        <p:spPr>
          <a:xfrm>
            <a:off x="2267744" y="2397541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Na presença limitada de ar e umidade, tal como em embalagens pouco herméticas, misturas explosivas de produtos de oxidação são formadas. Isto é verificado pelo </a:t>
            </a:r>
            <a:r>
              <a:rPr lang="pt-BR" sz="2800" dirty="0" err="1" smtClean="0"/>
              <a:t>amarelamento</a:t>
            </a:r>
            <a:r>
              <a:rPr lang="pt-BR" sz="2800" dirty="0" smtClean="0"/>
              <a:t> e </a:t>
            </a:r>
            <a:r>
              <a:rPr lang="pt-BR" sz="2800" dirty="0" err="1" smtClean="0"/>
              <a:t>acastanhamento</a:t>
            </a:r>
            <a:r>
              <a:rPr lang="pt-BR" sz="2800" dirty="0" smtClean="0"/>
              <a:t> do sólido.</a:t>
            </a:r>
          </a:p>
          <a:p>
            <a:r>
              <a:rPr lang="pt-BR" sz="2800" dirty="0" smtClean="0"/>
              <a:t>Amidas de sódio que estejam nestas condições devem ser eliminadas.</a:t>
            </a:r>
          </a:p>
          <a:p>
            <a:r>
              <a:rPr lang="pt-BR" sz="2800" dirty="0" smtClean="0"/>
              <a:t>2 NaNH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+ 4 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                   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+ 2 NO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</a:p>
          <a:p>
            <a:endParaRPr lang="pt-BR" sz="2800" dirty="0"/>
          </a:p>
        </p:txBody>
      </p:sp>
      <p:sp>
        <p:nvSpPr>
          <p:cNvPr id="4" name="Seta para a direita 3"/>
          <p:cNvSpPr/>
          <p:nvPr/>
        </p:nvSpPr>
        <p:spPr>
          <a:xfrm>
            <a:off x="4211960" y="5085184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419872" y="4914876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Os </a:t>
            </a:r>
            <a:r>
              <a:rPr lang="pt-BR" b="1" dirty="0" err="1" smtClean="0"/>
              <a:t>amidetos</a:t>
            </a:r>
            <a:r>
              <a:rPr lang="pt-BR" b="1" dirty="0" smtClean="0"/>
              <a:t> de metais alcalinos também podem ser obtidos pela reação dos metais alcalinos com gás amoníaco a temperaturas elevadas entre 300 e 400</a:t>
            </a:r>
            <a:r>
              <a:rPr lang="pt-BR" b="1" baseline="30000" dirty="0" smtClean="0"/>
              <a:t>0</a:t>
            </a:r>
            <a:r>
              <a:rPr lang="pt-BR" b="1" dirty="0" smtClean="0"/>
              <a:t>C . O </a:t>
            </a:r>
            <a:r>
              <a:rPr lang="pt-BR" b="1" dirty="0" err="1" smtClean="0"/>
              <a:t>amideto</a:t>
            </a:r>
            <a:r>
              <a:rPr lang="pt-BR" b="1" dirty="0" smtClean="0"/>
              <a:t> sai na forma cristalina.</a:t>
            </a:r>
          </a:p>
          <a:p>
            <a:r>
              <a:rPr lang="pt-BR" dirty="0" smtClean="0"/>
              <a:t>2 Na</a:t>
            </a:r>
            <a:r>
              <a:rPr lang="pt-BR" baseline="-25000" dirty="0" smtClean="0"/>
              <a:t>(l)</a:t>
            </a:r>
            <a:r>
              <a:rPr lang="pt-BR" dirty="0" smtClean="0"/>
              <a:t> + 2 NH</a:t>
            </a:r>
            <a:r>
              <a:rPr lang="pt-BR" baseline="-25000" dirty="0" smtClean="0"/>
              <a:t>3(g)                  </a:t>
            </a:r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( NH</a:t>
            </a:r>
            <a:r>
              <a:rPr lang="pt-BR" baseline="-25000" dirty="0" smtClean="0"/>
              <a:t>2</a:t>
            </a:r>
            <a:r>
              <a:rPr lang="pt-BR" dirty="0" smtClean="0"/>
              <a:t> )</a:t>
            </a:r>
            <a:r>
              <a:rPr lang="pt-BR" baseline="30000" dirty="0" smtClean="0"/>
              <a:t>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56388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</a:t>
            </a:r>
            <a:r>
              <a:rPr lang="pt-BR" dirty="0" err="1" smtClean="0"/>
              <a:t>amideto</a:t>
            </a:r>
            <a:r>
              <a:rPr lang="pt-BR" dirty="0" smtClean="0"/>
              <a:t> do MA é adicionado a água o íon </a:t>
            </a:r>
            <a:r>
              <a:rPr lang="pt-BR" dirty="0" err="1" smtClean="0"/>
              <a:t>amideto</a:t>
            </a:r>
            <a:r>
              <a:rPr lang="pt-BR" dirty="0" smtClean="0"/>
              <a:t> NH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 reage rápido e    </a:t>
            </a:r>
            <a:r>
              <a:rPr lang="pt-BR" dirty="0" err="1" smtClean="0"/>
              <a:t>exotérmicamente</a:t>
            </a:r>
            <a:r>
              <a:rPr lang="pt-BR" dirty="0" smtClean="0"/>
              <a:t>  com a água produzindo gás NH</a:t>
            </a:r>
            <a:r>
              <a:rPr lang="pt-BR" baseline="-25000" dirty="0" smtClean="0"/>
              <a:t>3</a:t>
            </a:r>
            <a:r>
              <a:rPr lang="pt-BR" dirty="0" smtClean="0"/>
              <a:t> . O hidróxido do metal permanece em solução.</a:t>
            </a:r>
          </a:p>
          <a:p>
            <a:r>
              <a:rPr lang="pt-BR" dirty="0" smtClean="0"/>
              <a:t>Na</a:t>
            </a:r>
            <a:r>
              <a:rPr lang="pt-BR" baseline="30000" dirty="0" smtClean="0"/>
              <a:t>+</a:t>
            </a:r>
            <a:r>
              <a:rPr lang="pt-BR" dirty="0" smtClean="0"/>
              <a:t>NH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baseline="-25000" dirty="0" smtClean="0"/>
              <a:t>(s) </a:t>
            </a:r>
            <a:r>
              <a:rPr lang="pt-BR" dirty="0" smtClean="0"/>
              <a:t>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Na</a:t>
            </a:r>
            <a:r>
              <a:rPr lang="pt-BR" baseline="30000" dirty="0" smtClean="0"/>
              <a:t>+</a:t>
            </a:r>
            <a:r>
              <a:rPr lang="pt-BR" baseline="-25000" dirty="0" smtClean="0"/>
              <a:t>(</a:t>
            </a:r>
            <a:r>
              <a:rPr lang="pt-BR" baseline="-25000" dirty="0" err="1" smtClean="0"/>
              <a:t>aq</a:t>
            </a:r>
            <a:r>
              <a:rPr lang="pt-BR" baseline="-25000" dirty="0" smtClean="0"/>
              <a:t>) </a:t>
            </a:r>
            <a:r>
              <a:rPr lang="pt-BR" dirty="0" smtClean="0"/>
              <a:t>+ OH</a:t>
            </a:r>
            <a:r>
              <a:rPr lang="pt-BR" baseline="30000" dirty="0" smtClean="0"/>
              <a:t>-</a:t>
            </a:r>
            <a:r>
              <a:rPr lang="pt-BR" baseline="-25000" dirty="0" smtClean="0"/>
              <a:t>(</a:t>
            </a:r>
            <a:r>
              <a:rPr lang="pt-BR" baseline="-25000" dirty="0" err="1" smtClean="0"/>
              <a:t>aq</a:t>
            </a:r>
            <a:r>
              <a:rPr lang="pt-BR" baseline="-25000" dirty="0" smtClean="0"/>
              <a:t>)</a:t>
            </a:r>
            <a:r>
              <a:rPr lang="pt-BR" dirty="0" smtClean="0"/>
              <a:t> + NH</a:t>
            </a:r>
            <a:r>
              <a:rPr lang="pt-BR" baseline="-25000" dirty="0" smtClean="0"/>
              <a:t>3(g)    </a:t>
            </a:r>
            <a:r>
              <a:rPr lang="pt-BR" dirty="0" smtClean="0"/>
              <a:t> 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356388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Silvinita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91827" cy="36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7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Compostos com carbono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 o Lítio for aquecido na presença de carbono, um </a:t>
            </a:r>
            <a:r>
              <a:rPr lang="pt-BR" dirty="0" err="1" smtClean="0"/>
              <a:t>carbeto</a:t>
            </a:r>
            <a:r>
              <a:rPr lang="pt-BR" dirty="0" smtClean="0"/>
              <a:t> iônico será formado.</a:t>
            </a:r>
          </a:p>
          <a:p>
            <a:r>
              <a:rPr lang="pt-BR" dirty="0" smtClean="0"/>
              <a:t>2 Li + 2 C                 Li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</a:p>
          <a:p>
            <a:r>
              <a:rPr lang="pt-BR" dirty="0" smtClean="0"/>
              <a:t>Os outros metais alcalinos não reagem diretamente com o carbono, mas formam </a:t>
            </a:r>
            <a:r>
              <a:rPr lang="pt-BR" dirty="0" err="1" smtClean="0"/>
              <a:t>carbetos</a:t>
            </a:r>
            <a:r>
              <a:rPr lang="pt-BR" dirty="0" smtClean="0"/>
              <a:t> semelhantes quando aquecidos com etino ( acetileno ), ou quando o etino é borbulhado numa solução do metal em amônia líquida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555776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+ 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                NaHC</a:t>
            </a:r>
            <a:r>
              <a:rPr lang="pt-BR" baseline="-25000" dirty="0" smtClean="0"/>
              <a:t>2</a:t>
            </a:r>
            <a:r>
              <a:rPr lang="pt-BR" dirty="0" smtClean="0"/>
              <a:t>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 </a:t>
            </a:r>
          </a:p>
          <a:p>
            <a:r>
              <a:rPr lang="pt-BR" dirty="0" smtClean="0"/>
              <a:t>A reação mais importante dos </a:t>
            </a:r>
            <a:r>
              <a:rPr lang="pt-BR" dirty="0" err="1" smtClean="0"/>
              <a:t>carbetos</a:t>
            </a:r>
            <a:r>
              <a:rPr lang="pt-BR" dirty="0" smtClean="0"/>
              <a:t> é a formação do acetileno.</a:t>
            </a:r>
          </a:p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2 </a:t>
            </a:r>
            <a:r>
              <a:rPr lang="pt-BR" dirty="0" err="1" smtClean="0"/>
              <a:t>NaOH</a:t>
            </a:r>
            <a:r>
              <a:rPr lang="pt-BR" dirty="0" smtClean="0"/>
              <a:t> + 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2771800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364088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49188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Carbonatos e </a:t>
            </a:r>
            <a:r>
              <a:rPr lang="pt-BR" dirty="0" err="1" smtClean="0"/>
              <a:t>hidrogenocarbonatos</a:t>
            </a:r>
            <a:r>
              <a:rPr lang="pt-BR" dirty="0" smtClean="0"/>
              <a:t> dos metais alcalinos: M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e MHCO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carbonatos dos metais alcalinos, M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são compostos iônicos solúveis. Como são sais de ácido fracos, eles sofrem hidrólise em solução aquosa.</a:t>
            </a:r>
          </a:p>
          <a:p>
            <a:r>
              <a:rPr lang="pt-BR" dirty="0" smtClean="0"/>
              <a:t>2M</a:t>
            </a:r>
            <a:r>
              <a:rPr lang="pt-BR" baseline="30000" dirty="0" smtClean="0"/>
              <a:t>+</a:t>
            </a:r>
            <a:r>
              <a:rPr lang="pt-BR" dirty="0" smtClean="0"/>
              <a:t> + 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    M</a:t>
            </a:r>
            <a:r>
              <a:rPr lang="pt-BR" baseline="30000" dirty="0" smtClean="0"/>
              <a:t>+</a:t>
            </a:r>
            <a:r>
              <a:rPr lang="pt-BR" dirty="0" smtClean="0"/>
              <a:t> + 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 </a:t>
            </a:r>
            <a:r>
              <a:rPr lang="pt-BR" dirty="0" smtClean="0"/>
              <a:t>+ OH</a:t>
            </a:r>
            <a:r>
              <a:rPr lang="pt-BR" baseline="30000" dirty="0" smtClean="0"/>
              <a:t>-    .</a:t>
            </a:r>
          </a:p>
          <a:p>
            <a:endParaRPr lang="pt-BR" baseline="30000" dirty="0" smtClean="0"/>
          </a:p>
          <a:p>
            <a:r>
              <a:rPr lang="pt-BR" b="1" dirty="0" smtClean="0"/>
              <a:t>Esta reação explica por que as soluções dos carbonatos dos metais alcalinos são básicas</a:t>
            </a:r>
            <a:endParaRPr lang="pt-BR" b="1" dirty="0"/>
          </a:p>
        </p:txBody>
      </p:sp>
      <p:sp>
        <p:nvSpPr>
          <p:cNvPr id="4" name="Seta para a esquerda e para a direita 3"/>
          <p:cNvSpPr/>
          <p:nvPr/>
        </p:nvSpPr>
        <p:spPr>
          <a:xfrm>
            <a:off x="4139952" y="371703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Todos carbonatos e </a:t>
            </a:r>
            <a:r>
              <a:rPr lang="pt-BR" dirty="0" err="1" smtClean="0"/>
              <a:t>hidrogenocarbonatos</a:t>
            </a:r>
            <a:r>
              <a:rPr lang="pt-BR" dirty="0" smtClean="0"/>
              <a:t> reagem com soluções de ácidos fortes formando CO</a:t>
            </a:r>
            <a:r>
              <a:rPr lang="pt-BR" baseline="-25000" dirty="0" smtClean="0"/>
              <a:t>2 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Hidrogenocarbonatos</a:t>
            </a:r>
            <a:r>
              <a:rPr lang="pt-BR" dirty="0" smtClean="0"/>
              <a:t>  são também solúveis em água mas bem menos que os carbonatos respectivos. Suas soluções são quase neutras.</a:t>
            </a:r>
          </a:p>
          <a:p>
            <a:r>
              <a:rPr lang="pt-BR" dirty="0" err="1" smtClean="0"/>
              <a:t>Hidrogenocarbonatos</a:t>
            </a:r>
            <a:r>
              <a:rPr lang="pt-BR" dirty="0" smtClean="0"/>
              <a:t> dos metais alcalinos se decompõe quando aquecidos, formando carbonato, CO</a:t>
            </a:r>
            <a:r>
              <a:rPr lang="pt-BR" baseline="-25000" dirty="0" smtClean="0"/>
              <a:t>2</a:t>
            </a:r>
            <a:r>
              <a:rPr lang="pt-BR" dirty="0" smtClean="0"/>
              <a:t> e água.</a:t>
            </a:r>
          </a:p>
          <a:p>
            <a:endParaRPr lang="pt-BR" dirty="0" smtClean="0"/>
          </a:p>
          <a:p>
            <a:endParaRPr lang="pt-BR" baseline="-25000" dirty="0" smtClean="0"/>
          </a:p>
          <a:p>
            <a:endParaRPr lang="pt-BR" baseline="-25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Prrocesso</a:t>
            </a:r>
            <a:r>
              <a:rPr lang="pt-BR" dirty="0" smtClean="0"/>
              <a:t> Leblanc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Carbonato de sódio</a:t>
            </a:r>
            <a:r>
              <a:rPr lang="pt-BR" dirty="0" smtClean="0"/>
              <a:t>, extraído de cinzas de diversas plantas . (sec. XVIII)</a:t>
            </a:r>
          </a:p>
          <a:p>
            <a:r>
              <a:rPr lang="pt-BR" dirty="0" smtClean="0"/>
              <a:t>Utilizado na indústria de vidro, sabão, papel, têxtil e outras.</a:t>
            </a:r>
          </a:p>
          <a:p>
            <a:r>
              <a:rPr lang="pt-BR" dirty="0" smtClean="0"/>
              <a:t>Com a demanda crescente e inviabilidade de obtenção pelo método citado acima, surgiu o método Leblanc em 1791.</a:t>
            </a:r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Processo por bateladas, que tem como matéria prima básica o cloreto de sódio.</a:t>
            </a:r>
          </a:p>
          <a:p>
            <a:r>
              <a:rPr lang="pt-BR" dirty="0" err="1" smtClean="0"/>
              <a:t>NaCl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 </a:t>
            </a:r>
            <a:r>
              <a:rPr lang="pt-BR" dirty="0" smtClean="0"/>
              <a:t>    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+ </a:t>
            </a:r>
            <a:r>
              <a:rPr lang="pt-BR" dirty="0" err="1" smtClean="0"/>
              <a:t>HCl</a:t>
            </a:r>
            <a:r>
              <a:rPr lang="pt-BR" dirty="0" smtClean="0"/>
              <a:t> .</a:t>
            </a:r>
          </a:p>
          <a:p>
            <a:r>
              <a:rPr lang="pt-BR" dirty="0" smtClean="0"/>
              <a:t>Essa etapa já era conhecida ( Carl </a:t>
            </a:r>
            <a:r>
              <a:rPr lang="pt-BR" dirty="0" err="1" smtClean="0"/>
              <a:t>Scheele</a:t>
            </a:r>
            <a:r>
              <a:rPr lang="pt-BR" dirty="0" smtClean="0"/>
              <a:t> ).</a:t>
            </a:r>
          </a:p>
          <a:p>
            <a:r>
              <a:rPr lang="pt-BR" dirty="0" smtClean="0"/>
              <a:t>Cloreto de sódio é dissolvido em ácido sulfúrico levemente aquecido.</a:t>
            </a:r>
          </a:p>
          <a:p>
            <a:r>
              <a:rPr lang="pt-BR" b="1" dirty="0" smtClean="0"/>
              <a:t>Todo o </a:t>
            </a:r>
            <a:r>
              <a:rPr lang="pt-BR" b="1" dirty="0" err="1" smtClean="0"/>
              <a:t>HCl</a:t>
            </a:r>
            <a:r>
              <a:rPr lang="pt-BR" b="1" dirty="0" smtClean="0"/>
              <a:t> é perdido, já que na época não tinha praticamente uso industrial .</a:t>
            </a:r>
          </a:p>
          <a:p>
            <a:r>
              <a:rPr lang="pt-BR" i="1" dirty="0" smtClean="0"/>
              <a:t>Com o uso crescente do </a:t>
            </a:r>
            <a:r>
              <a:rPr lang="pt-BR" i="1" dirty="0" err="1" smtClean="0"/>
              <a:t>HCl</a:t>
            </a:r>
            <a:r>
              <a:rPr lang="pt-BR" i="1" dirty="0" smtClean="0"/>
              <a:t>, o processo passou por modificações de modo a ser reaproveitado. Pressões contra a poluição também influenciaram.</a:t>
            </a:r>
          </a:p>
          <a:p>
            <a:endParaRPr lang="pt-BR" dirty="0" smtClean="0"/>
          </a:p>
          <a:p>
            <a:r>
              <a:rPr lang="pt-BR" b="1" dirty="0" smtClean="0"/>
              <a:t>A contribuição de Leblanc aparece na segunda fase.</a:t>
            </a:r>
          </a:p>
          <a:p>
            <a:r>
              <a:rPr lang="pt-BR" dirty="0" smtClean="0"/>
              <a:t>Sulfato de sódio é misturado com carbonato de cálcio e levado a combustão com coque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411760" y="220486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+ CaCO</a:t>
            </a:r>
            <a:r>
              <a:rPr lang="pt-BR" baseline="-25000" dirty="0" smtClean="0"/>
              <a:t>3</a:t>
            </a:r>
            <a:r>
              <a:rPr lang="pt-BR" dirty="0" smtClean="0"/>
              <a:t> + C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 </a:t>
            </a:r>
            <a:r>
              <a:rPr lang="pt-BR" dirty="0" smtClean="0"/>
              <a:t>+ </a:t>
            </a:r>
            <a:r>
              <a:rPr lang="pt-BR" dirty="0" err="1" smtClean="0"/>
              <a:t>CaS</a:t>
            </a:r>
            <a:r>
              <a:rPr lang="pt-BR" dirty="0" smtClean="0"/>
              <a:t> + CO</a:t>
            </a:r>
            <a:r>
              <a:rPr lang="pt-BR" baseline="-25000" dirty="0" smtClean="0"/>
              <a:t>2 .  </a:t>
            </a:r>
            <a:r>
              <a:rPr lang="pt-BR" dirty="0" smtClean="0"/>
              <a:t> ( 1000</a:t>
            </a:r>
            <a:r>
              <a:rPr lang="pt-BR" baseline="30000" dirty="0" smtClean="0"/>
              <a:t>0</a:t>
            </a:r>
            <a:r>
              <a:rPr lang="pt-BR" dirty="0" smtClean="0"/>
              <a:t>C )</a:t>
            </a:r>
            <a:endParaRPr lang="pt-BR" baseline="-25000" dirty="0" smtClean="0"/>
          </a:p>
          <a:p>
            <a:r>
              <a:rPr lang="pt-BR" dirty="0" smtClean="0"/>
              <a:t>O carbonato de cálcio e o sulfeto de cálcio são insolúveis em água.</a:t>
            </a:r>
          </a:p>
          <a:p>
            <a:r>
              <a:rPr lang="pt-BR" dirty="0" smtClean="0"/>
              <a:t>O carbonato de sódio é solúvel . A água é evaporada e obtém-se então o carbonato de sódio sólido. ( passa por processos de purificação para obter o produto puro )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355976" y="177281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Principal problema do processo Leblanc era a poluição causada pelo sulfeto de cálcio e o ácido clorídrico.</a:t>
            </a:r>
          </a:p>
          <a:p>
            <a:r>
              <a:rPr lang="pt-BR" dirty="0" smtClean="0"/>
              <a:t>Tornou-se alvo por parte da população e legislação específica.</a:t>
            </a:r>
          </a:p>
          <a:p>
            <a:r>
              <a:rPr lang="pt-BR" dirty="0" smtClean="0"/>
              <a:t>Em 1880 foram descobertos métodos para recuperar o enxofre do resíduo de sulfeto de cálcio e para a transformação do gás cloro, mas mesmo assim era um processo desvantajoso em relação ao processo Solvay ( 1861 )</a:t>
            </a:r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Solvay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Proocesso</a:t>
            </a:r>
            <a:r>
              <a:rPr lang="pt-BR" dirty="0" smtClean="0"/>
              <a:t> industrial criado por Ernest Solvay no século XIX para obtenção do carbonato de sódio .  ( 1864 )</a:t>
            </a:r>
          </a:p>
          <a:p>
            <a:r>
              <a:rPr lang="pt-BR" dirty="0" smtClean="0"/>
              <a:t>Principais matérias primas são : </a:t>
            </a:r>
            <a:r>
              <a:rPr lang="pt-BR" dirty="0" err="1" smtClean="0"/>
              <a:t>NaCl</a:t>
            </a:r>
            <a:r>
              <a:rPr lang="pt-BR" dirty="0" smtClean="0"/>
              <a:t>, CO</a:t>
            </a:r>
            <a:r>
              <a:rPr lang="pt-BR" baseline="-25000" dirty="0" smtClean="0"/>
              <a:t>2</a:t>
            </a:r>
            <a:r>
              <a:rPr lang="pt-BR" dirty="0" smtClean="0"/>
              <a:t>, NH</a:t>
            </a:r>
            <a:r>
              <a:rPr lang="pt-BR" baseline="-25000" dirty="0" smtClean="0"/>
              <a:t>3 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 início do processo a salmoura é purificada para retirada de outros sais que acompanham o </a:t>
            </a:r>
            <a:r>
              <a:rPr lang="pt-BR" dirty="0" err="1" smtClean="0"/>
              <a:t>NaCl</a:t>
            </a:r>
            <a:r>
              <a:rPr lang="pt-BR" dirty="0" smtClean="0"/>
              <a:t> como MgCl</a:t>
            </a:r>
            <a:r>
              <a:rPr lang="pt-BR" baseline="-25000" dirty="0" smtClean="0"/>
              <a:t>2</a:t>
            </a:r>
            <a:r>
              <a:rPr lang="pt-BR" dirty="0" smtClean="0"/>
              <a:t>, CaCl</a:t>
            </a:r>
            <a:r>
              <a:rPr lang="pt-BR" baseline="-25000" dirty="0" smtClean="0"/>
              <a:t>2</a:t>
            </a:r>
            <a:r>
              <a:rPr lang="pt-BR" dirty="0" smtClean="0"/>
              <a:t> e CaSO</a:t>
            </a:r>
            <a:r>
              <a:rPr lang="pt-BR" baseline="-25000" dirty="0" smtClean="0"/>
              <a:t>4</a:t>
            </a:r>
            <a:r>
              <a:rPr lang="pt-BR" dirty="0" smtClean="0"/>
              <a:t> (por recristalização )</a:t>
            </a: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solução de </a:t>
            </a:r>
            <a:r>
              <a:rPr lang="pt-BR" dirty="0" err="1" smtClean="0"/>
              <a:t>NaCl</a:t>
            </a:r>
            <a:r>
              <a:rPr lang="pt-BR" dirty="0" smtClean="0"/>
              <a:t> é levada a uma torre de saturação de amônia onde a solução entra pelo topo e recebe a amônia em baixa temperatura por contra corrente .</a:t>
            </a:r>
          </a:p>
          <a:p>
            <a:r>
              <a:rPr lang="pt-BR" dirty="0" smtClean="0"/>
              <a:t>A solução resfriada pela amônia entra em outra torre onde é injetado CO</a:t>
            </a:r>
            <a:r>
              <a:rPr lang="pt-BR" baseline="-25000" dirty="0" smtClean="0"/>
              <a:t>2</a:t>
            </a:r>
            <a:r>
              <a:rPr lang="pt-BR" dirty="0" smtClean="0"/>
              <a:t> produzindo um precipitado branco de NaHCO</a:t>
            </a:r>
            <a:r>
              <a:rPr lang="pt-BR" baseline="-25000" dirty="0" smtClean="0"/>
              <a:t>3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temperatura de 15</a:t>
            </a:r>
            <a:r>
              <a:rPr lang="pt-BR" baseline="30000" dirty="0" smtClean="0"/>
              <a:t>0</a:t>
            </a:r>
            <a:r>
              <a:rPr lang="pt-BR" dirty="0" smtClean="0"/>
              <a:t>C o bicarbonato de sódio é filtrado e lavado para retirar o cloreto de amônio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Silvita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00" y="1628800"/>
            <a:ext cx="3988651" cy="507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55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NaHCO</a:t>
            </a:r>
            <a:r>
              <a:rPr lang="pt-BR" baseline="-25000" dirty="0" smtClean="0"/>
              <a:t>3</a:t>
            </a:r>
            <a:r>
              <a:rPr lang="pt-BR" dirty="0" smtClean="0"/>
              <a:t> é levado a um forno rotativo onde se obtém o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.</a:t>
            </a:r>
          </a:p>
          <a:p>
            <a:r>
              <a:rPr lang="pt-BR" dirty="0" smtClean="0"/>
              <a:t>NH</a:t>
            </a:r>
            <a:r>
              <a:rPr lang="pt-BR" baseline="-25000" dirty="0" smtClean="0"/>
              <a:t>3 </a:t>
            </a:r>
            <a:r>
              <a:rPr lang="pt-BR" dirty="0" smtClean="0"/>
              <a:t>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NH</a:t>
            </a:r>
            <a:r>
              <a:rPr lang="pt-BR" baseline="-25000" dirty="0" smtClean="0"/>
              <a:t>4</a:t>
            </a:r>
            <a:r>
              <a:rPr lang="pt-BR" dirty="0" smtClean="0"/>
              <a:t>OH </a:t>
            </a:r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 </a:t>
            </a:r>
          </a:p>
          <a:p>
            <a:r>
              <a:rPr lang="pt-BR" dirty="0" smtClean="0"/>
              <a:t>2NH</a:t>
            </a:r>
            <a:r>
              <a:rPr lang="pt-BR" baseline="-25000" dirty="0" smtClean="0"/>
              <a:t>4</a:t>
            </a:r>
            <a:r>
              <a:rPr lang="pt-BR" dirty="0" smtClean="0"/>
              <a:t>OH + 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                (NH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</a:p>
          <a:p>
            <a:r>
              <a:rPr lang="pt-BR" dirty="0" smtClean="0"/>
              <a:t>(NH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2(NH</a:t>
            </a:r>
            <a:r>
              <a:rPr lang="pt-BR" baseline="-25000" dirty="0" smtClean="0"/>
              <a:t>4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dirty="0" smtClean="0"/>
              <a:t>) </a:t>
            </a:r>
          </a:p>
          <a:p>
            <a:r>
              <a:rPr lang="pt-BR" dirty="0" smtClean="0"/>
              <a:t>NH</a:t>
            </a:r>
            <a:r>
              <a:rPr lang="pt-BR" baseline="-25000" dirty="0" smtClean="0"/>
              <a:t>4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dirty="0" smtClean="0"/>
              <a:t> + </a:t>
            </a:r>
            <a:r>
              <a:rPr lang="pt-BR" dirty="0" err="1" smtClean="0"/>
              <a:t>NaCl</a:t>
            </a:r>
            <a:r>
              <a:rPr lang="pt-BR" dirty="0" smtClean="0"/>
              <a:t>             NaHCO</a:t>
            </a:r>
            <a:r>
              <a:rPr lang="pt-BR" baseline="-25000" dirty="0" smtClean="0"/>
              <a:t>3</a:t>
            </a:r>
            <a:r>
              <a:rPr lang="pt-BR" dirty="0" smtClean="0"/>
              <a:t>    + NH</a:t>
            </a:r>
            <a:r>
              <a:rPr lang="pt-BR" baseline="-25000" dirty="0" smtClean="0"/>
              <a:t>4</a:t>
            </a:r>
            <a:r>
              <a:rPr lang="pt-BR" dirty="0" smtClean="0"/>
              <a:t>Cl </a:t>
            </a:r>
          </a:p>
          <a:p>
            <a:r>
              <a:rPr lang="pt-BR" dirty="0" smtClean="0"/>
              <a:t>2NaHCO</a:t>
            </a:r>
            <a:r>
              <a:rPr lang="pt-BR" baseline="-25000" dirty="0" smtClean="0"/>
              <a:t>3</a:t>
            </a:r>
            <a:r>
              <a:rPr lang="pt-BR" dirty="0" smtClean="0"/>
              <a:t>            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915816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627784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995936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788024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940152" y="47971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a direita 12"/>
          <p:cNvSpPr/>
          <p:nvPr/>
        </p:nvSpPr>
        <p:spPr>
          <a:xfrm>
            <a:off x="3635896" y="4725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2555776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Reações paralelas </a:t>
            </a:r>
          </a:p>
          <a:p>
            <a:r>
              <a:rPr lang="pt-BR" dirty="0" smtClean="0"/>
              <a:t>CaCO</a:t>
            </a:r>
            <a:r>
              <a:rPr lang="pt-BR" baseline="-25000" dirty="0" smtClean="0"/>
              <a:t>3</a:t>
            </a:r>
            <a:r>
              <a:rPr lang="pt-BR" dirty="0" smtClean="0"/>
              <a:t>                </a:t>
            </a:r>
            <a:r>
              <a:rPr lang="pt-BR" dirty="0" err="1" smtClean="0"/>
              <a:t>CaO</a:t>
            </a:r>
            <a:r>
              <a:rPr lang="pt-BR" dirty="0" smtClean="0"/>
              <a:t> +  CO</a:t>
            </a:r>
            <a:r>
              <a:rPr lang="pt-BR" baseline="-25000" dirty="0" smtClean="0"/>
              <a:t>2 </a:t>
            </a:r>
          </a:p>
          <a:p>
            <a:r>
              <a:rPr lang="pt-BR" dirty="0" err="1" smtClean="0"/>
              <a:t>CaO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Ca(OH)</a:t>
            </a:r>
            <a:r>
              <a:rPr lang="pt-BR" baseline="-25000" dirty="0" smtClean="0"/>
              <a:t>2 </a:t>
            </a:r>
            <a:r>
              <a:rPr lang="pt-BR" dirty="0" smtClean="0"/>
              <a:t> </a:t>
            </a:r>
          </a:p>
          <a:p>
            <a:r>
              <a:rPr lang="pt-BR" dirty="0" smtClean="0"/>
              <a:t>2NH</a:t>
            </a:r>
            <a:r>
              <a:rPr lang="pt-BR" baseline="-25000" dirty="0" smtClean="0"/>
              <a:t>4</a:t>
            </a:r>
            <a:r>
              <a:rPr lang="pt-BR" dirty="0" smtClean="0"/>
              <a:t>Cl + Ca(OH)</a:t>
            </a:r>
            <a:r>
              <a:rPr lang="pt-BR" baseline="-25000" dirty="0" smtClean="0"/>
              <a:t>2</a:t>
            </a:r>
            <a:r>
              <a:rPr lang="pt-BR" dirty="0" smtClean="0"/>
              <a:t>                CaCl</a:t>
            </a:r>
            <a:r>
              <a:rPr lang="pt-BR" baseline="-25000" dirty="0" smtClean="0"/>
              <a:t>2</a:t>
            </a:r>
            <a:r>
              <a:rPr lang="pt-BR" dirty="0" smtClean="0"/>
              <a:t> + 2NH</a:t>
            </a:r>
            <a:r>
              <a:rPr lang="pt-BR" baseline="-25000" dirty="0" smtClean="0"/>
              <a:t>3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</a:p>
          <a:p>
            <a:r>
              <a:rPr lang="pt-BR" dirty="0" smtClean="0"/>
              <a:t>Nos estados unidos grande parte do carbonato de sódio é obtido da mineração da </a:t>
            </a:r>
            <a:r>
              <a:rPr lang="pt-BR" b="1" dirty="0" smtClean="0"/>
              <a:t>Trona ( mistura de carbonato e bicarbonato de sódio ) </a:t>
            </a:r>
          </a:p>
          <a:p>
            <a:r>
              <a:rPr lang="pt-BR" dirty="0" smtClean="0"/>
              <a:t>Principal resíduo do processo Solvay é o CaCl</a:t>
            </a:r>
            <a:r>
              <a:rPr lang="pt-BR" baseline="-25000" dirty="0" smtClean="0"/>
              <a:t>2</a:t>
            </a:r>
          </a:p>
          <a:p>
            <a:endParaRPr lang="pt-BR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2195736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627784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707904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Forno rotativo</a:t>
            </a:r>
            <a:endParaRPr lang="pt-BR"/>
          </a:p>
        </p:txBody>
      </p:sp>
      <p:pic>
        <p:nvPicPr>
          <p:cNvPr id="1026" name="Picture 2" descr="C:\Users\Cliente\Documents\505658871_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660" y="2262981"/>
            <a:ext cx="467868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9" y="1556792"/>
            <a:ext cx="64572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318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892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aulo César Ribeiro\Document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54661" cy="4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2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potássio ocorre em depósitos de </a:t>
            </a:r>
            <a:r>
              <a:rPr lang="pt-BR" dirty="0" err="1" smtClean="0"/>
              <a:t>KCl</a:t>
            </a:r>
            <a:r>
              <a:rPr lang="pt-BR" dirty="0" smtClean="0"/>
              <a:t> (silvita)  e depósitos de </a:t>
            </a:r>
            <a:r>
              <a:rPr lang="pt-BR" dirty="0" err="1" smtClean="0"/>
              <a:t>KCl</a:t>
            </a:r>
            <a:r>
              <a:rPr lang="pt-BR" dirty="0" smtClean="0"/>
              <a:t> e </a:t>
            </a:r>
            <a:r>
              <a:rPr lang="pt-BR" dirty="0" err="1" smtClean="0"/>
              <a:t>NaCl</a:t>
            </a:r>
            <a:r>
              <a:rPr lang="pt-BR" dirty="0" smtClean="0"/>
              <a:t> (</a:t>
            </a:r>
            <a:r>
              <a:rPr lang="pt-BR" dirty="0" err="1" smtClean="0"/>
              <a:t>silvinita</a:t>
            </a:r>
            <a:r>
              <a:rPr lang="pt-BR" dirty="0" smtClean="0"/>
              <a:t> ).</a:t>
            </a:r>
          </a:p>
          <a:p>
            <a:r>
              <a:rPr lang="pt-BR" dirty="0" smtClean="0"/>
              <a:t>Sais solúveis de potássio são denominados de </a:t>
            </a:r>
          </a:p>
          <a:p>
            <a:r>
              <a:rPr lang="pt-BR" b="1" dirty="0" smtClean="0"/>
              <a:t>potassa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Obtenção dos metais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Metais desse grupo estão entre os mais reativos, sendo assim não são encontrados livres.</a:t>
            </a:r>
          </a:p>
          <a:p>
            <a:r>
              <a:rPr lang="pt-BR" sz="2800" dirty="0" smtClean="0"/>
              <a:t>Os compostos são estáveis ao calor.</a:t>
            </a:r>
          </a:p>
          <a:p>
            <a:r>
              <a:rPr lang="pt-BR" sz="2800" dirty="0" smtClean="0"/>
              <a:t>Os metais deste grupo ocupam o topo da tabela eletromotriz ou  eletroquímica .</a:t>
            </a:r>
          </a:p>
          <a:p>
            <a:r>
              <a:rPr lang="pt-BR" sz="2800" dirty="0" smtClean="0"/>
              <a:t>Reagem com água, tornando impossível o deslocamento de um dos elementos por outro situado acima na série eletroquímica, em meio aquoso.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Método eletrolítico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Cloretos dos metais alcalinos fundidos são os mais utilizados na preparação dos MA puros .</a:t>
            </a:r>
          </a:p>
          <a:p>
            <a:r>
              <a:rPr lang="pt-BR" sz="2800" dirty="0" smtClean="0"/>
              <a:t>O sódio metálico é preparado industrialmente pela eletrólise do cloreto de sódio fundido pelo</a:t>
            </a:r>
            <a:r>
              <a:rPr lang="pt-BR" sz="2800" i="1" dirty="0" smtClean="0"/>
              <a:t> </a:t>
            </a:r>
            <a:r>
              <a:rPr lang="pt-BR" sz="2800" b="1" i="1" dirty="0" smtClean="0"/>
              <a:t>processo</a:t>
            </a:r>
            <a:r>
              <a:rPr lang="pt-BR" sz="2800" i="1" dirty="0" smtClean="0"/>
              <a:t> </a:t>
            </a:r>
            <a:r>
              <a:rPr lang="pt-BR" sz="2800" b="1" i="1" dirty="0" err="1" smtClean="0"/>
              <a:t>Downs</a:t>
            </a:r>
            <a:r>
              <a:rPr lang="pt-BR" sz="2800" b="1" i="1" dirty="0" smtClean="0"/>
              <a:t> .</a:t>
            </a:r>
          </a:p>
          <a:p>
            <a:r>
              <a:rPr lang="pt-BR" sz="2800" dirty="0" smtClean="0"/>
              <a:t>O cloreto de sódio puro tem ponto de fusão 804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C mas uma mistura de cloreto de sódio e cloreto de cálcio abaixa a temperatura de fusão para 600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C .</a:t>
            </a:r>
          </a:p>
          <a:p>
            <a:r>
              <a:rPr lang="pt-BR" sz="2800" dirty="0" smtClean="0"/>
              <a:t>Pequena quantidade de cálcio que se forma não se mistura com o sódio.</a:t>
            </a:r>
            <a:endParaRPr lang="pt-B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2716</Words>
  <Application>Microsoft Office PowerPoint</Application>
  <PresentationFormat>Apresentação na tela (4:3)</PresentationFormat>
  <Paragraphs>219</Paragraphs>
  <Slides>65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METAIS ALCALINOS</vt:lpstr>
      <vt:lpstr>Apresentação do PowerPoint</vt:lpstr>
      <vt:lpstr>Apresentação do PowerPoint</vt:lpstr>
      <vt:lpstr>Ocorrência e abundância</vt:lpstr>
      <vt:lpstr>Apresentação do PowerPoint</vt:lpstr>
      <vt:lpstr>Apresentação do PowerPoint</vt:lpstr>
      <vt:lpstr>Apresentação do PowerPoint</vt:lpstr>
      <vt:lpstr>Obtenção dos metais</vt:lpstr>
      <vt:lpstr>Método eletrolítico</vt:lpstr>
      <vt:lpstr>Vantagem de trabalhar com a mistura eutética (NaCl/CaCl2)</vt:lpstr>
      <vt:lpstr>Apresentação do PowerPoint</vt:lpstr>
      <vt:lpstr>Célula de Downs</vt:lpstr>
      <vt:lpstr>Apresentação do PowerPoint</vt:lpstr>
      <vt:lpstr>Apresentação do PowerPoint</vt:lpstr>
      <vt:lpstr>Apresentação do PowerPoint</vt:lpstr>
      <vt:lpstr>Apresentação do PowerPoint</vt:lpstr>
      <vt:lpstr>equações</vt:lpstr>
      <vt:lpstr>no caso de uma eletrólise não ígnea temos como produto hidróxido de sódio puro em solução a 50%</vt:lpstr>
      <vt:lpstr>Apresentação do PowerPoint</vt:lpstr>
      <vt:lpstr>Apresentação do PowerPoint</vt:lpstr>
      <vt:lpstr>Outros métodos de preparação dos metais alcalinos</vt:lpstr>
      <vt:lpstr>Apresentação do PowerPoint</vt:lpstr>
      <vt:lpstr>Estrutura Eletrônica</vt:lpstr>
      <vt:lpstr>Tamanho dos átomos e íons</vt:lpstr>
      <vt:lpstr>Apresentação do PowerPoint</vt:lpstr>
      <vt:lpstr>Apresentação do PowerPoint</vt:lpstr>
      <vt:lpstr>Densidade</vt:lpstr>
      <vt:lpstr>Energia de ionização</vt:lpstr>
      <vt:lpstr>Energia de ionização</vt:lpstr>
      <vt:lpstr>Eletronegatividade e tipos de ligação</vt:lpstr>
      <vt:lpstr>eletronegatividade</vt:lpstr>
      <vt:lpstr>Formação do NaCl</vt:lpstr>
      <vt:lpstr>Estrutura cristalina dos metais, dureza e energia de coesão </vt:lpstr>
      <vt:lpstr>Apresentação do PowerPoint</vt:lpstr>
      <vt:lpstr>Reação dos metais alcalinos</vt:lpstr>
      <vt:lpstr>Apresentação do PowerPoint</vt:lpstr>
      <vt:lpstr>Soda cáustica em escama ( hidróxido de sódio )</vt:lpstr>
      <vt:lpstr>Soda caustica em lentilhas</vt:lpstr>
      <vt:lpstr>Não se armazena hidróxido de sódio em embalagem de vidro</vt:lpstr>
      <vt:lpstr>Preparação do NaOH</vt:lpstr>
      <vt:lpstr>Célula de cátodo de mercúrio (Castner – Kellmer ) processo industrial</vt:lpstr>
      <vt:lpstr>Apresentação do PowerPoint</vt:lpstr>
      <vt:lpstr>Hidretos</vt:lpstr>
      <vt:lpstr>Apresentação do PowerPoint</vt:lpstr>
      <vt:lpstr>Apresentação do PowerPoint</vt:lpstr>
      <vt:lpstr>Amidas dos metas alcalinos</vt:lpstr>
      <vt:lpstr>Apresentação do PowerPoint</vt:lpstr>
      <vt:lpstr>Apresentação do PowerPoint</vt:lpstr>
      <vt:lpstr>Apresentação do PowerPoint</vt:lpstr>
      <vt:lpstr>Compostos com carbono</vt:lpstr>
      <vt:lpstr>Apresentação do PowerPoint</vt:lpstr>
      <vt:lpstr>Carbonatos e hidrogenocarbonatos dos metais alcalinos: M2CO3 e MHCO3 </vt:lpstr>
      <vt:lpstr>Apresentação do PowerPoint</vt:lpstr>
      <vt:lpstr>Prrocesso Leblanc</vt:lpstr>
      <vt:lpstr>Apresentação do PowerPoint</vt:lpstr>
      <vt:lpstr>Apresentação do PowerPoint</vt:lpstr>
      <vt:lpstr>Apresentação do PowerPoint</vt:lpstr>
      <vt:lpstr>Processo Solvay</vt:lpstr>
      <vt:lpstr>Apresentação do PowerPoint</vt:lpstr>
      <vt:lpstr>Apresentação do PowerPoint</vt:lpstr>
      <vt:lpstr>Apresentação do PowerPoint</vt:lpstr>
      <vt:lpstr>Forno rotativo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METAIS ALCALINOS</dc:title>
  <dc:creator>Cliente</dc:creator>
  <cp:lastModifiedBy>Paulo César Ribeiro</cp:lastModifiedBy>
  <cp:revision>171</cp:revision>
  <dcterms:created xsi:type="dcterms:W3CDTF">2015-07-29T12:42:26Z</dcterms:created>
  <dcterms:modified xsi:type="dcterms:W3CDTF">2019-09-20T14:25:38Z</dcterms:modified>
</cp:coreProperties>
</file>