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sldIdLst>
    <p:sldId id="256" r:id="rId2"/>
    <p:sldId id="267" r:id="rId3"/>
    <p:sldId id="257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BBC99-C78B-4069-BB0D-66FE94A6CFDE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21575-FAA6-4C9C-9705-F3694B3027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Grupo do Zinco (12) IIB</a:t>
            </a:r>
            <a:endParaRPr lang="pt-BR" sz="40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Zinco    Zn  [ Ar] 3d</a:t>
            </a:r>
            <a:r>
              <a:rPr lang="pt-BR" sz="2800" baseline="30000" dirty="0" smtClean="0"/>
              <a:t>10</a:t>
            </a:r>
            <a:r>
              <a:rPr lang="pt-BR" sz="2800" dirty="0" smtClean="0"/>
              <a:t>, 4s</a:t>
            </a:r>
            <a:r>
              <a:rPr lang="pt-BR" sz="2800" baseline="30000" dirty="0" smtClean="0"/>
              <a:t>2                 </a:t>
            </a:r>
            <a:r>
              <a:rPr lang="pt-BR" sz="2800" dirty="0" smtClean="0"/>
              <a:t> </a:t>
            </a:r>
            <a:r>
              <a:rPr lang="pt-BR" sz="2800" dirty="0" err="1" smtClean="0"/>
              <a:t>nóx</a:t>
            </a:r>
            <a:r>
              <a:rPr lang="pt-BR" sz="2800" dirty="0" smtClean="0"/>
              <a:t> 2</a:t>
            </a:r>
            <a:endParaRPr lang="pt-BR" sz="2800" baseline="30000" dirty="0" smtClean="0"/>
          </a:p>
          <a:p>
            <a:r>
              <a:rPr lang="pt-BR" sz="2800" dirty="0" smtClean="0"/>
              <a:t>Cádmio  Cd [ Kr ] 4d</a:t>
            </a:r>
            <a:r>
              <a:rPr lang="pt-BR" sz="2800" baseline="30000" dirty="0" smtClean="0"/>
              <a:t>10</a:t>
            </a:r>
            <a:r>
              <a:rPr lang="pt-BR" sz="2800" dirty="0" smtClean="0"/>
              <a:t>, 5s</a:t>
            </a:r>
            <a:r>
              <a:rPr lang="pt-BR" sz="2800" baseline="30000" dirty="0" smtClean="0"/>
              <a:t>2              </a:t>
            </a:r>
            <a:r>
              <a:rPr lang="pt-BR" sz="2800" dirty="0" smtClean="0"/>
              <a:t> </a:t>
            </a:r>
            <a:r>
              <a:rPr lang="pt-BR" sz="2800" dirty="0" err="1" smtClean="0"/>
              <a:t>nóx</a:t>
            </a:r>
            <a:r>
              <a:rPr lang="pt-BR" sz="2800" dirty="0" smtClean="0"/>
              <a:t> 2</a:t>
            </a:r>
            <a:endParaRPr lang="pt-BR" sz="2800" baseline="30000" dirty="0" smtClean="0"/>
          </a:p>
          <a:p>
            <a:r>
              <a:rPr lang="pt-BR" sz="2800" dirty="0" smtClean="0"/>
              <a:t>Mercúrio  Hg [ Xe ] 4f</a:t>
            </a:r>
            <a:r>
              <a:rPr lang="pt-BR" sz="2800" baseline="30000" dirty="0" smtClean="0"/>
              <a:t>14</a:t>
            </a:r>
            <a:r>
              <a:rPr lang="pt-BR" sz="2800" dirty="0" smtClean="0"/>
              <a:t>, 5d</a:t>
            </a:r>
            <a:r>
              <a:rPr lang="pt-BR" sz="2800" baseline="30000" dirty="0" smtClean="0"/>
              <a:t>10</a:t>
            </a:r>
            <a:r>
              <a:rPr lang="pt-BR" sz="2800" dirty="0" smtClean="0"/>
              <a:t>,6s</a:t>
            </a:r>
            <a:r>
              <a:rPr lang="pt-BR" sz="2800" baseline="30000" dirty="0" smtClean="0"/>
              <a:t>2  </a:t>
            </a:r>
            <a:r>
              <a:rPr lang="pt-BR" sz="2800" dirty="0" smtClean="0"/>
              <a:t> </a:t>
            </a:r>
            <a:r>
              <a:rPr lang="pt-BR" sz="2800" dirty="0" err="1" smtClean="0"/>
              <a:t>nóx</a:t>
            </a:r>
            <a:r>
              <a:rPr lang="pt-BR" sz="2800" dirty="0" smtClean="0"/>
              <a:t> 1 e 2 </a:t>
            </a:r>
          </a:p>
          <a:p>
            <a:endParaRPr lang="pt-BR" sz="2800" baseline="30000" dirty="0"/>
          </a:p>
          <a:p>
            <a:endParaRPr lang="pt-BR" sz="2800" baseline="30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 cádmio assim obtido é dissolvido em ácido sulfúrico e purificado por eletrólise. O Zn também é recuperado da solução de ZnSO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por eletrólise.</a:t>
            </a:r>
            <a:endParaRPr lang="pt-B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Mercúrio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Obtenção</a:t>
            </a:r>
          </a:p>
          <a:p>
            <a:r>
              <a:rPr lang="pt-BR" sz="2400" dirty="0" smtClean="0"/>
              <a:t>Hg também é raro. Extraído do </a:t>
            </a:r>
            <a:r>
              <a:rPr lang="pt-BR" sz="2400" dirty="0" err="1" smtClean="0"/>
              <a:t>cinábrio</a:t>
            </a:r>
            <a:r>
              <a:rPr lang="pt-BR" sz="2400" dirty="0" smtClean="0"/>
              <a:t> ( </a:t>
            </a:r>
            <a:r>
              <a:rPr lang="pt-BR" sz="2400" dirty="0" err="1" smtClean="0"/>
              <a:t>HgS</a:t>
            </a:r>
            <a:r>
              <a:rPr lang="pt-BR" sz="2400" dirty="0" smtClean="0"/>
              <a:t> ). O minério é triturado e o </a:t>
            </a:r>
            <a:r>
              <a:rPr lang="pt-BR" sz="2400" dirty="0" err="1" smtClean="0"/>
              <a:t>HgS</a:t>
            </a:r>
            <a:r>
              <a:rPr lang="pt-BR" sz="2400" dirty="0" smtClean="0"/>
              <a:t> é separado dos outros minerais e concentrado por flotação (d= 8,1g/cm</a:t>
            </a:r>
            <a:r>
              <a:rPr lang="pt-BR" sz="2400" baseline="30000" dirty="0" smtClean="0"/>
              <a:t>3</a:t>
            </a:r>
            <a:r>
              <a:rPr lang="pt-BR" sz="2400" dirty="0" smtClean="0"/>
              <a:t> ). </a:t>
            </a:r>
          </a:p>
          <a:p>
            <a:r>
              <a:rPr lang="pt-BR" sz="2400" b="1" dirty="0" smtClean="0"/>
              <a:t>Se o minério for pobre em Hg</a:t>
            </a:r>
            <a:r>
              <a:rPr lang="pt-BR" sz="2400" dirty="0" smtClean="0"/>
              <a:t>, é aquecido ao ar. O vapor de Hg formado é condensado e o SO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é usado na fabricação do ácido sulfúrico.</a:t>
            </a:r>
          </a:p>
          <a:p>
            <a:r>
              <a:rPr lang="pt-BR" sz="2400" b="1" dirty="0" err="1" smtClean="0"/>
              <a:t>HgS</a:t>
            </a:r>
            <a:r>
              <a:rPr lang="pt-BR" sz="2400" b="1" dirty="0" smtClean="0"/>
              <a:t> + O</a:t>
            </a:r>
            <a:r>
              <a:rPr lang="pt-BR" sz="2400" b="1" baseline="-25000" dirty="0" smtClean="0"/>
              <a:t>2 </a:t>
            </a:r>
            <a:r>
              <a:rPr lang="pt-BR" sz="2400" b="1" dirty="0" smtClean="0"/>
              <a:t>                      Hg + SO</a:t>
            </a:r>
            <a:r>
              <a:rPr lang="pt-BR" sz="2400" b="1" baseline="-25000" dirty="0" smtClean="0"/>
              <a:t>2 </a:t>
            </a:r>
            <a:r>
              <a:rPr lang="pt-BR" sz="2400" b="1" dirty="0" smtClean="0"/>
              <a:t>   Aquecido a 600</a:t>
            </a:r>
            <a:r>
              <a:rPr lang="pt-BR" sz="2400" b="1" baseline="30000" dirty="0" smtClean="0"/>
              <a:t>o</a:t>
            </a:r>
            <a:r>
              <a:rPr lang="pt-BR" sz="2400" b="1" dirty="0" smtClean="0"/>
              <a:t>C</a:t>
            </a:r>
            <a:endParaRPr lang="pt-BR" sz="2400" b="1" dirty="0"/>
          </a:p>
        </p:txBody>
      </p:sp>
      <p:sp>
        <p:nvSpPr>
          <p:cNvPr id="4" name="Seta para a direita 3"/>
          <p:cNvSpPr/>
          <p:nvPr/>
        </p:nvSpPr>
        <p:spPr>
          <a:xfrm>
            <a:off x="2195736" y="4653136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Minérios mais ricos em mercúrio são aquecidos com raspas de ferro ou com cal.</a:t>
            </a:r>
          </a:p>
          <a:p>
            <a:r>
              <a:rPr lang="pt-BR" sz="2400" dirty="0" err="1" smtClean="0"/>
              <a:t>HgS</a:t>
            </a:r>
            <a:r>
              <a:rPr lang="pt-BR" sz="2400" dirty="0" smtClean="0"/>
              <a:t> + Fe                  Hg + </a:t>
            </a:r>
            <a:r>
              <a:rPr lang="pt-BR" sz="2400" dirty="0" err="1" smtClean="0"/>
              <a:t>FeS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4HgS + 4 </a:t>
            </a:r>
            <a:r>
              <a:rPr lang="pt-BR" sz="2400" dirty="0" err="1" smtClean="0"/>
              <a:t>CaO</a:t>
            </a:r>
            <a:r>
              <a:rPr lang="pt-BR" sz="2400" dirty="0" smtClean="0"/>
              <a:t>                    4 Hg + CaSO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+ 3CaS</a:t>
            </a:r>
          </a:p>
          <a:p>
            <a:endParaRPr lang="pt-BR" sz="2400" dirty="0" smtClean="0"/>
          </a:p>
          <a:p>
            <a:r>
              <a:rPr lang="pt-BR" sz="2400" dirty="0" smtClean="0"/>
              <a:t>O mercúrio obtido desse modo pode conter pequenas quantidades de outros metais dissolvidos, tais como, </a:t>
            </a:r>
            <a:r>
              <a:rPr lang="pt-BR" sz="2400" dirty="0" err="1" smtClean="0"/>
              <a:t>Pb</a:t>
            </a:r>
            <a:r>
              <a:rPr lang="pt-BR" sz="2400" dirty="0" smtClean="0"/>
              <a:t>, Zn, Cd.</a:t>
            </a:r>
          </a:p>
          <a:p>
            <a:endParaRPr lang="pt-BR" sz="2400" dirty="0" smtClean="0"/>
          </a:p>
          <a:p>
            <a:r>
              <a:rPr lang="pt-BR" sz="2400" b="1" dirty="0" smtClean="0"/>
              <a:t>O Hg muito puro é obtido </a:t>
            </a:r>
            <a:r>
              <a:rPr lang="pt-BR" sz="2400" smtClean="0"/>
              <a:t>, passando ar </a:t>
            </a:r>
            <a:r>
              <a:rPr lang="pt-BR" sz="2400" dirty="0" smtClean="0"/>
              <a:t>aquecido sobre o Hg a 250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C. Os outros metais se oxidam sendo convertidos a óxidos e flutuam na superfície do reator, sendo então removidos</a:t>
            </a:r>
          </a:p>
          <a:p>
            <a:endParaRPr lang="pt-BR" sz="2400" dirty="0"/>
          </a:p>
        </p:txBody>
      </p:sp>
      <p:sp>
        <p:nvSpPr>
          <p:cNvPr id="4" name="Seta para a direita 3"/>
          <p:cNvSpPr/>
          <p:nvPr/>
        </p:nvSpPr>
        <p:spPr>
          <a:xfrm>
            <a:off x="1979712" y="2348880"/>
            <a:ext cx="93610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627784" y="3068960"/>
            <a:ext cx="93610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Os óxidos formados ( impurezas ) podem ser removidos:</a:t>
            </a:r>
          </a:p>
          <a:p>
            <a:r>
              <a:rPr lang="pt-BR" sz="2400" dirty="0" smtClean="0"/>
              <a:t>1) remoção mecânica da superfície</a:t>
            </a:r>
          </a:p>
          <a:p>
            <a:r>
              <a:rPr lang="pt-BR" sz="2400" dirty="0" smtClean="0"/>
              <a:t>2) tratamento com ácido nítrico , que dissolve os óxidos</a:t>
            </a:r>
          </a:p>
          <a:p>
            <a:r>
              <a:rPr lang="pt-BR" sz="2400" dirty="0" smtClean="0"/>
              <a:t>3) destilação, o Hg se separa dos óxidos : </a:t>
            </a:r>
            <a:r>
              <a:rPr lang="pt-BR" sz="2400" dirty="0" err="1" smtClean="0"/>
              <a:t>Pb</a:t>
            </a:r>
            <a:r>
              <a:rPr lang="pt-BR" sz="2400" dirty="0" smtClean="0"/>
              <a:t> 1752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C, Zn 908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C, Cd 765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C, </a:t>
            </a:r>
            <a:r>
              <a:rPr lang="pt-BR" sz="2400" b="1" dirty="0" smtClean="0"/>
              <a:t>Hg 357</a:t>
            </a:r>
            <a:r>
              <a:rPr lang="pt-BR" sz="2400" baseline="30000" dirty="0" smtClean="0"/>
              <a:t>o</a:t>
            </a:r>
            <a:r>
              <a:rPr lang="pt-BR" sz="2400" b="1" dirty="0" smtClean="0"/>
              <a:t>C.</a:t>
            </a:r>
            <a:endParaRPr lang="pt-BR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Zinco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 principal aplicação do zinco, cerca de 50% do consumo anual, é na galvanização do aço ou ferro para </a:t>
            </a:r>
            <a:r>
              <a:rPr lang="pt-BR" sz="2400" dirty="0" err="1" smtClean="0"/>
              <a:t>protege-los</a:t>
            </a:r>
            <a:r>
              <a:rPr lang="pt-BR" sz="2400" dirty="0" smtClean="0"/>
              <a:t> da corrosão.( metal de sacrifício )</a:t>
            </a:r>
          </a:p>
          <a:p>
            <a:r>
              <a:rPr lang="pt-BR" sz="2400" dirty="0" smtClean="0"/>
              <a:t>Usado em protetores solares.</a:t>
            </a:r>
          </a:p>
          <a:p>
            <a:r>
              <a:rPr lang="pt-BR" sz="2400" dirty="0" smtClean="0"/>
              <a:t>É empregado na fabricação de ligas metálicas, como o latão(liga de cobre e zinco) e o bronze(cobre e estanho).</a:t>
            </a:r>
          </a:p>
          <a:p>
            <a:r>
              <a:rPr lang="pt-BR" sz="2400" dirty="0" smtClean="0"/>
              <a:t>Usado na produção de pilhas secas</a:t>
            </a:r>
          </a:p>
          <a:p>
            <a:r>
              <a:rPr lang="pt-BR" sz="2400" dirty="0" smtClean="0"/>
              <a:t>Usado como pigmento, em tinta de coloração branca</a:t>
            </a:r>
          </a:p>
          <a:p>
            <a:r>
              <a:rPr lang="pt-BR" sz="2400" dirty="0" smtClean="0"/>
              <a:t>Apresenta estado de oxidação 2</a:t>
            </a:r>
            <a:r>
              <a:rPr lang="pt-BR" sz="2400" baseline="30000" dirty="0" smtClean="0"/>
              <a:t>+ </a:t>
            </a:r>
            <a:r>
              <a:rPr lang="pt-BR" sz="2400" dirty="0" smtClean="0"/>
              <a:t> 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Abundância e ocorrência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b="1" dirty="0" err="1" smtClean="0"/>
              <a:t>ZnS</a:t>
            </a:r>
            <a:r>
              <a:rPr lang="pt-BR" sz="2600" b="1" dirty="0" smtClean="0"/>
              <a:t> (sulfetos)</a:t>
            </a:r>
            <a:r>
              <a:rPr lang="pt-BR" sz="2600" dirty="0" smtClean="0"/>
              <a:t>. Explorado comercialmente sendo conhecido nos EUA como </a:t>
            </a:r>
            <a:r>
              <a:rPr lang="pt-BR" sz="2600" dirty="0" err="1" smtClean="0"/>
              <a:t>esfarelita</a:t>
            </a:r>
            <a:r>
              <a:rPr lang="pt-BR" sz="2600" dirty="0" smtClean="0"/>
              <a:t> e como blenda na Europa.Quase sempre possui ferro em sua fórmula ( Zn, Fe )S.</a:t>
            </a:r>
          </a:p>
          <a:p>
            <a:r>
              <a:rPr lang="pt-BR" sz="2600" b="1" dirty="0" smtClean="0"/>
              <a:t>ZnCO</a:t>
            </a:r>
            <a:r>
              <a:rPr lang="pt-BR" sz="2600" b="1" baseline="-25000" dirty="0" smtClean="0"/>
              <a:t>3</a:t>
            </a:r>
            <a:r>
              <a:rPr lang="pt-BR" sz="2600" dirty="0" smtClean="0"/>
              <a:t>.(carbonatos) Conhecido nos EUA como </a:t>
            </a:r>
            <a:r>
              <a:rPr lang="pt-BR" sz="2600" dirty="0" err="1" smtClean="0"/>
              <a:t>Smithsonita</a:t>
            </a:r>
            <a:r>
              <a:rPr lang="pt-BR" sz="2600" dirty="0" smtClean="0"/>
              <a:t>.</a:t>
            </a:r>
          </a:p>
          <a:p>
            <a:r>
              <a:rPr lang="pt-BR" sz="2600" dirty="0" err="1" smtClean="0"/>
              <a:t>Hemimorfita</a:t>
            </a:r>
            <a:r>
              <a:rPr lang="pt-BR" sz="2600" dirty="0" smtClean="0"/>
              <a:t> (silicato)</a:t>
            </a:r>
          </a:p>
          <a:p>
            <a:r>
              <a:rPr lang="pt-BR" sz="2600" dirty="0" err="1" smtClean="0"/>
              <a:t>Franklita</a:t>
            </a:r>
            <a:r>
              <a:rPr lang="pt-BR" sz="2600" dirty="0" smtClean="0"/>
              <a:t>(óxido)</a:t>
            </a:r>
          </a:p>
          <a:p>
            <a:r>
              <a:rPr lang="pt-BR" sz="2600" dirty="0" smtClean="0"/>
              <a:t>As principais reservas mundiais são encontradas nos EUA, Austrália, China e Cazaquistão.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Obtenção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/>
              <a:t>Zinco</a:t>
            </a:r>
          </a:p>
          <a:p>
            <a:r>
              <a:rPr lang="pt-BR" sz="2400" b="1" dirty="0" smtClean="0"/>
              <a:t>O zinco é o 23º elemento mais abundante. As jazidas mais ricas contém de 10%  de ferro e entre 40% e 50% de zinco.</a:t>
            </a:r>
          </a:p>
          <a:p>
            <a:r>
              <a:rPr lang="pt-BR" sz="2400" dirty="0" smtClean="0"/>
              <a:t>O processo inicia coma extração do mineral que pode ser realizada a céu aberto como em jazidas subterrâneas.</a:t>
            </a:r>
          </a:p>
          <a:p>
            <a:r>
              <a:rPr lang="pt-BR" sz="2400" dirty="0" smtClean="0"/>
              <a:t>Os minerais extraídos são triturados</a:t>
            </a:r>
          </a:p>
          <a:p>
            <a:r>
              <a:rPr lang="pt-BR" sz="2400" dirty="0" smtClean="0"/>
              <a:t>Minérios de zinco e principalmente o </a:t>
            </a:r>
            <a:r>
              <a:rPr lang="pt-BR" sz="2400" dirty="0" err="1" smtClean="0"/>
              <a:t>ZnS</a:t>
            </a:r>
            <a:r>
              <a:rPr lang="pt-BR" sz="2400" dirty="0" smtClean="0"/>
              <a:t> são concentrados por flotação.</a:t>
            </a:r>
          </a:p>
          <a:p>
            <a:r>
              <a:rPr lang="pt-BR" sz="2400" b="1" dirty="0" smtClean="0"/>
              <a:t>Os minerais com alto teor de ferro são tratados por via seca.</a:t>
            </a:r>
          </a:p>
          <a:p>
            <a:r>
              <a:rPr lang="pt-BR" sz="2400" b="1" dirty="0" smtClean="0"/>
              <a:t>O concentrado é queimado, transformando o </a:t>
            </a:r>
            <a:r>
              <a:rPr lang="pt-BR" sz="2400" b="1" dirty="0" err="1" smtClean="0"/>
              <a:t>ZnS</a:t>
            </a:r>
            <a:r>
              <a:rPr lang="pt-BR" sz="2400" b="1" dirty="0" smtClean="0"/>
              <a:t> em </a:t>
            </a:r>
            <a:r>
              <a:rPr lang="pt-BR" sz="2400" b="1" dirty="0" err="1" smtClean="0"/>
              <a:t>ZnO</a:t>
            </a:r>
            <a:r>
              <a:rPr lang="pt-BR" sz="2400" b="1" dirty="0" smtClean="0"/>
              <a:t> ( calcina ) </a:t>
            </a:r>
            <a:r>
              <a:rPr lang="pt-BR" sz="2400" b="1" smtClean="0"/>
              <a:t>e SO</a:t>
            </a:r>
            <a:r>
              <a:rPr lang="pt-BR" sz="2400" b="1" baseline="-25000" smtClean="0"/>
              <a:t>2.</a:t>
            </a:r>
            <a:endParaRPr lang="pt-BR" sz="2400" b="1" baseline="-2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 </a:t>
            </a:r>
            <a:r>
              <a:rPr lang="pt-BR" b="1" dirty="0"/>
              <a:t>flotação </a:t>
            </a:r>
            <a:r>
              <a:rPr lang="pt-BR" dirty="0"/>
              <a:t>pode ser empregada na mineração para separar os minérios de suas impurezas. A rocha a ser explorada é submetida a uma trituração e, em seguida, adiciona-se óleo. As partículas de minério, retiradas da rocha, fixam-se ao óleo. Se acrescentarmos água ao conjunto, as partículas fixadas no óleo vão para a superfície, e as impurezas ficam no fundo do recipiente.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357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1º Processo</a:t>
            </a:r>
          </a:p>
          <a:p>
            <a:r>
              <a:rPr lang="pt-BR" dirty="0" smtClean="0"/>
              <a:t>O </a:t>
            </a:r>
            <a:r>
              <a:rPr lang="pt-BR" dirty="0" err="1" smtClean="0"/>
              <a:t>ZnO</a:t>
            </a:r>
            <a:r>
              <a:rPr lang="pt-BR" dirty="0" smtClean="0"/>
              <a:t> pode ser reduzido pelo CO a 1200</a:t>
            </a:r>
            <a:r>
              <a:rPr lang="pt-BR" baseline="30000" dirty="0" smtClean="0"/>
              <a:t>O</a:t>
            </a:r>
            <a:r>
              <a:rPr lang="pt-BR" dirty="0" smtClean="0"/>
              <a:t>C em um forno de fusão. A reação é reversível sendo utilizada temperaturas elevadas para deslocar o equilíbrio para a direita. O zinco se encontra gasoso. Se o Zn e o CO</a:t>
            </a:r>
            <a:r>
              <a:rPr lang="pt-BR" baseline="-25000" dirty="0" smtClean="0"/>
              <a:t>2</a:t>
            </a:r>
            <a:r>
              <a:rPr lang="pt-BR" dirty="0" smtClean="0"/>
              <a:t> fossem simplesmente removidos e resfriados , o Zn sofreria reoxidação.</a:t>
            </a:r>
          </a:p>
          <a:p>
            <a:r>
              <a:rPr lang="pt-BR" b="1" dirty="0" err="1" smtClean="0"/>
              <a:t>ZnO</a:t>
            </a:r>
            <a:r>
              <a:rPr lang="pt-BR" b="1" dirty="0" smtClean="0"/>
              <a:t> + CO                Zn + CO</a:t>
            </a:r>
            <a:r>
              <a:rPr lang="pt-BR" b="1" baseline="-25000" dirty="0" smtClean="0"/>
              <a:t>2</a:t>
            </a:r>
            <a:endParaRPr lang="pt-BR" b="1" baseline="-25000" dirty="0"/>
          </a:p>
        </p:txBody>
      </p:sp>
      <p:sp>
        <p:nvSpPr>
          <p:cNvPr id="4" name="Seta para a esquerda e para a direita 3"/>
          <p:cNvSpPr/>
          <p:nvPr/>
        </p:nvSpPr>
        <p:spPr>
          <a:xfrm>
            <a:off x="2627784" y="5373216"/>
            <a:ext cx="1224136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Os fornos modernos minimizam a reoxidação de </a:t>
            </a:r>
            <a:r>
              <a:rPr lang="pt-BR" b="1" dirty="0" smtClean="0"/>
              <a:t>2 maneiras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/>
              <a:t>A ) </a:t>
            </a:r>
            <a:r>
              <a:rPr lang="pt-BR" dirty="0" smtClean="0"/>
              <a:t>usando excesso de C de modo a converter o CO</a:t>
            </a:r>
            <a:r>
              <a:rPr lang="pt-BR" baseline="-25000" dirty="0" smtClean="0"/>
              <a:t>2</a:t>
            </a:r>
            <a:r>
              <a:rPr lang="pt-BR" dirty="0" smtClean="0"/>
              <a:t> em CO.</a:t>
            </a:r>
          </a:p>
          <a:p>
            <a:r>
              <a:rPr lang="pt-BR" b="1" dirty="0" smtClean="0"/>
              <a:t>B ) </a:t>
            </a:r>
            <a:r>
              <a:rPr lang="pt-BR" dirty="0" smtClean="0"/>
              <a:t>resfriando bruscamente os gases que saem do forno de modo que não haja tempo suficiente para o sistema atingir o equilíbrio.</a:t>
            </a:r>
          </a:p>
          <a:p>
            <a:r>
              <a:rPr lang="pt-BR" dirty="0" smtClean="0"/>
              <a:t>Esse resfriamento é conseguido aspergindo-se o gás quente com gotículas de chumbo fundido. O zinco é obtido com 99% de pureza.</a:t>
            </a:r>
          </a:p>
          <a:p>
            <a:r>
              <a:rPr lang="pt-BR" b="1" dirty="0" smtClean="0"/>
              <a:t>O cádmio </a:t>
            </a:r>
            <a:r>
              <a:rPr lang="pt-BR" dirty="0" smtClean="0"/>
              <a:t>presente é separado por destilação.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/>
              <a:t>2º Processo. </a:t>
            </a:r>
          </a:p>
          <a:p>
            <a:r>
              <a:rPr lang="pt-BR" dirty="0" smtClean="0"/>
              <a:t>O </a:t>
            </a:r>
            <a:r>
              <a:rPr lang="pt-BR" dirty="0" err="1" smtClean="0"/>
              <a:t>ZnS</a:t>
            </a:r>
            <a:r>
              <a:rPr lang="pt-BR" dirty="0" smtClean="0"/>
              <a:t> é aquecido ao ar a uma temperatura menor formando o </a:t>
            </a:r>
            <a:r>
              <a:rPr lang="pt-BR" dirty="0" err="1" smtClean="0"/>
              <a:t>ZnO</a:t>
            </a:r>
            <a:r>
              <a:rPr lang="pt-BR" dirty="0" smtClean="0"/>
              <a:t> e </a:t>
            </a:r>
            <a:r>
              <a:rPr lang="pt-BR" dirty="0" err="1" smtClean="0"/>
              <a:t>CdO</a:t>
            </a:r>
            <a:r>
              <a:rPr lang="pt-BR" baseline="-25000" dirty="0" smtClean="0"/>
              <a:t>. </a:t>
            </a:r>
            <a:r>
              <a:rPr lang="pt-BR" dirty="0" smtClean="0"/>
              <a:t> Estes </a:t>
            </a:r>
            <a:r>
              <a:rPr lang="pt-BR" smtClean="0"/>
              <a:t>são dissolvidos em </a:t>
            </a:r>
            <a:r>
              <a:rPr lang="pt-BR" dirty="0" smtClean="0"/>
              <a:t>H</a:t>
            </a:r>
            <a:r>
              <a:rPr lang="pt-BR" baseline="-25000" dirty="0" smtClean="0"/>
              <a:t>2</a:t>
            </a:r>
            <a:r>
              <a:rPr lang="pt-BR" dirty="0" smtClean="0"/>
              <a:t>SO</a:t>
            </a:r>
            <a:r>
              <a:rPr lang="pt-BR" baseline="-25000" dirty="0" smtClean="0"/>
              <a:t>4 </a:t>
            </a:r>
            <a:r>
              <a:rPr lang="pt-BR" dirty="0" smtClean="0"/>
              <a:t>formando o sulfato de zinco e o sulfato de cádmio ( onde tem zinco, também tem cádmio) solução é tratada com Zn em pó para precipitar o Cd. A seguir o Zn puro pode ser obtido pela eletrólise da solução de ZnSO</a:t>
            </a:r>
            <a:r>
              <a:rPr lang="pt-BR" baseline="-25000" dirty="0" smtClean="0"/>
              <a:t>4</a:t>
            </a:r>
            <a:r>
              <a:rPr lang="pt-BR" dirty="0" smtClean="0"/>
              <a:t>, mas o processo eletrolítico é caro.</a:t>
            </a:r>
            <a:endParaRPr lang="pt-BR" baseline="-25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Obtenção </a:t>
            </a:r>
            <a:r>
              <a:rPr lang="pt-BR" sz="3600" smtClean="0"/>
              <a:t>do Cádmio</a:t>
            </a:r>
            <a:endParaRPr lang="pt-BR" sz="360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400" dirty="0" smtClean="0"/>
              <a:t>             Encontrado em traços (2 a 3 partes por mil ) na maioria dos minérios de zinco, sendo extraído dos mesmos.</a:t>
            </a:r>
          </a:p>
          <a:p>
            <a:pPr>
              <a:buNone/>
            </a:pPr>
            <a:r>
              <a:rPr lang="pt-BR" sz="2400" dirty="0" smtClean="0"/>
              <a:t>             O minério é tratado com ácido sulfúrico, formando uma solução de ZnSO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e CdSO</a:t>
            </a:r>
            <a:r>
              <a:rPr lang="pt-BR" sz="2400" baseline="-25000" dirty="0" smtClean="0"/>
              <a:t>4 </a:t>
            </a:r>
            <a:r>
              <a:rPr lang="pt-BR" sz="2400" dirty="0" smtClean="0"/>
              <a:t>( pequena quantidade ). O cádmio é precipitado adicionando um metal mais eletropositivo ( situado acima do cádmio na série eletroquímica ). Então, quando zinco em pó é adicionado a solução de ZnSO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/CdSO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, o Zn é oxidado e se dissolve enquanto o Cd metálico é precipitado .</a:t>
            </a:r>
          </a:p>
          <a:p>
            <a:pPr>
              <a:buNone/>
            </a:pPr>
            <a:r>
              <a:rPr lang="pt-BR" sz="2400" b="1" dirty="0" smtClean="0"/>
              <a:t>      Zn</a:t>
            </a:r>
            <a:r>
              <a:rPr lang="pt-BR" sz="2400" b="1" baseline="-25000" dirty="0" smtClean="0"/>
              <a:t>(s) </a:t>
            </a:r>
            <a:r>
              <a:rPr lang="pt-BR" sz="2400" b="1" dirty="0" smtClean="0"/>
              <a:t>+ Cd</a:t>
            </a:r>
            <a:r>
              <a:rPr lang="pt-BR" sz="2400" b="1" baseline="30000" dirty="0" smtClean="0"/>
              <a:t>2+</a:t>
            </a:r>
            <a:r>
              <a:rPr lang="pt-BR" sz="2400" b="1" baseline="-25000" dirty="0" smtClean="0"/>
              <a:t>(</a:t>
            </a:r>
            <a:r>
              <a:rPr lang="pt-BR" sz="2400" b="1" dirty="0" smtClean="0"/>
              <a:t> </a:t>
            </a:r>
            <a:r>
              <a:rPr lang="pt-BR" sz="2400" b="1" baseline="-25000" dirty="0" smtClean="0"/>
              <a:t>sol)                          </a:t>
            </a:r>
            <a:r>
              <a:rPr lang="pt-BR" sz="2400" b="1" dirty="0" smtClean="0"/>
              <a:t>Zn</a:t>
            </a:r>
            <a:r>
              <a:rPr lang="pt-BR" sz="2400" b="1" baseline="30000" dirty="0" smtClean="0"/>
              <a:t>2+</a:t>
            </a:r>
            <a:r>
              <a:rPr lang="pt-BR" sz="2400" b="1" baseline="-25000" dirty="0" smtClean="0"/>
              <a:t>(sol)</a:t>
            </a:r>
            <a:r>
              <a:rPr lang="pt-BR" sz="2400" b="1" dirty="0" smtClean="0"/>
              <a:t> + Cd</a:t>
            </a:r>
            <a:r>
              <a:rPr lang="pt-BR" sz="2400" b="1" baseline="-25000" dirty="0" smtClean="0"/>
              <a:t>(S)</a:t>
            </a:r>
            <a:endParaRPr lang="pt-BR" sz="2400" b="1" baseline="-25000" dirty="0"/>
          </a:p>
        </p:txBody>
      </p:sp>
      <p:sp>
        <p:nvSpPr>
          <p:cNvPr id="4" name="Seta para a direita 3"/>
          <p:cNvSpPr/>
          <p:nvPr/>
        </p:nvSpPr>
        <p:spPr>
          <a:xfrm>
            <a:off x="3059832" y="5589240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</TotalTime>
  <Words>845</Words>
  <Application>Microsoft Office PowerPoint</Application>
  <PresentationFormat>Apresentação na tela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Grupo do Zinco (12) IIB</vt:lpstr>
      <vt:lpstr>Zinco</vt:lpstr>
      <vt:lpstr>Abundância e ocorrência</vt:lpstr>
      <vt:lpstr>Obtenção</vt:lpstr>
      <vt:lpstr>Apresentação do PowerPoint</vt:lpstr>
      <vt:lpstr>Apresentação do PowerPoint</vt:lpstr>
      <vt:lpstr>Os fornos modernos minimizam a reoxidação de 2 maneiras</vt:lpstr>
      <vt:lpstr>Apresentação do PowerPoint</vt:lpstr>
      <vt:lpstr>Obtenção do Cádmio</vt:lpstr>
      <vt:lpstr>Apresentação do PowerPoint</vt:lpstr>
      <vt:lpstr>Mercúrio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do Zinco (12) IIB</dc:title>
  <dc:creator>Cliente</dc:creator>
  <cp:lastModifiedBy>Paulo César Ribeiro</cp:lastModifiedBy>
  <cp:revision>31</cp:revision>
  <dcterms:created xsi:type="dcterms:W3CDTF">2016-09-01T18:32:16Z</dcterms:created>
  <dcterms:modified xsi:type="dcterms:W3CDTF">2019-05-31T01:53:24Z</dcterms:modified>
</cp:coreProperties>
</file>