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71" r:id="rId5"/>
    <p:sldId id="272" r:id="rId6"/>
    <p:sldId id="273" r:id="rId7"/>
    <p:sldId id="274" r:id="rId8"/>
    <p:sldId id="257" r:id="rId9"/>
    <p:sldId id="261" r:id="rId10"/>
    <p:sldId id="259" r:id="rId11"/>
    <p:sldId id="264" r:id="rId12"/>
    <p:sldId id="266" r:id="rId13"/>
    <p:sldId id="263" r:id="rId14"/>
    <p:sldId id="276" r:id="rId15"/>
    <p:sldId id="277" r:id="rId16"/>
    <p:sldId id="265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32FB-AABA-429D-B4F6-9827E9B0A5E4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8ADCF-4975-44FD-9287-FCF1F812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32FB-AABA-429D-B4F6-9827E9B0A5E4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8ADCF-4975-44FD-9287-FCF1F812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34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32FB-AABA-429D-B4F6-9827E9B0A5E4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8ADCF-4975-44FD-9287-FCF1F812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0518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32FB-AABA-429D-B4F6-9827E9B0A5E4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8ADCF-4975-44FD-9287-FCF1F812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545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32FB-AABA-429D-B4F6-9827E9B0A5E4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8ADCF-4975-44FD-9287-FCF1F812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606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32FB-AABA-429D-B4F6-9827E9B0A5E4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8ADCF-4975-44FD-9287-FCF1F812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6980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32FB-AABA-429D-B4F6-9827E9B0A5E4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8ADCF-4975-44FD-9287-FCF1F812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07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32FB-AABA-429D-B4F6-9827E9B0A5E4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8ADCF-4975-44FD-9287-FCF1F812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106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32FB-AABA-429D-B4F6-9827E9B0A5E4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8ADCF-4975-44FD-9287-FCF1F812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750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32FB-AABA-429D-B4F6-9827E9B0A5E4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8ADCF-4975-44FD-9287-FCF1F812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861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32FB-AABA-429D-B4F6-9827E9B0A5E4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8ADCF-4975-44FD-9287-FCF1F812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746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732FB-AABA-429D-B4F6-9827E9B0A5E4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8ADCF-4975-44FD-9287-FCF1F812B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11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pt-BR" sz="3600" dirty="0" smtClean="0"/>
              <a:t>Química inorgânica experimental </a:t>
            </a:r>
            <a:br>
              <a:rPr lang="pt-BR" sz="3600" dirty="0" smtClean="0"/>
            </a:br>
            <a:r>
              <a:rPr lang="pt-BR" sz="3600" dirty="0" smtClean="0"/>
              <a:t>Experimento 1</a:t>
            </a:r>
            <a:br>
              <a:rPr lang="pt-BR" sz="3600" dirty="0" smtClean="0"/>
            </a:br>
            <a:endParaRPr lang="pt-BR" sz="36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sz="3600" b="1" dirty="0" smtClean="0"/>
              <a:t> Solubilidade do bicarbonato de sódio de acordo com a temperatura.</a:t>
            </a:r>
          </a:p>
          <a:p>
            <a:r>
              <a:rPr lang="pt-BR" dirty="0" smtClean="0"/>
              <a:t>a)	Pesar um béquer com capacidade de 100mL, anote__________</a:t>
            </a:r>
          </a:p>
          <a:p>
            <a:r>
              <a:rPr lang="pt-BR" dirty="0" smtClean="0"/>
              <a:t>b)	Pesar 10 g de bicarbonato de sódio(tarar o béquer) anote________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647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h)	Determine a massa de água, anote____________.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i)	</a:t>
            </a:r>
            <a:r>
              <a:rPr lang="pt-BR" dirty="0" err="1" smtClean="0"/>
              <a:t>Cálcule</a:t>
            </a:r>
            <a:r>
              <a:rPr lang="pt-BR" dirty="0" smtClean="0"/>
              <a:t> a solubilidade do bicarbonato de sódio em g/100g de solução. ( unidade padrão).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j)	Coloque o béquer sobre a bancada, tampe com um vidro de relógio e deixe em repouso até a temperatura ambiente. Descreva o que você observou em relação aos cristais formados, após o resfriamento,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060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i="1" dirty="0" smtClean="0"/>
              <a:t>Foi observado cristais bem definidos. Isso </a:t>
            </a:r>
            <a:r>
              <a:rPr lang="pt-BR" i="1" dirty="0" err="1" smtClean="0"/>
              <a:t>cacteriza</a:t>
            </a:r>
            <a:r>
              <a:rPr lang="pt-BR" i="1" dirty="0" smtClean="0"/>
              <a:t> uma substância pura.</a:t>
            </a:r>
          </a:p>
          <a:p>
            <a:r>
              <a:rPr lang="pt-BR" i="1" dirty="0" smtClean="0"/>
              <a:t>Quando fazemos a recristalização sem forçar, lentamente, os cristais ficam bonitos. Quando fazemos assim e os cristais são amorfos significa uma sustância impura.</a:t>
            </a:r>
          </a:p>
          <a:p>
            <a:r>
              <a:rPr lang="pt-BR" i="1" dirty="0" err="1" smtClean="0"/>
              <a:t>Obs</a:t>
            </a:r>
            <a:r>
              <a:rPr lang="pt-BR" i="1" dirty="0" smtClean="0"/>
              <a:t>: quando </a:t>
            </a:r>
            <a:r>
              <a:rPr lang="pt-BR" i="1" dirty="0" err="1" smtClean="0"/>
              <a:t>voce</a:t>
            </a:r>
            <a:r>
              <a:rPr lang="pt-BR" i="1" dirty="0" smtClean="0"/>
              <a:t> tem certeza que a substância a ser recristalizada é pura então </a:t>
            </a:r>
            <a:r>
              <a:rPr lang="pt-BR" i="1" dirty="0" err="1" smtClean="0"/>
              <a:t>vc</a:t>
            </a:r>
            <a:r>
              <a:rPr lang="pt-BR" i="1" dirty="0" smtClean="0"/>
              <a:t> pode fazer uma recristalização rápida utilizando o banho de gelo.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21787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i="1" dirty="0" smtClean="0"/>
              <a:t>Quando fazemos uma recristalização de uma substância , as impurezas ficam na água mãe</a:t>
            </a:r>
            <a:r>
              <a:rPr lang="pt-BR" dirty="0" smtClean="0"/>
              <a:t>.</a:t>
            </a:r>
          </a:p>
          <a:p>
            <a:r>
              <a:rPr lang="pt-BR" dirty="0" smtClean="0"/>
              <a:t>Em uma recristalização ou cristalização temos que ter a presença da água mãe. A água mãe é importante pois carrega as impurezas. Quando a precipitação é forçada e muitas vezes o meio tem impurezas, estas acabam se precipitando junto com o produto. O resultado, é a formação de cristais amorfos ( </a:t>
            </a:r>
            <a:r>
              <a:rPr lang="pt-BR" smtClean="0"/>
              <a:t>não se define </a:t>
            </a:r>
            <a:r>
              <a:rPr lang="pt-BR" dirty="0" smtClean="0"/>
              <a:t>o cristal )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439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305" y="1916832"/>
            <a:ext cx="5404312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607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297" y="1700808"/>
            <a:ext cx="5671929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0227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893" y="1772816"/>
            <a:ext cx="5864199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6230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k)	Ao invés de um resfriamento lento, poderia fazer um resfriamento </a:t>
            </a:r>
            <a:r>
              <a:rPr lang="pt-BR" dirty="0" smtClean="0"/>
              <a:t>forçado ( banho de </a:t>
            </a:r>
            <a:r>
              <a:rPr lang="pt-BR" dirty="0" err="1" smtClean="0"/>
              <a:t>gêlo</a:t>
            </a:r>
            <a:r>
              <a:rPr lang="pt-BR" dirty="0" smtClean="0"/>
              <a:t> )</a:t>
            </a:r>
            <a:endParaRPr lang="pt-BR" dirty="0"/>
          </a:p>
          <a:p>
            <a:endParaRPr lang="pt-BR" dirty="0"/>
          </a:p>
          <a:p>
            <a:r>
              <a:rPr lang="pt-BR" dirty="0"/>
              <a:t>l)	Vamos então fazer uma filtração à vácuo(poderia ser filtração comum?): pesar o papel de filtro, anote_________. Lavar o </a:t>
            </a:r>
            <a:r>
              <a:rPr lang="pt-BR" dirty="0" err="1"/>
              <a:t>buchner</a:t>
            </a:r>
            <a:r>
              <a:rPr lang="pt-BR" dirty="0"/>
              <a:t> e o </a:t>
            </a:r>
            <a:r>
              <a:rPr lang="pt-BR" dirty="0" err="1"/>
              <a:t>kitassato</a:t>
            </a:r>
            <a:r>
              <a:rPr lang="pt-BR" dirty="0"/>
              <a:t> . Montar o equipamento, ligar ao vácuo, molhar o papel de filtro com água, utilizando o </a:t>
            </a:r>
            <a:r>
              <a:rPr lang="pt-BR" dirty="0" err="1"/>
              <a:t>pissete</a:t>
            </a:r>
            <a:r>
              <a:rPr lang="pt-BR" dirty="0"/>
              <a:t>.( retirar a água que ficou no </a:t>
            </a:r>
            <a:r>
              <a:rPr lang="pt-BR" dirty="0" err="1"/>
              <a:t>kitassato</a:t>
            </a:r>
            <a:r>
              <a:rPr lang="pt-BR" dirty="0"/>
              <a:t> , na montagem do equipamento).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825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506313"/>
            <a:ext cx="3456383" cy="4614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541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Filtração à </a:t>
            </a:r>
            <a:r>
              <a:rPr lang="pt-BR" dirty="0" err="1" smtClean="0"/>
              <a:t>vacuo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305" y="1556792"/>
            <a:ext cx="6102138" cy="417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649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sz="3400" dirty="0"/>
              <a:t>m)	Utilize o filtrado para ajudar na retirada do bicarbonato que ficou no béquer, assim o máximo de bicarbonato é transferido para o filtro.</a:t>
            </a:r>
          </a:p>
          <a:p>
            <a:r>
              <a:rPr lang="pt-BR" sz="3400" dirty="0"/>
              <a:t>n)	Pese o papel de filtro com o bicarbonato, anote__________ Massa somente do sal seco, </a:t>
            </a:r>
            <a:r>
              <a:rPr lang="pt-BR" sz="3400" dirty="0" err="1"/>
              <a:t>anote__________Calcule</a:t>
            </a:r>
            <a:r>
              <a:rPr lang="pt-BR" sz="3400" dirty="0"/>
              <a:t> a solubilidade a temperatura ambiente.</a:t>
            </a:r>
          </a:p>
          <a:p>
            <a:endParaRPr lang="pt-BR" sz="3400" dirty="0"/>
          </a:p>
          <a:p>
            <a:endParaRPr lang="pt-BR" sz="3400" dirty="0"/>
          </a:p>
          <a:p>
            <a:endParaRPr lang="pt-BR" sz="3400" dirty="0"/>
          </a:p>
          <a:p>
            <a:endParaRPr lang="pt-BR" sz="3400" dirty="0"/>
          </a:p>
          <a:p>
            <a:r>
              <a:rPr lang="pt-BR" sz="3400" dirty="0"/>
              <a:t>Responda:</a:t>
            </a:r>
          </a:p>
          <a:p>
            <a:r>
              <a:rPr lang="pt-BR" sz="3400" dirty="0"/>
              <a:t>1)	Solubilidade de um sal em água.</a:t>
            </a:r>
          </a:p>
          <a:p>
            <a:r>
              <a:rPr lang="pt-BR" sz="3400" dirty="0"/>
              <a:t>2)	Recristalização.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548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72" y="1916832"/>
            <a:ext cx="6360707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473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867" y="1628801"/>
            <a:ext cx="4150277" cy="4397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245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sz="3000" dirty="0" smtClean="0"/>
              <a:t>c)	Medir 50mL de água destilada em uma proveta( medir a temperatura, anote________ e adicionar ao béquer( já contém as 10g de NaHCO</a:t>
            </a:r>
            <a:r>
              <a:rPr lang="pt-BR" sz="3000" baseline="-25000" dirty="0" smtClean="0"/>
              <a:t>3</a:t>
            </a:r>
            <a:r>
              <a:rPr lang="pt-BR" sz="3000" dirty="0" smtClean="0"/>
              <a:t> </a:t>
            </a:r>
          </a:p>
          <a:p>
            <a:r>
              <a:rPr lang="pt-BR" sz="3000" dirty="0" smtClean="0"/>
              <a:t>d)	Agitar com bastão de vidro por 2 minutos tentando dissolver o sal.</a:t>
            </a:r>
          </a:p>
          <a:p>
            <a:r>
              <a:rPr lang="pt-BR" sz="3000" dirty="0" smtClean="0"/>
              <a:t>O que você observou (2 situações )</a:t>
            </a:r>
          </a:p>
          <a:p>
            <a:r>
              <a:rPr lang="pt-BR" dirty="0" smtClean="0"/>
              <a:t>______________________________________________________________________________________________________________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249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33656" cy="1224135"/>
          </a:xfrm>
        </p:spPr>
        <p:txBody>
          <a:bodyPr>
            <a:noAutofit/>
          </a:bodyPr>
          <a:lstStyle/>
          <a:p>
            <a:r>
              <a:rPr lang="pt-BR" sz="4000" dirty="0" smtClean="0"/>
              <a:t>Agitador magnético com aquecedor de placa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1484783"/>
            <a:ext cx="4563591" cy="4563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773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499" y="1916832"/>
            <a:ext cx="6211214" cy="36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2333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Barra magnética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1" y="1802168"/>
            <a:ext cx="3744417" cy="4484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0248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5" y="1628800"/>
            <a:ext cx="3974350" cy="394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7097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800" dirty="0" smtClean="0"/>
              <a:t>e) Montar um banho  </a:t>
            </a:r>
            <a:r>
              <a:rPr lang="pt-BR" sz="2800" dirty="0" err="1" smtClean="0"/>
              <a:t>maria</a:t>
            </a:r>
            <a:r>
              <a:rPr lang="pt-BR" sz="2800" dirty="0" smtClean="0"/>
              <a:t>  para aquecer o béquer que contém a suspenção de bicarbonato de sódio.( ver esquema e cuidados ).</a:t>
            </a:r>
          </a:p>
          <a:p>
            <a:r>
              <a:rPr lang="pt-BR" sz="2800" dirty="0" smtClean="0"/>
              <a:t>f)Vamos então aquecer o béquer. Ao mesmo tempo que aquecemos, medimos a temperatura( atenção: termômetro não é bastão de vidro ). Temperatura até completa dissolução, anote __________.</a:t>
            </a:r>
          </a:p>
          <a:p>
            <a:r>
              <a:rPr lang="pt-BR" sz="2800" dirty="0" smtClean="0"/>
              <a:t>g) Faça  um banho de gelo (utilize um béquer maior que venha caber o béquer que contém o bicarbonato em água) .Aguarde a temperatura do béquer  cair até em torno de 40oC, quando então você deve pesar, anote______________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7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Banho </a:t>
            </a:r>
            <a:r>
              <a:rPr lang="pt-BR" dirty="0" err="1" smtClean="0"/>
              <a:t>maria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6" y="1844824"/>
            <a:ext cx="4248472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990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282</Words>
  <Application>Microsoft Office PowerPoint</Application>
  <PresentationFormat>Apresentação na tela (4:3)</PresentationFormat>
  <Paragraphs>41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Química inorgânica experimental  Experimento 1 </vt:lpstr>
      <vt:lpstr>Apresentação do PowerPoint</vt:lpstr>
      <vt:lpstr>Apresentação do PowerPoint</vt:lpstr>
      <vt:lpstr>Agitador magnético com aquecedor de placa</vt:lpstr>
      <vt:lpstr>Apresentação do PowerPoint</vt:lpstr>
      <vt:lpstr>Barra magnética</vt:lpstr>
      <vt:lpstr>Apresentação do PowerPoint</vt:lpstr>
      <vt:lpstr>Apresentação do PowerPoint</vt:lpstr>
      <vt:lpstr>Banho maria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Filtração à vacuo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Química inorgânica experimental  Experimento 1</dc:title>
  <dc:creator>Paulo César Ribeiro</dc:creator>
  <cp:lastModifiedBy>Paulo César Ribeiro</cp:lastModifiedBy>
  <cp:revision>10</cp:revision>
  <dcterms:created xsi:type="dcterms:W3CDTF">2021-04-25T23:22:56Z</dcterms:created>
  <dcterms:modified xsi:type="dcterms:W3CDTF">2021-04-26T03:19:15Z</dcterms:modified>
</cp:coreProperties>
</file>