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0" r:id="rId3"/>
    <p:sldId id="257" r:id="rId4"/>
    <p:sldId id="258" r:id="rId5"/>
    <p:sldId id="259" r:id="rId6"/>
    <p:sldId id="266" r:id="rId7"/>
    <p:sldId id="267" r:id="rId8"/>
    <p:sldId id="286" r:id="rId9"/>
    <p:sldId id="268" r:id="rId10"/>
    <p:sldId id="269" r:id="rId11"/>
    <p:sldId id="270" r:id="rId12"/>
    <p:sldId id="271" r:id="rId13"/>
    <p:sldId id="272" r:id="rId14"/>
    <p:sldId id="273" r:id="rId15"/>
    <p:sldId id="274" r:id="rId16"/>
    <p:sldId id="277" r:id="rId17"/>
    <p:sldId id="275" r:id="rId18"/>
    <p:sldId id="276" r:id="rId19"/>
    <p:sldId id="283" r:id="rId20"/>
    <p:sldId id="282" r:id="rId21"/>
    <p:sldId id="280" r:id="rId22"/>
    <p:sldId id="278" r:id="rId23"/>
    <p:sldId id="279" r:id="rId24"/>
    <p:sldId id="284" r:id="rId25"/>
    <p:sldId id="285" r:id="rId26"/>
    <p:sldId id="287" r:id="rId2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BDBEA5-9667-493D-BB5C-802FD96D02C5}" type="datetimeFigureOut">
              <a:rPr lang="pt-BR" smtClean="0"/>
              <a:pPr/>
              <a:t>08/05/2019</a:t>
            </a:fld>
            <a:endParaRPr lang="pt-BR" dirty="0"/>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9DDFC7-2BB0-44C5-B0A0-3DA7057EE510}" type="slidenum">
              <a:rPr lang="pt-BR" smtClean="0"/>
              <a:pPr/>
              <a:t>‹nº›</a:t>
            </a:fld>
            <a:endParaRPr lang="pt-BR" dirty="0"/>
          </a:p>
        </p:txBody>
      </p:sp>
    </p:spTree>
    <p:extLst>
      <p:ext uri="{BB962C8B-B14F-4D97-AF65-F5344CB8AC3E}">
        <p14:creationId xmlns:p14="http://schemas.microsoft.com/office/powerpoint/2010/main" val="1645129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5F9DDFC7-2BB0-44C5-B0A0-3DA7057EE510}" type="slidenum">
              <a:rPr lang="pt-BR" smtClean="0"/>
              <a:pPr/>
              <a:t>3</a:t>
            </a:fld>
            <a:endParaRPr lang="pt-B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58522378-D49C-45BB-A6B7-B1C71B554510}" type="datetimeFigureOut">
              <a:rPr lang="pt-BR" smtClean="0"/>
              <a:pPr/>
              <a:t>08/05/2019</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822F0B7D-21C1-4CB5-960D-B86A3A1C4915}" type="slidenum">
              <a:rPr lang="pt-BR" smtClean="0"/>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8522378-D49C-45BB-A6B7-B1C71B554510}" type="datetimeFigureOut">
              <a:rPr lang="pt-BR" smtClean="0"/>
              <a:pPr/>
              <a:t>08/05/2019</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822F0B7D-21C1-4CB5-960D-B86A3A1C4915}" type="slidenum">
              <a:rPr lang="pt-BR" smtClean="0"/>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8522378-D49C-45BB-A6B7-B1C71B554510}" type="datetimeFigureOut">
              <a:rPr lang="pt-BR" smtClean="0"/>
              <a:pPr/>
              <a:t>08/05/2019</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822F0B7D-21C1-4CB5-960D-B86A3A1C4915}" type="slidenum">
              <a:rPr lang="pt-BR" smtClean="0"/>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8522378-D49C-45BB-A6B7-B1C71B554510}" type="datetimeFigureOut">
              <a:rPr lang="pt-BR" smtClean="0"/>
              <a:pPr/>
              <a:t>08/05/2019</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822F0B7D-21C1-4CB5-960D-B86A3A1C4915}" type="slidenum">
              <a:rPr lang="pt-BR" smtClean="0"/>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58522378-D49C-45BB-A6B7-B1C71B554510}" type="datetimeFigureOut">
              <a:rPr lang="pt-BR" smtClean="0"/>
              <a:pPr/>
              <a:t>08/05/2019</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822F0B7D-21C1-4CB5-960D-B86A3A1C4915}" type="slidenum">
              <a:rPr lang="pt-BR" smtClean="0"/>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58522378-D49C-45BB-A6B7-B1C71B554510}" type="datetimeFigureOut">
              <a:rPr lang="pt-BR" smtClean="0"/>
              <a:pPr/>
              <a:t>08/05/2019</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822F0B7D-21C1-4CB5-960D-B86A3A1C4915}" type="slidenum">
              <a:rPr lang="pt-BR" smtClean="0"/>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58522378-D49C-45BB-A6B7-B1C71B554510}" type="datetimeFigureOut">
              <a:rPr lang="pt-BR" smtClean="0"/>
              <a:pPr/>
              <a:t>08/05/2019</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822F0B7D-21C1-4CB5-960D-B86A3A1C4915}" type="slidenum">
              <a:rPr lang="pt-BR" smtClean="0"/>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58522378-D49C-45BB-A6B7-B1C71B554510}" type="datetimeFigureOut">
              <a:rPr lang="pt-BR" smtClean="0"/>
              <a:pPr/>
              <a:t>08/05/2019</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822F0B7D-21C1-4CB5-960D-B86A3A1C4915}" type="slidenum">
              <a:rPr lang="pt-BR" smtClean="0"/>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8522378-D49C-45BB-A6B7-B1C71B554510}" type="datetimeFigureOut">
              <a:rPr lang="pt-BR" smtClean="0"/>
              <a:pPr/>
              <a:t>08/05/2019</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822F0B7D-21C1-4CB5-960D-B86A3A1C4915}" type="slidenum">
              <a:rPr lang="pt-BR" smtClean="0"/>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58522378-D49C-45BB-A6B7-B1C71B554510}" type="datetimeFigureOut">
              <a:rPr lang="pt-BR" smtClean="0"/>
              <a:pPr/>
              <a:t>08/05/2019</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822F0B7D-21C1-4CB5-960D-B86A3A1C4915}" type="slidenum">
              <a:rPr lang="pt-BR" smtClean="0"/>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58522378-D49C-45BB-A6B7-B1C71B554510}" type="datetimeFigureOut">
              <a:rPr lang="pt-BR" smtClean="0"/>
              <a:pPr/>
              <a:t>08/05/2019</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822F0B7D-21C1-4CB5-960D-B86A3A1C4915}" type="slidenum">
              <a:rPr lang="pt-BR" smtClean="0"/>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522378-D49C-45BB-A6B7-B1C71B554510}" type="datetimeFigureOut">
              <a:rPr lang="pt-BR" smtClean="0"/>
              <a:pPr/>
              <a:t>08/05/2019</a:t>
            </a:fld>
            <a:endParaRPr lang="pt-BR" dirty="0"/>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2F0B7D-21C1-4CB5-960D-B86A3A1C4915}" type="slidenum">
              <a:rPr lang="pt-BR" smtClean="0"/>
              <a:pPr/>
              <a:t>‹nº›</a:t>
            </a:fld>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err="1" smtClean="0"/>
              <a:t>Puficação</a:t>
            </a:r>
            <a:r>
              <a:rPr lang="pt-BR" dirty="0" smtClean="0"/>
              <a:t> de sólidos inorgânicos (sais inorgânicos )</a:t>
            </a:r>
            <a:endParaRPr lang="pt-BR" dirty="0"/>
          </a:p>
        </p:txBody>
      </p:sp>
      <p:sp>
        <p:nvSpPr>
          <p:cNvPr id="3" name="Espaço Reservado para Conteúdo 2"/>
          <p:cNvSpPr>
            <a:spLocks noGrp="1"/>
          </p:cNvSpPr>
          <p:nvPr>
            <p:ph idx="1"/>
          </p:nvPr>
        </p:nvSpPr>
        <p:spPr/>
        <p:txBody>
          <a:bodyPr>
            <a:normAutofit fontScale="92500"/>
          </a:bodyPr>
          <a:lstStyle/>
          <a:p>
            <a:r>
              <a:rPr lang="pt-BR" b="1" dirty="0" smtClean="0"/>
              <a:t>Solubilidade de sais em determinado solvente.</a:t>
            </a:r>
          </a:p>
          <a:p>
            <a:r>
              <a:rPr lang="pt-BR" sz="2000" dirty="0" smtClean="0"/>
              <a:t>A solubilidade de um sal em  um solvente, varia de acordo com o tipo do sal e do solvente empregado</a:t>
            </a:r>
          </a:p>
          <a:p>
            <a:r>
              <a:rPr lang="pt-BR" sz="2000" dirty="0" smtClean="0"/>
              <a:t>Outro fator que influência na solubilidade é a temperatura e a pressão.</a:t>
            </a:r>
          </a:p>
          <a:p>
            <a:r>
              <a:rPr lang="pt-BR" sz="2000" dirty="0" smtClean="0"/>
              <a:t>Diversos livros trazem tabelas de solubilidade de diversos sais e também gráficos de solubilidade que melhor determinam a temperatura de dissolução</a:t>
            </a:r>
          </a:p>
          <a:p>
            <a:r>
              <a:rPr lang="pt-BR" sz="2000" dirty="0" smtClean="0"/>
              <a:t>para uma determinada massa do sal</a:t>
            </a:r>
          </a:p>
          <a:p>
            <a:r>
              <a:rPr lang="pt-BR" sz="2000" b="1" dirty="0" smtClean="0"/>
              <a:t>Exemplo ilustrativo :</a:t>
            </a:r>
          </a:p>
          <a:p>
            <a:r>
              <a:rPr lang="pt-BR" sz="2000" dirty="0" smtClean="0"/>
              <a:t>O bicarbonato de sódio tem solubilidade de 7,0g/100g de água a 0</a:t>
            </a:r>
            <a:r>
              <a:rPr lang="pt-BR" sz="2000" baseline="30000" dirty="0" smtClean="0"/>
              <a:t>0</a:t>
            </a:r>
            <a:r>
              <a:rPr lang="pt-BR" sz="2000" dirty="0" smtClean="0"/>
              <a:t>C e de 16,4g/100g de água a 60</a:t>
            </a:r>
            <a:r>
              <a:rPr lang="pt-BR" sz="2000" baseline="30000" dirty="0" smtClean="0"/>
              <a:t>0</a:t>
            </a:r>
            <a:r>
              <a:rPr lang="pt-BR" sz="2000" dirty="0" smtClean="0"/>
              <a:t>C.</a:t>
            </a:r>
          </a:p>
          <a:p>
            <a:r>
              <a:rPr lang="pt-BR" sz="2000" dirty="0" smtClean="0"/>
              <a:t>O cloreto de sódio tem solubilidade de 35,7g/100g de água a 0</a:t>
            </a:r>
            <a:r>
              <a:rPr lang="pt-BR" sz="2000" baseline="30000" dirty="0" smtClean="0"/>
              <a:t>0</a:t>
            </a:r>
            <a:r>
              <a:rPr lang="pt-BR" sz="2000" dirty="0" smtClean="0"/>
              <a:t> C e de 39,8g/100g de água a 100</a:t>
            </a:r>
            <a:r>
              <a:rPr lang="pt-BR" sz="2000" baseline="30000" dirty="0" smtClean="0"/>
              <a:t>0</a:t>
            </a:r>
            <a:r>
              <a:rPr lang="pt-BR" sz="2000" dirty="0" smtClean="0"/>
              <a:t>C .</a:t>
            </a:r>
            <a:endParaRPr lang="pt-BR" sz="2000" baseline="30000" dirty="0" smtClean="0"/>
          </a:p>
          <a:p>
            <a:endParaRPr lang="pt-BR"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sz="2400" dirty="0" smtClean="0"/>
              <a:t>Pode acontecer que determinado tipo de sal, a sua solubilidade varia muito pouco com o aumento de temperatura. Neste caso a obtenção do sal se dá por evaporação do solvente.</a:t>
            </a:r>
          </a:p>
          <a:p>
            <a:r>
              <a:rPr lang="pt-BR" sz="2400" dirty="0" smtClean="0"/>
              <a:t>Exemplo disso, é o cloreto de sódio ( já comentado )</a:t>
            </a:r>
          </a:p>
          <a:p>
            <a:endParaRPr lang="pt-BR" sz="2400" dirty="0" smtClean="0"/>
          </a:p>
          <a:p>
            <a:endParaRPr lang="pt-BR" sz="2400" dirty="0" smtClean="0"/>
          </a:p>
          <a:p>
            <a:endParaRPr lang="pt-BR" sz="2400" dirty="0" smtClean="0"/>
          </a:p>
          <a:p>
            <a:endParaRPr lang="pt-BR" sz="2400" dirty="0" smtClean="0"/>
          </a:p>
          <a:p>
            <a:endParaRPr lang="pt-BR" sz="2400" dirty="0" smtClean="0"/>
          </a:p>
          <a:p>
            <a:endParaRPr lang="pt-B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Purificação de sais por recristalização</a:t>
            </a:r>
            <a:endParaRPr lang="pt-BR" sz="2800" dirty="0"/>
          </a:p>
        </p:txBody>
      </p:sp>
      <p:sp>
        <p:nvSpPr>
          <p:cNvPr id="3" name="Espaço Reservado para Conteúdo 2"/>
          <p:cNvSpPr>
            <a:spLocks noGrp="1"/>
          </p:cNvSpPr>
          <p:nvPr>
            <p:ph idx="1"/>
          </p:nvPr>
        </p:nvSpPr>
        <p:spPr>
          <a:xfrm>
            <a:off x="539552" y="1628800"/>
            <a:ext cx="8147248" cy="4497363"/>
          </a:xfrm>
        </p:spPr>
        <p:txBody>
          <a:bodyPr>
            <a:normAutofit fontScale="92500" lnSpcReduction="20000"/>
          </a:bodyPr>
          <a:lstStyle/>
          <a:p>
            <a:pPr>
              <a:buNone/>
            </a:pPr>
            <a:r>
              <a:rPr lang="pt-BR" sz="2400" dirty="0" smtClean="0"/>
              <a:t>Em tempo, o recristalização significa que eu tenho um sal e foi feito um processo de purificação, sendo assim , o sal foi recristalizado. O termo cristalização se refere ao processo produtivo em que o produto ( sal ) cristaliza-se na água mãe.</a:t>
            </a:r>
          </a:p>
          <a:p>
            <a:pPr>
              <a:buNone/>
            </a:pPr>
            <a:endParaRPr lang="pt-BR" sz="2400" dirty="0" smtClean="0"/>
          </a:p>
          <a:p>
            <a:pPr>
              <a:buNone/>
            </a:pPr>
            <a:r>
              <a:rPr lang="pt-BR" sz="2400" dirty="0" smtClean="0"/>
              <a:t>A recristalização é um método de purificação de um sal sólido </a:t>
            </a:r>
            <a:r>
              <a:rPr lang="pt-BR" sz="2400" dirty="0"/>
              <a:t>.</a:t>
            </a:r>
            <a:endParaRPr lang="pt-BR" sz="2400" dirty="0" smtClean="0"/>
          </a:p>
          <a:p>
            <a:pPr>
              <a:buNone/>
            </a:pPr>
            <a:r>
              <a:rPr lang="pt-BR" sz="2400" dirty="0" smtClean="0"/>
              <a:t>O método consiste em dissolver o sal  em um solvente à quente (geralmente água ), faz-se uma filtração à quente, deste modo retira-se o sólidos insolúveis ( impureza insolúvel)</a:t>
            </a:r>
          </a:p>
          <a:p>
            <a:pPr>
              <a:buNone/>
            </a:pPr>
            <a:r>
              <a:rPr lang="pt-BR" sz="2400" dirty="0" smtClean="0"/>
              <a:t>O filtrado  é posto a resfriar lentamente. Na baixa temperatura o sal dissolvido tem baixa solubilidade. Ocorre então o crescimento dos cristais.</a:t>
            </a:r>
          </a:p>
          <a:p>
            <a:pPr>
              <a:buNone/>
            </a:pPr>
            <a:r>
              <a:rPr lang="pt-BR" sz="2400" dirty="0" smtClean="0"/>
              <a:t>Esse processo de dissolução do sal respeita o gráfico de dissolução já estipulado.</a:t>
            </a:r>
            <a:endParaRPr lang="pt-B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sz="2400" dirty="0" smtClean="0"/>
              <a:t>A filtração a que me referi , geralmente usa funil de </a:t>
            </a:r>
            <a:r>
              <a:rPr lang="pt-BR" sz="2400" dirty="0" err="1" smtClean="0"/>
              <a:t>buchner</a:t>
            </a:r>
            <a:r>
              <a:rPr lang="pt-BR" sz="2400" dirty="0" smtClean="0"/>
              <a:t>.</a:t>
            </a:r>
          </a:p>
          <a:p>
            <a:r>
              <a:rPr lang="pt-BR" sz="2400" dirty="0" smtClean="0"/>
              <a:t>O meio filtrante pode ser papel, algodão, lã de vidro, tecido sintético. A escolha depende do que estou filtrando.</a:t>
            </a:r>
          </a:p>
          <a:p>
            <a:r>
              <a:rPr lang="pt-BR" sz="2400" dirty="0" smtClean="0"/>
              <a:t>Deixando o filtrado em repouso e com a volta a temperatura ambiente os cristais vão sendo formados. As impurezas ficam na água mãe.</a:t>
            </a:r>
          </a:p>
          <a:p>
            <a:r>
              <a:rPr lang="pt-BR" sz="2400" dirty="0" smtClean="0"/>
              <a:t>Se o resfriamento da solução for rápido os cristais formados vão carregar as impurezas. Os cristais neste caso não ficam definidos. Geralmente amorfos.</a:t>
            </a:r>
            <a:endParaRPr lang="pt-B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smtClean="0"/>
              <a:t>Precipitação ou recristalização forçada</a:t>
            </a:r>
            <a:endParaRPr lang="pt-BR" sz="4000" dirty="0"/>
          </a:p>
        </p:txBody>
      </p:sp>
      <p:sp>
        <p:nvSpPr>
          <p:cNvPr id="3" name="Espaço Reservado para Conteúdo 2"/>
          <p:cNvSpPr>
            <a:spLocks noGrp="1"/>
          </p:cNvSpPr>
          <p:nvPr>
            <p:ph idx="1"/>
          </p:nvPr>
        </p:nvSpPr>
        <p:spPr/>
        <p:txBody>
          <a:bodyPr>
            <a:normAutofit/>
          </a:bodyPr>
          <a:lstStyle/>
          <a:p>
            <a:r>
              <a:rPr lang="pt-BR" sz="2400" dirty="0" smtClean="0"/>
              <a:t>O processo de cristalização é lento.(deve ser )</a:t>
            </a:r>
          </a:p>
          <a:p>
            <a:r>
              <a:rPr lang="pt-BR" sz="2400" dirty="0" smtClean="0"/>
              <a:t>A precipitação é o processo de resfriamento rápido em que são formados os cristais amorfos e com impureza . Se temos certeza que  que o produto é puro podemos provocar uma precipitação.</a:t>
            </a:r>
          </a:p>
          <a:p>
            <a:r>
              <a:rPr lang="pt-BR" sz="2400" dirty="0" smtClean="0"/>
              <a:t>Importante na formação dos cristais em um procedimento, é a presença da água mãe ( carrega impurezas )</a:t>
            </a:r>
            <a:endParaRPr lang="pt-B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Solventes</a:t>
            </a:r>
            <a:endParaRPr lang="pt-BR" sz="2800" dirty="0"/>
          </a:p>
        </p:txBody>
      </p:sp>
      <p:sp>
        <p:nvSpPr>
          <p:cNvPr id="3" name="Espaço Reservado para Conteúdo 2"/>
          <p:cNvSpPr>
            <a:spLocks noGrp="1"/>
          </p:cNvSpPr>
          <p:nvPr>
            <p:ph idx="1"/>
          </p:nvPr>
        </p:nvSpPr>
        <p:spPr/>
        <p:txBody>
          <a:bodyPr>
            <a:normAutofit/>
          </a:bodyPr>
          <a:lstStyle/>
          <a:p>
            <a:r>
              <a:rPr lang="pt-BR" sz="2400" dirty="0" smtClean="0"/>
              <a:t>Quando dissolvo um sal inorgânico  utilizo água . Uma vez que separamos o sal formado por filtração ( o sal fica retido no funil ) , junto com sal podemos ter impurezas e também água mãe que carrega impurezas, sendo assim precisaremos de um solvente que venha se prestar para lavar os cristais e arrastar a água mãe.</a:t>
            </a:r>
            <a:endParaRPr lang="pt-B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Escolha do solvente</a:t>
            </a:r>
            <a:endParaRPr lang="pt-BR" sz="2800" dirty="0"/>
          </a:p>
        </p:txBody>
      </p:sp>
      <p:sp>
        <p:nvSpPr>
          <p:cNvPr id="3" name="Espaço Reservado para Conteúdo 2"/>
          <p:cNvSpPr>
            <a:spLocks noGrp="1"/>
          </p:cNvSpPr>
          <p:nvPr>
            <p:ph idx="1"/>
          </p:nvPr>
        </p:nvSpPr>
        <p:spPr/>
        <p:txBody>
          <a:bodyPr>
            <a:normAutofit fontScale="92500"/>
          </a:bodyPr>
          <a:lstStyle/>
          <a:p>
            <a:r>
              <a:rPr lang="pt-BR" sz="2400" dirty="0" smtClean="0"/>
              <a:t>O composto deve ser muito solúvel a quente e pouco solúvel a frio.</a:t>
            </a:r>
          </a:p>
          <a:p>
            <a:r>
              <a:rPr lang="pt-BR" sz="2400" dirty="0" smtClean="0"/>
              <a:t>Impurezas devem ser solúveis a temperatura ambiente ou insolúveis a quente. Assim sendo podem ser removidas por filtração.</a:t>
            </a:r>
          </a:p>
          <a:p>
            <a:r>
              <a:rPr lang="pt-BR" sz="2400" dirty="0" smtClean="0"/>
              <a:t>Solvente não deve reagir com o composto de real importância.</a:t>
            </a:r>
          </a:p>
          <a:p>
            <a:r>
              <a:rPr lang="pt-BR" sz="2400" dirty="0" smtClean="0"/>
              <a:t>Solvente deve ser volátil, assim favorece a cristalização e também evita que moléculas do solvente se incorporem nos cristais formados.</a:t>
            </a:r>
          </a:p>
          <a:p>
            <a:r>
              <a:rPr lang="pt-BR" sz="2400" dirty="0" smtClean="0"/>
              <a:t>OBS: o solvente é determinado experimentalmente seguindo as condições necessárias.</a:t>
            </a:r>
          </a:p>
          <a:p>
            <a:r>
              <a:rPr lang="pt-BR" sz="3000" b="1" dirty="0" smtClean="0"/>
              <a:t>Em nossos experimentos utilizamos etanol</a:t>
            </a:r>
            <a:endParaRPr lang="pt-BR" sz="30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Solventes</a:t>
            </a:r>
            <a:endParaRPr lang="pt-BR" sz="3200" dirty="0"/>
          </a:p>
        </p:txBody>
      </p:sp>
      <p:sp>
        <p:nvSpPr>
          <p:cNvPr id="3" name="Espaço Reservado para Conteúdo 2"/>
          <p:cNvSpPr>
            <a:spLocks noGrp="1"/>
          </p:cNvSpPr>
          <p:nvPr>
            <p:ph idx="1"/>
          </p:nvPr>
        </p:nvSpPr>
        <p:spPr>
          <a:xfrm>
            <a:off x="1835696" y="1988840"/>
            <a:ext cx="5472608" cy="4137323"/>
          </a:xfrm>
        </p:spPr>
        <p:txBody>
          <a:bodyPr/>
          <a:lstStyle/>
          <a:p>
            <a:endParaRPr lang="pt-BR" dirty="0"/>
          </a:p>
        </p:txBody>
      </p:sp>
      <p:pic>
        <p:nvPicPr>
          <p:cNvPr id="2050" name="Picture 2" descr="Resultado de imagem para solventes utilizados em recristalizaÃ§Ã£o"/>
          <p:cNvPicPr>
            <a:picLocks noChangeAspect="1" noChangeArrowheads="1"/>
          </p:cNvPicPr>
          <p:nvPr/>
        </p:nvPicPr>
        <p:blipFill>
          <a:blip r:embed="rId2" cstate="print"/>
          <a:srcRect/>
          <a:stretch>
            <a:fillRect/>
          </a:stretch>
        </p:blipFill>
        <p:spPr bwMode="auto">
          <a:xfrm>
            <a:off x="1403648" y="908720"/>
            <a:ext cx="5389079" cy="4441096"/>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Envelhecimento dos precipitados</a:t>
            </a:r>
            <a:br>
              <a:rPr lang="pt-BR" sz="2800" dirty="0" smtClean="0"/>
            </a:br>
            <a:endParaRPr lang="pt-BR" sz="2800" dirty="0"/>
          </a:p>
        </p:txBody>
      </p:sp>
      <p:sp>
        <p:nvSpPr>
          <p:cNvPr id="3" name="Espaço Reservado para Conteúdo 2"/>
          <p:cNvSpPr>
            <a:spLocks noGrp="1"/>
          </p:cNvSpPr>
          <p:nvPr>
            <p:ph idx="1"/>
          </p:nvPr>
        </p:nvSpPr>
        <p:spPr/>
        <p:txBody>
          <a:bodyPr>
            <a:normAutofit lnSpcReduction="10000"/>
          </a:bodyPr>
          <a:lstStyle/>
          <a:p>
            <a:r>
              <a:rPr lang="pt-BR" sz="2400" dirty="0" smtClean="0"/>
              <a:t>Muitas vezes deixamos o precipitado repousar na presença da água mãe antes de ser filtrado. Vai ocorrer um fenômeno irreversível denominado de envelhecimento dos precipitados, também conhecido como digestão dos precipitados.</a:t>
            </a:r>
          </a:p>
          <a:p>
            <a:r>
              <a:rPr lang="pt-BR" sz="2400" dirty="0" smtClean="0"/>
              <a:t>Nesse processo , as partículas pequenas tendem a se dissolver e vão reprecipitar sobre a superfície dos cristais maiores ( fenômeno de </a:t>
            </a:r>
            <a:r>
              <a:rPr lang="pt-BR" sz="2400" dirty="0" err="1" smtClean="0"/>
              <a:t>Ostwald</a:t>
            </a:r>
            <a:r>
              <a:rPr lang="pt-BR" sz="2400" dirty="0" smtClean="0"/>
              <a:t> ).</a:t>
            </a:r>
          </a:p>
          <a:p>
            <a:r>
              <a:rPr lang="pt-BR" sz="2400" dirty="0" smtClean="0"/>
              <a:t>Explicação: as partículas menores são mais solúveis que as maiores. Uma solução formada por partículas menores é supersaturada em relação a solução com partículas maiores, o que provoca um crescimento de partículas maiores em função da dissolução das partículas menores .</a:t>
            </a:r>
            <a:endParaRPr lang="pt-B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Contaminação </a:t>
            </a:r>
            <a:r>
              <a:rPr lang="pt-BR" sz="2800" smtClean="0"/>
              <a:t>dos precipitados</a:t>
            </a:r>
            <a:endParaRPr lang="pt-BR" sz="2800"/>
          </a:p>
        </p:txBody>
      </p:sp>
      <p:sp>
        <p:nvSpPr>
          <p:cNvPr id="3" name="Espaço Reservado para Conteúdo 2"/>
          <p:cNvSpPr>
            <a:spLocks noGrp="1"/>
          </p:cNvSpPr>
          <p:nvPr>
            <p:ph idx="1"/>
          </p:nvPr>
        </p:nvSpPr>
        <p:spPr/>
        <p:txBody>
          <a:bodyPr>
            <a:normAutofit/>
          </a:bodyPr>
          <a:lstStyle/>
          <a:p>
            <a:r>
              <a:rPr lang="pt-BR" sz="2400" dirty="0" smtClean="0"/>
              <a:t>Precipitados podem arrastar da solução produtos paralelos que geralmente são solúveis e que as vezes não são removidos por  lavagem. Essas impurezas se incorporam aos precipitados por meio </a:t>
            </a:r>
            <a:r>
              <a:rPr lang="pt-BR" sz="2400" smtClean="0"/>
              <a:t>da coprecipitação.</a:t>
            </a:r>
            <a:endParaRPr lang="pt-BR"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Filtro Prensa</a:t>
            </a:r>
            <a:endParaRPr lang="pt-BR" sz="3200" dirty="0"/>
          </a:p>
        </p:txBody>
      </p:sp>
      <p:sp>
        <p:nvSpPr>
          <p:cNvPr id="3" name="Espaço Reservado para Conteúdo 2"/>
          <p:cNvSpPr>
            <a:spLocks noGrp="1"/>
          </p:cNvSpPr>
          <p:nvPr>
            <p:ph idx="1"/>
          </p:nvPr>
        </p:nvSpPr>
        <p:spPr/>
        <p:txBody>
          <a:bodyPr>
            <a:normAutofit fontScale="55000" lnSpcReduction="20000"/>
          </a:bodyPr>
          <a:lstStyle/>
          <a:p>
            <a:endParaRPr lang="pt-BR" dirty="0"/>
          </a:p>
          <a:p>
            <a:r>
              <a:rPr lang="pt-BR" dirty="0"/>
              <a:t>Um filtro prensa é um equipamento de separação de materiais líquidos e sólidos. Ele é usado para reduzir o volume e o peso de um produto para filtragem, separando a parte líquida da parte sólida. Este processo é muitas vezes conhecido como desidratação. A seguir, citaremos as etapas envolvidas na operação:</a:t>
            </a:r>
          </a:p>
          <a:p>
            <a:r>
              <a:rPr lang="pt-BR" dirty="0"/>
              <a:t>O chorume é bombeado num processo na entrada no equipamento, utilizando uma bomba de alimentação;</a:t>
            </a:r>
            <a:br>
              <a:rPr lang="pt-BR" dirty="0"/>
            </a:br>
            <a:r>
              <a:rPr lang="pt-BR" dirty="0"/>
              <a:t>Filtração de prensa ocorre dentro do filtro em uma série de câmaras projetadas para aumentar a área de filtração e a taxa de filtração;</a:t>
            </a:r>
            <a:br>
              <a:rPr lang="pt-BR" dirty="0"/>
            </a:br>
            <a:r>
              <a:rPr lang="pt-BR" dirty="0"/>
              <a:t>Líquidos filtrados passam através de panos de filtro e saem da máquina deixando para trás as partículas sólidas;</a:t>
            </a:r>
            <a:br>
              <a:rPr lang="pt-BR" dirty="0"/>
            </a:br>
            <a:r>
              <a:rPr lang="pt-BR" dirty="0"/>
              <a:t>O filtro permanece dentro de câmaras do equipamento. O material coletado pode ser lavado com solvente e / ou lavado com ar comprimido, conforme as exigências do processo.</a:t>
            </a:r>
            <a:br>
              <a:rPr lang="pt-BR" dirty="0"/>
            </a:br>
            <a:r>
              <a:rPr lang="pt-BR" dirty="0"/>
              <a:t>O equipamento é então aberto e o filtro é descarregado por gravidade conforme cada placa vai sendo deslocada.</a:t>
            </a:r>
          </a:p>
          <a:p>
            <a:r>
              <a:rPr lang="pt-BR" dirty="0"/>
              <a:t>Dependendo da aplicação particular, o filtro de prensa pode ser usado para recuperar partículas sólidas, líquidos, ou ambos. O filtro prensa de desaguamento realiza o procedimento de filtragem dentro de uma série de câmaras.</a:t>
            </a:r>
          </a:p>
        </p:txBody>
      </p:sp>
    </p:spTree>
    <p:extLst>
      <p:ext uri="{BB962C8B-B14F-4D97-AF65-F5344CB8AC3E}">
        <p14:creationId xmlns:p14="http://schemas.microsoft.com/office/powerpoint/2010/main" val="3229729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3074" name="Picture 2" descr="C:\Users\Cliente\Documents\banho maria 3.jpg"/>
          <p:cNvPicPr>
            <a:picLocks noGrp="1" noChangeAspect="1" noChangeArrowheads="1"/>
          </p:cNvPicPr>
          <p:nvPr>
            <p:ph idx="1"/>
          </p:nvPr>
        </p:nvPicPr>
        <p:blipFill>
          <a:blip r:embed="rId2" cstate="print"/>
          <a:srcRect/>
          <a:stretch>
            <a:fillRect/>
          </a:stretch>
        </p:blipFill>
        <p:spPr bwMode="auto">
          <a:xfrm>
            <a:off x="1588985" y="1628800"/>
            <a:ext cx="6441005" cy="482453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Aplicações do filtro prensa</a:t>
            </a:r>
            <a:endParaRPr lang="pt-BR" sz="3200" dirty="0"/>
          </a:p>
        </p:txBody>
      </p:sp>
      <p:sp>
        <p:nvSpPr>
          <p:cNvPr id="3" name="Espaço Reservado para Conteúdo 2"/>
          <p:cNvSpPr>
            <a:spLocks noGrp="1"/>
          </p:cNvSpPr>
          <p:nvPr>
            <p:ph idx="1"/>
          </p:nvPr>
        </p:nvSpPr>
        <p:spPr/>
        <p:txBody>
          <a:bodyPr>
            <a:normAutofit fontScale="70000" lnSpcReduction="20000"/>
          </a:bodyPr>
          <a:lstStyle/>
          <a:p>
            <a:r>
              <a:rPr lang="pt-BR" dirty="0"/>
              <a:t>Aplicações industriais:</a:t>
            </a:r>
          </a:p>
          <a:p>
            <a:r>
              <a:rPr lang="pt-BR" dirty="0"/>
              <a:t>Estações de tratamento de efluentes;</a:t>
            </a:r>
            <a:br>
              <a:rPr lang="pt-BR" dirty="0"/>
            </a:br>
            <a:r>
              <a:rPr lang="pt-BR" dirty="0"/>
              <a:t>Metais, acabamentos metálicos, minerais;</a:t>
            </a:r>
            <a:br>
              <a:rPr lang="pt-BR" dirty="0"/>
            </a:br>
            <a:r>
              <a:rPr lang="pt-BR" dirty="0"/>
              <a:t>Petroquímica e lamas oleosas;</a:t>
            </a:r>
            <a:br>
              <a:rPr lang="pt-BR" dirty="0"/>
            </a:br>
            <a:r>
              <a:rPr lang="pt-BR" dirty="0"/>
              <a:t>Filtragem de sucos de frutas, vinhos, óleos vegetais e extratos;</a:t>
            </a:r>
            <a:br>
              <a:rPr lang="pt-BR" dirty="0"/>
            </a:br>
            <a:r>
              <a:rPr lang="pt-BR" dirty="0"/>
              <a:t>Lavanderias industriais;</a:t>
            </a:r>
            <a:br>
              <a:rPr lang="pt-BR" dirty="0"/>
            </a:br>
            <a:r>
              <a:rPr lang="pt-BR" dirty="0"/>
              <a:t>Curtumes e resíduos têxteis;</a:t>
            </a:r>
            <a:br>
              <a:rPr lang="pt-BR" dirty="0"/>
            </a:br>
            <a:r>
              <a:rPr lang="pt-BR" dirty="0"/>
              <a:t>Borra de tinta;</a:t>
            </a:r>
            <a:br>
              <a:rPr lang="pt-BR" dirty="0"/>
            </a:br>
            <a:r>
              <a:rPr lang="pt-BR" dirty="0"/>
              <a:t>Filtro de </a:t>
            </a:r>
            <a:r>
              <a:rPr lang="pt-BR" dirty="0" err="1"/>
              <a:t>retrolavagem</a:t>
            </a:r>
            <a:r>
              <a:rPr lang="pt-BR" dirty="0"/>
              <a:t>;</a:t>
            </a:r>
            <a:br>
              <a:rPr lang="pt-BR" dirty="0"/>
            </a:br>
            <a:r>
              <a:rPr lang="pt-BR" dirty="0"/>
              <a:t>Estação de tratamento de lodo, de alumínio e cal;</a:t>
            </a:r>
            <a:br>
              <a:rPr lang="pt-BR" dirty="0"/>
            </a:br>
            <a:r>
              <a:rPr lang="pt-BR" dirty="0"/>
              <a:t>Estação de tratamento de águas residuais e de lodo ativado</a:t>
            </a:r>
            <a:br>
              <a:rPr lang="pt-BR" dirty="0"/>
            </a:br>
            <a:r>
              <a:rPr lang="pt-BR" dirty="0"/>
              <a:t>Separação de processos químicos;</a:t>
            </a:r>
            <a:br>
              <a:rPr lang="pt-BR" dirty="0"/>
            </a:br>
            <a:r>
              <a:rPr lang="pt-BR" dirty="0"/>
              <a:t>Desidratação e lavagem de pigmentos e corantes;</a:t>
            </a:r>
            <a:br>
              <a:rPr lang="pt-BR" dirty="0"/>
            </a:br>
            <a:r>
              <a:rPr lang="pt-BR" dirty="0"/>
              <a:t>Remediação Ambiental;</a:t>
            </a:r>
            <a:br>
              <a:rPr lang="pt-BR" dirty="0"/>
            </a:br>
            <a:r>
              <a:rPr lang="pt-BR" dirty="0" err="1"/>
              <a:t>Pré-filtração</a:t>
            </a:r>
            <a:r>
              <a:rPr lang="pt-BR" dirty="0"/>
              <a:t> e clarificação;</a:t>
            </a:r>
            <a:br>
              <a:rPr lang="pt-BR" dirty="0"/>
            </a:br>
            <a:r>
              <a:rPr lang="pt-BR" dirty="0"/>
              <a:t>Corrosivo, ácida, filtração de chorume </a:t>
            </a:r>
            <a:r>
              <a:rPr lang="pt-BR" dirty="0" err="1"/>
              <a:t>alcali</a:t>
            </a:r>
            <a:endParaRPr lang="pt-BR" dirty="0"/>
          </a:p>
        </p:txBody>
      </p:sp>
    </p:spTree>
    <p:extLst>
      <p:ext uri="{BB962C8B-B14F-4D97-AF65-F5344CB8AC3E}">
        <p14:creationId xmlns:p14="http://schemas.microsoft.com/office/powerpoint/2010/main" val="4075969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Filtro de Prensa</a:t>
            </a:r>
            <a:endParaRPr lang="pt-BR" sz="3600" dirty="0"/>
          </a:p>
        </p:txBody>
      </p:sp>
      <p:sp>
        <p:nvSpPr>
          <p:cNvPr id="3" name="Espaço Reservado para Conteúdo 2"/>
          <p:cNvSpPr>
            <a:spLocks noGrp="1"/>
          </p:cNvSpPr>
          <p:nvPr>
            <p:ph idx="1"/>
          </p:nvPr>
        </p:nvSpPr>
        <p:spPr/>
        <p:txBody>
          <a:bodyPr>
            <a:noAutofit/>
          </a:bodyPr>
          <a:lstStyle/>
          <a:p>
            <a:r>
              <a:rPr lang="pt-BR" sz="1400" dirty="0" smtClean="0"/>
              <a:t>Este </a:t>
            </a:r>
            <a:r>
              <a:rPr lang="pt-BR" sz="1400" dirty="0"/>
              <a:t>equipamento não tem peças móveis quando a filtração está em andamento, portanto, o filtro prensa é conhecido por exigir um tempo de manutenção insignificante. O equipamento também é conhecido por operar durante anos sem processo de repartição.</a:t>
            </a:r>
          </a:p>
          <a:p>
            <a:r>
              <a:rPr lang="pt-BR" sz="1400" dirty="0"/>
              <a:t>Filtro prensa (às vezes chamado de filtro de placa) que descreve o estilo de filtros desenvolvidos no século 19 originalmente para filtrar argila. A maioria dos filtros de hoje é corretamente chamada de “câmara de filtro prensa”. Muitos processos nas indústrias alimentícia, química ou farmacêutica fabricam produtos de suspensões líquida-sólida. Os sólidos neles não se dissolvem no líquido, mas são arrastadas na mesma. Filtros prensa separar os sólidos dos líquidos nessas misturas, para que a parte útil possa ser processada, embalada ou entregue para a próxima etapa.</a:t>
            </a:r>
          </a:p>
          <a:p>
            <a:r>
              <a:rPr lang="pt-BR" sz="1400" dirty="0"/>
              <a:t>Filtros prensa geralmente trabalham em forma de “lotes”. Eles são carregados com chorume antes de completar um ciclo de filtragem e produzem um lote de material filtrado sólido, chamado de filtro de bolo. O sólido é removido, o filtro de prensa é recarregado com chorume e o ciclo de filtragem é repetido.</a:t>
            </a:r>
          </a:p>
          <a:p>
            <a:r>
              <a:rPr lang="pt-BR" sz="1400" dirty="0"/>
              <a:t>Um filtro prensa usa a pressão aumentada para maximizar a taxa de filtração e produzir um bolo final do filtro com um teor de água em 65%. Esta taxa é mais eficiente que a filtragem utilizando um funil e papel, que utiliza a baixa pressão causada pelo peso do líquido acima do papel de filtro.</a:t>
            </a:r>
          </a:p>
          <a:p>
            <a:r>
              <a:rPr lang="pt-BR" sz="1400" dirty="0"/>
              <a:t>O tipo de filtro prensa consiste de uma série de câmaras de filtro contendo placas quadradas, retangulares ou redondas apoiadas em um quadro. Uma vez que as câmaras de filtro são carregadas com chorume, as placas de filtro são forçadas juntamente com martelos hidráulicos que geram pressões de 100 libras por polegada quadrada (700.000 Pascal). Além do meio filtrante e da placa de filtração, o filtro melhora a remoção de partículas finas em suspensão.</a:t>
            </a:r>
          </a:p>
          <a:p>
            <a:r>
              <a:rPr lang="pt-BR" sz="1400" b="1" dirty="0"/>
              <a:t>Leia mais matérias relacionadas a manutenção industrial</a:t>
            </a:r>
            <a:r>
              <a:rPr lang="pt-BR" sz="1400" b="1" dirty="0" smtClean="0"/>
              <a:t>:</a:t>
            </a:r>
            <a:endParaRPr lang="pt-BR" sz="1400" b="1" dirty="0"/>
          </a:p>
        </p:txBody>
      </p:sp>
    </p:spTree>
    <p:extLst>
      <p:ext uri="{BB962C8B-B14F-4D97-AF65-F5344CB8AC3E}">
        <p14:creationId xmlns:p14="http://schemas.microsoft.com/office/powerpoint/2010/main" val="1422029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Filtro prensa</a:t>
            </a:r>
            <a:endParaRPr lang="pt-BR" sz="3200" dirty="0"/>
          </a:p>
        </p:txBody>
      </p:sp>
      <p:pic>
        <p:nvPicPr>
          <p:cNvPr id="1026" name="Picture 2" descr="C:\Users\Paulo César Ribeiro\Documents\filtro prensa 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53548" y="2060848"/>
            <a:ext cx="7200800"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2069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Placas do filtro prensa</a:t>
            </a:r>
            <a:endParaRPr lang="pt-BR" sz="2800" dirty="0"/>
          </a:p>
        </p:txBody>
      </p:sp>
      <p:pic>
        <p:nvPicPr>
          <p:cNvPr id="2050" name="Picture 2" descr="C:\Users\Paulo César Ribeiro\Documents\quadro de filtro prensa 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9205" y="1772816"/>
            <a:ext cx="7586558" cy="4248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344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smtClean="0"/>
              <a:t>Reator de bancada</a:t>
            </a:r>
            <a:endParaRPr lang="pt-BR" sz="2800" dirty="0"/>
          </a:p>
        </p:txBody>
      </p:sp>
      <p:pic>
        <p:nvPicPr>
          <p:cNvPr id="3074" name="Picture 2" descr="C:\Users\Paulo César Ribeiro\Documents\reator de bancad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2" y="1628801"/>
            <a:ext cx="3996808" cy="5060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786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Reator de bancada</a:t>
            </a:r>
            <a:endParaRPr lang="pt-BR" sz="3600" dirty="0"/>
          </a:p>
        </p:txBody>
      </p:sp>
      <p:sp>
        <p:nvSpPr>
          <p:cNvPr id="3" name="Espaço Reservado para Conteúdo 2"/>
          <p:cNvSpPr>
            <a:spLocks noGrp="1"/>
          </p:cNvSpPr>
          <p:nvPr>
            <p:ph idx="1"/>
          </p:nvPr>
        </p:nvSpPr>
        <p:spPr/>
        <p:txBody>
          <a:bodyPr>
            <a:normAutofit/>
          </a:bodyPr>
          <a:lstStyle/>
          <a:p>
            <a:r>
              <a:rPr lang="pt-BR" sz="2000" dirty="0" smtClean="0"/>
              <a:t>O reator é encamisado. (nota-se uma entrada para fluido de aquecimento ou de resfriamento do meio reacional.</a:t>
            </a:r>
          </a:p>
          <a:p>
            <a:r>
              <a:rPr lang="pt-BR" sz="2000" dirty="0" smtClean="0"/>
              <a:t>O reator também possui um condensador de refluxo a esquerda.</a:t>
            </a:r>
          </a:p>
          <a:p>
            <a:r>
              <a:rPr lang="pt-BR" sz="2000" dirty="0" smtClean="0"/>
              <a:t>O reator também possui uma entrada de reagentes líquidos, ( direita )</a:t>
            </a:r>
          </a:p>
          <a:p>
            <a:r>
              <a:rPr lang="pt-BR" sz="2000" dirty="0" smtClean="0"/>
              <a:t>O reator possui um sistema de agitação </a:t>
            </a:r>
            <a:r>
              <a:rPr lang="pt-BR" sz="2000" dirty="0" err="1" smtClean="0"/>
              <a:t>mecanica</a:t>
            </a:r>
            <a:r>
              <a:rPr lang="pt-BR" sz="2000" dirty="0" smtClean="0"/>
              <a:t> com controle de velocidade e controle de temperatura por meio de </a:t>
            </a:r>
            <a:r>
              <a:rPr lang="pt-BR" sz="2000" smtClean="0"/>
              <a:t>termômetro digital</a:t>
            </a:r>
            <a:endParaRPr lang="pt-BR" sz="2000" dirty="0"/>
          </a:p>
        </p:txBody>
      </p:sp>
    </p:spTree>
    <p:extLst>
      <p:ext uri="{BB962C8B-B14F-4D97-AF65-F5344CB8AC3E}">
        <p14:creationId xmlns:p14="http://schemas.microsoft.com/office/powerpoint/2010/main" val="3633009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observação</a:t>
            </a:r>
            <a:endParaRPr lang="pt-BR" dirty="0"/>
          </a:p>
        </p:txBody>
      </p:sp>
      <p:sp>
        <p:nvSpPr>
          <p:cNvPr id="3" name="Espaço Reservado para Conteúdo 2"/>
          <p:cNvSpPr>
            <a:spLocks noGrp="1"/>
          </p:cNvSpPr>
          <p:nvPr>
            <p:ph idx="1"/>
          </p:nvPr>
        </p:nvSpPr>
        <p:spPr/>
        <p:txBody>
          <a:bodyPr/>
          <a:lstStyle/>
          <a:p>
            <a:r>
              <a:rPr lang="pt-BR" dirty="0" smtClean="0"/>
              <a:t> Sugiro a </a:t>
            </a:r>
            <a:r>
              <a:rPr lang="pt-BR" dirty="0" err="1" smtClean="0"/>
              <a:t>voces</a:t>
            </a:r>
            <a:r>
              <a:rPr lang="pt-BR" dirty="0" smtClean="0"/>
              <a:t> que estudem pelo material que esta na lojinha e utilizem este material como um complemento.</a:t>
            </a:r>
            <a:endParaRPr lang="pt-BR" dirty="0"/>
          </a:p>
        </p:txBody>
      </p:sp>
    </p:spTree>
    <p:extLst>
      <p:ext uri="{BB962C8B-B14F-4D97-AF65-F5344CB8AC3E}">
        <p14:creationId xmlns:p14="http://schemas.microsoft.com/office/powerpoint/2010/main" val="2410990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Equipamentos usuais utilizados em laboratório na dissolução de sais.(banho </a:t>
            </a:r>
            <a:r>
              <a:rPr lang="pt-BR" dirty="0" err="1" smtClean="0"/>
              <a:t>maria</a:t>
            </a:r>
            <a:r>
              <a:rPr lang="pt-BR" dirty="0"/>
              <a:t>)</a:t>
            </a:r>
          </a:p>
        </p:txBody>
      </p:sp>
      <p:pic>
        <p:nvPicPr>
          <p:cNvPr id="1026" name="Picture 2" descr="C:\Users\Cliente\Documents\banho maria.jpg"/>
          <p:cNvPicPr>
            <a:picLocks noGrp="1" noChangeAspect="1" noChangeArrowheads="1"/>
          </p:cNvPicPr>
          <p:nvPr>
            <p:ph idx="1"/>
          </p:nvPr>
        </p:nvPicPr>
        <p:blipFill>
          <a:blip r:embed="rId3" cstate="print"/>
          <a:srcRect/>
          <a:stretch>
            <a:fillRect/>
          </a:stretch>
        </p:blipFill>
        <p:spPr bwMode="auto">
          <a:xfrm flipH="1">
            <a:off x="1763687" y="1723439"/>
            <a:ext cx="3888433" cy="302801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smtClean="0"/>
              <a:t>Banho Maria</a:t>
            </a:r>
            <a:endParaRPr lang="pt-BR" sz="3600" dirty="0"/>
          </a:p>
        </p:txBody>
      </p:sp>
      <p:pic>
        <p:nvPicPr>
          <p:cNvPr id="2050" name="Picture 2" descr="C:\Users\Cliente\Documents\banho maria 2.jpg"/>
          <p:cNvPicPr>
            <a:picLocks noGrp="1" noChangeAspect="1" noChangeArrowheads="1"/>
          </p:cNvPicPr>
          <p:nvPr>
            <p:ph idx="1"/>
          </p:nvPr>
        </p:nvPicPr>
        <p:blipFill>
          <a:blip r:embed="rId2" cstate="print"/>
          <a:srcRect/>
          <a:stretch>
            <a:fillRect/>
          </a:stretch>
        </p:blipFill>
        <p:spPr bwMode="auto">
          <a:xfrm>
            <a:off x="2263889" y="1772816"/>
            <a:ext cx="3577897" cy="324036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Agitadores magnéticos  com aquecimento</a:t>
            </a:r>
            <a:endParaRPr lang="pt-BR" dirty="0"/>
          </a:p>
        </p:txBody>
      </p:sp>
      <p:pic>
        <p:nvPicPr>
          <p:cNvPr id="4098" name="Picture 2" descr="C:\Users\Cliente\Documents\agitador magnético com aquecimento 1.jpg"/>
          <p:cNvPicPr>
            <a:picLocks noGrp="1" noChangeAspect="1" noChangeArrowheads="1"/>
          </p:cNvPicPr>
          <p:nvPr>
            <p:ph idx="1"/>
          </p:nvPr>
        </p:nvPicPr>
        <p:blipFill>
          <a:blip r:embed="rId2" cstate="print"/>
          <a:srcRect/>
          <a:stretch>
            <a:fillRect/>
          </a:stretch>
        </p:blipFill>
        <p:spPr bwMode="auto">
          <a:xfrm>
            <a:off x="1307151" y="1772816"/>
            <a:ext cx="6073169" cy="388843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Agitador magnético acoplado a uma placa de aquecimento</a:t>
            </a:r>
            <a:br>
              <a:rPr lang="pt-BR" dirty="0" smtClean="0"/>
            </a:br>
            <a:endParaRPr lang="pt-BR" dirty="0"/>
          </a:p>
        </p:txBody>
      </p:sp>
      <p:sp>
        <p:nvSpPr>
          <p:cNvPr id="4" name="Espaço Reservado para Texto 3"/>
          <p:cNvSpPr>
            <a:spLocks noGrp="1"/>
          </p:cNvSpPr>
          <p:nvPr>
            <p:ph type="body" sz="half" idx="2"/>
          </p:nvPr>
        </p:nvSpPr>
        <p:spPr/>
        <p:txBody>
          <a:bodyPr/>
          <a:lstStyle/>
          <a:p>
            <a:r>
              <a:rPr lang="pt-BR" dirty="0" smtClean="0"/>
              <a:t>Em baixo da placa temos um rotor com um imã. Dentro do </a:t>
            </a:r>
            <a:r>
              <a:rPr lang="pt-BR" smtClean="0"/>
              <a:t>bequer</a:t>
            </a:r>
            <a:r>
              <a:rPr lang="pt-BR" dirty="0" smtClean="0"/>
              <a:t> foi colocado um imã revestido por teflon , chamado popularmente de peixinho. Quando o motor do agitador é ligado, o motor gira e o peixinho acompanha a movimentação do rotor. A placa do agitador acompanha uma resistência que aquece o meio reacional.</a:t>
            </a:r>
            <a:endParaRPr lang="pt-BR" dirty="0"/>
          </a:p>
        </p:txBody>
      </p:sp>
      <p:pic>
        <p:nvPicPr>
          <p:cNvPr id="6146" name="Picture 2" descr="C:\Users\Cliente\Documents\agitador magnético com aquecimento 2.jpg"/>
          <p:cNvPicPr>
            <a:picLocks noGrp="1" noChangeAspect="1" noChangeArrowheads="1"/>
          </p:cNvPicPr>
          <p:nvPr>
            <p:ph idx="1"/>
          </p:nvPr>
        </p:nvPicPr>
        <p:blipFill>
          <a:blip r:embed="rId2" cstate="print"/>
          <a:srcRect/>
          <a:stretch>
            <a:fillRect/>
          </a:stretch>
        </p:blipFill>
        <p:spPr bwMode="auto">
          <a:xfrm>
            <a:off x="4225925" y="563086"/>
            <a:ext cx="3810000" cy="527304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fontScale="90000"/>
          </a:bodyPr>
          <a:lstStyle/>
          <a:p>
            <a:r>
              <a:rPr lang="pt-BR" dirty="0" smtClean="0"/>
              <a:t>Filtração  de produtos cristalizados ou recristalizados</a:t>
            </a:r>
            <a:endParaRPr lang="pt-BR" dirty="0"/>
          </a:p>
        </p:txBody>
      </p:sp>
      <p:sp>
        <p:nvSpPr>
          <p:cNvPr id="6" name="Espaço Reservado para Conteúdo 5"/>
          <p:cNvSpPr>
            <a:spLocks noGrp="1"/>
          </p:cNvSpPr>
          <p:nvPr>
            <p:ph idx="1"/>
          </p:nvPr>
        </p:nvSpPr>
        <p:spPr/>
        <p:txBody>
          <a:bodyPr>
            <a:normAutofit fontScale="92500" lnSpcReduction="10000"/>
          </a:bodyPr>
          <a:lstStyle/>
          <a:p>
            <a:r>
              <a:rPr lang="pt-BR" dirty="0" smtClean="0"/>
              <a:t>Geralmente se utiliza os funis de sucção (vácuo ). Funil de </a:t>
            </a:r>
            <a:r>
              <a:rPr lang="pt-BR" dirty="0" err="1" smtClean="0"/>
              <a:t>buchner</a:t>
            </a:r>
            <a:r>
              <a:rPr lang="pt-BR" dirty="0" smtClean="0"/>
              <a:t> . Geralmente de porcelana, mas também se encontra de aço inox.</a:t>
            </a:r>
          </a:p>
          <a:p>
            <a:r>
              <a:rPr lang="pt-BR" dirty="0" smtClean="0"/>
              <a:t>Tem-se também o funil de </a:t>
            </a:r>
            <a:r>
              <a:rPr lang="pt-BR" dirty="0" err="1" smtClean="0"/>
              <a:t>Hirsch</a:t>
            </a:r>
            <a:r>
              <a:rPr lang="pt-BR" dirty="0" smtClean="0"/>
              <a:t>.(modificação do funil de </a:t>
            </a:r>
            <a:r>
              <a:rPr lang="pt-BR" dirty="0" err="1" smtClean="0"/>
              <a:t>buchner</a:t>
            </a:r>
            <a:r>
              <a:rPr lang="pt-BR" dirty="0" smtClean="0"/>
              <a:t> ). Tem as bordos inclinados e é usado quando lidamos com uma quantidade menor que o funil de </a:t>
            </a:r>
            <a:r>
              <a:rPr lang="pt-BR" dirty="0" err="1" smtClean="0"/>
              <a:t>buchner</a:t>
            </a:r>
            <a:r>
              <a:rPr lang="pt-BR" dirty="0" smtClean="0"/>
              <a:t>.Utiliza papéis de 3 a 4 mm de diâmetro.</a:t>
            </a:r>
          </a:p>
          <a:p>
            <a:r>
              <a:rPr lang="pt-BR" dirty="0" smtClean="0"/>
              <a:t>Um outro funil, é o de </a:t>
            </a:r>
            <a:r>
              <a:rPr lang="pt-BR" dirty="0" err="1" smtClean="0"/>
              <a:t>Witt</a:t>
            </a:r>
            <a:r>
              <a:rPr lang="pt-BR" dirty="0" smtClean="0"/>
              <a:t>. Funil de vidro comum ligado ao prato de </a:t>
            </a:r>
            <a:r>
              <a:rPr lang="pt-BR" dirty="0" err="1" smtClean="0"/>
              <a:t>Witt</a:t>
            </a:r>
            <a:r>
              <a:rPr lang="pt-BR" dirty="0" smtClean="0"/>
              <a:t>. Utiliza papéis de 1 a 4 cm</a:t>
            </a:r>
          </a:p>
          <a:p>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Funil de </a:t>
            </a:r>
            <a:r>
              <a:rPr lang="pt-BR" sz="3200" dirty="0" err="1" smtClean="0"/>
              <a:t>Hirch</a:t>
            </a:r>
            <a:endParaRPr lang="pt-BR" sz="3200" dirty="0"/>
          </a:p>
        </p:txBody>
      </p:sp>
      <p:pic>
        <p:nvPicPr>
          <p:cNvPr id="1026" name="Picture 2" descr="C:\Users\Paulo César Ribeiro\Documents\hirch.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9712" y="1988840"/>
            <a:ext cx="5420367" cy="4476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348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smtClean="0"/>
              <a:t>Funil com crivo ou placa perfurada. Construído inteiramente de vidro , com placa perfurada.</a:t>
            </a:r>
          </a:p>
          <a:p>
            <a:r>
              <a:rPr lang="pt-BR" dirty="0" smtClean="0"/>
              <a:t>Tem-se também um funil de porcelana com placa filtrante de porcelana com grande número de porosidades( grande, média </a:t>
            </a:r>
            <a:r>
              <a:rPr lang="pt-BR" smtClean="0"/>
              <a:t>e fina)</a:t>
            </a:r>
            <a:endParaRPr lang="pt-B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2287</TotalTime>
  <Words>1507</Words>
  <Application>Microsoft Office PowerPoint</Application>
  <PresentationFormat>Apresentação na tela (4:3)</PresentationFormat>
  <Paragraphs>84</Paragraphs>
  <Slides>26</Slides>
  <Notes>1</Notes>
  <HiddenSlides>0</HiddenSlides>
  <MMClips>0</MMClips>
  <ScaleCrop>false</ScaleCrop>
  <HeadingPairs>
    <vt:vector size="4" baseType="variant">
      <vt:variant>
        <vt:lpstr>Tema</vt:lpstr>
      </vt:variant>
      <vt:variant>
        <vt:i4>1</vt:i4>
      </vt:variant>
      <vt:variant>
        <vt:lpstr>Títulos de slides</vt:lpstr>
      </vt:variant>
      <vt:variant>
        <vt:i4>26</vt:i4>
      </vt:variant>
    </vt:vector>
  </HeadingPairs>
  <TitlesOfParts>
    <vt:vector size="27" baseType="lpstr">
      <vt:lpstr>Tema do Office</vt:lpstr>
      <vt:lpstr>Puficação de sólidos inorgânicos (sais inorgânicos )</vt:lpstr>
      <vt:lpstr>Apresentação do PowerPoint</vt:lpstr>
      <vt:lpstr>Equipamentos usuais utilizados em laboratório na dissolução de sais.(banho maria)</vt:lpstr>
      <vt:lpstr>Banho Maria</vt:lpstr>
      <vt:lpstr>Agitadores magnéticos  com aquecimento</vt:lpstr>
      <vt:lpstr>Agitador magnético acoplado a uma placa de aquecimento </vt:lpstr>
      <vt:lpstr>Filtração  de produtos cristalizados ou recristalizados</vt:lpstr>
      <vt:lpstr>Funil de Hirch</vt:lpstr>
      <vt:lpstr>Apresentação do PowerPoint</vt:lpstr>
      <vt:lpstr>Apresentação do PowerPoint</vt:lpstr>
      <vt:lpstr>Purificação de sais por recristalização</vt:lpstr>
      <vt:lpstr>Apresentação do PowerPoint</vt:lpstr>
      <vt:lpstr>Precipitação ou recristalização forçada</vt:lpstr>
      <vt:lpstr>Solventes</vt:lpstr>
      <vt:lpstr>Escolha do solvente</vt:lpstr>
      <vt:lpstr>Solventes</vt:lpstr>
      <vt:lpstr>Envelhecimento dos precipitados </vt:lpstr>
      <vt:lpstr>Contaminação dos precipitados</vt:lpstr>
      <vt:lpstr>Filtro Prensa</vt:lpstr>
      <vt:lpstr>Aplicações do filtro prensa</vt:lpstr>
      <vt:lpstr>Filtro de Prensa</vt:lpstr>
      <vt:lpstr>Filtro prensa</vt:lpstr>
      <vt:lpstr>Placas do filtro prensa</vt:lpstr>
      <vt:lpstr>Reator de bancada</vt:lpstr>
      <vt:lpstr>Reator de bancada</vt:lpstr>
      <vt:lpstr>observação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Puficação de sólidos inorgânicos (sais inorgânicos )</dc:title>
  <dc:creator>Cliente</dc:creator>
  <cp:lastModifiedBy>Paulo César Ribeiro</cp:lastModifiedBy>
  <cp:revision>229</cp:revision>
  <dcterms:created xsi:type="dcterms:W3CDTF">2017-08-24T13:17:03Z</dcterms:created>
  <dcterms:modified xsi:type="dcterms:W3CDTF">2019-05-08T18:50:18Z</dcterms:modified>
</cp:coreProperties>
</file>