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319" r:id="rId6"/>
    <p:sldId id="321" r:id="rId7"/>
    <p:sldId id="320" r:id="rId8"/>
    <p:sldId id="318" r:id="rId9"/>
    <p:sldId id="322" r:id="rId10"/>
    <p:sldId id="282" r:id="rId11"/>
  </p:sldIdLst>
  <p:sldSz cx="9144000" cy="6858000" type="screen4x3"/>
  <p:notesSz cx="7099300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2434" autoAdjust="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B1C415-07B7-44B3-8202-0095D7E0200B}" type="datetimeFigureOut">
              <a:rPr lang="pt-BR" smtClean="0"/>
              <a:pPr/>
              <a:t>24/03/2011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9855E18-DF74-454D-AB18-5D2C550D8B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valida_cpf.js" TargetMode="External"/><Relationship Id="rId2" Type="http://schemas.openxmlformats.org/officeDocument/2006/relationships/hyperlink" Target="valida_cpf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Validando Entradas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06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Próxima Aula: </a:t>
            </a:r>
            <a:br>
              <a:rPr lang="pt-BR" dirty="0" smtClean="0"/>
            </a:br>
            <a:r>
              <a:rPr lang="pt-BR" dirty="0" smtClean="0"/>
              <a:t>Usando o </a:t>
            </a:r>
            <a:r>
              <a:rPr lang="pt-BR" dirty="0" err="1" smtClean="0"/>
              <a:t>PHPMyAdmin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Cadastro de Pessoas Físicas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683488"/>
            <a:ext cx="8072494" cy="46029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3200" dirty="0" smtClean="0"/>
              <a:t>Qualquer sistema de cadastro que desenvolvermos, devemos exigir um número válido de inscrição do CPF para cada registro pessoal, já que o número possui </a:t>
            </a:r>
            <a:r>
              <a:rPr lang="pt-BR" sz="3200" b="1" dirty="0" smtClean="0"/>
              <a:t>dois dígitos verificadores</a:t>
            </a:r>
            <a:r>
              <a:rPr lang="pt-BR" sz="3200" dirty="0" smtClean="0"/>
              <a:t>.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Porém não adianta nada pedir o CPF se nossa rotina não faz a validação dos dígitos verificadores!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Vamos entender o algoritmo de validação do CPF.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Número de Exemplo</a:t>
            </a:r>
            <a:endParaRPr lang="pt-BR" dirty="0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683488"/>
            <a:ext cx="8072494" cy="46029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z="3200" dirty="0" smtClean="0"/>
              <a:t>Tomaremos como referência um número fictício: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132.432.654-95</a:t>
            </a:r>
          </a:p>
          <a:p>
            <a:pPr marL="0" indent="0" algn="just">
              <a:buNone/>
            </a:pPr>
            <a:endParaRPr lang="pt-BR" sz="3200" b="1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pt-BR" sz="3200" dirty="0" smtClean="0"/>
              <a:t>Veremos se esse número é ou não válido... para isso considerar inicialmente apenas os noves dígitos iniciais (sem os verificadores)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ctr">
              <a:buNone/>
            </a:pPr>
            <a:r>
              <a:rPr lang="pt-BR" sz="3200" b="1" dirty="0" smtClean="0">
                <a:solidFill>
                  <a:srgbClr val="0070C0"/>
                </a:solidFill>
              </a:rPr>
              <a:t>132432654</a:t>
            </a:r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Devemos multiplicar cada um deles, por um valor decrescente, iniciando-se em </a:t>
            </a:r>
            <a:r>
              <a:rPr lang="pt-BR" sz="3200" b="1" dirty="0" smtClean="0">
                <a:solidFill>
                  <a:srgbClr val="0070C0"/>
                </a:solidFill>
              </a:rPr>
              <a:t>10</a:t>
            </a:r>
            <a:r>
              <a:rPr lang="pt-BR" sz="3200" dirty="0" smtClean="0"/>
              <a:t>. No final somaremos todos os valores encontrados.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Passo I – Primeira Soma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76984" y="558209"/>
            <a:ext cx="7952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/>
              <a:t>Realizando as multiplicações:</a:t>
            </a:r>
            <a:endParaRPr lang="pt-BR" sz="3200" dirty="0"/>
          </a:p>
        </p:txBody>
      </p:sp>
      <p:sp>
        <p:nvSpPr>
          <p:cNvPr id="5" name="Retângulo 4"/>
          <p:cNvSpPr/>
          <p:nvPr/>
        </p:nvSpPr>
        <p:spPr>
          <a:xfrm>
            <a:off x="1357290" y="1214422"/>
            <a:ext cx="1670650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1 </a:t>
            </a:r>
            <a:r>
              <a:rPr lang="pt-BR" b="1" dirty="0" smtClean="0"/>
              <a:t>x 10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3 </a:t>
            </a:r>
            <a:r>
              <a:rPr lang="pt-BR" b="1" dirty="0" smtClean="0"/>
              <a:t>x 9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27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2 </a:t>
            </a:r>
            <a:r>
              <a:rPr lang="pt-BR" b="1" dirty="0" smtClean="0"/>
              <a:t>x 8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16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4 </a:t>
            </a:r>
            <a:r>
              <a:rPr lang="pt-BR" b="1" dirty="0" smtClean="0"/>
              <a:t>x 7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28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3 </a:t>
            </a:r>
            <a:r>
              <a:rPr lang="pt-BR" b="1" dirty="0" smtClean="0"/>
              <a:t>x 6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2 </a:t>
            </a:r>
            <a:r>
              <a:rPr lang="pt-BR" b="1" dirty="0" smtClean="0"/>
              <a:t>x 5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6 </a:t>
            </a:r>
            <a:r>
              <a:rPr lang="pt-BR" b="1" dirty="0" smtClean="0"/>
              <a:t>x 4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24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5 </a:t>
            </a:r>
            <a:r>
              <a:rPr lang="pt-BR" b="1" dirty="0" smtClean="0"/>
              <a:t>x 3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15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4 </a:t>
            </a:r>
            <a:r>
              <a:rPr lang="pt-BR" b="1" dirty="0" smtClean="0"/>
              <a:t>x 2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8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0034" y="3797341"/>
            <a:ext cx="7952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Agora, somando os resultados obtidos: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928662" y="4572008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10 </a:t>
            </a:r>
            <a:r>
              <a:rPr lang="pt-BR" b="1" dirty="0" smtClean="0"/>
              <a:t>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27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16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28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 </a:t>
            </a:r>
            <a:r>
              <a:rPr lang="pt-BR" b="1" dirty="0" smtClean="0"/>
              <a:t>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24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15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8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rgbClr val="0070C0"/>
                </a:solidFill>
              </a:rPr>
              <a:t>156</a:t>
            </a:r>
            <a:endParaRPr lang="pt-B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2293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Passo II – Primeiro Dígito Verificador</a:t>
            </a:r>
            <a:endParaRPr lang="pt-BR" sz="2800" dirty="0"/>
          </a:p>
        </p:txBody>
      </p:sp>
      <p:sp>
        <p:nvSpPr>
          <p:cNvPr id="7" name="Retângulo 6"/>
          <p:cNvSpPr/>
          <p:nvPr/>
        </p:nvSpPr>
        <p:spPr>
          <a:xfrm>
            <a:off x="476984" y="558209"/>
            <a:ext cx="7952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Encontramos o valor </a:t>
            </a:r>
            <a:r>
              <a:rPr lang="pt-BR" sz="2000" b="1" dirty="0" smtClean="0">
                <a:solidFill>
                  <a:srgbClr val="0070C0"/>
                </a:solidFill>
              </a:rPr>
              <a:t>156 </a:t>
            </a:r>
            <a:r>
              <a:rPr lang="pt-BR" sz="2000" dirty="0" smtClean="0"/>
              <a:t>e o dividiremos por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 considerando apenas a parte inteira da divisão: </a:t>
            </a:r>
            <a:endParaRPr lang="pt-BR" sz="2000" b="1" dirty="0">
              <a:solidFill>
                <a:srgbClr val="0070C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28662" y="1285860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156 </a:t>
            </a:r>
            <a:r>
              <a:rPr lang="pt-BR" b="1" dirty="0" smtClean="0"/>
              <a:t>/ </a:t>
            </a:r>
            <a:r>
              <a:rPr lang="pt-BR" b="1" dirty="0" smtClean="0">
                <a:solidFill>
                  <a:srgbClr val="0070C0"/>
                </a:solidFill>
              </a:rPr>
              <a:t>11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14</a:t>
            </a:r>
            <a:r>
              <a:rPr lang="pt-BR" sz="1100" b="1" dirty="0" smtClean="0"/>
              <a:t>,181818181818...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6984" y="1743006"/>
            <a:ext cx="7952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O valor encontrado será novamente multiplicado por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:</a:t>
            </a: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928662" y="3214686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156 </a:t>
            </a:r>
            <a:r>
              <a:rPr lang="pt-BR" b="1" dirty="0" smtClean="0"/>
              <a:t>–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154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rgbClr val="0070C0"/>
                </a:solidFill>
              </a:rPr>
              <a:t>2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28662" y="2214554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14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smtClean="0"/>
              <a:t>* </a:t>
            </a:r>
            <a:r>
              <a:rPr lang="pt-BR" b="1" dirty="0" smtClean="0">
                <a:solidFill>
                  <a:srgbClr val="0070C0"/>
                </a:solidFill>
              </a:rPr>
              <a:t>11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154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76984" y="2643182"/>
            <a:ext cx="7952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Por fim subtraímos o valor encontrado da soma anterior:</a:t>
            </a:r>
            <a:endParaRPr lang="pt-BR" sz="2000" dirty="0"/>
          </a:p>
        </p:txBody>
      </p:sp>
      <p:sp>
        <p:nvSpPr>
          <p:cNvPr id="12" name="Retângulo 11"/>
          <p:cNvSpPr/>
          <p:nvPr/>
        </p:nvSpPr>
        <p:spPr>
          <a:xfrm>
            <a:off x="476984" y="3643314"/>
            <a:ext cx="7952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Se o valor encontrado for </a:t>
            </a:r>
            <a:r>
              <a:rPr lang="pt-BR" sz="2000" b="1" dirty="0" smtClean="0">
                <a:solidFill>
                  <a:srgbClr val="0070C0"/>
                </a:solidFill>
              </a:rPr>
              <a:t>0 </a:t>
            </a:r>
            <a:r>
              <a:rPr lang="pt-BR" sz="2000" dirty="0" smtClean="0"/>
              <a:t>ou </a:t>
            </a:r>
            <a:r>
              <a:rPr lang="pt-BR" sz="2000" b="1" dirty="0" smtClean="0">
                <a:solidFill>
                  <a:srgbClr val="0070C0"/>
                </a:solidFill>
              </a:rPr>
              <a:t>1</a:t>
            </a:r>
            <a:r>
              <a:rPr lang="pt-BR" sz="2000" dirty="0" smtClean="0"/>
              <a:t>, o primeiro dígito verificador será </a:t>
            </a:r>
            <a:r>
              <a:rPr lang="pt-BR" sz="2000" b="1" dirty="0" smtClean="0"/>
              <a:t>0</a:t>
            </a:r>
            <a:r>
              <a:rPr lang="pt-BR" sz="2000" dirty="0" smtClean="0"/>
              <a:t>, se for qualquer outro valor, o primeiro será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 subtraído do valor encontrado. Neste caso:</a:t>
            </a:r>
            <a:endParaRPr lang="pt-BR" sz="2000" dirty="0"/>
          </a:p>
        </p:txBody>
      </p:sp>
      <p:sp>
        <p:nvSpPr>
          <p:cNvPr id="13" name="Retângulo 12"/>
          <p:cNvSpPr/>
          <p:nvPr/>
        </p:nvSpPr>
        <p:spPr>
          <a:xfrm>
            <a:off x="928662" y="4786322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DV1 = </a:t>
            </a:r>
            <a:r>
              <a:rPr lang="pt-BR" b="1" dirty="0" smtClean="0">
                <a:solidFill>
                  <a:srgbClr val="0070C0"/>
                </a:solidFill>
              </a:rPr>
              <a:t>11 </a:t>
            </a:r>
            <a:r>
              <a:rPr lang="pt-BR" b="1" dirty="0" smtClean="0"/>
              <a:t>– </a:t>
            </a:r>
            <a:r>
              <a:rPr lang="pt-BR" b="1" dirty="0" smtClean="0">
                <a:solidFill>
                  <a:srgbClr val="0070C0"/>
                </a:solidFill>
              </a:rPr>
              <a:t>2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9</a:t>
            </a:r>
            <a:endParaRPr lang="pt-B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Passo III – Segunda Soma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76984" y="558209"/>
            <a:ext cx="7952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Repetimos as multiplicações com o contador decremental iniciando em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:</a:t>
            </a:r>
            <a:endParaRPr lang="pt-BR" sz="2000" dirty="0"/>
          </a:p>
        </p:txBody>
      </p:sp>
      <p:sp>
        <p:nvSpPr>
          <p:cNvPr id="5" name="Retângulo 4"/>
          <p:cNvSpPr/>
          <p:nvPr/>
        </p:nvSpPr>
        <p:spPr>
          <a:xfrm>
            <a:off x="1357290" y="1272305"/>
            <a:ext cx="2367956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1 </a:t>
            </a:r>
            <a:r>
              <a:rPr lang="pt-BR" b="1" dirty="0" smtClean="0"/>
              <a:t>x 11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11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3 </a:t>
            </a:r>
            <a:r>
              <a:rPr lang="pt-BR" b="1" dirty="0" smtClean="0"/>
              <a:t>x 10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30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2 </a:t>
            </a:r>
            <a:r>
              <a:rPr lang="pt-BR" b="1" dirty="0" smtClean="0"/>
              <a:t>x 9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4 </a:t>
            </a:r>
            <a:r>
              <a:rPr lang="pt-BR" b="1" dirty="0" smtClean="0"/>
              <a:t>x 8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32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3 </a:t>
            </a:r>
            <a:r>
              <a:rPr lang="pt-BR" b="1" dirty="0" smtClean="0"/>
              <a:t>x 7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21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2 </a:t>
            </a:r>
            <a:r>
              <a:rPr lang="pt-BR" b="1" dirty="0" smtClean="0"/>
              <a:t>x 6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6 </a:t>
            </a:r>
            <a:r>
              <a:rPr lang="pt-BR" b="1" dirty="0" smtClean="0"/>
              <a:t>x 5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30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5 </a:t>
            </a:r>
            <a:r>
              <a:rPr lang="pt-BR" b="1" dirty="0" smtClean="0"/>
              <a:t>x 4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20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4 </a:t>
            </a:r>
            <a:r>
              <a:rPr lang="pt-BR" b="1" dirty="0" smtClean="0"/>
              <a:t>x 3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12</a:t>
            </a:r>
          </a:p>
          <a:p>
            <a:r>
              <a:rPr lang="pt-BR" b="1" dirty="0" smtClean="0">
                <a:solidFill>
                  <a:srgbClr val="0070C0"/>
                </a:solidFill>
              </a:rPr>
              <a:t>9 </a:t>
            </a:r>
            <a:r>
              <a:rPr lang="pt-BR" b="1" dirty="0" smtClean="0"/>
              <a:t>x 2 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 </a:t>
            </a:r>
            <a:r>
              <a:rPr lang="pt-BR" b="1" dirty="0" smtClean="0">
                <a:solidFill>
                  <a:srgbClr val="0070C0"/>
                </a:solidFill>
              </a:rPr>
              <a:t>(DV1)</a:t>
            </a:r>
          </a:p>
        </p:txBody>
      </p:sp>
      <p:sp>
        <p:nvSpPr>
          <p:cNvPr id="6" name="Retângulo 5"/>
          <p:cNvSpPr/>
          <p:nvPr/>
        </p:nvSpPr>
        <p:spPr>
          <a:xfrm>
            <a:off x="500034" y="4048788"/>
            <a:ext cx="79526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 smtClean="0"/>
              <a:t>Agora, somando os resultados obtidos:</a:t>
            </a:r>
            <a:endParaRPr lang="pt-BR" sz="2800" dirty="0"/>
          </a:p>
        </p:txBody>
      </p:sp>
      <p:sp>
        <p:nvSpPr>
          <p:cNvPr id="9" name="Retângulo 8"/>
          <p:cNvSpPr/>
          <p:nvPr/>
        </p:nvSpPr>
        <p:spPr>
          <a:xfrm>
            <a:off x="928662" y="470274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11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30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32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21 </a:t>
            </a:r>
            <a:r>
              <a:rPr lang="pt-BR" b="1" dirty="0" smtClean="0"/>
              <a:t>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12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30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20</a:t>
            </a:r>
            <a:r>
              <a:rPr lang="pt-BR" b="1" dirty="0" smtClean="0"/>
              <a:t> +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12 </a:t>
            </a:r>
            <a:r>
              <a:rPr lang="pt-BR" b="1" dirty="0" smtClean="0"/>
              <a:t>+ </a:t>
            </a:r>
            <a:r>
              <a:rPr lang="pt-BR" b="1" dirty="0" smtClean="0">
                <a:solidFill>
                  <a:srgbClr val="0070C0"/>
                </a:solidFill>
              </a:rPr>
              <a:t>18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rgbClr val="0070C0"/>
                </a:solidFill>
              </a:rPr>
              <a:t>204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62293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Passo IV – Segundo Dígito Verificador</a:t>
            </a:r>
            <a:endParaRPr lang="pt-BR" sz="2800" dirty="0"/>
          </a:p>
        </p:txBody>
      </p:sp>
      <p:sp>
        <p:nvSpPr>
          <p:cNvPr id="7" name="Retângulo 6"/>
          <p:cNvSpPr/>
          <p:nvPr/>
        </p:nvSpPr>
        <p:spPr>
          <a:xfrm>
            <a:off x="476984" y="558209"/>
            <a:ext cx="7952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Encontramos o valor </a:t>
            </a:r>
            <a:r>
              <a:rPr lang="pt-BR" sz="2000" b="1" dirty="0" smtClean="0">
                <a:solidFill>
                  <a:srgbClr val="0070C0"/>
                </a:solidFill>
              </a:rPr>
              <a:t>204 </a:t>
            </a:r>
            <a:r>
              <a:rPr lang="pt-BR" sz="2000" dirty="0" smtClean="0"/>
              <a:t>e o dividiremos por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 considerando apenas a parte inteira da divisão: </a:t>
            </a:r>
            <a:endParaRPr lang="pt-BR" sz="2000" b="1" dirty="0">
              <a:solidFill>
                <a:srgbClr val="0070C0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28662" y="1285860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204 </a:t>
            </a:r>
            <a:r>
              <a:rPr lang="pt-BR" b="1" dirty="0" smtClean="0"/>
              <a:t>/ </a:t>
            </a:r>
            <a:r>
              <a:rPr lang="pt-BR" b="1" dirty="0" smtClean="0">
                <a:solidFill>
                  <a:srgbClr val="0070C0"/>
                </a:solidFill>
              </a:rPr>
              <a:t>11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</a:t>
            </a:r>
            <a:r>
              <a:rPr lang="pt-BR" sz="1100" b="1" dirty="0" smtClean="0"/>
              <a:t>,5454545454...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76984" y="1743006"/>
            <a:ext cx="7952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O valor encontrado será novamente multiplicado por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:</a:t>
            </a:r>
            <a:endParaRPr lang="pt-BR" sz="2000" dirty="0"/>
          </a:p>
        </p:txBody>
      </p:sp>
      <p:sp>
        <p:nvSpPr>
          <p:cNvPr id="9" name="Retângulo 8"/>
          <p:cNvSpPr/>
          <p:nvPr/>
        </p:nvSpPr>
        <p:spPr>
          <a:xfrm>
            <a:off x="928662" y="3214686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rgbClr val="0070C0"/>
                </a:solidFill>
              </a:rPr>
              <a:t>204 </a:t>
            </a:r>
            <a:r>
              <a:rPr lang="pt-BR" b="1" dirty="0" smtClean="0"/>
              <a:t>–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198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rgbClr val="0070C0"/>
                </a:solidFill>
              </a:rPr>
              <a:t>6</a:t>
            </a:r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928662" y="2214554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18</a:t>
            </a:r>
            <a:r>
              <a:rPr lang="pt-BR" b="1" dirty="0" smtClean="0">
                <a:solidFill>
                  <a:srgbClr val="0070C0"/>
                </a:solidFill>
              </a:rPr>
              <a:t> </a:t>
            </a:r>
            <a:r>
              <a:rPr lang="pt-BR" b="1" dirty="0" smtClean="0"/>
              <a:t>* </a:t>
            </a:r>
            <a:r>
              <a:rPr lang="pt-BR" b="1" dirty="0" smtClean="0">
                <a:solidFill>
                  <a:srgbClr val="0070C0"/>
                </a:solidFill>
              </a:rPr>
              <a:t>11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198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476984" y="2643182"/>
            <a:ext cx="7952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Por fim subtraímos o valor encontrado da soma anterior:</a:t>
            </a:r>
            <a:endParaRPr lang="pt-BR" sz="2000" dirty="0"/>
          </a:p>
        </p:txBody>
      </p:sp>
      <p:sp>
        <p:nvSpPr>
          <p:cNvPr id="12" name="Retângulo 11"/>
          <p:cNvSpPr/>
          <p:nvPr/>
        </p:nvSpPr>
        <p:spPr>
          <a:xfrm>
            <a:off x="476984" y="3643314"/>
            <a:ext cx="79526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Se o valor encontrado for </a:t>
            </a:r>
            <a:r>
              <a:rPr lang="pt-BR" sz="2000" b="1" dirty="0" smtClean="0">
                <a:solidFill>
                  <a:srgbClr val="0070C0"/>
                </a:solidFill>
              </a:rPr>
              <a:t>0 </a:t>
            </a:r>
            <a:r>
              <a:rPr lang="pt-BR" sz="2000" dirty="0" smtClean="0"/>
              <a:t>ou </a:t>
            </a:r>
            <a:r>
              <a:rPr lang="pt-BR" sz="2000" b="1" dirty="0" smtClean="0">
                <a:solidFill>
                  <a:srgbClr val="0070C0"/>
                </a:solidFill>
              </a:rPr>
              <a:t>1</a:t>
            </a:r>
            <a:r>
              <a:rPr lang="pt-BR" sz="2000" dirty="0" smtClean="0"/>
              <a:t>, o segundo dígito verificador será </a:t>
            </a:r>
            <a:r>
              <a:rPr lang="pt-BR" sz="2000" b="1" dirty="0" smtClean="0"/>
              <a:t>0</a:t>
            </a:r>
            <a:r>
              <a:rPr lang="pt-BR" sz="2000" dirty="0" smtClean="0"/>
              <a:t>, se for qualquer outro valor, o segundo será </a:t>
            </a:r>
            <a:r>
              <a:rPr lang="pt-BR" sz="2000" b="1" dirty="0" smtClean="0">
                <a:solidFill>
                  <a:srgbClr val="0070C0"/>
                </a:solidFill>
              </a:rPr>
              <a:t>11</a:t>
            </a:r>
            <a:r>
              <a:rPr lang="pt-BR" sz="2000" dirty="0" smtClean="0"/>
              <a:t> subtraído do valor encontrado. Neste caso:</a:t>
            </a:r>
            <a:endParaRPr lang="pt-BR" sz="2000" dirty="0"/>
          </a:p>
        </p:txBody>
      </p:sp>
      <p:sp>
        <p:nvSpPr>
          <p:cNvPr id="13" name="Retângulo 12"/>
          <p:cNvSpPr/>
          <p:nvPr/>
        </p:nvSpPr>
        <p:spPr>
          <a:xfrm>
            <a:off x="928662" y="4786322"/>
            <a:ext cx="70723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DV2 = </a:t>
            </a:r>
            <a:r>
              <a:rPr lang="pt-BR" b="1" dirty="0" smtClean="0">
                <a:solidFill>
                  <a:srgbClr val="0070C0"/>
                </a:solidFill>
              </a:rPr>
              <a:t>11 </a:t>
            </a:r>
            <a:r>
              <a:rPr lang="pt-BR" b="1" dirty="0" smtClean="0"/>
              <a:t>– </a:t>
            </a:r>
            <a:r>
              <a:rPr lang="pt-BR" b="1" dirty="0" smtClean="0">
                <a:solidFill>
                  <a:srgbClr val="0070C0"/>
                </a:solidFill>
              </a:rPr>
              <a:t>6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b="1" dirty="0" smtClean="0"/>
              <a:t>=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5</a:t>
            </a:r>
            <a:endParaRPr lang="pt-B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Verificando o número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76984" y="558209"/>
            <a:ext cx="7952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 smtClean="0"/>
              <a:t>Relembrando o CPF considerado:</a:t>
            </a:r>
            <a:endParaRPr lang="pt-BR" sz="3200" dirty="0"/>
          </a:p>
        </p:txBody>
      </p:sp>
      <p:sp>
        <p:nvSpPr>
          <p:cNvPr id="6" name="Retângulo 5"/>
          <p:cNvSpPr/>
          <p:nvPr/>
        </p:nvSpPr>
        <p:spPr>
          <a:xfrm>
            <a:off x="3428992" y="1785926"/>
            <a:ext cx="22605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132.432.654-95</a:t>
            </a:r>
          </a:p>
        </p:txBody>
      </p:sp>
      <p:sp>
        <p:nvSpPr>
          <p:cNvPr id="8" name="Retângulo 7"/>
          <p:cNvSpPr/>
          <p:nvPr/>
        </p:nvSpPr>
        <p:spPr>
          <a:xfrm>
            <a:off x="548422" y="2526565"/>
            <a:ext cx="7952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Depois de vários cálculos simples encontramos os seguintes valores de  resultado: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3953081" y="3854239"/>
            <a:ext cx="1237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DV1 = 9</a:t>
            </a:r>
          </a:p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DV2 = 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Finalizando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71472" y="642918"/>
            <a:ext cx="7952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Validar números de CPF é </a:t>
            </a:r>
            <a:r>
              <a:rPr lang="pt-BR" sz="2400" b="1" dirty="0" smtClean="0">
                <a:solidFill>
                  <a:srgbClr val="0070C0"/>
                </a:solidFill>
              </a:rPr>
              <a:t>OBRIGAÇÃO</a:t>
            </a:r>
            <a:r>
              <a:rPr lang="pt-BR" sz="2400" dirty="0" smtClean="0"/>
              <a:t> dos sistemas atuais, para afastar os “espertos” que queiram burlar o nosso programa com um CPF inválido.</a:t>
            </a: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571472" y="2359406"/>
            <a:ext cx="7952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Como vimos a lógica de cálculo dos dígitos verificadores, podemos aplicá-la em todas as linguagens, já que utilizamos apenas somas, multiplicações e divisões para tanto.</a:t>
            </a:r>
            <a:endParaRPr lang="pt-BR" sz="2400" dirty="0"/>
          </a:p>
        </p:txBody>
      </p:sp>
      <p:sp>
        <p:nvSpPr>
          <p:cNvPr id="5" name="CaixaDeTexto 4">
            <a:hlinkClick r:id="rId2" action="ppaction://hlinkfile"/>
          </p:cNvPr>
          <p:cNvSpPr txBox="1"/>
          <p:nvPr/>
        </p:nvSpPr>
        <p:spPr>
          <a:xfrm>
            <a:off x="1928794" y="464344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valida_cpf</a:t>
            </a:r>
            <a:r>
              <a:rPr lang="pt-BR" b="1" dirty="0" smtClean="0"/>
              <a:t>.php</a:t>
            </a:r>
            <a:endParaRPr lang="pt-BR" b="1" dirty="0"/>
          </a:p>
        </p:txBody>
      </p:sp>
      <p:sp>
        <p:nvSpPr>
          <p:cNvPr id="6" name="CaixaDeTexto 5">
            <a:hlinkClick r:id="rId3" action="ppaction://hlinkfile"/>
          </p:cNvPr>
          <p:cNvSpPr txBox="1"/>
          <p:nvPr/>
        </p:nvSpPr>
        <p:spPr>
          <a:xfrm>
            <a:off x="5286380" y="464344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/>
              <a:t>valida_cpf</a:t>
            </a:r>
            <a:r>
              <a:rPr lang="pt-BR" b="1" dirty="0" smtClean="0"/>
              <a:t>.</a:t>
            </a:r>
            <a:r>
              <a:rPr lang="pt-BR" b="1" dirty="0" err="1" smtClean="0"/>
              <a:t>js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3714744" y="405980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EXEMPLOS: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694</TotalTime>
  <Words>589</Words>
  <Application>Microsoft Office PowerPoint</Application>
  <PresentationFormat>Apresentação na tela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Aspecto</vt:lpstr>
      <vt:lpstr>Validando Entradas</vt:lpstr>
      <vt:lpstr>Cadastro de Pessoas Físicas</vt:lpstr>
      <vt:lpstr>Número de Exemplo</vt:lpstr>
      <vt:lpstr>Passo I – Primeira Soma</vt:lpstr>
      <vt:lpstr>Passo II – Primeiro Dígito Verificador</vt:lpstr>
      <vt:lpstr>Passo III – Segunda Soma</vt:lpstr>
      <vt:lpstr>Passo IV – Segundo Dígito Verificador</vt:lpstr>
      <vt:lpstr>Verificando o número</vt:lpstr>
      <vt:lpstr>Finalizando</vt:lpstr>
      <vt:lpstr>Próxima Aula:  Usando o PHPMyAdmin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Comando</dc:title>
  <dc:creator>Bruno</dc:creator>
  <cp:lastModifiedBy>Bruno</cp:lastModifiedBy>
  <cp:revision>84</cp:revision>
  <dcterms:created xsi:type="dcterms:W3CDTF">2011-02-14T14:06:24Z</dcterms:created>
  <dcterms:modified xsi:type="dcterms:W3CDTF">2011-03-24T17:51:33Z</dcterms:modified>
</cp:coreProperties>
</file>