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19"/>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notesMaster" Target="notesMasters/notesMaster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22843074336533E-2"/>
          <c:y val="3.991560273093922E-2"/>
          <c:w val="0.9042898622047244"/>
          <c:h val="0.8565964566929134"/>
        </c:manualLayout>
      </c:layout>
      <c:barChart>
        <c:barDir val="col"/>
        <c:grouping val="stacked"/>
        <c:varyColors val="0"/>
        <c:ser>
          <c:idx val="0"/>
          <c:order val="0"/>
          <c:tx>
            <c:strRef>
              <c:f>Plan1!$B$1</c:f>
              <c:strCache>
                <c:ptCount val="1"/>
                <c:pt idx="0">
                  <c:v>Série 1</c:v>
                </c:pt>
              </c:strCache>
            </c:strRef>
          </c:tx>
          <c:spPr>
            <a:solidFill>
              <a:schemeClr val="tx2"/>
            </a:solidFill>
            <a:ln>
              <a:solidFill>
                <a:schemeClr val="accent1"/>
              </a:solidFill>
            </a:ln>
          </c:spPr>
          <c:invertIfNegative val="0"/>
          <c:cat>
            <c:numRef>
              <c:f>Plan1!$A$2:$A$5</c:f>
              <c:numCache>
                <c:formatCode>General</c:formatCode>
                <c:ptCount val="4"/>
                <c:pt idx="0" formatCode="0%">
                  <c:v>1</c:v>
                </c:pt>
                <c:pt idx="2" formatCode="0%">
                  <c:v>0.8</c:v>
                </c:pt>
                <c:pt idx="3" formatCode="0%">
                  <c:v>0.2</c:v>
                </c:pt>
              </c:numCache>
            </c:numRef>
          </c:cat>
          <c:val>
            <c:numRef>
              <c:f>Plan1!$B$2:$B$5</c:f>
              <c:numCache>
                <c:formatCode>General</c:formatCode>
                <c:ptCount val="4"/>
                <c:pt idx="0">
                  <c:v>4.5</c:v>
                </c:pt>
                <c:pt idx="2">
                  <c:v>3</c:v>
                </c:pt>
                <c:pt idx="3">
                  <c:v>1.5</c:v>
                </c:pt>
              </c:numCache>
            </c:numRef>
          </c:val>
          <c:extLst>
            <c:ext xmlns:c16="http://schemas.microsoft.com/office/drawing/2014/chart" uri="{C3380CC4-5D6E-409C-BE32-E72D297353CC}">
              <c16:uniqueId val="{00000000-F408-4A2B-97C6-8D50CE95E65F}"/>
            </c:ext>
          </c:extLst>
        </c:ser>
        <c:ser>
          <c:idx val="1"/>
          <c:order val="1"/>
          <c:tx>
            <c:strRef>
              <c:f>Plan1!$C$1</c:f>
              <c:strCache>
                <c:ptCount val="1"/>
                <c:pt idx="0">
                  <c:v>Série 2</c:v>
                </c:pt>
              </c:strCache>
            </c:strRef>
          </c:tx>
          <c:invertIfNegative val="0"/>
          <c:cat>
            <c:numRef>
              <c:f>Plan1!$A$2:$A$5</c:f>
              <c:numCache>
                <c:formatCode>General</c:formatCode>
                <c:ptCount val="4"/>
                <c:pt idx="0" formatCode="0%">
                  <c:v>1</c:v>
                </c:pt>
                <c:pt idx="2" formatCode="0%">
                  <c:v>0.8</c:v>
                </c:pt>
                <c:pt idx="3" formatCode="0%">
                  <c:v>0.2</c:v>
                </c:pt>
              </c:numCache>
            </c:numRef>
          </c:cat>
          <c:val>
            <c:numRef>
              <c:f>Plan1!$C$2:$C$5</c:f>
              <c:numCache>
                <c:formatCode>General</c:formatCode>
                <c:ptCount val="4"/>
              </c:numCache>
            </c:numRef>
          </c:val>
          <c:extLst>
            <c:ext xmlns:c16="http://schemas.microsoft.com/office/drawing/2014/chart" uri="{C3380CC4-5D6E-409C-BE32-E72D297353CC}">
              <c16:uniqueId val="{00000001-F408-4A2B-97C6-8D50CE95E65F}"/>
            </c:ext>
          </c:extLst>
        </c:ser>
        <c:ser>
          <c:idx val="2"/>
          <c:order val="2"/>
          <c:tx>
            <c:strRef>
              <c:f>Plan1!$D$1</c:f>
              <c:strCache>
                <c:ptCount val="1"/>
                <c:pt idx="0">
                  <c:v>Série 3</c:v>
                </c:pt>
              </c:strCache>
            </c:strRef>
          </c:tx>
          <c:invertIfNegative val="0"/>
          <c:cat>
            <c:numRef>
              <c:f>Plan1!$A$2:$A$5</c:f>
              <c:numCache>
                <c:formatCode>General</c:formatCode>
                <c:ptCount val="4"/>
                <c:pt idx="0" formatCode="0%">
                  <c:v>1</c:v>
                </c:pt>
                <c:pt idx="2" formatCode="0%">
                  <c:v>0.8</c:v>
                </c:pt>
                <c:pt idx="3" formatCode="0%">
                  <c:v>0.2</c:v>
                </c:pt>
              </c:numCache>
            </c:numRef>
          </c:cat>
          <c:val>
            <c:numRef>
              <c:f>Plan1!$D$2:$D$5</c:f>
              <c:numCache>
                <c:formatCode>General</c:formatCode>
                <c:ptCount val="4"/>
              </c:numCache>
            </c:numRef>
          </c:val>
          <c:extLst>
            <c:ext xmlns:c16="http://schemas.microsoft.com/office/drawing/2014/chart" uri="{C3380CC4-5D6E-409C-BE32-E72D297353CC}">
              <c16:uniqueId val="{00000002-F408-4A2B-97C6-8D50CE95E65F}"/>
            </c:ext>
          </c:extLst>
        </c:ser>
        <c:dLbls>
          <c:showLegendKey val="0"/>
          <c:showVal val="0"/>
          <c:showCatName val="0"/>
          <c:showSerName val="0"/>
          <c:showPercent val="0"/>
          <c:showBubbleSize val="0"/>
        </c:dLbls>
        <c:gapWidth val="19"/>
        <c:overlap val="100"/>
        <c:axId val="138006528"/>
        <c:axId val="138008064"/>
      </c:barChart>
      <c:catAx>
        <c:axId val="138006528"/>
        <c:scaling>
          <c:orientation val="minMax"/>
        </c:scaling>
        <c:delete val="0"/>
        <c:axPos val="b"/>
        <c:numFmt formatCode="0%" sourceLinked="1"/>
        <c:majorTickMark val="out"/>
        <c:minorTickMark val="none"/>
        <c:tickLblPos val="nextTo"/>
        <c:crossAx val="138008064"/>
        <c:crosses val="autoZero"/>
        <c:auto val="1"/>
        <c:lblAlgn val="ctr"/>
        <c:lblOffset val="100"/>
        <c:noMultiLvlLbl val="0"/>
      </c:catAx>
      <c:valAx>
        <c:axId val="138008064"/>
        <c:scaling>
          <c:orientation val="minMax"/>
        </c:scaling>
        <c:delete val="0"/>
        <c:axPos val="l"/>
        <c:majorGridlines/>
        <c:numFmt formatCode="General" sourceLinked="1"/>
        <c:majorTickMark val="out"/>
        <c:minorTickMark val="none"/>
        <c:tickLblPos val="nextTo"/>
        <c:crossAx val="138006528"/>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28805774278217E-2"/>
          <c:y val="0.10621087598425197"/>
          <c:w val="0.90973786089238851"/>
          <c:h val="0.78472145669291338"/>
        </c:manualLayout>
      </c:layout>
      <c:lineChart>
        <c:grouping val="standard"/>
        <c:varyColors val="0"/>
        <c:ser>
          <c:idx val="0"/>
          <c:order val="0"/>
          <c:tx>
            <c:strRef>
              <c:f>Plan1!$B$1</c:f>
              <c:strCache>
                <c:ptCount val="1"/>
                <c:pt idx="0">
                  <c:v>CURVA DE DEMANDA</c:v>
                </c:pt>
              </c:strCache>
            </c:strRef>
          </c:tx>
          <c:marker>
            <c:symbol val="none"/>
          </c:marker>
          <c:cat>
            <c:numRef>
              <c:f>Plan1!$A$2:$A$5</c:f>
              <c:numCache>
                <c:formatCode>General</c:formatCode>
                <c:ptCount val="4"/>
                <c:pt idx="0">
                  <c:v>50</c:v>
                </c:pt>
                <c:pt idx="1">
                  <c:v>120</c:v>
                </c:pt>
                <c:pt idx="2">
                  <c:v>240</c:v>
                </c:pt>
                <c:pt idx="3">
                  <c:v>400</c:v>
                </c:pt>
              </c:numCache>
            </c:numRef>
          </c:cat>
          <c:val>
            <c:numRef>
              <c:f>Plan1!$B$2:$B$5</c:f>
              <c:numCache>
                <c:formatCode>General</c:formatCode>
                <c:ptCount val="4"/>
                <c:pt idx="0">
                  <c:v>5.8</c:v>
                </c:pt>
                <c:pt idx="1">
                  <c:v>2.8</c:v>
                </c:pt>
                <c:pt idx="2">
                  <c:v>1.1000000000000001</c:v>
                </c:pt>
                <c:pt idx="3">
                  <c:v>0.4</c:v>
                </c:pt>
              </c:numCache>
            </c:numRef>
          </c:val>
          <c:smooth val="0"/>
          <c:extLst>
            <c:ext xmlns:c16="http://schemas.microsoft.com/office/drawing/2014/chart" uri="{C3380CC4-5D6E-409C-BE32-E72D297353CC}">
              <c16:uniqueId val="{00000000-C165-4857-9DC9-01EA29E471B5}"/>
            </c:ext>
          </c:extLst>
        </c:ser>
        <c:dLbls>
          <c:showLegendKey val="0"/>
          <c:showVal val="0"/>
          <c:showCatName val="0"/>
          <c:showSerName val="0"/>
          <c:showPercent val="0"/>
          <c:showBubbleSize val="0"/>
        </c:dLbls>
        <c:smooth val="0"/>
        <c:axId val="139225728"/>
        <c:axId val="139227520"/>
      </c:lineChart>
      <c:catAx>
        <c:axId val="139225728"/>
        <c:scaling>
          <c:orientation val="minMax"/>
        </c:scaling>
        <c:delete val="0"/>
        <c:axPos val="b"/>
        <c:numFmt formatCode="General" sourceLinked="1"/>
        <c:majorTickMark val="out"/>
        <c:minorTickMark val="none"/>
        <c:tickLblPos val="nextTo"/>
        <c:crossAx val="139227520"/>
        <c:crosses val="autoZero"/>
        <c:auto val="1"/>
        <c:lblAlgn val="ctr"/>
        <c:lblOffset val="100"/>
        <c:noMultiLvlLbl val="0"/>
      </c:catAx>
      <c:valAx>
        <c:axId val="139227520"/>
        <c:scaling>
          <c:orientation val="minMax"/>
        </c:scaling>
        <c:delete val="0"/>
        <c:axPos val="l"/>
        <c:majorGridlines/>
        <c:numFmt formatCode="General" sourceLinked="1"/>
        <c:majorTickMark val="out"/>
        <c:minorTickMark val="none"/>
        <c:tickLblPos val="nextTo"/>
        <c:crossAx val="139225728"/>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30396981627296"/>
          <c:y val="4.0585875984251965E-2"/>
          <c:w val="0.75194603018372708"/>
          <c:h val="0.65647342519685037"/>
        </c:manualLayout>
      </c:layout>
      <c:lineChart>
        <c:grouping val="standard"/>
        <c:varyColors val="0"/>
        <c:ser>
          <c:idx val="0"/>
          <c:order val="0"/>
          <c:tx>
            <c:strRef>
              <c:f>Plan1!$B$1</c:f>
              <c:strCache>
                <c:ptCount val="1"/>
                <c:pt idx="0">
                  <c:v>Série 1</c:v>
                </c:pt>
              </c:strCache>
            </c:strRef>
          </c:tx>
          <c:marker>
            <c:symbol val="none"/>
          </c:marker>
          <c:cat>
            <c:numRef>
              <c:f>Plan1!$A$2:$A$12</c:f>
              <c:numCache>
                <c:formatCode>#,##0</c:formatCode>
                <c:ptCount val="11"/>
                <c:pt idx="0">
                  <c:v>2000</c:v>
                </c:pt>
                <c:pt idx="1">
                  <c:v>4000</c:v>
                </c:pt>
                <c:pt idx="2">
                  <c:v>6000</c:v>
                </c:pt>
                <c:pt idx="3">
                  <c:v>8000</c:v>
                </c:pt>
                <c:pt idx="4">
                  <c:v>10000</c:v>
                </c:pt>
                <c:pt idx="5">
                  <c:v>12000</c:v>
                </c:pt>
                <c:pt idx="6">
                  <c:v>14000</c:v>
                </c:pt>
                <c:pt idx="7">
                  <c:v>16000</c:v>
                </c:pt>
                <c:pt idx="8">
                  <c:v>18000</c:v>
                </c:pt>
              </c:numCache>
            </c:numRef>
          </c:cat>
          <c:val>
            <c:numRef>
              <c:f>Plan1!$B$2:$B$12</c:f>
              <c:numCache>
                <c:formatCode>#,##0.00</c:formatCode>
                <c:ptCount val="11"/>
                <c:pt idx="0">
                  <c:v>6</c:v>
                </c:pt>
                <c:pt idx="1">
                  <c:v>5.5</c:v>
                </c:pt>
                <c:pt idx="2">
                  <c:v>5</c:v>
                </c:pt>
                <c:pt idx="3">
                  <c:v>4.5</c:v>
                </c:pt>
                <c:pt idx="4">
                  <c:v>4</c:v>
                </c:pt>
                <c:pt idx="5">
                  <c:v>3.5</c:v>
                </c:pt>
                <c:pt idx="6">
                  <c:v>3</c:v>
                </c:pt>
                <c:pt idx="7">
                  <c:v>2.5</c:v>
                </c:pt>
                <c:pt idx="8">
                  <c:v>2</c:v>
                </c:pt>
              </c:numCache>
            </c:numRef>
          </c:val>
          <c:smooth val="0"/>
          <c:extLst>
            <c:ext xmlns:c16="http://schemas.microsoft.com/office/drawing/2014/chart" uri="{C3380CC4-5D6E-409C-BE32-E72D297353CC}">
              <c16:uniqueId val="{00000000-AB1D-45D9-A863-85529A43D05D}"/>
            </c:ext>
          </c:extLst>
        </c:ser>
        <c:ser>
          <c:idx val="1"/>
          <c:order val="1"/>
          <c:tx>
            <c:strRef>
              <c:f>Plan1!$C$1</c:f>
              <c:strCache>
                <c:ptCount val="1"/>
                <c:pt idx="0">
                  <c:v>Série 2</c:v>
                </c:pt>
              </c:strCache>
            </c:strRef>
          </c:tx>
          <c:marker>
            <c:symbol val="none"/>
          </c:marker>
          <c:cat>
            <c:numRef>
              <c:f>Plan1!$A$2:$A$12</c:f>
              <c:numCache>
                <c:formatCode>#,##0</c:formatCode>
                <c:ptCount val="11"/>
                <c:pt idx="0">
                  <c:v>2000</c:v>
                </c:pt>
                <c:pt idx="1">
                  <c:v>4000</c:v>
                </c:pt>
                <c:pt idx="2">
                  <c:v>6000</c:v>
                </c:pt>
                <c:pt idx="3">
                  <c:v>8000</c:v>
                </c:pt>
                <c:pt idx="4">
                  <c:v>10000</c:v>
                </c:pt>
                <c:pt idx="5">
                  <c:v>12000</c:v>
                </c:pt>
                <c:pt idx="6">
                  <c:v>14000</c:v>
                </c:pt>
                <c:pt idx="7">
                  <c:v>16000</c:v>
                </c:pt>
                <c:pt idx="8">
                  <c:v>18000</c:v>
                </c:pt>
              </c:numCache>
            </c:numRef>
          </c:cat>
          <c:val>
            <c:numRef>
              <c:f>Plan1!$C$2:$C$12</c:f>
              <c:numCache>
                <c:formatCode>General</c:formatCode>
                <c:ptCount val="11"/>
              </c:numCache>
            </c:numRef>
          </c:val>
          <c:smooth val="0"/>
          <c:extLst>
            <c:ext xmlns:c16="http://schemas.microsoft.com/office/drawing/2014/chart" uri="{C3380CC4-5D6E-409C-BE32-E72D297353CC}">
              <c16:uniqueId val="{00000001-AB1D-45D9-A863-85529A43D05D}"/>
            </c:ext>
          </c:extLst>
        </c:ser>
        <c:ser>
          <c:idx val="2"/>
          <c:order val="2"/>
          <c:tx>
            <c:strRef>
              <c:f>Plan1!$D$1</c:f>
              <c:strCache>
                <c:ptCount val="1"/>
                <c:pt idx="0">
                  <c:v>Série 3</c:v>
                </c:pt>
              </c:strCache>
            </c:strRef>
          </c:tx>
          <c:marker>
            <c:symbol val="none"/>
          </c:marker>
          <c:cat>
            <c:numRef>
              <c:f>Plan1!$A$2:$A$12</c:f>
              <c:numCache>
                <c:formatCode>#,##0</c:formatCode>
                <c:ptCount val="11"/>
                <c:pt idx="0">
                  <c:v>2000</c:v>
                </c:pt>
                <c:pt idx="1">
                  <c:v>4000</c:v>
                </c:pt>
                <c:pt idx="2">
                  <c:v>6000</c:v>
                </c:pt>
                <c:pt idx="3">
                  <c:v>8000</c:v>
                </c:pt>
                <c:pt idx="4">
                  <c:v>10000</c:v>
                </c:pt>
                <c:pt idx="5">
                  <c:v>12000</c:v>
                </c:pt>
                <c:pt idx="6">
                  <c:v>14000</c:v>
                </c:pt>
                <c:pt idx="7">
                  <c:v>16000</c:v>
                </c:pt>
                <c:pt idx="8">
                  <c:v>18000</c:v>
                </c:pt>
              </c:numCache>
            </c:numRef>
          </c:cat>
          <c:val>
            <c:numRef>
              <c:f>Plan1!$D$2:$D$12</c:f>
              <c:numCache>
                <c:formatCode>General</c:formatCode>
                <c:ptCount val="11"/>
              </c:numCache>
            </c:numRef>
          </c:val>
          <c:smooth val="0"/>
          <c:extLst>
            <c:ext xmlns:c16="http://schemas.microsoft.com/office/drawing/2014/chart" uri="{C3380CC4-5D6E-409C-BE32-E72D297353CC}">
              <c16:uniqueId val="{00000002-AB1D-45D9-A863-85529A43D05D}"/>
            </c:ext>
          </c:extLst>
        </c:ser>
        <c:dLbls>
          <c:showLegendKey val="0"/>
          <c:showVal val="0"/>
          <c:showCatName val="0"/>
          <c:showSerName val="0"/>
          <c:showPercent val="0"/>
          <c:showBubbleSize val="0"/>
        </c:dLbls>
        <c:smooth val="0"/>
        <c:axId val="139388032"/>
        <c:axId val="139389568"/>
      </c:lineChart>
      <c:catAx>
        <c:axId val="139388032"/>
        <c:scaling>
          <c:orientation val="minMax"/>
        </c:scaling>
        <c:delete val="0"/>
        <c:axPos val="b"/>
        <c:numFmt formatCode="#,##0" sourceLinked="1"/>
        <c:majorTickMark val="out"/>
        <c:minorTickMark val="none"/>
        <c:tickLblPos val="nextTo"/>
        <c:crossAx val="139389568"/>
        <c:crosses val="autoZero"/>
        <c:auto val="1"/>
        <c:lblAlgn val="ctr"/>
        <c:lblOffset val="100"/>
        <c:noMultiLvlLbl val="0"/>
      </c:catAx>
      <c:valAx>
        <c:axId val="139389568"/>
        <c:scaling>
          <c:orientation val="minMax"/>
        </c:scaling>
        <c:delete val="0"/>
        <c:axPos val="l"/>
        <c:majorGridlines/>
        <c:numFmt formatCode="#,##0.00" sourceLinked="1"/>
        <c:majorTickMark val="out"/>
        <c:minorTickMark val="none"/>
        <c:tickLblPos val="nextTo"/>
        <c:crossAx val="13938803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78805774278229E-2"/>
          <c:y val="6.5585875984251973E-2"/>
          <c:w val="0.90973786089238851"/>
          <c:h val="0.8253464566929134"/>
        </c:manualLayout>
      </c:layout>
      <c:lineChart>
        <c:grouping val="standard"/>
        <c:varyColors val="0"/>
        <c:ser>
          <c:idx val="0"/>
          <c:order val="0"/>
          <c:tx>
            <c:strRef>
              <c:f>Plan1!$B$1</c:f>
              <c:strCache>
                <c:ptCount val="1"/>
                <c:pt idx="0">
                  <c:v>CURVA DE OFERTA</c:v>
                </c:pt>
              </c:strCache>
            </c:strRef>
          </c:tx>
          <c:spPr>
            <a:ln>
              <a:solidFill>
                <a:schemeClr val="accent2"/>
              </a:solidFill>
            </a:ln>
          </c:spPr>
          <c:marker>
            <c:symbol val="none"/>
          </c:marker>
          <c:cat>
            <c:numRef>
              <c:f>Plan1!$A$2:$A$5</c:f>
              <c:numCache>
                <c:formatCode>General</c:formatCode>
                <c:ptCount val="4"/>
                <c:pt idx="0">
                  <c:v>500</c:v>
                </c:pt>
                <c:pt idx="1">
                  <c:v>750</c:v>
                </c:pt>
                <c:pt idx="2">
                  <c:v>900</c:v>
                </c:pt>
                <c:pt idx="3">
                  <c:v>1000</c:v>
                </c:pt>
              </c:numCache>
            </c:numRef>
          </c:cat>
          <c:val>
            <c:numRef>
              <c:f>Plan1!$B$2:$B$5</c:f>
              <c:numCache>
                <c:formatCode>General</c:formatCode>
                <c:ptCount val="4"/>
                <c:pt idx="0">
                  <c:v>1</c:v>
                </c:pt>
                <c:pt idx="1">
                  <c:v>2</c:v>
                </c:pt>
                <c:pt idx="2">
                  <c:v>4</c:v>
                </c:pt>
                <c:pt idx="3">
                  <c:v>8</c:v>
                </c:pt>
              </c:numCache>
            </c:numRef>
          </c:val>
          <c:smooth val="0"/>
          <c:extLst>
            <c:ext xmlns:c16="http://schemas.microsoft.com/office/drawing/2014/chart" uri="{C3380CC4-5D6E-409C-BE32-E72D297353CC}">
              <c16:uniqueId val="{00000000-169C-45D6-8034-BFD63B82FBA0}"/>
            </c:ext>
          </c:extLst>
        </c:ser>
        <c:ser>
          <c:idx val="1"/>
          <c:order val="1"/>
          <c:tx>
            <c:strRef>
              <c:f>Plan1!$C$1</c:f>
              <c:strCache>
                <c:ptCount val="1"/>
                <c:pt idx="0">
                  <c:v>Colunas1</c:v>
                </c:pt>
              </c:strCache>
            </c:strRef>
          </c:tx>
          <c:marker>
            <c:symbol val="none"/>
          </c:marker>
          <c:cat>
            <c:numRef>
              <c:f>Plan1!$A$2:$A$5</c:f>
              <c:numCache>
                <c:formatCode>General</c:formatCode>
                <c:ptCount val="4"/>
                <c:pt idx="0">
                  <c:v>500</c:v>
                </c:pt>
                <c:pt idx="1">
                  <c:v>750</c:v>
                </c:pt>
                <c:pt idx="2">
                  <c:v>900</c:v>
                </c:pt>
                <c:pt idx="3">
                  <c:v>1000</c:v>
                </c:pt>
              </c:numCache>
            </c:numRef>
          </c:cat>
          <c:val>
            <c:numRef>
              <c:f>Plan1!$C$2:$C$5</c:f>
              <c:numCache>
                <c:formatCode>General</c:formatCode>
                <c:ptCount val="4"/>
              </c:numCache>
            </c:numRef>
          </c:val>
          <c:smooth val="0"/>
          <c:extLst>
            <c:ext xmlns:c16="http://schemas.microsoft.com/office/drawing/2014/chart" uri="{C3380CC4-5D6E-409C-BE32-E72D297353CC}">
              <c16:uniqueId val="{00000001-169C-45D6-8034-BFD63B82FBA0}"/>
            </c:ext>
          </c:extLst>
        </c:ser>
        <c:dLbls>
          <c:showLegendKey val="0"/>
          <c:showVal val="0"/>
          <c:showCatName val="0"/>
          <c:showSerName val="0"/>
          <c:showPercent val="0"/>
          <c:showBubbleSize val="0"/>
        </c:dLbls>
        <c:smooth val="0"/>
        <c:axId val="139765632"/>
        <c:axId val="139767168"/>
      </c:lineChart>
      <c:catAx>
        <c:axId val="139765632"/>
        <c:scaling>
          <c:orientation val="minMax"/>
        </c:scaling>
        <c:delete val="0"/>
        <c:axPos val="b"/>
        <c:numFmt formatCode="General" sourceLinked="1"/>
        <c:majorTickMark val="out"/>
        <c:minorTickMark val="none"/>
        <c:tickLblPos val="nextTo"/>
        <c:crossAx val="139767168"/>
        <c:crosses val="autoZero"/>
        <c:auto val="1"/>
        <c:lblAlgn val="ctr"/>
        <c:lblOffset val="100"/>
        <c:noMultiLvlLbl val="0"/>
      </c:catAx>
      <c:valAx>
        <c:axId val="139767168"/>
        <c:scaling>
          <c:orientation val="minMax"/>
        </c:scaling>
        <c:delete val="0"/>
        <c:axPos val="l"/>
        <c:majorGridlines/>
        <c:numFmt formatCode="General" sourceLinked="1"/>
        <c:majorTickMark val="out"/>
        <c:minorTickMark val="none"/>
        <c:tickLblPos val="nextTo"/>
        <c:crossAx val="139765632"/>
        <c:crosses val="autoZero"/>
        <c:crossBetween val="between"/>
      </c:valAx>
      <c:spPr>
        <a:ln>
          <a:solidFill>
            <a:schemeClr val="accent1"/>
          </a:solidFill>
        </a:ln>
      </c:spPr>
    </c:plotArea>
    <c:plotVisOnly val="1"/>
    <c:dispBlanksAs val="gap"/>
    <c:showDLblsOverMax val="0"/>
  </c:chart>
  <c:txPr>
    <a:bodyPr/>
    <a:lstStyle/>
    <a:p>
      <a:pPr>
        <a:defRPr sz="18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8861559241955"/>
          <c:y val="6.5131953937485193E-2"/>
          <c:w val="0.8095538726691186"/>
          <c:h val="0.67054022982953587"/>
        </c:manualLayout>
      </c:layout>
      <c:lineChart>
        <c:grouping val="standard"/>
        <c:varyColors val="0"/>
        <c:ser>
          <c:idx val="0"/>
          <c:order val="0"/>
          <c:tx>
            <c:strRef>
              <c:f>Plan1!$B$1</c:f>
              <c:strCache>
                <c:ptCount val="1"/>
                <c:pt idx="0">
                  <c:v>Série 1</c:v>
                </c:pt>
              </c:strCache>
            </c:strRef>
          </c:tx>
          <c:marker>
            <c:symbol val="none"/>
          </c:marker>
          <c:cat>
            <c:numRef>
              <c:f>Plan1!$A$2:$A$10</c:f>
              <c:numCache>
                <c:formatCode>#,##0</c:formatCode>
                <c:ptCount val="9"/>
                <c:pt idx="0">
                  <c:v>6000</c:v>
                </c:pt>
                <c:pt idx="1">
                  <c:v>7000</c:v>
                </c:pt>
                <c:pt idx="2">
                  <c:v>8000</c:v>
                </c:pt>
                <c:pt idx="3">
                  <c:v>9000</c:v>
                </c:pt>
                <c:pt idx="4">
                  <c:v>10000</c:v>
                </c:pt>
                <c:pt idx="5">
                  <c:v>11000</c:v>
                </c:pt>
                <c:pt idx="6">
                  <c:v>12000</c:v>
                </c:pt>
                <c:pt idx="7">
                  <c:v>13000</c:v>
                </c:pt>
                <c:pt idx="8">
                  <c:v>14000</c:v>
                </c:pt>
              </c:numCache>
            </c:numRef>
          </c:cat>
          <c:val>
            <c:numRef>
              <c:f>Plan1!$B$2:$B$10</c:f>
              <c:numCache>
                <c:formatCode>0.00</c:formatCode>
                <c:ptCount val="9"/>
                <c:pt idx="0">
                  <c:v>2</c:v>
                </c:pt>
                <c:pt idx="1">
                  <c:v>2.5</c:v>
                </c:pt>
                <c:pt idx="2">
                  <c:v>3</c:v>
                </c:pt>
                <c:pt idx="3">
                  <c:v>3.5</c:v>
                </c:pt>
                <c:pt idx="4">
                  <c:v>4</c:v>
                </c:pt>
                <c:pt idx="5">
                  <c:v>4.5</c:v>
                </c:pt>
                <c:pt idx="6">
                  <c:v>5</c:v>
                </c:pt>
                <c:pt idx="7">
                  <c:v>5.5</c:v>
                </c:pt>
                <c:pt idx="8">
                  <c:v>6</c:v>
                </c:pt>
              </c:numCache>
            </c:numRef>
          </c:val>
          <c:smooth val="0"/>
          <c:extLst>
            <c:ext xmlns:c16="http://schemas.microsoft.com/office/drawing/2014/chart" uri="{C3380CC4-5D6E-409C-BE32-E72D297353CC}">
              <c16:uniqueId val="{00000000-099B-40E8-97F7-7A5D4336B6BC}"/>
            </c:ext>
          </c:extLst>
        </c:ser>
        <c:ser>
          <c:idx val="1"/>
          <c:order val="1"/>
          <c:tx>
            <c:strRef>
              <c:f>Plan1!$C$1</c:f>
              <c:strCache>
                <c:ptCount val="1"/>
                <c:pt idx="0">
                  <c:v>Série 2</c:v>
                </c:pt>
              </c:strCache>
            </c:strRef>
          </c:tx>
          <c:marker>
            <c:symbol val="none"/>
          </c:marker>
          <c:cat>
            <c:numRef>
              <c:f>Plan1!$A$2:$A$10</c:f>
              <c:numCache>
                <c:formatCode>#,##0</c:formatCode>
                <c:ptCount val="9"/>
                <c:pt idx="0">
                  <c:v>6000</c:v>
                </c:pt>
                <c:pt idx="1">
                  <c:v>7000</c:v>
                </c:pt>
                <c:pt idx="2">
                  <c:v>8000</c:v>
                </c:pt>
                <c:pt idx="3">
                  <c:v>9000</c:v>
                </c:pt>
                <c:pt idx="4">
                  <c:v>10000</c:v>
                </c:pt>
                <c:pt idx="5">
                  <c:v>11000</c:v>
                </c:pt>
                <c:pt idx="6">
                  <c:v>12000</c:v>
                </c:pt>
                <c:pt idx="7">
                  <c:v>13000</c:v>
                </c:pt>
                <c:pt idx="8">
                  <c:v>14000</c:v>
                </c:pt>
              </c:numCache>
            </c:numRef>
          </c:cat>
          <c:val>
            <c:numRef>
              <c:f>Plan1!$C$2:$C$10</c:f>
              <c:numCache>
                <c:formatCode>General</c:formatCode>
                <c:ptCount val="9"/>
              </c:numCache>
            </c:numRef>
          </c:val>
          <c:smooth val="0"/>
          <c:extLst>
            <c:ext xmlns:c16="http://schemas.microsoft.com/office/drawing/2014/chart" uri="{C3380CC4-5D6E-409C-BE32-E72D297353CC}">
              <c16:uniqueId val="{00000001-099B-40E8-97F7-7A5D4336B6BC}"/>
            </c:ext>
          </c:extLst>
        </c:ser>
        <c:ser>
          <c:idx val="2"/>
          <c:order val="2"/>
          <c:tx>
            <c:strRef>
              <c:f>Plan1!$D$1</c:f>
              <c:strCache>
                <c:ptCount val="1"/>
                <c:pt idx="0">
                  <c:v>Série 3</c:v>
                </c:pt>
              </c:strCache>
            </c:strRef>
          </c:tx>
          <c:marker>
            <c:symbol val="none"/>
          </c:marker>
          <c:cat>
            <c:numRef>
              <c:f>Plan1!$A$2:$A$10</c:f>
              <c:numCache>
                <c:formatCode>#,##0</c:formatCode>
                <c:ptCount val="9"/>
                <c:pt idx="0">
                  <c:v>6000</c:v>
                </c:pt>
                <c:pt idx="1">
                  <c:v>7000</c:v>
                </c:pt>
                <c:pt idx="2">
                  <c:v>8000</c:v>
                </c:pt>
                <c:pt idx="3">
                  <c:v>9000</c:v>
                </c:pt>
                <c:pt idx="4">
                  <c:v>10000</c:v>
                </c:pt>
                <c:pt idx="5">
                  <c:v>11000</c:v>
                </c:pt>
                <c:pt idx="6">
                  <c:v>12000</c:v>
                </c:pt>
                <c:pt idx="7">
                  <c:v>13000</c:v>
                </c:pt>
                <c:pt idx="8">
                  <c:v>14000</c:v>
                </c:pt>
              </c:numCache>
            </c:numRef>
          </c:cat>
          <c:val>
            <c:numRef>
              <c:f>Plan1!$D$2:$D$10</c:f>
              <c:numCache>
                <c:formatCode>General</c:formatCode>
                <c:ptCount val="9"/>
              </c:numCache>
            </c:numRef>
          </c:val>
          <c:smooth val="0"/>
          <c:extLst>
            <c:ext xmlns:c16="http://schemas.microsoft.com/office/drawing/2014/chart" uri="{C3380CC4-5D6E-409C-BE32-E72D297353CC}">
              <c16:uniqueId val="{00000002-099B-40E8-97F7-7A5D4336B6BC}"/>
            </c:ext>
          </c:extLst>
        </c:ser>
        <c:dLbls>
          <c:showLegendKey val="0"/>
          <c:showVal val="0"/>
          <c:showCatName val="0"/>
          <c:showSerName val="0"/>
          <c:showPercent val="0"/>
          <c:showBubbleSize val="0"/>
        </c:dLbls>
        <c:smooth val="0"/>
        <c:axId val="139460608"/>
        <c:axId val="139462144"/>
      </c:lineChart>
      <c:catAx>
        <c:axId val="139460608"/>
        <c:scaling>
          <c:orientation val="minMax"/>
        </c:scaling>
        <c:delete val="0"/>
        <c:axPos val="b"/>
        <c:numFmt formatCode="#,##0" sourceLinked="1"/>
        <c:majorTickMark val="out"/>
        <c:minorTickMark val="none"/>
        <c:tickLblPos val="nextTo"/>
        <c:crossAx val="139462144"/>
        <c:crosses val="autoZero"/>
        <c:auto val="1"/>
        <c:lblAlgn val="ctr"/>
        <c:lblOffset val="100"/>
        <c:noMultiLvlLbl val="0"/>
      </c:catAx>
      <c:valAx>
        <c:axId val="139462144"/>
        <c:scaling>
          <c:orientation val="minMax"/>
        </c:scaling>
        <c:delete val="0"/>
        <c:axPos val="l"/>
        <c:majorGridlines/>
        <c:numFmt formatCode="0.00" sourceLinked="1"/>
        <c:majorTickMark val="out"/>
        <c:minorTickMark val="none"/>
        <c:tickLblPos val="nextTo"/>
        <c:crossAx val="13946060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5162921972465"/>
          <c:y val="3.4335896061231705E-2"/>
          <c:w val="0.88137319553805771"/>
          <c:h val="0.8253464566929134"/>
        </c:manualLayout>
      </c:layout>
      <c:lineChart>
        <c:grouping val="standard"/>
        <c:varyColors val="0"/>
        <c:ser>
          <c:idx val="0"/>
          <c:order val="0"/>
          <c:tx>
            <c:strRef>
              <c:f>Plan1!$B$1</c:f>
              <c:strCache>
                <c:ptCount val="1"/>
                <c:pt idx="0">
                  <c:v>Série 1</c:v>
                </c:pt>
              </c:strCache>
            </c:strRef>
          </c:tx>
          <c:marker>
            <c:symbol val="none"/>
          </c:marker>
          <c:cat>
            <c:numRef>
              <c:f>Plan1!$A$2:$A$12</c:f>
              <c:numCache>
                <c:formatCode>General</c:formatCode>
                <c:ptCount val="11"/>
                <c:pt idx="0">
                  <c:v>0</c:v>
                </c:pt>
                <c:pt idx="1">
                  <c:v>100</c:v>
                </c:pt>
                <c:pt idx="2">
                  <c:v>200</c:v>
                </c:pt>
                <c:pt idx="3">
                  <c:v>300</c:v>
                </c:pt>
                <c:pt idx="4">
                  <c:v>400</c:v>
                </c:pt>
                <c:pt idx="5">
                  <c:v>500</c:v>
                </c:pt>
                <c:pt idx="6">
                  <c:v>600</c:v>
                </c:pt>
                <c:pt idx="7">
                  <c:v>700</c:v>
                </c:pt>
                <c:pt idx="8">
                  <c:v>800</c:v>
                </c:pt>
                <c:pt idx="9">
                  <c:v>1000</c:v>
                </c:pt>
              </c:numCache>
            </c:numRef>
          </c:cat>
          <c:val>
            <c:numRef>
              <c:f>Plan1!$B$2:$B$12</c:f>
              <c:numCache>
                <c:formatCode>0.00</c:formatCode>
                <c:ptCount val="11"/>
                <c:pt idx="0" formatCode="General">
                  <c:v>1</c:v>
                </c:pt>
                <c:pt idx="1">
                  <c:v>0.9</c:v>
                </c:pt>
                <c:pt idx="2">
                  <c:v>0.8</c:v>
                </c:pt>
                <c:pt idx="3">
                  <c:v>0.7</c:v>
                </c:pt>
                <c:pt idx="4">
                  <c:v>0.6</c:v>
                </c:pt>
                <c:pt idx="5">
                  <c:v>0.5</c:v>
                </c:pt>
                <c:pt idx="6">
                  <c:v>0.4</c:v>
                </c:pt>
                <c:pt idx="7">
                  <c:v>0.3</c:v>
                </c:pt>
                <c:pt idx="8">
                  <c:v>0.2</c:v>
                </c:pt>
                <c:pt idx="9">
                  <c:v>0.1</c:v>
                </c:pt>
              </c:numCache>
            </c:numRef>
          </c:val>
          <c:smooth val="0"/>
          <c:extLst>
            <c:ext xmlns:c16="http://schemas.microsoft.com/office/drawing/2014/chart" uri="{C3380CC4-5D6E-409C-BE32-E72D297353CC}">
              <c16:uniqueId val="{00000000-3B3F-4132-B899-4E89242A8540}"/>
            </c:ext>
          </c:extLst>
        </c:ser>
        <c:ser>
          <c:idx val="1"/>
          <c:order val="1"/>
          <c:tx>
            <c:strRef>
              <c:f>Plan1!$C$1</c:f>
              <c:strCache>
                <c:ptCount val="1"/>
                <c:pt idx="0">
                  <c:v>Série 2</c:v>
                </c:pt>
              </c:strCache>
            </c:strRef>
          </c:tx>
          <c:marker>
            <c:symbol val="none"/>
          </c:marker>
          <c:cat>
            <c:numRef>
              <c:f>Plan1!$A$2:$A$12</c:f>
              <c:numCache>
                <c:formatCode>General</c:formatCode>
                <c:ptCount val="11"/>
                <c:pt idx="0">
                  <c:v>0</c:v>
                </c:pt>
                <c:pt idx="1">
                  <c:v>100</c:v>
                </c:pt>
                <c:pt idx="2">
                  <c:v>200</c:v>
                </c:pt>
                <c:pt idx="3">
                  <c:v>300</c:v>
                </c:pt>
                <c:pt idx="4">
                  <c:v>400</c:v>
                </c:pt>
                <c:pt idx="5">
                  <c:v>500</c:v>
                </c:pt>
                <c:pt idx="6">
                  <c:v>600</c:v>
                </c:pt>
                <c:pt idx="7">
                  <c:v>700</c:v>
                </c:pt>
                <c:pt idx="8">
                  <c:v>800</c:v>
                </c:pt>
                <c:pt idx="9">
                  <c:v>1000</c:v>
                </c:pt>
              </c:numCache>
            </c:numRef>
          </c:cat>
          <c:val>
            <c:numRef>
              <c:f>Plan1!$C$2:$C$12</c:f>
              <c:numCache>
                <c:formatCode>0.00</c:formatCode>
                <c:ptCount val="11"/>
                <c:pt idx="1">
                  <c:v>0.1</c:v>
                </c:pt>
                <c:pt idx="2">
                  <c:v>0.2</c:v>
                </c:pt>
                <c:pt idx="3">
                  <c:v>0.3</c:v>
                </c:pt>
                <c:pt idx="4">
                  <c:v>0.4</c:v>
                </c:pt>
                <c:pt idx="5">
                  <c:v>0.5</c:v>
                </c:pt>
                <c:pt idx="6">
                  <c:v>0.6</c:v>
                </c:pt>
                <c:pt idx="7">
                  <c:v>0.7</c:v>
                </c:pt>
                <c:pt idx="8">
                  <c:v>0.8</c:v>
                </c:pt>
                <c:pt idx="9">
                  <c:v>0.9</c:v>
                </c:pt>
              </c:numCache>
            </c:numRef>
          </c:val>
          <c:smooth val="0"/>
          <c:extLst>
            <c:ext xmlns:c16="http://schemas.microsoft.com/office/drawing/2014/chart" uri="{C3380CC4-5D6E-409C-BE32-E72D297353CC}">
              <c16:uniqueId val="{00000001-3B3F-4132-B899-4E89242A8540}"/>
            </c:ext>
          </c:extLst>
        </c:ser>
        <c:ser>
          <c:idx val="2"/>
          <c:order val="2"/>
          <c:tx>
            <c:strRef>
              <c:f>Plan1!$D$1</c:f>
              <c:strCache>
                <c:ptCount val="1"/>
                <c:pt idx="0">
                  <c:v>Série 3</c:v>
                </c:pt>
              </c:strCache>
            </c:strRef>
          </c:tx>
          <c:marker>
            <c:symbol val="none"/>
          </c:marker>
          <c:cat>
            <c:numRef>
              <c:f>Plan1!$A$2:$A$12</c:f>
              <c:numCache>
                <c:formatCode>General</c:formatCode>
                <c:ptCount val="11"/>
                <c:pt idx="0">
                  <c:v>0</c:v>
                </c:pt>
                <c:pt idx="1">
                  <c:v>100</c:v>
                </c:pt>
                <c:pt idx="2">
                  <c:v>200</c:v>
                </c:pt>
                <c:pt idx="3">
                  <c:v>300</c:v>
                </c:pt>
                <c:pt idx="4">
                  <c:v>400</c:v>
                </c:pt>
                <c:pt idx="5">
                  <c:v>500</c:v>
                </c:pt>
                <c:pt idx="6">
                  <c:v>600</c:v>
                </c:pt>
                <c:pt idx="7">
                  <c:v>700</c:v>
                </c:pt>
                <c:pt idx="8">
                  <c:v>800</c:v>
                </c:pt>
                <c:pt idx="9">
                  <c:v>1000</c:v>
                </c:pt>
              </c:numCache>
            </c:numRef>
          </c:cat>
          <c:val>
            <c:numRef>
              <c:f>Plan1!$D$2:$D$12</c:f>
              <c:numCache>
                <c:formatCode>General</c:formatCode>
                <c:ptCount val="11"/>
              </c:numCache>
            </c:numRef>
          </c:val>
          <c:smooth val="0"/>
          <c:extLst>
            <c:ext xmlns:c16="http://schemas.microsoft.com/office/drawing/2014/chart" uri="{C3380CC4-5D6E-409C-BE32-E72D297353CC}">
              <c16:uniqueId val="{00000002-3B3F-4132-B899-4E89242A8540}"/>
            </c:ext>
          </c:extLst>
        </c:ser>
        <c:dLbls>
          <c:showLegendKey val="0"/>
          <c:showVal val="0"/>
          <c:showCatName val="0"/>
          <c:showSerName val="0"/>
          <c:showPercent val="0"/>
          <c:showBubbleSize val="0"/>
        </c:dLbls>
        <c:smooth val="0"/>
        <c:axId val="139585408"/>
        <c:axId val="139586944"/>
      </c:lineChart>
      <c:catAx>
        <c:axId val="139585408"/>
        <c:scaling>
          <c:orientation val="minMax"/>
        </c:scaling>
        <c:delete val="0"/>
        <c:axPos val="b"/>
        <c:numFmt formatCode="General" sourceLinked="1"/>
        <c:majorTickMark val="out"/>
        <c:minorTickMark val="none"/>
        <c:tickLblPos val="nextTo"/>
        <c:crossAx val="139586944"/>
        <c:crosses val="autoZero"/>
        <c:auto val="1"/>
        <c:lblAlgn val="ctr"/>
        <c:lblOffset val="100"/>
        <c:noMultiLvlLbl val="0"/>
      </c:catAx>
      <c:valAx>
        <c:axId val="139586944"/>
        <c:scaling>
          <c:orientation val="minMax"/>
        </c:scaling>
        <c:delete val="0"/>
        <c:axPos val="l"/>
        <c:majorGridlines/>
        <c:numFmt formatCode="General" sourceLinked="1"/>
        <c:majorTickMark val="out"/>
        <c:minorTickMark val="none"/>
        <c:tickLblPos val="nextTo"/>
        <c:crossAx val="139585408"/>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0.14238</cdr:x>
      <cdr:y>0.03164</cdr:y>
    </cdr:from>
    <cdr:to>
      <cdr:x>0.27152</cdr:x>
      <cdr:y>0.12654</cdr:y>
    </cdr:to>
    <cdr:sp macro="" textlink="">
      <cdr:nvSpPr>
        <cdr:cNvPr id="2" name="CaixaDeTexto 1"/>
        <cdr:cNvSpPr txBox="1"/>
      </cdr:nvSpPr>
      <cdr:spPr>
        <a:xfrm xmlns:a="http://schemas.openxmlformats.org/drawingml/2006/main">
          <a:off x="1008112" y="144016"/>
          <a:ext cx="91440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2000" b="1" dirty="0" smtClean="0">
              <a:effectLst>
                <a:outerShdw blurRad="38100" dist="38100" dir="2700000" algn="tl">
                  <a:srgbClr val="000000">
                    <a:alpha val="43137"/>
                  </a:srgbClr>
                </a:outerShdw>
              </a:effectLst>
            </a:rPr>
            <a:t>MOTOS</a:t>
          </a:r>
          <a:endParaRPr lang="pt-BR" sz="2000" b="1" dirty="0">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cdr:x>
      <cdr:y>0.775</cdr:y>
    </cdr:from>
    <cdr:to>
      <cdr:x>1</cdr:x>
      <cdr:y>1</cdr:y>
    </cdr:to>
    <cdr:sp macro="" textlink="">
      <cdr:nvSpPr>
        <cdr:cNvPr id="2" name="CaixaDeTexto 1"/>
        <cdr:cNvSpPr txBox="1"/>
      </cdr:nvSpPr>
      <cdr:spPr>
        <a:xfrm xmlns:a="http://schemas.openxmlformats.org/drawingml/2006/main">
          <a:off x="5181600" y="314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0.85</cdr:x>
      <cdr:y>0.775</cdr:y>
    </cdr:from>
    <cdr:to>
      <cdr:x>1</cdr:x>
      <cdr:y>1</cdr:y>
    </cdr:to>
    <cdr:sp macro="" textlink="">
      <cdr:nvSpPr>
        <cdr:cNvPr id="3" name="CaixaDeTexto 2"/>
        <cdr:cNvSpPr txBox="1"/>
      </cdr:nvSpPr>
      <cdr:spPr>
        <a:xfrm xmlns:a="http://schemas.openxmlformats.org/drawingml/2006/main">
          <a:off x="5181600" y="314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0.85</cdr:x>
      <cdr:y>0.79733</cdr:y>
    </cdr:from>
    <cdr:to>
      <cdr:x>1</cdr:x>
      <cdr:y>1</cdr:y>
    </cdr:to>
    <cdr:sp macro="" textlink="">
      <cdr:nvSpPr>
        <cdr:cNvPr id="4" name="CaixaDeTexto 3"/>
        <cdr:cNvSpPr txBox="1"/>
      </cdr:nvSpPr>
      <cdr:spPr>
        <a:xfrm xmlns:a="http://schemas.openxmlformats.org/drawingml/2006/main">
          <a:off x="5181600" y="3240360"/>
          <a:ext cx="914400" cy="823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D</a:t>
          </a:r>
          <a:endParaRPr lang="pt-BR"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0.02751</cdr:x>
      <cdr:y>0</cdr:y>
    </cdr:from>
    <cdr:to>
      <cdr:x>0.17751</cdr:x>
      <cdr:y>0.225</cdr:y>
    </cdr:to>
    <cdr:sp macro="" textlink="">
      <cdr:nvSpPr>
        <cdr:cNvPr id="2" name="CaixaDeTexto 1"/>
        <cdr:cNvSpPr txBox="1"/>
      </cdr:nvSpPr>
      <cdr:spPr>
        <a:xfrm xmlns:a="http://schemas.openxmlformats.org/drawingml/2006/main">
          <a:off x="167680" y="-139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2400" dirty="0"/>
        </a:p>
      </cdr:txBody>
    </cdr:sp>
  </cdr:relSizeAnchor>
  <cdr:relSizeAnchor xmlns:cdr="http://schemas.openxmlformats.org/drawingml/2006/chartDrawing">
    <cdr:from>
      <cdr:x>0.85732</cdr:x>
      <cdr:y>0.15401</cdr:y>
    </cdr:from>
    <cdr:to>
      <cdr:x>1</cdr:x>
      <cdr:y>0.37131</cdr:y>
    </cdr:to>
    <cdr:sp macro="" textlink="">
      <cdr:nvSpPr>
        <cdr:cNvPr id="3" name="CaixaDeTexto 2"/>
        <cdr:cNvSpPr txBox="1"/>
      </cdr:nvSpPr>
      <cdr:spPr>
        <a:xfrm xmlns:a="http://schemas.openxmlformats.org/drawingml/2006/main">
          <a:off x="5688632" y="6480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2800" b="1" dirty="0" smtClean="0">
              <a:effectLst>
                <a:outerShdw blurRad="38100" dist="38100" dir="2700000" algn="tl">
                  <a:srgbClr val="000000">
                    <a:alpha val="43137"/>
                  </a:srgbClr>
                </a:outerShdw>
              </a:effectLst>
            </a:rPr>
            <a:t>O</a:t>
          </a:r>
          <a:endParaRPr lang="pt-BR" sz="2800" b="1" dirty="0">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A9FDE-B4A2-4DF6-8639-D8641D10BB78}" type="datetimeFigureOut">
              <a:rPr lang="pt-BR" smtClean="0"/>
              <a:t>31/03/2020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A0D9F-92F2-4379-A08F-D05D1FA18C74}" type="slidenum">
              <a:rPr lang="pt-BR" smtClean="0"/>
              <a:t>‹nº›</a:t>
            </a:fld>
            <a:endParaRPr lang="pt-BR"/>
          </a:p>
        </p:txBody>
      </p:sp>
    </p:spTree>
    <p:extLst>
      <p:ext uri="{BB962C8B-B14F-4D97-AF65-F5344CB8AC3E}">
        <p14:creationId xmlns:p14="http://schemas.microsoft.com/office/powerpoint/2010/main" val="411289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40A0-744E-4F35-829E-12B185546415}"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62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40A0-744E-4F35-829E-12B185546415}"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58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CAB17-72C1-4A90-8D0F-C8775FB268DD}"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41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9690E-F97B-4C07-926D-83F96D973497}"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6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9690E-F97B-4C07-926D-83F96D973497}"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75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4E567C-CD04-4476-A124-FE4ACD559128}"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72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1A48E-EA9A-4445-A530-075490A4F8BE}"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051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7D1CBF-52B4-4C5C-9079-1FEA349F7762}"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835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30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62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927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06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Espaço Reservado para Número de Slid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281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860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Número de Slid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443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28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E524C0-3F6B-41DF-8C27-C5C6E66A2F06}"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84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4435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288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6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2989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2046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4441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56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ço Reservado para Número de Slid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86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6936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ço Reservado para Número de Slid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314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938D8-5493-4669-9B54-292A5F2C2F54}"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385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4589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8913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257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4283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545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8254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5097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0532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Espaço Reservado para Número de Slid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7608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846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2373B1-B49D-49DE-97C1-7F6EF0AC2116}"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88938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Número de Slid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0281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3861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556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3121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1570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4488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9333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0981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828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Espaço Reservado para Número de Slid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863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0BD8DE-4434-42FC-9BEA-9E9BD5CC6D7F}"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Espaço Reservado para Número de Slid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0216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5825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Número de Slid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8502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2623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9415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127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234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910B93-3573-464B-A330-D7DA1AE74DEF}"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85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CEDCD-0273-46B4-B341-06D7AB95C158}"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ço Reservado para Número de Slid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88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77A901-8665-43FC-BD32-7DD8665A62EA}"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49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EF5479-663E-49CB-A596-63FBF61E246B}"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Espaço Reservado para Número de Slid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209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3C533F-F1F0-4F08-9E69-AE8B119151A7}" type="datetime1">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8857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3114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200D81-B67D-4FC1-97DD-40C03780380E}"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9DF19D-CBFD-4207-B2AD-B680D549467B}"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6497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7437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F3C0B-77FD-4317-83DC-4D6744FDB832}"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D0F8A-312F-4C30-9411-239B695C2ED6}"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9608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1.xml"/><Relationship Id="rId5" Type="http://schemas.openxmlformats.org/officeDocument/2006/relationships/image" Target="../media/image33.png"/><Relationship Id="rId4"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222" y="1390425"/>
            <a:ext cx="6986587" cy="5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02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51784" y="3333475"/>
            <a:ext cx="4034822"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TRABALHO</a:t>
            </a:r>
          </a:p>
        </p:txBody>
      </p:sp>
      <p:sp>
        <p:nvSpPr>
          <p:cNvPr id="2" name="CaixaDeTexto 1"/>
          <p:cNvSpPr txBox="1"/>
          <p:nvPr/>
        </p:nvSpPr>
        <p:spPr>
          <a:xfrm>
            <a:off x="2423592" y="836712"/>
            <a:ext cx="726808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FATORES DE PRODUÇÃO</a:t>
            </a:r>
            <a:endParaRPr kumimoji="0" lang="pt-B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1799629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88209" y="-315416"/>
            <a:ext cx="8640961" cy="6678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R" startAt="4"/>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EFEITOS DA VARIAÇÃO DO GOSTO OU PREFERÊNCIAS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INDIVIDUAIS SOBRE A QUANTIDADE  DEMADADA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f ( </a:t>
            </a:r>
            <a:r>
              <a:rPr kumimoji="0" lang="pt-BR" sz="28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Px</a:t>
            </a:r>
            <a:r>
              <a:rPr kumimoji="0" lang="pt-BR"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Py</a:t>
            </a:r>
            <a:r>
              <a:rPr kumimoji="0" lang="pt-BR"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 R,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G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f (G)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Agora temos uma questão bastante subjetiva, pois trata-se de  uma escolha muito pessoal.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 1:  Vamos imaginar  o mercado de guarda chuvas, no período de chuvas as pessoas dão mais utilidade, assim como acontece com roupas que estão na moda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 2: É divulgado que um gênero alimentício não faz bem 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saúde.</a:t>
            </a:r>
          </a:p>
        </p:txBody>
      </p:sp>
    </p:spTree>
    <p:extLst>
      <p:ext uri="{BB962C8B-B14F-4D97-AF65-F5344CB8AC3E}">
        <p14:creationId xmlns:p14="http://schemas.microsoft.com/office/powerpoint/2010/main" val="9378306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800" y="1916833"/>
            <a:ext cx="3561603" cy="2690033"/>
          </a:xfrm>
          <a:prstGeom prst="rect">
            <a:avLst/>
          </a:prstGeom>
        </p:spPr>
      </p:pic>
      <p:sp>
        <p:nvSpPr>
          <p:cNvPr id="3" name="CaixaDeTexto 2"/>
          <p:cNvSpPr txBox="1"/>
          <p:nvPr/>
        </p:nvSpPr>
        <p:spPr>
          <a:xfrm>
            <a:off x="3071664" y="116632"/>
            <a:ext cx="638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GOSTO DOS CONSUMIDORES</a:t>
            </a:r>
          </a:p>
        </p:txBody>
      </p:sp>
      <p:sp>
        <p:nvSpPr>
          <p:cNvPr id="4" name="CaixaDeTexto 3"/>
          <p:cNvSpPr txBox="1"/>
          <p:nvPr/>
        </p:nvSpPr>
        <p:spPr>
          <a:xfrm>
            <a:off x="2071262" y="1196753"/>
            <a:ext cx="799288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GOSTO dos consumidores por meio de campanhas publicitárias. </a:t>
            </a:r>
          </a:p>
        </p:txBody>
      </p:sp>
      <p:sp>
        <p:nvSpPr>
          <p:cNvPr id="5" name="CaixaDeTexto 4"/>
          <p:cNvSpPr txBox="1"/>
          <p:nvPr/>
        </p:nvSpPr>
        <p:spPr>
          <a:xfrm>
            <a:off x="4157611" y="4797153"/>
            <a:ext cx="76846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 Moda de Vestuário</a:t>
            </a:r>
          </a:p>
        </p:txBody>
      </p:sp>
      <p:sp>
        <p:nvSpPr>
          <p:cNvPr id="6" name="CaixaDeTexto 5"/>
          <p:cNvSpPr txBox="1"/>
          <p:nvPr/>
        </p:nvSpPr>
        <p:spPr>
          <a:xfrm>
            <a:off x="2639616" y="5805263"/>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 o protagonista de novela usa determinada roupa 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acessório, a demanda por esses produtos aumentará.</a:t>
            </a:r>
          </a:p>
        </p:txBody>
      </p:sp>
    </p:spTree>
    <p:extLst>
      <p:ext uri="{BB962C8B-B14F-4D97-AF65-F5344CB8AC3E}">
        <p14:creationId xmlns:p14="http://schemas.microsoft.com/office/powerpoint/2010/main" val="40795906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919536" y="404664"/>
            <a:ext cx="8496944"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40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 CURVA DE OFERTA</a:t>
            </a:r>
            <a:endParaRPr kumimoji="0" lang="pt-BR" sz="40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Curva de Oferta  poderá sofre dois tipos de  efeito:</a:t>
            </a: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endParaRPr kumimoji="0" lang="pt-BR" sz="32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r>
              <a:rPr kumimoji="0" lang="pt-BR" sz="32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POSITIVO</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 através de uma inovação tecnológica a empresa conseguir produzir mais, com os mesmos fatores de produção, teremos uma expansão e por consequência teremos o deslocamento da Curva de Oferta para a direita.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4412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2204864"/>
            <a:ext cx="7776864" cy="304698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lphaLcParenR" startAt="2"/>
              <a:tabLst/>
              <a:defRPr/>
            </a:pPr>
            <a:r>
              <a:rPr kumimoji="0" lang="pt-BR" sz="32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NEGATIVO</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 houver  a incidência de um novo imposto sobre vendas o custo de produção irá aumentar e por consequência teremos uma retração, ou seja, teremos um deslocamento da Curva de Oferta para a esquerda. </a:t>
            </a:r>
          </a:p>
        </p:txBody>
      </p:sp>
      <p:sp>
        <p:nvSpPr>
          <p:cNvPr id="3" name="CaixaDeTexto 2"/>
          <p:cNvSpPr txBox="1"/>
          <p:nvPr/>
        </p:nvSpPr>
        <p:spPr>
          <a:xfrm>
            <a:off x="3863753" y="548680"/>
            <a:ext cx="45300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 CURVA DE OFERTA</a:t>
            </a:r>
          </a:p>
        </p:txBody>
      </p:sp>
    </p:spTree>
    <p:extLst>
      <p:ext uri="{BB962C8B-B14F-4D97-AF65-F5344CB8AC3E}">
        <p14:creationId xmlns:p14="http://schemas.microsoft.com/office/powerpoint/2010/main" val="20996681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0480"/>
            <a:ext cx="9144000" cy="6597041"/>
          </a:xfrm>
          <a:prstGeom prst="rect">
            <a:avLst/>
          </a:prstGeom>
        </p:spPr>
      </p:pic>
    </p:spTree>
    <p:extLst>
      <p:ext uri="{BB962C8B-B14F-4D97-AF65-F5344CB8AC3E}">
        <p14:creationId xmlns:p14="http://schemas.microsoft.com/office/powerpoint/2010/main" val="34537290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1340768"/>
            <a:ext cx="7704856" cy="55707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1ª Hipótese</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Expansão da demanda, mantendo-se inalterada a oferta: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 aumentarão ao mesmo tempo, as quantidades transacionadas e os preços.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movimento dos preços dos peixe durante a semana santa e de flores durante o dia de finados.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 name="CaixaDeTexto 2"/>
          <p:cNvSpPr txBox="1"/>
          <p:nvPr/>
        </p:nvSpPr>
        <p:spPr>
          <a:xfrm>
            <a:off x="2567608" y="332656"/>
            <a:ext cx="7558672"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MOVIMENTOS DA DEMANDA E DA OFERTA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QUE ALTERAM O EQUILÍBRIO</a:t>
            </a:r>
          </a:p>
        </p:txBody>
      </p:sp>
    </p:spTree>
    <p:extLst>
      <p:ext uri="{BB962C8B-B14F-4D97-AF65-F5344CB8AC3E}">
        <p14:creationId xmlns:p14="http://schemas.microsoft.com/office/powerpoint/2010/main" val="34898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1772816"/>
            <a:ext cx="7848872"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2ª Hipótese</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Demanda se retrai e oferta permanece inalterada.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 cairão as quantidades transacionadas e os preços também;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Após um jogo de futebol, bandeiras, camisetas, e bonés do time perdedor serão vendidos mais baratos.</a:t>
            </a:r>
          </a:p>
        </p:txBody>
      </p:sp>
      <p:sp>
        <p:nvSpPr>
          <p:cNvPr id="3" name="CaixaDeTexto 2"/>
          <p:cNvSpPr txBox="1"/>
          <p:nvPr/>
        </p:nvSpPr>
        <p:spPr>
          <a:xfrm>
            <a:off x="2495600" y="113191"/>
            <a:ext cx="7651646"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MOVIMENTOS DA DEMANDA  E DA OFERTA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QUE ALTERAM O EQUILÍBRIO</a:t>
            </a:r>
          </a:p>
        </p:txBody>
      </p:sp>
    </p:spTree>
    <p:extLst>
      <p:ext uri="{BB962C8B-B14F-4D97-AF65-F5344CB8AC3E}">
        <p14:creationId xmlns:p14="http://schemas.microsoft.com/office/powerpoint/2010/main" val="42779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46117" y="1628800"/>
            <a:ext cx="7848872"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3ª Hipótese</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Expansão da oferta, mantendo-se inalterada a demanda.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 maiores quantidades serão transacionadas a preços mais baixos;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Exemplo: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expansão da produção da oferta de produtos perecíveis em épocas de safra.</a:t>
            </a:r>
          </a:p>
        </p:txBody>
      </p:sp>
      <p:sp>
        <p:nvSpPr>
          <p:cNvPr id="3" name="CaixaDeTexto 2"/>
          <p:cNvSpPr txBox="1"/>
          <p:nvPr/>
        </p:nvSpPr>
        <p:spPr>
          <a:xfrm>
            <a:off x="2246118" y="116632"/>
            <a:ext cx="76663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MOVIMENTOS DA DEMANDA E DA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QUE ALTERAM O EQUILÍBRIO</a:t>
            </a:r>
          </a:p>
        </p:txBody>
      </p:sp>
    </p:spTree>
    <p:extLst>
      <p:ext uri="{BB962C8B-B14F-4D97-AF65-F5344CB8AC3E}">
        <p14:creationId xmlns:p14="http://schemas.microsoft.com/office/powerpoint/2010/main" val="26618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63530" y="1556792"/>
            <a:ext cx="7964919"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uLnTx/>
                <a:uFillTx/>
                <a:latin typeface="Calibri"/>
                <a:ea typeface="+mn-ea"/>
                <a:cs typeface="+mn-cs"/>
              </a:rPr>
              <a:t>4ª Hipótese</a:t>
            </a: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Redução de oferta, mantendo-se inalterada a demanda: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Efeito: Menores quantidades serão transacionadas a preços mais altos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Exemplo: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Após o período de secas, que inevitavelmente afeta as pastagens, a oferta de boi gordo diminui, elevando as cotações do produto.</a:t>
            </a:r>
          </a:p>
        </p:txBody>
      </p:sp>
      <p:sp>
        <p:nvSpPr>
          <p:cNvPr id="3" name="CaixaDeTexto 2"/>
          <p:cNvSpPr txBox="1"/>
          <p:nvPr/>
        </p:nvSpPr>
        <p:spPr>
          <a:xfrm>
            <a:off x="2163530" y="16737"/>
            <a:ext cx="79649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MOVIMENTOS DA DEMANDA E DA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QUE ALTERAM O EQUILÍBRIO</a:t>
            </a:r>
          </a:p>
        </p:txBody>
      </p:sp>
    </p:spTree>
    <p:extLst>
      <p:ext uri="{BB962C8B-B14F-4D97-AF65-F5344CB8AC3E}">
        <p14:creationId xmlns:p14="http://schemas.microsoft.com/office/powerpoint/2010/main" val="499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87688" y="1988841"/>
            <a:ext cx="561662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0" i="0" u="none" strike="noStrike" kern="1200" cap="none" spc="0" normalizeH="0" baseline="0" noProof="0" dirty="0">
                <a:ln>
                  <a:noFill/>
                </a:ln>
                <a:solidFill>
                  <a:prstClr val="black"/>
                </a:solidFill>
                <a:effectLst/>
                <a:uLnTx/>
                <a:uFillTx/>
                <a:latin typeface="Calibri"/>
                <a:ea typeface="+mn-ea"/>
                <a:cs typeface="+mn-cs"/>
              </a:rPr>
              <a:t>           </a:t>
            </a:r>
            <a:r>
              <a:rPr kumimoji="0" lang="pt-BR" sz="4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EXERCÍCIOS</a:t>
            </a:r>
          </a:p>
        </p:txBody>
      </p:sp>
    </p:spTree>
    <p:extLst>
      <p:ext uri="{BB962C8B-B14F-4D97-AF65-F5344CB8AC3E}">
        <p14:creationId xmlns:p14="http://schemas.microsoft.com/office/powerpoint/2010/main" val="113101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p:cNvSpPr/>
          <p:nvPr/>
        </p:nvSpPr>
        <p:spPr>
          <a:xfrm>
            <a:off x="1775520" y="2924944"/>
            <a:ext cx="1656184"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POPULAÇÃO TOTAL</a:t>
            </a:r>
          </a:p>
        </p:txBody>
      </p:sp>
      <p:sp>
        <p:nvSpPr>
          <p:cNvPr id="5" name="Retângulo 4"/>
          <p:cNvSpPr/>
          <p:nvPr/>
        </p:nvSpPr>
        <p:spPr>
          <a:xfrm>
            <a:off x="4079776" y="1052736"/>
            <a:ext cx="1512168"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não mobilizável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economicamente</a:t>
            </a:r>
          </a:p>
        </p:txBody>
      </p:sp>
      <p:sp>
        <p:nvSpPr>
          <p:cNvPr id="6" name="Retângulo 5"/>
          <p:cNvSpPr/>
          <p:nvPr/>
        </p:nvSpPr>
        <p:spPr>
          <a:xfrm>
            <a:off x="4007768" y="4369212"/>
            <a:ext cx="1512168"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mobilizável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economicamente</a:t>
            </a:r>
          </a:p>
        </p:txBody>
      </p:sp>
      <p:cxnSp>
        <p:nvCxnSpPr>
          <p:cNvPr id="10" name="Conector de seta reta 9"/>
          <p:cNvCxnSpPr>
            <a:endCxn id="5" idx="1"/>
          </p:cNvCxnSpPr>
          <p:nvPr/>
        </p:nvCxnSpPr>
        <p:spPr>
          <a:xfrm>
            <a:off x="2603612" y="1564254"/>
            <a:ext cx="1476164" cy="176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Conector reto 19"/>
          <p:cNvCxnSpPr>
            <a:stCxn id="4" idx="6"/>
          </p:cNvCxnSpPr>
          <p:nvPr/>
        </p:nvCxnSpPr>
        <p:spPr>
          <a:xfrm flipV="1">
            <a:off x="2603612" y="1581944"/>
            <a:ext cx="0" cy="1343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2621042" y="4013748"/>
            <a:ext cx="0" cy="8846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a:off x="2603612" y="4898420"/>
            <a:ext cx="14041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Retângulo 33"/>
          <p:cNvSpPr/>
          <p:nvPr/>
        </p:nvSpPr>
        <p:spPr>
          <a:xfrm>
            <a:off x="6519982" y="3292261"/>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Economicamente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ativa</a:t>
            </a:r>
          </a:p>
        </p:txBody>
      </p:sp>
      <p:sp>
        <p:nvSpPr>
          <p:cNvPr id="35" name="Retângulo 34"/>
          <p:cNvSpPr/>
          <p:nvPr/>
        </p:nvSpPr>
        <p:spPr>
          <a:xfrm>
            <a:off x="6457668" y="5348416"/>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Economicamente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inativa</a:t>
            </a:r>
          </a:p>
        </p:txBody>
      </p:sp>
      <p:sp>
        <p:nvSpPr>
          <p:cNvPr id="36" name="Retângulo 35"/>
          <p:cNvSpPr/>
          <p:nvPr/>
        </p:nvSpPr>
        <p:spPr>
          <a:xfrm>
            <a:off x="6457668" y="1653952"/>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prstClr val="black"/>
                </a:solidFill>
                <a:effectLst/>
                <a:uLnTx/>
                <a:uFillTx/>
                <a:latin typeface="Calibri"/>
                <a:ea typeface="+mn-ea"/>
                <a:cs typeface="+mn-cs"/>
              </a:rPr>
              <a:t>Pré</a:t>
            </a:r>
            <a:r>
              <a:rPr kumimoji="0" lang="pt-BR" sz="1400" b="1" i="0" u="none" strike="noStrike" kern="1200" cap="none" spc="0" normalizeH="0" baseline="0" noProof="0" dirty="0">
                <a:ln>
                  <a:noFill/>
                </a:ln>
                <a:solidFill>
                  <a:prstClr val="black"/>
                </a:solidFill>
                <a:effectLst/>
                <a:uLnTx/>
                <a:uFillTx/>
                <a:latin typeface="Calibri"/>
                <a:ea typeface="+mn-ea"/>
                <a:cs typeface="+mn-cs"/>
              </a:rPr>
              <a:t> - produtiva</a:t>
            </a:r>
          </a:p>
        </p:txBody>
      </p:sp>
      <p:sp>
        <p:nvSpPr>
          <p:cNvPr id="37" name="Retângulo 36"/>
          <p:cNvSpPr/>
          <p:nvPr/>
        </p:nvSpPr>
        <p:spPr>
          <a:xfrm>
            <a:off x="6475606" y="406159"/>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Pós produtiva</a:t>
            </a:r>
          </a:p>
        </p:txBody>
      </p:sp>
      <p:sp>
        <p:nvSpPr>
          <p:cNvPr id="38" name="Retângulo 37"/>
          <p:cNvSpPr/>
          <p:nvPr/>
        </p:nvSpPr>
        <p:spPr>
          <a:xfrm>
            <a:off x="8904312" y="3518693"/>
            <a:ext cx="14401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Empregados</a:t>
            </a:r>
          </a:p>
        </p:txBody>
      </p:sp>
      <p:sp>
        <p:nvSpPr>
          <p:cNvPr id="40" name="Retângulo 39"/>
          <p:cNvSpPr/>
          <p:nvPr/>
        </p:nvSpPr>
        <p:spPr>
          <a:xfrm>
            <a:off x="8888001" y="4230216"/>
            <a:ext cx="14401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Autônomos</a:t>
            </a:r>
          </a:p>
        </p:txBody>
      </p:sp>
      <p:sp>
        <p:nvSpPr>
          <p:cNvPr id="41" name="Retângulo 40"/>
          <p:cNvSpPr/>
          <p:nvPr/>
        </p:nvSpPr>
        <p:spPr>
          <a:xfrm>
            <a:off x="8904312" y="2835061"/>
            <a:ext cx="14401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Empregadores</a:t>
            </a:r>
          </a:p>
        </p:txBody>
      </p:sp>
      <p:sp>
        <p:nvSpPr>
          <p:cNvPr id="42" name="Retângulo 41"/>
          <p:cNvSpPr/>
          <p:nvPr/>
        </p:nvSpPr>
        <p:spPr>
          <a:xfrm>
            <a:off x="8803627" y="5288632"/>
            <a:ext cx="14401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Desempregados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involuntários</a:t>
            </a:r>
          </a:p>
        </p:txBody>
      </p:sp>
      <p:sp>
        <p:nvSpPr>
          <p:cNvPr id="43" name="Retângulo 42"/>
          <p:cNvSpPr/>
          <p:nvPr/>
        </p:nvSpPr>
        <p:spPr>
          <a:xfrm>
            <a:off x="8803627" y="5936704"/>
            <a:ext cx="14401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Desempregados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voluntários</a:t>
            </a:r>
          </a:p>
        </p:txBody>
      </p:sp>
      <p:cxnSp>
        <p:nvCxnSpPr>
          <p:cNvPr id="46" name="Conector reto 45"/>
          <p:cNvCxnSpPr/>
          <p:nvPr/>
        </p:nvCxnSpPr>
        <p:spPr>
          <a:xfrm>
            <a:off x="5591944" y="1340768"/>
            <a:ext cx="2880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5601359" y="1772816"/>
            <a:ext cx="2880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flipV="1">
            <a:off x="5889391" y="817781"/>
            <a:ext cx="0" cy="502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5898806" y="1772816"/>
            <a:ext cx="0" cy="5075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Conector de seta reta 56"/>
          <p:cNvCxnSpPr/>
          <p:nvPr/>
        </p:nvCxnSpPr>
        <p:spPr>
          <a:xfrm>
            <a:off x="5898806" y="817781"/>
            <a:ext cx="5588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Conector de seta reta 58"/>
          <p:cNvCxnSpPr/>
          <p:nvPr/>
        </p:nvCxnSpPr>
        <p:spPr>
          <a:xfrm>
            <a:off x="5898806" y="2253444"/>
            <a:ext cx="5588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Conector reto 60"/>
          <p:cNvCxnSpPr>
            <a:stCxn id="36" idx="2"/>
          </p:cNvCxnSpPr>
          <p:nvPr/>
        </p:nvCxnSpPr>
        <p:spPr>
          <a:xfrm>
            <a:off x="7249756" y="2568353"/>
            <a:ext cx="0" cy="2667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flipH="1">
            <a:off x="4502424" y="2835061"/>
            <a:ext cx="276527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a:off x="4502423" y="2835062"/>
            <a:ext cx="0" cy="15341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flipV="1">
            <a:off x="5159896" y="3063662"/>
            <a:ext cx="0" cy="13055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5159896" y="3063661"/>
            <a:ext cx="32403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flipV="1">
            <a:off x="8400256" y="863359"/>
            <a:ext cx="0" cy="22003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Conector de seta reta 74"/>
          <p:cNvCxnSpPr/>
          <p:nvPr/>
        </p:nvCxnSpPr>
        <p:spPr>
          <a:xfrm flipH="1">
            <a:off x="8104158" y="863359"/>
            <a:ext cx="29609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8104158" y="3446152"/>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flipV="1">
            <a:off x="8561358" y="3063662"/>
            <a:ext cx="0" cy="3824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5" name="Conector reto 84"/>
          <p:cNvCxnSpPr>
            <a:endCxn id="41" idx="1"/>
          </p:cNvCxnSpPr>
          <p:nvPr/>
        </p:nvCxnSpPr>
        <p:spPr>
          <a:xfrm>
            <a:off x="8561358" y="3063661"/>
            <a:ext cx="34295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Conector reto 86"/>
          <p:cNvCxnSpPr>
            <a:stCxn id="34" idx="3"/>
            <a:endCxn id="38" idx="1"/>
          </p:cNvCxnSpPr>
          <p:nvPr/>
        </p:nvCxnSpPr>
        <p:spPr>
          <a:xfrm flipV="1">
            <a:off x="8104158" y="3747293"/>
            <a:ext cx="800154" cy="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8104158" y="4013748"/>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8561358" y="4013748"/>
            <a:ext cx="0" cy="4450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Conector reto 92"/>
          <p:cNvCxnSpPr>
            <a:endCxn id="40" idx="1"/>
          </p:cNvCxnSpPr>
          <p:nvPr/>
        </p:nvCxnSpPr>
        <p:spPr>
          <a:xfrm>
            <a:off x="8561359" y="4458816"/>
            <a:ext cx="32664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8059783" y="5517232"/>
            <a:ext cx="73946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8059783" y="6165304"/>
            <a:ext cx="6950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5519936" y="4581128"/>
            <a:ext cx="3788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5565534" y="5157192"/>
            <a:ext cx="35357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flipV="1">
            <a:off x="5919112" y="3749462"/>
            <a:ext cx="0" cy="8316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919112" y="5157192"/>
            <a:ext cx="0" cy="6484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4" name="Conector reto 113"/>
          <p:cNvCxnSpPr>
            <a:endCxn id="34" idx="1"/>
          </p:cNvCxnSpPr>
          <p:nvPr/>
        </p:nvCxnSpPr>
        <p:spPr>
          <a:xfrm>
            <a:off x="5919112" y="3747293"/>
            <a:ext cx="600870" cy="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6" name="Conector reto 115"/>
          <p:cNvCxnSpPr>
            <a:endCxn id="35" idx="1"/>
          </p:cNvCxnSpPr>
          <p:nvPr/>
        </p:nvCxnSpPr>
        <p:spPr>
          <a:xfrm>
            <a:off x="5919112" y="5805616"/>
            <a:ext cx="5385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4944748" y="2532429"/>
            <a:ext cx="12943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ESTUDANTES</a:t>
            </a:r>
          </a:p>
        </p:txBody>
      </p:sp>
      <p:sp>
        <p:nvSpPr>
          <p:cNvPr id="3" name="CaixaDeTexto 2"/>
          <p:cNvSpPr txBox="1"/>
          <p:nvPr/>
        </p:nvSpPr>
        <p:spPr>
          <a:xfrm>
            <a:off x="6425837" y="2783832"/>
            <a:ext cx="14669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APOSENTADOS</a:t>
            </a:r>
          </a:p>
        </p:txBody>
      </p:sp>
    </p:spTree>
    <p:extLst>
      <p:ext uri="{BB962C8B-B14F-4D97-AF65-F5344CB8AC3E}">
        <p14:creationId xmlns:p14="http://schemas.microsoft.com/office/powerpoint/2010/main" val="9291465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8535" y="1052736"/>
            <a:ext cx="7992888" cy="55399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1 - Se o produto A é um bem normal e o produto B  é um bem inferior, um aumento da renda do consumidor provavelmente: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Aumentará  a quantidade demandada de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enquanto a de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permanecerá constante.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 Aumentarão simultaneamente os preços de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 O consumo de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diminuirá e o de </a:t>
            </a:r>
            <a:r>
              <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crescerá.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 Os consumos dos dois bens aumentarão.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1703513" y="332657"/>
            <a:ext cx="90978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EXERCÍCIOS SOBRE QUANTIDADE DEMANDADA</a:t>
            </a:r>
          </a:p>
        </p:txBody>
      </p:sp>
    </p:spTree>
    <p:extLst>
      <p:ext uri="{BB962C8B-B14F-4D97-AF65-F5344CB8AC3E}">
        <p14:creationId xmlns:p14="http://schemas.microsoft.com/office/powerpoint/2010/main" val="18016864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91544" y="1268760"/>
            <a:ext cx="8424936"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2 - O café torna-se mais barato e seu consumo aumenta. Paralelamente, o consumidor diminui sua demanda de chá. Café e chá são bens: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Complementares.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 Substitutos.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 Saciados.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 Inferiores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 name="CaixaDeTexto 2"/>
          <p:cNvSpPr txBox="1"/>
          <p:nvPr/>
        </p:nvSpPr>
        <p:spPr>
          <a:xfrm>
            <a:off x="1847528" y="188641"/>
            <a:ext cx="8568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EXERCÍCIOS SOBRE QUANTIDADE DEMANDADA</a:t>
            </a:r>
            <a:endParaRPr kumimoji="0" lang="pt-B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1269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00722" y="58600"/>
            <a:ext cx="8568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EXERCÍCIOS SOBRE QUANTIDADE DEMANDADA</a:t>
            </a:r>
            <a:endParaRPr kumimoji="0" lang="pt-BR"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2225130" y="908721"/>
            <a:ext cx="8136904"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3 – Vamos considerar, nesta questão, que estamos tratando de BENS SUBSTITUTOS e ocorreu uma queda no preço do bem “Y”.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Vamos considerar também  a existência da condição “COETERIS PARIBUS”.</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Assim teremos a seguinte situação:</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BEM X  - CAFÉ</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2800" b="0"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uLnTx/>
                <a:uFillTx/>
                <a:latin typeface="Calibri"/>
                <a:ea typeface="+mn-ea"/>
                <a:cs typeface="+mn-cs"/>
              </a:rPr>
              <a:t>BEM Y  - CHÁ</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3.1 - O que acontecerá com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uLnTx/>
                <a:uFillTx/>
                <a:latin typeface="Calibri"/>
                <a:ea typeface="+mn-ea"/>
                <a:cs typeface="+mn-cs"/>
              </a:rPr>
              <a:t> e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Qy</a:t>
            </a: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3.2 – Represente através de um gráfico essa situação.</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6492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97905" y="1052737"/>
            <a:ext cx="8136904"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4 – Vamos considerar, nesta questão, que estamos tratando de BENS COMPLEMENTARES e ocorreu um aumento no preço do bem “Y”.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Vamos considerar também  a existência da condição “COETERIS PARIBUS”.</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Assim teremos a seguinte situação:</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BEM X  - LEITE</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2800" b="0"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uLnTx/>
                <a:uFillTx/>
                <a:latin typeface="Calibri"/>
                <a:ea typeface="+mn-ea"/>
                <a:cs typeface="+mn-cs"/>
              </a:rPr>
              <a:t>BEM Y  - ACHOCOLATADO</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4.1 - O que acontecerá com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uLnTx/>
                <a:uFillTx/>
                <a:latin typeface="Calibri"/>
                <a:ea typeface="+mn-ea"/>
                <a:cs typeface="+mn-cs"/>
              </a:rPr>
              <a:t> e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Qy</a:t>
            </a: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4.2 – Represente através de um gráfico essa situação.</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2143092" y="188641"/>
            <a:ext cx="8352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EXERCÍCIOS SOBRE QUANTIDADE DEMANDADA</a:t>
            </a:r>
            <a:endParaRPr kumimoji="0" lang="pt-B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49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83832" y="3480324"/>
            <a:ext cx="248177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TERRA</a:t>
            </a:r>
          </a:p>
        </p:txBody>
      </p:sp>
      <p:sp>
        <p:nvSpPr>
          <p:cNvPr id="3" name="CaixaDeTexto 2"/>
          <p:cNvSpPr txBox="1"/>
          <p:nvPr/>
        </p:nvSpPr>
        <p:spPr>
          <a:xfrm>
            <a:off x="2567608" y="851388"/>
            <a:ext cx="711098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FATORES DE PRODUÇÃO</a:t>
            </a:r>
          </a:p>
        </p:txBody>
      </p:sp>
    </p:spTree>
    <p:extLst>
      <p:ext uri="{BB962C8B-B14F-4D97-AF65-F5344CB8AC3E}">
        <p14:creationId xmlns:p14="http://schemas.microsoft.com/office/powerpoint/2010/main" val="25438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15880" y="404664"/>
            <a:ext cx="15760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TERRA</a:t>
            </a:r>
          </a:p>
        </p:txBody>
      </p:sp>
      <p:sp>
        <p:nvSpPr>
          <p:cNvPr id="3" name="CaixaDeTexto 2"/>
          <p:cNvSpPr txBox="1"/>
          <p:nvPr/>
        </p:nvSpPr>
        <p:spPr>
          <a:xfrm>
            <a:off x="2146257" y="2037910"/>
            <a:ext cx="7992888"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SOLO</a:t>
            </a:r>
            <a:r>
              <a:rPr kumimoji="0" lang="pt-BR" sz="2800" b="1" i="0" u="none" strike="noStrike" kern="1200" cap="none" spc="0" normalizeH="0" baseline="0" noProof="0" dirty="0">
                <a:ln>
                  <a:noFill/>
                </a:ln>
                <a:solidFill>
                  <a:prstClr val="black"/>
                </a:solidFill>
                <a:effectLst/>
                <a:uLnTx/>
                <a:uFillTx/>
                <a:latin typeface="Calibri"/>
                <a:ea typeface="+mn-ea"/>
                <a:cs typeface="+mn-cs"/>
              </a:rPr>
              <a:t>: Meio natural para o desenvolvimento dos vegetais. Sua superfície inferior é definida pela ação de agentes biológicos e climáticos.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O aproveitamento econômico define-se pela profundidade efetiva, drenagem, saturação, fertilidade e relevo;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eta para a direita 4"/>
          <p:cNvSpPr/>
          <p:nvPr/>
        </p:nvSpPr>
        <p:spPr>
          <a:xfrm>
            <a:off x="2213581" y="3861049"/>
            <a:ext cx="322327" cy="203831"/>
          </a:xfrm>
          <a:prstGeom prst="rightArrow">
            <a:avLst>
              <a:gd name="adj1" fmla="val 50000"/>
              <a:gd name="adj2" fmla="val 42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082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871865" y="620688"/>
            <a:ext cx="169148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TERRA</a:t>
            </a:r>
          </a:p>
        </p:txBody>
      </p:sp>
      <p:sp>
        <p:nvSpPr>
          <p:cNvPr id="3" name="CaixaDeTexto 2"/>
          <p:cNvSpPr txBox="1"/>
          <p:nvPr/>
        </p:nvSpPr>
        <p:spPr>
          <a:xfrm>
            <a:off x="2418834" y="1988841"/>
            <a:ext cx="7632848"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SUBSOLO</a:t>
            </a:r>
            <a:r>
              <a:rPr kumimoji="0" lang="pt-BR" sz="2800" b="1" i="0" u="none" strike="noStrike" kern="1200" cap="none" spc="0" normalizeH="0" baseline="0" noProof="0" dirty="0">
                <a:ln>
                  <a:noFill/>
                </a:ln>
                <a:solidFill>
                  <a:prstClr val="black"/>
                </a:solidFill>
                <a:effectLst/>
                <a:uLnTx/>
                <a:uFillTx/>
                <a:latin typeface="Calibri"/>
                <a:ea typeface="+mn-ea"/>
                <a:cs typeface="+mn-cs"/>
              </a:rPr>
              <a:t>: Camada da crosta terrestre em que se encontram  lençóis de água, jazidas minerais, metálicas e não metálicas, lençóis petrolíferos e reservas de gás  natural.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O aproveitamento econômico dos depósitos do subsolo define-se pelo conhecimento geológico, qualidade das reservas medidas e acessibilidade.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1" y="4228750"/>
            <a:ext cx="354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291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15880" y="476672"/>
            <a:ext cx="17200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TERRA</a:t>
            </a:r>
          </a:p>
        </p:txBody>
      </p:sp>
      <p:sp>
        <p:nvSpPr>
          <p:cNvPr id="3" name="CaixaDeTexto 2"/>
          <p:cNvSpPr txBox="1"/>
          <p:nvPr/>
        </p:nvSpPr>
        <p:spPr>
          <a:xfrm>
            <a:off x="2351584" y="1916832"/>
            <a:ext cx="7632848"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ÁGUAS: </a:t>
            </a:r>
            <a:r>
              <a:rPr kumimoji="0" lang="pt-BR" sz="2800" b="1" i="0" u="none" strike="noStrike" kern="1200" cap="none" spc="0" normalizeH="0" baseline="0" noProof="0" dirty="0">
                <a:ln>
                  <a:noFill/>
                </a:ln>
                <a:solidFill>
                  <a:prstClr val="black"/>
                </a:solidFill>
                <a:effectLst/>
                <a:uLnTx/>
                <a:uFillTx/>
                <a:latin typeface="Calibri"/>
                <a:ea typeface="+mn-ea"/>
                <a:cs typeface="+mn-cs"/>
              </a:rPr>
              <a:t>Incluem oceanos, mares e lagos. Rios e outros recursos hídricos que correm pela superfície e infiltram-se no subsolo e renovam-se pelos mecanismos do ciclo hidrológico.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O aproveitamento econômico é definido por fatores como propriedades físico-químicas, potabilidade, navegabilidade e potencialidade para fins de hidrelétricos</a:t>
            </a:r>
            <a:endPar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798" y="4149081"/>
            <a:ext cx="3540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291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99857" y="260648"/>
            <a:ext cx="180690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TERRA</a:t>
            </a:r>
          </a:p>
        </p:txBody>
      </p:sp>
      <p:sp>
        <p:nvSpPr>
          <p:cNvPr id="3" name="CaixaDeTexto 2"/>
          <p:cNvSpPr txBox="1"/>
          <p:nvPr/>
        </p:nvSpPr>
        <p:spPr>
          <a:xfrm>
            <a:off x="2351584" y="1121221"/>
            <a:ext cx="7848872"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PLUVISIOSIDADE E CLIMA: </a:t>
            </a:r>
            <a:r>
              <a:rPr kumimoji="0" lang="pt-BR" sz="2800" b="1" i="0" u="none" strike="noStrike" kern="1200" cap="none" spc="0" normalizeH="0" baseline="0" noProof="0" dirty="0">
                <a:ln>
                  <a:noFill/>
                </a:ln>
                <a:solidFill>
                  <a:prstClr val="black"/>
                </a:solidFill>
                <a:effectLst/>
                <a:uLnTx/>
                <a:uFillTx/>
                <a:latin typeface="Calibri"/>
                <a:ea typeface="+mn-ea"/>
                <a:cs typeface="+mn-cs"/>
              </a:rPr>
              <a:t> A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pluvisiosidade</a:t>
            </a:r>
            <a:r>
              <a:rPr kumimoji="0" lang="pt-BR" sz="2800" b="1" i="0" u="none" strike="noStrike" kern="1200" cap="none" spc="0" normalizeH="0" baseline="0" noProof="0" dirty="0">
                <a:ln>
                  <a:noFill/>
                </a:ln>
                <a:solidFill>
                  <a:prstClr val="black"/>
                </a:solidFill>
                <a:effectLst/>
                <a:uLnTx/>
                <a:uFillTx/>
                <a:latin typeface="Calibri"/>
                <a:ea typeface="+mn-ea"/>
                <a:cs typeface="+mn-cs"/>
              </a:rPr>
              <a:t> é uma das fases do ciclo hidrológico, sua importância, como recurso econômico, define-se pelos intervalos de ocorrência e pelos índices de precipitação.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O clima define-se por fatores como a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maritimidade</a:t>
            </a:r>
            <a:r>
              <a:rPr kumimoji="0" lang="pt-BR" sz="2800" b="1" i="0" u="none" strike="noStrike" kern="1200" cap="none" spc="0" normalizeH="0" baseline="0" noProof="0" dirty="0">
                <a:ln>
                  <a:noFill/>
                </a:ln>
                <a:solidFill>
                  <a:prstClr val="black"/>
                </a:solidFill>
                <a:effectLst/>
                <a:uLnTx/>
                <a:uFillTx/>
                <a:latin typeface="Calibri"/>
                <a:ea typeface="+mn-ea"/>
                <a:cs typeface="+mn-cs"/>
              </a:rPr>
              <a:t>, a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continentabilidade</a:t>
            </a:r>
            <a:r>
              <a:rPr kumimoji="0" lang="pt-BR" sz="2800" b="1" i="0" u="none" strike="noStrike" kern="1200" cap="none" spc="0" normalizeH="0" baseline="0" noProof="0" dirty="0">
                <a:ln>
                  <a:noFill/>
                </a:ln>
                <a:solidFill>
                  <a:prstClr val="black"/>
                </a:solidFill>
                <a:effectLst/>
                <a:uLnTx/>
                <a:uFillTx/>
                <a:latin typeface="Calibri"/>
                <a:ea typeface="+mn-ea"/>
                <a:cs typeface="+mn-cs"/>
              </a:rPr>
              <a:t>, a altitude, a localização geográfica, o relevo e a dinâmica das massas de 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A insolação complementam as potencialidades econômicas das demais reservas. </a:t>
            </a:r>
            <a:endPar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65608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27848" y="116632"/>
            <a:ext cx="20162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TERRA</a:t>
            </a:r>
          </a:p>
        </p:txBody>
      </p:sp>
      <p:sp>
        <p:nvSpPr>
          <p:cNvPr id="3" name="CaixaDeTexto 2"/>
          <p:cNvSpPr txBox="1"/>
          <p:nvPr/>
        </p:nvSpPr>
        <p:spPr>
          <a:xfrm>
            <a:off x="2434254" y="908720"/>
            <a:ext cx="7632848"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FLORA E FAUNA: </a:t>
            </a:r>
            <a:r>
              <a:rPr kumimoji="0" lang="pt-BR" sz="2800" b="1" i="0" u="none" strike="noStrike" kern="1200" cap="none" spc="0" normalizeH="0" baseline="0" noProof="0" dirty="0">
                <a:ln>
                  <a:noFill/>
                </a:ln>
                <a:solidFill>
                  <a:prstClr val="black"/>
                </a:solidFill>
                <a:effectLst/>
                <a:uLnTx/>
                <a:uFillTx/>
                <a:latin typeface="Calibri"/>
                <a:ea typeface="+mn-ea"/>
                <a:cs typeface="+mn-cs"/>
              </a:rPr>
              <a:t> A flora constitui-se por todas as espécies ocorrentes nas diferentes formas de coberturas vegetal do solo, bem como as que ocorrem no interior dos oceanos, mares, e complexos hídricos.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A fauna constitui-se pelas espécies que habitam ecossistemas definidos vertebrados e invertebrados.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 importância econômica dessas duas categorias de recursos naturais, define-se pelos seus potenciais de aproveitamento efetivo para a satisfação das necessidades humanas. Limitam-se por restrições derivadas de processos de extinção.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9" y="4437113"/>
            <a:ext cx="3540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312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15880" y="476672"/>
            <a:ext cx="17200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TERRA</a:t>
            </a:r>
          </a:p>
        </p:txBody>
      </p:sp>
      <p:sp>
        <p:nvSpPr>
          <p:cNvPr id="3" name="CaixaDeTexto 2"/>
          <p:cNvSpPr txBox="1"/>
          <p:nvPr/>
        </p:nvSpPr>
        <p:spPr>
          <a:xfrm>
            <a:off x="2413007" y="1844825"/>
            <a:ext cx="7848872"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FATORES EXTRAPLANETÁRIOS: </a:t>
            </a:r>
            <a:r>
              <a:rPr kumimoji="0" lang="pt-BR" sz="2800" b="1" i="0" u="none" strike="noStrike" kern="1200" cap="none" spc="0" normalizeH="0" baseline="0" noProof="0" dirty="0">
                <a:ln>
                  <a:noFill/>
                </a:ln>
                <a:solidFill>
                  <a:prstClr val="black"/>
                </a:solidFill>
                <a:effectLst/>
                <a:uLnTx/>
                <a:uFillTx/>
                <a:latin typeface="Calibri"/>
                <a:ea typeface="+mn-ea"/>
                <a:cs typeface="+mn-cs"/>
              </a:rPr>
              <a:t>o Sol, pelas suas irradiações e fontes de energia, é dado como recurso vital. São também recursos outras potencialidades extraplanetárias: em sentido amplo, a organização, os movimentos, as emissões de ondas e de outras formas de energia que se encontram no espaço sideral.</a:t>
            </a:r>
            <a:endPar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99171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439816" y="3068960"/>
            <a:ext cx="304359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CAPITAL</a:t>
            </a:r>
          </a:p>
        </p:txBody>
      </p:sp>
      <p:sp>
        <p:nvSpPr>
          <p:cNvPr id="3" name="CaixaDeTexto 2"/>
          <p:cNvSpPr txBox="1"/>
          <p:nvPr/>
        </p:nvSpPr>
        <p:spPr>
          <a:xfrm>
            <a:off x="2639616" y="980728"/>
            <a:ext cx="711098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FATORES DE PRODUÇÃO</a:t>
            </a:r>
          </a:p>
        </p:txBody>
      </p:sp>
    </p:spTree>
    <p:extLst>
      <p:ext uri="{BB962C8B-B14F-4D97-AF65-F5344CB8AC3E}">
        <p14:creationId xmlns:p14="http://schemas.microsoft.com/office/powerpoint/2010/main" val="125737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4583832" y="116632"/>
            <a:ext cx="3096344"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MICROECONOMIA</a:t>
            </a:r>
          </a:p>
        </p:txBody>
      </p:sp>
      <p:sp>
        <p:nvSpPr>
          <p:cNvPr id="4" name="Retângulo de cantos arredondados 3"/>
          <p:cNvSpPr/>
          <p:nvPr/>
        </p:nvSpPr>
        <p:spPr>
          <a:xfrm>
            <a:off x="2413172" y="1844824"/>
            <a:ext cx="2314676" cy="1215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RELAÇÃO ENTRE EMPRESAS E CONSUMIDORES </a:t>
            </a:r>
          </a:p>
        </p:txBody>
      </p:sp>
      <p:sp>
        <p:nvSpPr>
          <p:cNvPr id="5" name="Retângulo de cantos arredondados 4"/>
          <p:cNvSpPr/>
          <p:nvPr/>
        </p:nvSpPr>
        <p:spPr>
          <a:xfrm>
            <a:off x="2413172" y="3789040"/>
            <a:ext cx="209865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RELAÇÃO ENTRE OFERTA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PROCURA</a:t>
            </a:r>
          </a:p>
        </p:txBody>
      </p:sp>
      <p:sp>
        <p:nvSpPr>
          <p:cNvPr id="6" name="Retângulo de cantos arredondados 5"/>
          <p:cNvSpPr/>
          <p:nvPr/>
        </p:nvSpPr>
        <p:spPr>
          <a:xfrm>
            <a:off x="2268842" y="5733256"/>
            <a:ext cx="224298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PREÇOS</a:t>
            </a:r>
          </a:p>
        </p:txBody>
      </p:sp>
      <p:sp>
        <p:nvSpPr>
          <p:cNvPr id="7" name="Retângulo de cantos arredondados 6"/>
          <p:cNvSpPr/>
          <p:nvPr/>
        </p:nvSpPr>
        <p:spPr>
          <a:xfrm>
            <a:off x="7097613" y="1983737"/>
            <a:ext cx="2232248" cy="1315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a:ea typeface="+mn-ea"/>
                <a:cs typeface="+mn-cs"/>
              </a:rPr>
              <a:t> </a:t>
            </a:r>
            <a:r>
              <a:rPr kumimoji="0" lang="pt-BR" sz="2000" b="0" i="0" u="none" strike="noStrike" kern="1200" cap="none" spc="0" normalizeH="0" baseline="0" noProof="0" dirty="0">
                <a:ln>
                  <a:noFill/>
                </a:ln>
                <a:solidFill>
                  <a:prstClr val="white"/>
                </a:solidFill>
                <a:effectLst/>
                <a:uLnTx/>
                <a:uFillTx/>
                <a:latin typeface="Calibri"/>
                <a:ea typeface="+mn-ea"/>
                <a:cs typeface="+mn-cs"/>
              </a:rPr>
              <a:t>TRÊS ELEMENTOS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a:ea typeface="+mn-ea"/>
                <a:cs typeface="+mn-cs"/>
              </a:rPr>
              <a:t>ATUANTES</a:t>
            </a:r>
          </a:p>
        </p:txBody>
      </p:sp>
      <p:sp>
        <p:nvSpPr>
          <p:cNvPr id="8" name="Retângulo de cantos arredondados 7"/>
          <p:cNvSpPr/>
          <p:nvPr/>
        </p:nvSpPr>
        <p:spPr>
          <a:xfrm>
            <a:off x="7109792" y="4229181"/>
            <a:ext cx="2304256" cy="1279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a:ea typeface="+mn-ea"/>
                <a:cs typeface="+mn-cs"/>
              </a:rPr>
              <a:t>CONSUMIDOR, EMPRESA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a:ea typeface="+mn-ea"/>
                <a:cs typeface="+mn-cs"/>
              </a:rPr>
              <a:t>PRODUÇÃO</a:t>
            </a:r>
          </a:p>
        </p:txBody>
      </p:sp>
      <p:sp>
        <p:nvSpPr>
          <p:cNvPr id="11" name="CaixaDeTexto 10"/>
          <p:cNvSpPr txBox="1"/>
          <p:nvPr/>
        </p:nvSpPr>
        <p:spPr>
          <a:xfrm>
            <a:off x="2581713" y="1236921"/>
            <a:ext cx="21012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Define-se pela:</a:t>
            </a:r>
          </a:p>
        </p:txBody>
      </p:sp>
      <p:sp>
        <p:nvSpPr>
          <p:cNvPr id="12" name="CaixaDeTexto 11"/>
          <p:cNvSpPr txBox="1"/>
          <p:nvPr/>
        </p:nvSpPr>
        <p:spPr>
          <a:xfrm>
            <a:off x="2279576" y="3329217"/>
            <a:ext cx="25943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Da qual advém a:</a:t>
            </a:r>
          </a:p>
        </p:txBody>
      </p:sp>
      <p:sp>
        <p:nvSpPr>
          <p:cNvPr id="13" name="CaixaDeTexto 12"/>
          <p:cNvSpPr txBox="1"/>
          <p:nvPr/>
        </p:nvSpPr>
        <p:spPr>
          <a:xfrm>
            <a:off x="2413173" y="5229201"/>
            <a:ext cx="22088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Que define os:</a:t>
            </a:r>
          </a:p>
        </p:txBody>
      </p:sp>
      <p:cxnSp>
        <p:nvCxnSpPr>
          <p:cNvPr id="15" name="Conector reto 14"/>
          <p:cNvCxnSpPr>
            <a:endCxn id="3" idx="1"/>
          </p:cNvCxnSpPr>
          <p:nvPr/>
        </p:nvCxnSpPr>
        <p:spPr>
          <a:xfrm flipV="1">
            <a:off x="1919536" y="584685"/>
            <a:ext cx="2664296" cy="136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919536" y="584684"/>
            <a:ext cx="0" cy="487534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Conector de seta reta 23"/>
          <p:cNvCxnSpPr>
            <a:endCxn id="11" idx="1"/>
          </p:cNvCxnSpPr>
          <p:nvPr/>
        </p:nvCxnSpPr>
        <p:spPr>
          <a:xfrm>
            <a:off x="1955973" y="1467753"/>
            <a:ext cx="625741"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a:endCxn id="12" idx="1"/>
          </p:cNvCxnSpPr>
          <p:nvPr/>
        </p:nvCxnSpPr>
        <p:spPr>
          <a:xfrm>
            <a:off x="1955972" y="3560049"/>
            <a:ext cx="323604"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1919536" y="5452714"/>
            <a:ext cx="457200"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7514637" y="1383160"/>
            <a:ext cx="165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Apresenta:</a:t>
            </a:r>
          </a:p>
        </p:txBody>
      </p:sp>
      <p:sp>
        <p:nvSpPr>
          <p:cNvPr id="35" name="CaixaDeTexto 34"/>
          <p:cNvSpPr txBox="1"/>
          <p:nvPr/>
        </p:nvSpPr>
        <p:spPr>
          <a:xfrm>
            <a:off x="7514636" y="3679806"/>
            <a:ext cx="13805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Que são:</a:t>
            </a:r>
          </a:p>
        </p:txBody>
      </p:sp>
      <p:cxnSp>
        <p:nvCxnSpPr>
          <p:cNvPr id="37" name="Conector reto 36"/>
          <p:cNvCxnSpPr>
            <a:stCxn id="3" idx="3"/>
          </p:cNvCxnSpPr>
          <p:nvPr/>
        </p:nvCxnSpPr>
        <p:spPr>
          <a:xfrm>
            <a:off x="7680176" y="584685"/>
            <a:ext cx="2232248" cy="136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9912424" y="586047"/>
            <a:ext cx="0" cy="332459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flipH="1">
            <a:off x="9048328" y="1617126"/>
            <a:ext cx="86409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a:endCxn id="35" idx="3"/>
          </p:cNvCxnSpPr>
          <p:nvPr/>
        </p:nvCxnSpPr>
        <p:spPr>
          <a:xfrm flipH="1">
            <a:off x="8895142" y="3910638"/>
            <a:ext cx="1017282"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8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363" y="1268760"/>
            <a:ext cx="86396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271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sel 1"/>
          <p:cNvSpPr/>
          <p:nvPr/>
        </p:nvSpPr>
        <p:spPr>
          <a:xfrm>
            <a:off x="1629520" y="2670064"/>
            <a:ext cx="1872208"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FONTES DE ACUMULAÇÃO DE CAPITAL</a:t>
            </a:r>
          </a:p>
        </p:txBody>
      </p:sp>
      <p:sp>
        <p:nvSpPr>
          <p:cNvPr id="3" name="Retângulo 2"/>
          <p:cNvSpPr/>
          <p:nvPr/>
        </p:nvSpPr>
        <p:spPr>
          <a:xfrm>
            <a:off x="3675490" y="1403609"/>
            <a:ext cx="18002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INTERNAS</a:t>
            </a:r>
          </a:p>
        </p:txBody>
      </p:sp>
      <p:sp>
        <p:nvSpPr>
          <p:cNvPr id="4" name="Retângulo 3"/>
          <p:cNvSpPr/>
          <p:nvPr/>
        </p:nvSpPr>
        <p:spPr>
          <a:xfrm>
            <a:off x="3431704" y="4786300"/>
            <a:ext cx="1870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EXTERNAS</a:t>
            </a:r>
          </a:p>
        </p:txBody>
      </p:sp>
      <p:sp>
        <p:nvSpPr>
          <p:cNvPr id="8" name="Retângulo de cantos arredondados 7"/>
          <p:cNvSpPr/>
          <p:nvPr/>
        </p:nvSpPr>
        <p:spPr>
          <a:xfrm>
            <a:off x="6021013" y="4786300"/>
            <a:ext cx="23102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INGRESSO DE CAPITAIS EXIGÍVEIS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 (EMPREST. /FINANC)</a:t>
            </a:r>
          </a:p>
        </p:txBody>
      </p:sp>
      <p:sp>
        <p:nvSpPr>
          <p:cNvPr id="13" name="Retângulo de cantos arredondados 12"/>
          <p:cNvSpPr/>
          <p:nvPr/>
        </p:nvSpPr>
        <p:spPr>
          <a:xfrm>
            <a:off x="6050250" y="3712480"/>
            <a:ext cx="230425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INGRESSO LÍQUIDO DE CAPITAIS DE RISCO</a:t>
            </a:r>
          </a:p>
        </p:txBody>
      </p:sp>
      <p:sp>
        <p:nvSpPr>
          <p:cNvPr id="14" name="Retângulo de cantos arredondados 13"/>
          <p:cNvSpPr/>
          <p:nvPr/>
        </p:nvSpPr>
        <p:spPr>
          <a:xfrm>
            <a:off x="6025656" y="5797089"/>
            <a:ext cx="231021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TRANSFERÊNCIAS DE GOVERNOS  OU ORG. INTERNACIONAIS</a:t>
            </a:r>
          </a:p>
        </p:txBody>
      </p:sp>
      <p:sp>
        <p:nvSpPr>
          <p:cNvPr id="15" name="Retângulo de cantos arredondados 14"/>
          <p:cNvSpPr/>
          <p:nvPr/>
        </p:nvSpPr>
        <p:spPr>
          <a:xfrm>
            <a:off x="6040898" y="2263126"/>
            <a:ext cx="229497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POUPANÇA DO SETOR PÚBLICO</a:t>
            </a:r>
          </a:p>
        </p:txBody>
      </p:sp>
      <p:sp>
        <p:nvSpPr>
          <p:cNvPr id="16" name="Retângulo de cantos arredondados 15"/>
          <p:cNvSpPr/>
          <p:nvPr/>
        </p:nvSpPr>
        <p:spPr>
          <a:xfrm>
            <a:off x="6023992" y="1229453"/>
            <a:ext cx="23042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POUPANÇA DAS EMPRESAS</a:t>
            </a:r>
          </a:p>
        </p:txBody>
      </p:sp>
      <p:sp>
        <p:nvSpPr>
          <p:cNvPr id="17" name="Retângulo de cantos arredondados 16"/>
          <p:cNvSpPr/>
          <p:nvPr/>
        </p:nvSpPr>
        <p:spPr>
          <a:xfrm>
            <a:off x="6023993" y="116632"/>
            <a:ext cx="230425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POUPANÇA DAS FAMÍLIAS</a:t>
            </a:r>
          </a:p>
        </p:txBody>
      </p:sp>
      <p:cxnSp>
        <p:nvCxnSpPr>
          <p:cNvPr id="19" name="Conector reto 18"/>
          <p:cNvCxnSpPr>
            <a:stCxn id="2" idx="6"/>
          </p:cNvCxnSpPr>
          <p:nvPr/>
        </p:nvCxnSpPr>
        <p:spPr>
          <a:xfrm flipV="1">
            <a:off x="2565624" y="1699626"/>
            <a:ext cx="0" cy="9704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endCxn id="3" idx="1"/>
          </p:cNvCxnSpPr>
          <p:nvPr/>
        </p:nvCxnSpPr>
        <p:spPr>
          <a:xfrm>
            <a:off x="2567608" y="1712063"/>
            <a:ext cx="1107882" cy="155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Conector reto 22"/>
          <p:cNvCxnSpPr>
            <a:stCxn id="2" idx="2"/>
          </p:cNvCxnSpPr>
          <p:nvPr/>
        </p:nvCxnSpPr>
        <p:spPr>
          <a:xfrm>
            <a:off x="2565624" y="3712480"/>
            <a:ext cx="0" cy="13978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2565624" y="5094490"/>
            <a:ext cx="8660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etângulo de cantos arredondados 25"/>
          <p:cNvSpPr/>
          <p:nvPr/>
        </p:nvSpPr>
        <p:spPr>
          <a:xfrm>
            <a:off x="8791911" y="2924944"/>
            <a:ext cx="18356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INVESTIMENTOS EM FORMAÇÃO DE CAPITAL FIXO</a:t>
            </a:r>
          </a:p>
        </p:txBody>
      </p:sp>
      <p:cxnSp>
        <p:nvCxnSpPr>
          <p:cNvPr id="32" name="Conector reto 31"/>
          <p:cNvCxnSpPr>
            <a:stCxn id="17" idx="3"/>
          </p:cNvCxnSpPr>
          <p:nvPr/>
        </p:nvCxnSpPr>
        <p:spPr>
          <a:xfrm>
            <a:off x="8328247" y="573833"/>
            <a:ext cx="1431662" cy="20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to 33"/>
          <p:cNvCxnSpPr>
            <a:stCxn id="16" idx="3"/>
          </p:cNvCxnSpPr>
          <p:nvPr/>
        </p:nvCxnSpPr>
        <p:spPr>
          <a:xfrm flipV="1">
            <a:off x="8328249" y="1673689"/>
            <a:ext cx="1431661" cy="12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8400257" y="2642045"/>
            <a:ext cx="137087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9730216" y="574722"/>
            <a:ext cx="0" cy="2351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Conector reto 42"/>
          <p:cNvCxnSpPr>
            <a:stCxn id="14" idx="3"/>
          </p:cNvCxnSpPr>
          <p:nvPr/>
        </p:nvCxnSpPr>
        <p:spPr>
          <a:xfrm>
            <a:off x="8335869" y="6254289"/>
            <a:ext cx="13738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Conector de seta reta 44"/>
          <p:cNvCxnSpPr>
            <a:endCxn id="26" idx="2"/>
          </p:cNvCxnSpPr>
          <p:nvPr/>
        </p:nvCxnSpPr>
        <p:spPr>
          <a:xfrm flipH="1" flipV="1">
            <a:off x="9709760" y="3839344"/>
            <a:ext cx="20457" cy="24149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Conector reto 46"/>
          <p:cNvCxnSpPr>
            <a:stCxn id="13" idx="3"/>
          </p:cNvCxnSpPr>
          <p:nvPr/>
        </p:nvCxnSpPr>
        <p:spPr>
          <a:xfrm>
            <a:off x="8354506" y="4169680"/>
            <a:ext cx="137571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Conector reto 48"/>
          <p:cNvCxnSpPr>
            <a:stCxn id="8" idx="3"/>
          </p:cNvCxnSpPr>
          <p:nvPr/>
        </p:nvCxnSpPr>
        <p:spPr>
          <a:xfrm>
            <a:off x="8331226" y="5243500"/>
            <a:ext cx="13989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a:off x="5475691" y="1750278"/>
            <a:ext cx="574559" cy="129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V="1">
            <a:off x="5762969" y="573833"/>
            <a:ext cx="0" cy="11538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Conector de seta reta 58"/>
          <p:cNvCxnSpPr>
            <a:endCxn id="17" idx="1"/>
          </p:cNvCxnSpPr>
          <p:nvPr/>
        </p:nvCxnSpPr>
        <p:spPr>
          <a:xfrm>
            <a:off x="5762970" y="573832"/>
            <a:ext cx="26102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5762969" y="1763204"/>
            <a:ext cx="0" cy="9571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Conector de seta reta 62"/>
          <p:cNvCxnSpPr/>
          <p:nvPr/>
        </p:nvCxnSpPr>
        <p:spPr>
          <a:xfrm>
            <a:off x="5762969" y="2720326"/>
            <a:ext cx="2580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Conector de seta reta 64"/>
          <p:cNvCxnSpPr>
            <a:stCxn id="4" idx="3"/>
          </p:cNvCxnSpPr>
          <p:nvPr/>
        </p:nvCxnSpPr>
        <p:spPr>
          <a:xfrm>
            <a:off x="5301929" y="5110336"/>
            <a:ext cx="74832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flipH="1">
            <a:off x="5762970" y="4077073"/>
            <a:ext cx="1" cy="21772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Conector de seta reta 70"/>
          <p:cNvCxnSpPr/>
          <p:nvPr/>
        </p:nvCxnSpPr>
        <p:spPr>
          <a:xfrm>
            <a:off x="5762971" y="4077072"/>
            <a:ext cx="25804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Conector de seta reta 72"/>
          <p:cNvCxnSpPr>
            <a:endCxn id="14" idx="1"/>
          </p:cNvCxnSpPr>
          <p:nvPr/>
        </p:nvCxnSpPr>
        <p:spPr>
          <a:xfrm>
            <a:off x="5762971" y="6254289"/>
            <a:ext cx="26268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48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75520" y="548680"/>
            <a:ext cx="8712968"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ou FRONTEIRA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DE POSSIBILIDADES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DE PRODUÇÃO</a:t>
            </a:r>
          </a:p>
        </p:txBody>
      </p:sp>
    </p:spTree>
    <p:extLst>
      <p:ext uri="{BB962C8B-B14F-4D97-AF65-F5344CB8AC3E}">
        <p14:creationId xmlns:p14="http://schemas.microsoft.com/office/powerpoint/2010/main" val="371681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aixaDeTexto 2"/>
          <p:cNvSpPr txBox="1"/>
          <p:nvPr/>
        </p:nvSpPr>
        <p:spPr>
          <a:xfrm>
            <a:off x="1703512" y="497353"/>
            <a:ext cx="8712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DE POSSIBILIDADES DE PRODUÇÃO</a:t>
            </a:r>
            <a:endPar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p:txBody>
      </p:sp>
      <p:sp>
        <p:nvSpPr>
          <p:cNvPr id="4" name="CaixaDeTexto 3"/>
          <p:cNvSpPr txBox="1"/>
          <p:nvPr/>
        </p:nvSpPr>
        <p:spPr>
          <a:xfrm>
            <a:off x="1824300" y="1484785"/>
            <a:ext cx="8496944" cy="47705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a:t>
            </a:r>
            <a:r>
              <a:rPr kumimoji="0" lang="pt-BR" sz="28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ou FRONTEIRA DE POSSIBILIDADES DE PRODUÇÃO</a:t>
            </a: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mostra as trocas e/ou combinações de produção de bens que os indivíduos, as empresa, ou os governos são obrigados a fazer por causa da escassez de recursos.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Como os fatores produtivos são limitados a produção total desta sociedade tem um limite máximo a que chamaremos de </a:t>
            </a:r>
            <a:r>
              <a:rPr kumimoji="0" lang="pt-BR"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produção a pleno emprego</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042584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aixaDeTexto 2"/>
          <p:cNvSpPr txBox="1"/>
          <p:nvPr/>
        </p:nvSpPr>
        <p:spPr>
          <a:xfrm>
            <a:off x="2135560" y="1988841"/>
            <a:ext cx="8136904"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Quando atingimos o nível de pleno emprego, concluímos que todos os trabalhadores, todos os recursos naturais e todos os recursos de capital estão plenamente  utilizados.  (Terra, Trabalho e Capital)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Através desta curva, podemos perceber claramente que numa economia em pleno emprego, ao produzir um bem estaremos sempre desistindo de produzir uma certa quantidade de um outro bem.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1703512" y="692697"/>
            <a:ext cx="8712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rPr>
              <a:t>    </a:t>
            </a: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DE POSSIBILIDADES DE PRODUÇÃO</a:t>
            </a:r>
            <a:endParaRPr kumimoji="0" lang="pt-BR"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54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Gráfico 2"/>
          <p:cNvGraphicFramePr/>
          <p:nvPr>
            <p:extLst/>
          </p:nvPr>
        </p:nvGraphicFramePr>
        <p:xfrm>
          <a:off x="2777983" y="1330426"/>
          <a:ext cx="7080448" cy="4552280"/>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p:cNvSpPr/>
          <p:nvPr/>
        </p:nvSpPr>
        <p:spPr>
          <a:xfrm>
            <a:off x="6744073" y="2348880"/>
            <a:ext cx="106150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MOTOS</a:t>
            </a:r>
          </a:p>
        </p:txBody>
      </p:sp>
      <p:sp>
        <p:nvSpPr>
          <p:cNvPr id="5" name="CaixaDeTexto 4"/>
          <p:cNvSpPr txBox="1"/>
          <p:nvPr/>
        </p:nvSpPr>
        <p:spPr>
          <a:xfrm>
            <a:off x="8328249" y="3606566"/>
            <a:ext cx="11344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CELULAR</a:t>
            </a:r>
          </a:p>
        </p:txBody>
      </p:sp>
      <p:sp>
        <p:nvSpPr>
          <p:cNvPr id="6" name="CaixaDeTexto 5"/>
          <p:cNvSpPr txBox="1"/>
          <p:nvPr/>
        </p:nvSpPr>
        <p:spPr>
          <a:xfrm>
            <a:off x="1524000" y="1340769"/>
            <a:ext cx="12596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PLENO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EMPREGO</a:t>
            </a:r>
          </a:p>
        </p:txBody>
      </p:sp>
      <p:sp>
        <p:nvSpPr>
          <p:cNvPr id="7" name="CaixaDeTexto 6"/>
          <p:cNvSpPr txBox="1"/>
          <p:nvPr/>
        </p:nvSpPr>
        <p:spPr>
          <a:xfrm>
            <a:off x="1991544" y="183317"/>
            <a:ext cx="84249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DE POSSIBILIDADES DE PRODUÇÃO</a:t>
            </a:r>
          </a:p>
        </p:txBody>
      </p:sp>
    </p:spTree>
    <p:extLst>
      <p:ext uri="{BB962C8B-B14F-4D97-AF65-F5344CB8AC3E}">
        <p14:creationId xmlns:p14="http://schemas.microsoft.com/office/powerpoint/2010/main" val="313959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1940496" y="2564905"/>
          <a:ext cx="8291266" cy="3480137"/>
        </p:xfrm>
        <a:graphic>
          <a:graphicData uri="http://schemas.openxmlformats.org/drawingml/2006/table">
            <a:tbl>
              <a:tblPr/>
              <a:tblGrid>
                <a:gridCol w="1471719">
                  <a:extLst>
                    <a:ext uri="{9D8B030D-6E8A-4147-A177-3AD203B41FA5}">
                      <a16:colId xmlns:a16="http://schemas.microsoft.com/office/drawing/2014/main" val="20000"/>
                    </a:ext>
                  </a:extLst>
                </a:gridCol>
                <a:gridCol w="880217">
                  <a:extLst>
                    <a:ext uri="{9D8B030D-6E8A-4147-A177-3AD203B41FA5}">
                      <a16:colId xmlns:a16="http://schemas.microsoft.com/office/drawing/2014/main" val="20001"/>
                    </a:ext>
                  </a:extLst>
                </a:gridCol>
                <a:gridCol w="1187866">
                  <a:extLst>
                    <a:ext uri="{9D8B030D-6E8A-4147-A177-3AD203B41FA5}">
                      <a16:colId xmlns:a16="http://schemas.microsoft.com/office/drawing/2014/main" val="20002"/>
                    </a:ext>
                  </a:extLst>
                </a:gridCol>
                <a:gridCol w="1187866">
                  <a:extLst>
                    <a:ext uri="{9D8B030D-6E8A-4147-A177-3AD203B41FA5}">
                      <a16:colId xmlns:a16="http://schemas.microsoft.com/office/drawing/2014/main" val="20003"/>
                    </a:ext>
                  </a:extLst>
                </a:gridCol>
                <a:gridCol w="1187866">
                  <a:extLst>
                    <a:ext uri="{9D8B030D-6E8A-4147-A177-3AD203B41FA5}">
                      <a16:colId xmlns:a16="http://schemas.microsoft.com/office/drawing/2014/main" val="20004"/>
                    </a:ext>
                  </a:extLst>
                </a:gridCol>
                <a:gridCol w="1187866">
                  <a:extLst>
                    <a:ext uri="{9D8B030D-6E8A-4147-A177-3AD203B41FA5}">
                      <a16:colId xmlns:a16="http://schemas.microsoft.com/office/drawing/2014/main" val="20005"/>
                    </a:ext>
                  </a:extLst>
                </a:gridCol>
                <a:gridCol w="1187866">
                  <a:extLst>
                    <a:ext uri="{9D8B030D-6E8A-4147-A177-3AD203B41FA5}">
                      <a16:colId xmlns:a16="http://schemas.microsoft.com/office/drawing/2014/main" val="20006"/>
                    </a:ext>
                  </a:extLst>
                </a:gridCol>
              </a:tblGrid>
              <a:tr h="921160">
                <a:tc gridSpan="7">
                  <a:txBody>
                    <a:bodyPr/>
                    <a:lstStyle/>
                    <a:p>
                      <a:pPr algn="ctr" fontAlgn="b"/>
                      <a:r>
                        <a:rPr lang="pt-BR" sz="2400" b="1" i="0" u="none" strike="noStrike" dirty="0">
                          <a:solidFill>
                            <a:srgbClr val="1F497D"/>
                          </a:solidFill>
                          <a:effectLst>
                            <a:outerShdw blurRad="38100" dist="38100" dir="2700000" algn="tl">
                              <a:srgbClr val="000000">
                                <a:alpha val="43137"/>
                              </a:srgbClr>
                            </a:outerShdw>
                          </a:effectLst>
                          <a:latin typeface="Calibri"/>
                        </a:rPr>
                        <a:t>TABELA CONSIDERANDO A UTILIZAÇÃO DE TODOS OS </a:t>
                      </a:r>
                      <a:r>
                        <a:rPr lang="pt-BR" sz="2400" b="1" i="0" u="none" strike="noStrike" dirty="0" smtClean="0">
                          <a:solidFill>
                            <a:srgbClr val="1F497D"/>
                          </a:solidFill>
                          <a:effectLst>
                            <a:outerShdw blurRad="38100" dist="38100" dir="2700000" algn="tl">
                              <a:srgbClr val="000000">
                                <a:alpha val="43137"/>
                              </a:srgbClr>
                            </a:outerShdw>
                          </a:effectLst>
                          <a:latin typeface="Calibri"/>
                        </a:rPr>
                        <a:t>FATORES</a:t>
                      </a:r>
                    </a:p>
                    <a:p>
                      <a:pPr algn="ctr" fontAlgn="b"/>
                      <a:r>
                        <a:rPr lang="pt-BR" sz="2400" b="1" i="0" u="none" strike="noStrike" dirty="0" smtClean="0">
                          <a:solidFill>
                            <a:srgbClr val="1F497D"/>
                          </a:solidFill>
                          <a:effectLst>
                            <a:outerShdw blurRad="38100" dist="38100" dir="2700000" algn="tl">
                              <a:srgbClr val="000000">
                                <a:alpha val="43137"/>
                              </a:srgbClr>
                            </a:outerShdw>
                          </a:effectLst>
                          <a:latin typeface="Calibri"/>
                        </a:rPr>
                        <a:t> </a:t>
                      </a:r>
                      <a:r>
                        <a:rPr lang="pt-BR" sz="2400" b="1" i="0" u="none" strike="noStrike" dirty="0">
                          <a:solidFill>
                            <a:srgbClr val="1F497D"/>
                          </a:solidFill>
                          <a:effectLst>
                            <a:outerShdw blurRad="38100" dist="38100" dir="2700000" algn="tl">
                              <a:srgbClr val="000000">
                                <a:alpha val="43137"/>
                              </a:srgbClr>
                            </a:outerShdw>
                          </a:effectLst>
                          <a:latin typeface="Calibri"/>
                        </a:rPr>
                        <a:t>DE </a:t>
                      </a:r>
                      <a:r>
                        <a:rPr lang="pt-BR" sz="2400" b="1" i="0" u="none" strike="noStrike" dirty="0" smtClean="0">
                          <a:solidFill>
                            <a:srgbClr val="1F497D"/>
                          </a:solidFill>
                          <a:effectLst>
                            <a:outerShdw blurRad="38100" dist="38100" dir="2700000" algn="tl">
                              <a:srgbClr val="000000">
                                <a:alpha val="43137"/>
                              </a:srgbClr>
                            </a:outerShdw>
                          </a:effectLst>
                          <a:latin typeface="Calibri"/>
                        </a:rPr>
                        <a:t>PRODUÇÃO</a:t>
                      </a:r>
                    </a:p>
                  </a:txBody>
                  <a:tcPr marL="8561" marR="8561" marT="8561"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58960">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dirty="0">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561" marR="8561" marT="856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182">
                <a:tc>
                  <a:txBody>
                    <a:bodyPr/>
                    <a:lstStyle/>
                    <a:p>
                      <a:pPr algn="l" fontAlgn="b"/>
                      <a:r>
                        <a:rPr lang="pt-BR" sz="1800" b="1" i="0" u="none" strike="noStrike">
                          <a:solidFill>
                            <a:srgbClr val="1F497D"/>
                          </a:solidFill>
                          <a:effectLst/>
                          <a:latin typeface="Calibri"/>
                        </a:rPr>
                        <a:t> </a:t>
                      </a: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b"/>
                      <a:r>
                        <a:rPr lang="pt-BR" sz="2400" b="1" i="0" u="none" strike="noStrike" dirty="0">
                          <a:solidFill>
                            <a:srgbClr val="1F497D"/>
                          </a:solidFill>
                          <a:effectLst>
                            <a:outerShdw blurRad="38100" dist="38100" dir="2700000" algn="tl">
                              <a:srgbClr val="000000">
                                <a:alpha val="43137"/>
                              </a:srgbClr>
                            </a:outerShdw>
                          </a:effectLst>
                          <a:latin typeface="Calibri"/>
                        </a:rPr>
                        <a:t>SITUAÇÃO</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308182">
                <a:tc>
                  <a:txBody>
                    <a:bodyPr/>
                    <a:lstStyle/>
                    <a:p>
                      <a:pPr algn="ctr" fontAlgn="b"/>
                      <a:r>
                        <a:rPr lang="pt-BR" sz="2400" b="1" i="0" u="none" strike="noStrike" dirty="0">
                          <a:solidFill>
                            <a:srgbClr val="1F497D"/>
                          </a:solidFill>
                          <a:effectLst>
                            <a:outerShdw blurRad="38100" dist="38100" dir="2700000" algn="tl">
                              <a:srgbClr val="000000">
                                <a:alpha val="43137"/>
                              </a:srgbClr>
                            </a:outerShdw>
                          </a:effectLst>
                          <a:latin typeface="Calibri"/>
                        </a:rPr>
                        <a:t>BEM</a:t>
                      </a: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1F497D"/>
                          </a:solidFill>
                          <a:effectLst/>
                          <a:latin typeface="Calibri"/>
                        </a:rPr>
                        <a:t>A</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C0504D"/>
                          </a:solidFill>
                          <a:effectLst/>
                          <a:latin typeface="Calibri"/>
                        </a:rPr>
                        <a:t>B</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00B050"/>
                          </a:solidFill>
                          <a:effectLst/>
                          <a:latin typeface="Calibri"/>
                        </a:rPr>
                        <a:t>C</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000000"/>
                          </a:solidFill>
                          <a:effectLst/>
                          <a:latin typeface="Calibri"/>
                        </a:rPr>
                        <a:t>D</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76933C"/>
                          </a:solidFill>
                          <a:effectLst/>
                          <a:latin typeface="Calibri"/>
                        </a:rPr>
                        <a:t>E</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8064A2"/>
                          </a:solidFill>
                          <a:effectLst/>
                          <a:latin typeface="Calibri"/>
                        </a:rPr>
                        <a:t>F</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621">
                <a:tc>
                  <a:txBody>
                    <a:bodyPr/>
                    <a:lstStyle/>
                    <a:p>
                      <a:pPr algn="ctr" fontAlgn="b"/>
                      <a:r>
                        <a:rPr lang="pt-BR" sz="2400" b="1" i="0" u="none" strike="noStrike">
                          <a:solidFill>
                            <a:srgbClr val="1F497D"/>
                          </a:solidFill>
                          <a:effectLst/>
                          <a:latin typeface="Calibri"/>
                        </a:rPr>
                        <a:t> </a:t>
                      </a: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621">
                <a:tc>
                  <a:txBody>
                    <a:bodyPr/>
                    <a:lstStyle/>
                    <a:p>
                      <a:pPr algn="ctr" fontAlgn="b"/>
                      <a:r>
                        <a:rPr lang="pt-BR" sz="2400" b="1" i="0" u="none" strike="noStrike" dirty="0" smtClean="0">
                          <a:solidFill>
                            <a:srgbClr val="1F497D"/>
                          </a:solidFill>
                          <a:effectLst>
                            <a:outerShdw blurRad="38100" dist="38100" dir="2700000" algn="tl">
                              <a:srgbClr val="000000">
                                <a:alpha val="43137"/>
                              </a:srgbClr>
                            </a:outerShdw>
                          </a:effectLst>
                          <a:latin typeface="Calibri"/>
                        </a:rPr>
                        <a:t>MOTO</a:t>
                      </a:r>
                      <a:endParaRPr lang="pt-BR" sz="2400" b="1" i="0" u="none" strike="noStrike" dirty="0">
                        <a:solidFill>
                          <a:srgbClr val="1F497D"/>
                        </a:solidFill>
                        <a:effectLst>
                          <a:outerShdw blurRad="38100" dist="38100" dir="2700000" algn="tl">
                            <a:srgbClr val="000000">
                              <a:alpha val="43137"/>
                            </a:srgbClr>
                          </a:outerShdw>
                        </a:effectLst>
                        <a:latin typeface="Calibri"/>
                      </a:endParaRP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25</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20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15</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10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5</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1F497D"/>
                          </a:solidFill>
                          <a:effectLst/>
                          <a:latin typeface="Calibri"/>
                        </a:rPr>
                        <a:t>0</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621">
                <a:tc>
                  <a:txBody>
                    <a:bodyPr/>
                    <a:lstStyle/>
                    <a:p>
                      <a:pPr algn="ctr" fontAlgn="b"/>
                      <a:r>
                        <a:rPr lang="pt-BR" sz="2400" b="1" i="0" u="none" strike="noStrike">
                          <a:solidFill>
                            <a:srgbClr val="1F497D"/>
                          </a:solidFill>
                          <a:effectLst/>
                          <a:latin typeface="Calibri"/>
                        </a:rPr>
                        <a:t> </a:t>
                      </a: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1F497D"/>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9621">
                <a:tc>
                  <a:txBody>
                    <a:bodyPr/>
                    <a:lstStyle/>
                    <a:p>
                      <a:pPr algn="ctr" fontAlgn="b"/>
                      <a:r>
                        <a:rPr lang="pt-BR" sz="2400" b="1" i="0" u="none" strike="noStrike" dirty="0" smtClean="0">
                          <a:solidFill>
                            <a:srgbClr val="1F497D"/>
                          </a:solidFill>
                          <a:effectLst>
                            <a:outerShdw blurRad="38100" dist="38100" dir="2700000" algn="tl">
                              <a:srgbClr val="000000">
                                <a:alpha val="43137"/>
                              </a:srgbClr>
                            </a:outerShdw>
                          </a:effectLst>
                          <a:latin typeface="Calibri"/>
                        </a:rPr>
                        <a:t>CELULAR</a:t>
                      </a:r>
                      <a:endParaRPr lang="pt-BR" sz="2400" b="1" i="0" u="none" strike="noStrike" dirty="0">
                        <a:solidFill>
                          <a:srgbClr val="1F497D"/>
                        </a:solidFill>
                        <a:effectLst>
                          <a:outerShdw blurRad="38100" dist="38100" dir="2700000" algn="tl">
                            <a:srgbClr val="000000">
                              <a:alpha val="43137"/>
                            </a:srgbClr>
                          </a:outerShdw>
                        </a:effectLst>
                        <a:latin typeface="Calibri"/>
                      </a:endParaRP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1F497D"/>
                          </a:solidFill>
                          <a:effectLst/>
                          <a:latin typeface="Calibri"/>
                        </a:rPr>
                        <a:t>0</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1.500</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3.000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4.500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6.000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1F497D"/>
                          </a:solidFill>
                          <a:effectLst/>
                          <a:latin typeface="Calibri"/>
                        </a:rPr>
                        <a:t>7.500</a:t>
                      </a:r>
                      <a:endParaRPr lang="pt-BR" sz="2400" b="1" i="0" u="none" strike="noStrike" dirty="0">
                        <a:solidFill>
                          <a:srgbClr val="1F497D"/>
                        </a:solidFill>
                        <a:effectLst/>
                        <a:latin typeface="Calibri"/>
                      </a:endParaRP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4091">
                <a:tc>
                  <a:txBody>
                    <a:bodyPr/>
                    <a:lstStyle/>
                    <a:p>
                      <a:pPr algn="ctr" fontAlgn="b"/>
                      <a:r>
                        <a:rPr lang="pt-BR" sz="900" b="0" i="0" u="none" strike="noStrike">
                          <a:solidFill>
                            <a:srgbClr val="000000"/>
                          </a:solidFill>
                          <a:effectLst/>
                          <a:latin typeface="Calibri"/>
                        </a:rPr>
                        <a:t> </a:t>
                      </a:r>
                    </a:p>
                  </a:txBody>
                  <a:tcPr marL="8561" marR="8561" marT="85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 </a:t>
                      </a:r>
                    </a:p>
                  </a:txBody>
                  <a:tcPr marL="8561" marR="8561" marT="85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CaixaDeTexto 2"/>
          <p:cNvSpPr txBox="1"/>
          <p:nvPr/>
        </p:nvSpPr>
        <p:spPr>
          <a:xfrm>
            <a:off x="1919536" y="-99392"/>
            <a:ext cx="8208912"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solidFill>
                <a:effectLst/>
                <a:uLnTx/>
                <a:uFillTx/>
                <a:latin typeface="Calibri"/>
                <a:ea typeface="+mn-ea"/>
                <a:cs typeface="+mn-cs"/>
              </a:rPr>
              <a:t>      </a:t>
            </a:r>
            <a:r>
              <a:rPr kumimoji="0" lang="pt-BR" sz="32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DE POSSIBILIDADES DE PRODUÇÃO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DE TRANSFORMAÇÃO)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Vamos imaginar uma economia que produza apenas dois bens:</a:t>
            </a:r>
          </a:p>
        </p:txBody>
      </p:sp>
    </p:spTree>
    <p:extLst>
      <p:ext uri="{BB962C8B-B14F-4D97-AF65-F5344CB8AC3E}">
        <p14:creationId xmlns:p14="http://schemas.microsoft.com/office/powerpoint/2010/main" val="695401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099556" y="0"/>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DE POSSIBILIDADES DE PRODUÇÃO</a:t>
            </a:r>
          </a:p>
        </p:txBody>
      </p:sp>
      <p:sp>
        <p:nvSpPr>
          <p:cNvPr id="4" name="CaixaDeTexto 3"/>
          <p:cNvSpPr txBox="1"/>
          <p:nvPr/>
        </p:nvSpPr>
        <p:spPr>
          <a:xfrm>
            <a:off x="7088691" y="103470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aixaDeTexto 4"/>
          <p:cNvSpPr txBox="1"/>
          <p:nvPr/>
        </p:nvSpPr>
        <p:spPr>
          <a:xfrm>
            <a:off x="5951985" y="850042"/>
            <a:ext cx="471601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Pontos “</a:t>
            </a:r>
            <a:r>
              <a:rPr kumimoji="0" lang="pt-BR" sz="1800" b="1" i="0" u="none" strike="noStrike" kern="1200" cap="none" spc="0" normalizeH="0" baseline="0" noProof="0" dirty="0" err="1">
                <a:ln>
                  <a:noFill/>
                </a:ln>
                <a:solidFill>
                  <a:prstClr val="black"/>
                </a:solidFill>
                <a:effectLst/>
                <a:uLnTx/>
                <a:uFillTx/>
                <a:latin typeface="Calibri"/>
                <a:ea typeface="+mn-ea"/>
                <a:cs typeface="+mn-cs"/>
              </a:rPr>
              <a:t>X”e”Y</a:t>
            </a:r>
            <a:r>
              <a:rPr kumimoji="0" lang="pt-BR" sz="1800" b="1" i="0" u="none" strike="noStrike" kern="1200" cap="none" spc="0" normalizeH="0" baseline="0" noProof="0" dirty="0">
                <a:ln>
                  <a:noFill/>
                </a:ln>
                <a:solidFill>
                  <a:prstClr val="black"/>
                </a:solidFill>
                <a:effectLst/>
                <a:uLnTx/>
                <a:uFillTx/>
                <a:latin typeface="Calibri"/>
                <a:ea typeface="+mn-ea"/>
                <a:cs typeface="+mn-cs"/>
              </a:rPr>
              <a:t>” produção a pleno emprego;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Pontos “Z” e “W” produção ociosa, não há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Custo de Oportunidade;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Ponto “P” uma certa combinação de motos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e   celulares   maior   que    os    fatores    de produção;</a:t>
            </a:r>
          </a:p>
        </p:txBody>
      </p:sp>
      <p:sp>
        <p:nvSpPr>
          <p:cNvPr id="6" name="CaixaDeTexto 5"/>
          <p:cNvSpPr txBox="1"/>
          <p:nvPr/>
        </p:nvSpPr>
        <p:spPr>
          <a:xfrm>
            <a:off x="6473787" y="3284984"/>
            <a:ext cx="367240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Curto Prazo: pelo menos um dos fatores de produção é fixo;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Longo Prazo: todos os fatores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produção  são variáveis;</a:t>
            </a:r>
          </a:p>
        </p:txBody>
      </p:sp>
      <p:sp>
        <p:nvSpPr>
          <p:cNvPr id="7" name="CaixaDeTexto 6"/>
          <p:cNvSpPr txBox="1"/>
          <p:nvPr/>
        </p:nvSpPr>
        <p:spPr>
          <a:xfrm>
            <a:off x="5936387" y="4990667"/>
            <a:ext cx="45521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As   inovações   tecnológicas permitem que com a mesma quantidade   de   fatores   de produção,      as    empresas consigam       gerar     maior quantidade     de    produto</a:t>
            </a:r>
            <a:r>
              <a:rPr kumimoji="0" lang="pt-BR"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44" y="569801"/>
            <a:ext cx="6552728" cy="5818509"/>
          </a:xfrm>
          <a:prstGeom prst="rect">
            <a:avLst/>
          </a:prstGeom>
        </p:spPr>
      </p:pic>
    </p:spTree>
    <p:extLst>
      <p:ext uri="{BB962C8B-B14F-4D97-AF65-F5344CB8AC3E}">
        <p14:creationId xmlns:p14="http://schemas.microsoft.com/office/powerpoint/2010/main" val="3150637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31215" y="548680"/>
            <a:ext cx="878497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emprego de fatores de produção da indústria atingiu 82% da capacidade total. Considere que a indústria produza essencialmente bens de consumo (eixo representado pela letra C nos gráficos) e bens de capital (eixo representado pela letra K nos gráficos) e que, os fatores de produção disponíveis foram alocados para a produção em ambos os setores. Sabendo que os gráficos abaixo representam a curva de possibilidades de produção (CPP) do setor industrial e os pontos assinalados indicam a situação da indústria, assinale a alternativa cujo ponto e cujo gráfico melhor representam o nível produtivo desse setor</a:t>
            </a:r>
          </a:p>
        </p:txBody>
      </p:sp>
      <p:sp>
        <p:nvSpPr>
          <p:cNvPr id="7" name="CaixaDeTexto 6"/>
          <p:cNvSpPr txBox="1"/>
          <p:nvPr/>
        </p:nvSpPr>
        <p:spPr>
          <a:xfrm>
            <a:off x="2063552" y="1"/>
            <a:ext cx="8441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lumMod val="75000"/>
                  </a:srgbClr>
                </a:solidFill>
                <a:effectLst/>
                <a:uLnTx/>
                <a:uFillTx/>
                <a:latin typeface="Calibri"/>
                <a:ea typeface="+mn-ea"/>
                <a:cs typeface="+mn-cs"/>
              </a:rPr>
              <a:t>CURVA DE POSSIBILIDADES DE PRODUÇÃO</a:t>
            </a: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42" y="3356992"/>
            <a:ext cx="9579948" cy="4122454"/>
          </a:xfrm>
          <a:prstGeom prst="rect">
            <a:avLst/>
          </a:prstGeom>
        </p:spPr>
      </p:pic>
      <p:sp>
        <p:nvSpPr>
          <p:cNvPr id="3" name="CaixaDeTexto 2"/>
          <p:cNvSpPr txBox="1"/>
          <p:nvPr/>
        </p:nvSpPr>
        <p:spPr>
          <a:xfrm>
            <a:off x="1731216" y="6309910"/>
            <a:ext cx="9113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Letra “C”, pois o País se encontra em uma situação de produção com capacidade ociosa 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Fatores de Produção</a:t>
            </a:r>
          </a:p>
        </p:txBody>
      </p:sp>
    </p:spTree>
    <p:extLst>
      <p:ext uri="{BB962C8B-B14F-4D97-AF65-F5344CB8AC3E}">
        <p14:creationId xmlns:p14="http://schemas.microsoft.com/office/powerpoint/2010/main" val="40759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aixaDeTexto 2"/>
          <p:cNvSpPr txBox="1"/>
          <p:nvPr/>
        </p:nvSpPr>
        <p:spPr>
          <a:xfrm>
            <a:off x="1631504" y="1"/>
            <a:ext cx="8856984"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Através da Curva de Possibilidades de Produção – PCC, não conseguimos responder os três problemas econômicos fundamentais: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O que e quanto produzir?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Como produzir?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Para quem produzir?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A curva nos mostra as infinitas possibilidades de produção mas não responde as perguntas.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t>
            </a:r>
          </a:p>
        </p:txBody>
      </p:sp>
    </p:spTree>
    <p:extLst>
      <p:ext uri="{BB962C8B-B14F-4D97-AF65-F5344CB8AC3E}">
        <p14:creationId xmlns:p14="http://schemas.microsoft.com/office/powerpoint/2010/main" val="245522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84783" y="1268760"/>
            <a:ext cx="8712968"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Trata do comportamento das empresas, famílias e indivíduos.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Lida com a </a:t>
            </a:r>
            <a:r>
              <a:rPr kumimoji="0" lang="pt-BR" sz="2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oferta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de um determinado bem ou serviço em relação as preferências dos consumidores (</a:t>
            </a:r>
            <a:r>
              <a:rPr kumimoji="0" lang="pt-BR" sz="2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demanda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Estuda   os   Monopólios  ( um vendedor) , Oligopólios (um conjunto de empresas do mesmo ramo),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Monopsônios</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(um comprador) e a </a:t>
            </a:r>
            <a:r>
              <a:rPr kumimoji="0" lang="pt-B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concorrência perfeita.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Também é denominada como Teoria dos Preços.</a:t>
            </a:r>
            <a:b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r>
            <a:b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 name="CaixaDeTexto 2"/>
          <p:cNvSpPr txBox="1"/>
          <p:nvPr/>
        </p:nvSpPr>
        <p:spPr>
          <a:xfrm>
            <a:off x="3503712" y="266745"/>
            <a:ext cx="54751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p>
        </p:txBody>
      </p:sp>
      <p:sp>
        <p:nvSpPr>
          <p:cNvPr id="4" name="Retângulo 3"/>
          <p:cNvSpPr/>
          <p:nvPr/>
        </p:nvSpPr>
        <p:spPr>
          <a:xfrm>
            <a:off x="3352845" y="159023"/>
            <a:ext cx="548631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MICROECONOMIA</a:t>
            </a:r>
          </a:p>
        </p:txBody>
      </p:sp>
    </p:spTree>
    <p:extLst>
      <p:ext uri="{BB962C8B-B14F-4D97-AF65-F5344CB8AC3E}">
        <p14:creationId xmlns:p14="http://schemas.microsoft.com/office/powerpoint/2010/main" val="3518091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1775520" y="18606"/>
            <a:ext cx="8496944" cy="8648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OS TRÊS PROBLEMAS ECONÔMICOS FUNDAMENTAIS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O QUE E QUANTO PRODUZIR?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SIGNIFICA ESCOLHER QUAIS DESEJOS  E NECESSIDADES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SERÃO SATISFEITOS E EM QUE QUANTIDADES.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Calibri"/>
                <a:ea typeface="+mn-ea"/>
                <a:cs typeface="+mn-cs"/>
              </a:rPr>
              <a:t>Vamos produzir milho ou feijão? Carros ou bicicletas?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COMO PRODUZIR?</a:t>
            </a:r>
          </a:p>
          <a:p>
            <a:pPr marL="182563"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É PENSAR A TÉCNICA PARA SE CONSEGUIR O MÁXIMO DE   PRODUÇÃO COM A MENOR QUANTIDADE DE RECURSOS.</a:t>
            </a:r>
          </a:p>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Calibri"/>
                <a:ea typeface="+mn-ea"/>
                <a:cs typeface="+mn-cs"/>
              </a:rPr>
              <a:t>Na produção agrícola vamos utilizar mais mão-de-obra ou mais tecnologia em equipamentos ou vamos combinar os dois.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PARA QUEM PRODUZIR?</a:t>
            </a:r>
          </a:p>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É DECIDIR QUEM SERÁ O BENEFICIÁRIO DA PRODUÇÃO OU COMO O PRODUTO SERÁ DISTRIBUÍDO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Calibri"/>
                <a:ea typeface="+mn-ea"/>
                <a:cs typeface="+mn-cs"/>
              </a:rPr>
              <a:t>Vamos produzir mais artigos de luxo ou da cesta básica.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Calibri"/>
                <a:ea typeface="+mn-ea"/>
                <a:cs typeface="+mn-cs"/>
              </a:rPr>
              <a:t>   Vamos abastecer o mercado interno ou exportar.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44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36" y="1412777"/>
            <a:ext cx="8261620" cy="5008607"/>
          </a:xfrm>
          <a:prstGeom prst="rect">
            <a:avLst/>
          </a:prstGeom>
        </p:spPr>
      </p:pic>
      <p:sp>
        <p:nvSpPr>
          <p:cNvPr id="4" name="CaixaDeTexto 3"/>
          <p:cNvSpPr txBox="1"/>
          <p:nvPr/>
        </p:nvSpPr>
        <p:spPr>
          <a:xfrm>
            <a:off x="2999656" y="404664"/>
            <a:ext cx="66967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CUSTO DE OPORTUNIDADE</a:t>
            </a:r>
          </a:p>
        </p:txBody>
      </p:sp>
    </p:spTree>
    <p:extLst>
      <p:ext uri="{BB962C8B-B14F-4D97-AF65-F5344CB8AC3E}">
        <p14:creationId xmlns:p14="http://schemas.microsoft.com/office/powerpoint/2010/main" val="1328110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4725145"/>
            <a:ext cx="8136904"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1955540" y="1196752"/>
            <a:ext cx="7920880"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a:t>
            </a:r>
            <a:r>
              <a:rPr kumimoji="0" lang="pt-BR" sz="3200" b="1" i="1"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Custo de Oportunidade</a:t>
            </a:r>
            <a:r>
              <a:rPr kumimoji="0" lang="pt-BR" sz="32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é representado pelo </a:t>
            </a:r>
            <a:r>
              <a:rPr kumimoji="0" lang="pt-B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valor</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das oportunidades sacrificadas (não escolhidas).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Diferente dos custos contábeis que são escriturados na contabilidade de uma empresa, o custo de oportunidade é um custo implícito, que não aparece na contabilidade, porém é bastante utilizado pelos economistas para determinar a viabilidade de projetos empresariais. </a:t>
            </a:r>
          </a:p>
        </p:txBody>
      </p:sp>
      <p:sp>
        <p:nvSpPr>
          <p:cNvPr id="4" name="CaixaDeTexto 3"/>
          <p:cNvSpPr txBox="1"/>
          <p:nvPr/>
        </p:nvSpPr>
        <p:spPr>
          <a:xfrm>
            <a:off x="3336465" y="116632"/>
            <a:ext cx="590886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a:t>
            </a:r>
          </a:p>
        </p:txBody>
      </p:sp>
    </p:spTree>
    <p:extLst>
      <p:ext uri="{BB962C8B-B14F-4D97-AF65-F5344CB8AC3E}">
        <p14:creationId xmlns:p14="http://schemas.microsoft.com/office/powerpoint/2010/main" val="1410407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25967" y="260649"/>
            <a:ext cx="648408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a:t>
            </a:r>
          </a:p>
        </p:txBody>
      </p:sp>
      <p:sp>
        <p:nvSpPr>
          <p:cNvPr id="3" name="Retângulo 2"/>
          <p:cNvSpPr/>
          <p:nvPr/>
        </p:nvSpPr>
        <p:spPr>
          <a:xfrm>
            <a:off x="2351584" y="1988840"/>
            <a:ext cx="7632848"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Quando analisamos uma situação e tomamos uma decisão por uma opção em detrimento de outra, o custo de oportunidade é o </a:t>
            </a:r>
            <a:r>
              <a:rPr kumimoji="0" lang="pt-B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rendimento</a:t>
            </a: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da segunda opção que estamos deixando de ganhar.</a:t>
            </a:r>
          </a:p>
        </p:txBody>
      </p:sp>
    </p:spTree>
    <p:extLst>
      <p:ext uri="{BB962C8B-B14F-4D97-AF65-F5344CB8AC3E}">
        <p14:creationId xmlns:p14="http://schemas.microsoft.com/office/powerpoint/2010/main" val="3340395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9" y="2708920"/>
            <a:ext cx="4954345" cy="3931740"/>
          </a:xfrm>
          <a:prstGeom prst="rect">
            <a:avLst/>
          </a:prstGeom>
        </p:spPr>
      </p:pic>
      <p:sp>
        <p:nvSpPr>
          <p:cNvPr id="5" name="CaixaDeTexto 4"/>
          <p:cNvSpPr txBox="1"/>
          <p:nvPr/>
        </p:nvSpPr>
        <p:spPr>
          <a:xfrm>
            <a:off x="3223369" y="188640"/>
            <a:ext cx="61773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a:t>
            </a:r>
          </a:p>
        </p:txBody>
      </p:sp>
      <p:sp>
        <p:nvSpPr>
          <p:cNvPr id="6" name="CaixaDeTexto 5"/>
          <p:cNvSpPr txBox="1"/>
          <p:nvPr/>
        </p:nvSpPr>
        <p:spPr>
          <a:xfrm>
            <a:off x="2135560" y="1306215"/>
            <a:ext cx="799288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Na Curva de Possibilidade de Produção abaixo existe Custo de Oportunidade no ponto “</a:t>
            </a:r>
            <a:r>
              <a:rPr kumimoji="0" lang="pt-B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X</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3939433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31724" y="908720"/>
            <a:ext cx="8064896"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Vamos supor que uma fábrica de móveis que produzia 20 cadeiras por mês num mercado que absorvia totalmente esta produção.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Diante de uma oportunidade de negócios, essa fábrica resolveu iniciar uma produção de um novo produto:   mesas.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Porém, ao alocar recursos para tal, descobriu que terá de deixar de produzir 4 cadeiras para alimentar a demanda de 2 mesas.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Qual é o Custo de Oportunidade?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custo de oportunidade está no </a:t>
            </a:r>
            <a:r>
              <a:rPr kumimoji="0" lang="pt-PT"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valor perdido </a:t>
            </a:r>
            <a:r>
              <a:rPr kumimoji="0" lang="pt-PT"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da venda das 4 cadeiras que deixaram de ser fabricadas.</a:t>
            </a: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 name="CaixaDeTexto 2"/>
          <p:cNvSpPr txBox="1"/>
          <p:nvPr/>
        </p:nvSpPr>
        <p:spPr>
          <a:xfrm>
            <a:off x="1931724" y="81499"/>
            <a:ext cx="8484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 DE PRODUÇÃO</a:t>
            </a:r>
          </a:p>
        </p:txBody>
      </p:sp>
    </p:spTree>
    <p:extLst>
      <p:ext uri="{BB962C8B-B14F-4D97-AF65-F5344CB8AC3E}">
        <p14:creationId xmlns:p14="http://schemas.microsoft.com/office/powerpoint/2010/main" val="7216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15030" y="620688"/>
            <a:ext cx="8208912"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Um empresário investe R$ 100.000,00 em negócio que tem  um lucro anual de R$ 5.000,00.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 o empresário tivesse escolhido a alternativa de fazer uma aplicação bancária poderia ganhar em torno de 8% a.a.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Qual é o Custo de Oportunidade?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investimento rendeu 5% já a aplicação renderia 8%, a diferença de R$ 3.000,00, que o empresário deixou de receber, é o Custo de Oportunidade do capital investido.</a:t>
            </a:r>
          </a:p>
        </p:txBody>
      </p:sp>
      <p:sp>
        <p:nvSpPr>
          <p:cNvPr id="3" name="CaixaDeTexto 2"/>
          <p:cNvSpPr txBox="1"/>
          <p:nvPr/>
        </p:nvSpPr>
        <p:spPr>
          <a:xfrm>
            <a:off x="2351583" y="118374"/>
            <a:ext cx="7789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 DE CAPITAL</a:t>
            </a:r>
          </a:p>
        </p:txBody>
      </p:sp>
    </p:spTree>
    <p:extLst>
      <p:ext uri="{BB962C8B-B14F-4D97-AF65-F5344CB8AC3E}">
        <p14:creationId xmlns:p14="http://schemas.microsoft.com/office/powerpoint/2010/main" val="399161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7342" y="188641"/>
            <a:ext cx="792088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Uma empreendedora utilizou um amplo e bem localizado imóvel para instalar um salão de beleza, após anos de trabalho percebeu que os lucros mensais do negócio estavam estabilizados e rendiam aproximadamente R$ 5.000,00 por mês.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Caso houvesse optado por ter alugado o imóvel, obteria um aluguel mensal de R$ 8.000,00.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Qual é o Custo de Oportunidade?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diferença de R$3.000,00 seria o Custo de Oportunidade, ele não aparece na contabilidade do salão de beleza mas mostra a empresária, qual a melhor opção do emprego do imóvel.</a:t>
            </a:r>
          </a:p>
        </p:txBody>
      </p:sp>
      <p:sp>
        <p:nvSpPr>
          <p:cNvPr id="3" name="CaixaDeTexto 2"/>
          <p:cNvSpPr txBox="1"/>
          <p:nvPr/>
        </p:nvSpPr>
        <p:spPr>
          <a:xfrm>
            <a:off x="2281358" y="5796"/>
            <a:ext cx="76328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 DO IMÓVEL</a:t>
            </a:r>
          </a:p>
        </p:txBody>
      </p:sp>
    </p:spTree>
    <p:extLst>
      <p:ext uri="{BB962C8B-B14F-4D97-AF65-F5344CB8AC3E}">
        <p14:creationId xmlns:p14="http://schemas.microsoft.com/office/powerpoint/2010/main" val="20224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79576" y="580016"/>
            <a:ext cx="7848872"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Um representante de vendas, autônomo, após contabilizar receitas e custos das suas vendas verifica que teve um lucro médio mensal, no ano passado, de R$ 3.500,00.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Antes de tornar-se representante comercial, tinha um emprego no qual recebia um salário médio de R$ 8.500,00.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Qual é o Custo De Oportunidade?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Essa diferença mensal de R$ 5.000,00, é o custo de oportunidade de sua mão-de-obra, o custo da melhor alternativa da sua força de trabalho.</a:t>
            </a:r>
          </a:p>
        </p:txBody>
      </p:sp>
      <p:sp>
        <p:nvSpPr>
          <p:cNvPr id="3" name="CaixaDeTexto 2"/>
          <p:cNvSpPr txBox="1"/>
          <p:nvPr/>
        </p:nvSpPr>
        <p:spPr>
          <a:xfrm>
            <a:off x="1524000" y="260649"/>
            <a:ext cx="90364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CUSTO DE OPORTUNIDADE DA MÃO-DE-OBRA</a:t>
            </a:r>
            <a:endParaRPr kumimoji="0" lang="pt-B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0513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613489" y="-24613"/>
            <a:ext cx="87129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CUSTO DE OPORTUNIDADE</a:t>
            </a:r>
          </a:p>
        </p:txBody>
      </p:sp>
      <p:sp>
        <p:nvSpPr>
          <p:cNvPr id="5" name="CaixaDeTexto 4"/>
          <p:cNvSpPr txBox="1"/>
          <p:nvPr/>
        </p:nvSpPr>
        <p:spPr>
          <a:xfrm>
            <a:off x="1991544" y="683274"/>
            <a:ext cx="8762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Considerando as informações contidas na Tabela abaixo:</a:t>
            </a:r>
          </a:p>
        </p:txBody>
      </p:sp>
      <p:sp>
        <p:nvSpPr>
          <p:cNvPr id="6" name="CaixaDeTexto 5"/>
          <p:cNvSpPr txBox="1"/>
          <p:nvPr/>
        </p:nvSpPr>
        <p:spPr>
          <a:xfrm>
            <a:off x="2134363" y="4797152"/>
            <a:ext cx="8136904" cy="2677656"/>
          </a:xfrm>
          <a:prstGeom prst="rect">
            <a:avLst/>
          </a:prstGeom>
          <a:noFill/>
        </p:spPr>
        <p:txBody>
          <a:bodyPr wrap="square" rtlCol="0">
            <a:spAutoFit/>
          </a:bodyPr>
          <a:lstStyle/>
          <a:p>
            <a:pPr marL="623888" marR="0" lvl="0" indent="-623888"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 – Informar o Custo de Oportunidade de se passar  do ponto “C” para o ponto “D”.</a:t>
            </a:r>
          </a:p>
          <a:p>
            <a:pPr marL="623888" marR="0" lvl="0" indent="-623888"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2 - Desenhar a Curva de Possibilidades de Produção - CPP, representando o Bem “X” no eixo horizontal;</a:t>
            </a:r>
          </a:p>
          <a:p>
            <a:pPr marL="623888" marR="0" lvl="0" indent="-623888"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623888" marR="0" lvl="0" indent="-623888"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623888" marR="0" lvl="0" indent="-623888"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aphicFrame>
        <p:nvGraphicFramePr>
          <p:cNvPr id="9" name="Tabela 8"/>
          <p:cNvGraphicFramePr>
            <a:graphicFrameLocks noGrp="1"/>
          </p:cNvGraphicFramePr>
          <p:nvPr>
            <p:extLst/>
          </p:nvPr>
        </p:nvGraphicFramePr>
        <p:xfrm>
          <a:off x="2107468" y="1144938"/>
          <a:ext cx="8229600" cy="3756224"/>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58714">
                <a:tc>
                  <a:txBody>
                    <a:bodyPr/>
                    <a:lstStyle/>
                    <a:p>
                      <a:pPr algn="l" fontAlgn="b"/>
                      <a:endParaRPr lang="pt-BR" sz="900" b="0" i="0" u="none" strike="noStrike" dirty="0">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602">
                <a:tc gridSpan="2">
                  <a:txBody>
                    <a:bodyPr/>
                    <a:lstStyle/>
                    <a:p>
                      <a:pPr algn="ctr" fontAlgn="b"/>
                      <a:r>
                        <a:rPr lang="pt-BR" sz="2400" b="1" i="0" u="none" strike="noStrike" dirty="0">
                          <a:solidFill>
                            <a:srgbClr val="000000"/>
                          </a:solidFill>
                          <a:effectLst/>
                          <a:latin typeface="Calibri"/>
                        </a:rPr>
                        <a:t>BEM "X"</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2400" b="1" i="0" u="none" strike="noStrike">
                          <a:solidFill>
                            <a:srgbClr val="000000"/>
                          </a:solidFill>
                          <a:effectLst/>
                          <a:latin typeface="Calibri"/>
                        </a:rPr>
                        <a:t>BEM "Y"</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fontAlgn="b"/>
                      <a:r>
                        <a:rPr lang="pt-BR" sz="2400" b="1" i="0" u="none" strike="noStrike">
                          <a:solidFill>
                            <a:srgbClr val="000000"/>
                          </a:solidFill>
                          <a:effectLst/>
                          <a:latin typeface="Calibri"/>
                        </a:rPr>
                        <a:t>PONTOS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5602">
                <a:tc>
                  <a:txBody>
                    <a:bodyPr/>
                    <a:lstStyle/>
                    <a:p>
                      <a:pPr algn="ctr" fontAlgn="b"/>
                      <a:r>
                        <a:rPr lang="pt-BR" sz="2400" b="1" i="0" u="none" strike="noStrike">
                          <a:solidFill>
                            <a:srgbClr val="000000"/>
                          </a:solidFill>
                          <a:effectLst/>
                          <a:latin typeface="Calibri"/>
                        </a:rPr>
                        <a:t>Quantidade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Valor</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Quantidade</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Valor</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 </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784">
                <a:tc>
                  <a:txBody>
                    <a:bodyPr/>
                    <a:lstStyle/>
                    <a:p>
                      <a:pPr algn="ctr" fontAlgn="b"/>
                      <a:r>
                        <a:rPr lang="pt-BR" sz="2400" b="1" i="0" u="none" strike="noStrike">
                          <a:solidFill>
                            <a:srgbClr val="000000"/>
                          </a:solidFill>
                          <a:effectLst/>
                          <a:latin typeface="Calibri"/>
                        </a:rPr>
                        <a:t>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A</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784">
                <a:tc>
                  <a:txBody>
                    <a:bodyPr/>
                    <a:lstStyle/>
                    <a:p>
                      <a:pPr algn="ctr" fontAlgn="b"/>
                      <a:r>
                        <a:rPr lang="pt-BR" sz="2400" b="1" i="0" u="none" strike="noStrike">
                          <a:solidFill>
                            <a:srgbClr val="000000"/>
                          </a:solidFill>
                          <a:effectLst/>
                          <a:latin typeface="Calibri"/>
                        </a:rPr>
                        <a:t>100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950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B</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784">
                <a:tc>
                  <a:txBody>
                    <a:bodyPr/>
                    <a:lstStyle/>
                    <a:p>
                      <a:pPr algn="ctr" fontAlgn="b"/>
                      <a:r>
                        <a:rPr lang="pt-BR" sz="2400" b="1" i="0" u="none" strike="noStrike">
                          <a:solidFill>
                            <a:srgbClr val="000000"/>
                          </a:solidFill>
                          <a:effectLst/>
                          <a:latin typeface="Calibri"/>
                        </a:rPr>
                        <a:t>200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850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C</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784">
                <a:tc>
                  <a:txBody>
                    <a:bodyPr/>
                    <a:lstStyle/>
                    <a:p>
                      <a:pPr algn="ctr" fontAlgn="b"/>
                      <a:r>
                        <a:rPr lang="pt-BR" sz="2400" b="1" i="0" u="none" strike="noStrike">
                          <a:solidFill>
                            <a:srgbClr val="000000"/>
                          </a:solidFill>
                          <a:effectLst/>
                          <a:latin typeface="Calibri"/>
                        </a:rPr>
                        <a:t>300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700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D</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784">
                <a:tc>
                  <a:txBody>
                    <a:bodyPr/>
                    <a:lstStyle/>
                    <a:p>
                      <a:pPr algn="ctr" fontAlgn="b"/>
                      <a:r>
                        <a:rPr lang="pt-BR" sz="2400" b="1" i="0" u="none" strike="noStrike">
                          <a:solidFill>
                            <a:srgbClr val="000000"/>
                          </a:solidFill>
                          <a:effectLst/>
                          <a:latin typeface="Calibri"/>
                        </a:rPr>
                        <a:t>400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400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E</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5602">
                <a:tc>
                  <a:txBody>
                    <a:bodyPr/>
                    <a:lstStyle/>
                    <a:p>
                      <a:pPr algn="ctr" fontAlgn="b"/>
                      <a:r>
                        <a:rPr lang="pt-BR" sz="2400" b="1" i="0" u="none" strike="noStrike">
                          <a:solidFill>
                            <a:srgbClr val="000000"/>
                          </a:solidFill>
                          <a:effectLst/>
                          <a:latin typeface="Calibri"/>
                        </a:rPr>
                        <a:t>500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200,00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F</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6784">
                <a:tc>
                  <a:txBody>
                    <a:bodyPr/>
                    <a:lstStyle/>
                    <a:p>
                      <a:pPr algn="l" fontAlgn="b"/>
                      <a:endParaRPr lang="pt-BR" sz="2400" b="0" i="0" u="none" strike="noStrike" dirty="0">
                        <a:solidFill>
                          <a:srgbClr val="000000"/>
                        </a:solidFill>
                        <a:effectLst/>
                        <a:latin typeface="Calibri"/>
                      </a:endParaRPr>
                    </a:p>
                  </a:txBody>
                  <a:tcPr marL="8817" marR="8817" marT="88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400" b="0" i="0" u="none" strike="noStrike">
                        <a:solidFill>
                          <a:srgbClr val="000000"/>
                        </a:solidFill>
                        <a:effectLst/>
                        <a:latin typeface="Calibri"/>
                      </a:endParaRPr>
                    </a:p>
                  </a:txBody>
                  <a:tcPr marL="8817" marR="8817" marT="88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400" b="0" i="0" u="none" strike="noStrike">
                        <a:solidFill>
                          <a:srgbClr val="000000"/>
                        </a:solidFill>
                        <a:effectLst/>
                        <a:latin typeface="Calibri"/>
                      </a:endParaRPr>
                    </a:p>
                  </a:txBody>
                  <a:tcPr marL="8817" marR="8817" marT="88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400" b="0" i="0" u="none" strike="noStrike">
                        <a:solidFill>
                          <a:srgbClr val="000000"/>
                        </a:solidFill>
                        <a:effectLst/>
                        <a:latin typeface="Calibri"/>
                      </a:endParaRPr>
                    </a:p>
                  </a:txBody>
                  <a:tcPr marL="8817" marR="8817" marT="88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2400" b="0" i="0" u="none" strike="noStrike" dirty="0">
                        <a:solidFill>
                          <a:srgbClr val="000000"/>
                        </a:solidFill>
                        <a:effectLst/>
                        <a:latin typeface="Calibri"/>
                      </a:endParaRPr>
                    </a:p>
                  </a:txBody>
                  <a:tcPr marL="8817" marR="8817" marT="881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28998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4593110" y="144445"/>
            <a:ext cx="2786055" cy="11121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Calibri"/>
                <a:ea typeface="+mn-ea"/>
                <a:cs typeface="+mn-cs"/>
              </a:rPr>
              <a:t>MACROECONOMIA</a:t>
            </a:r>
          </a:p>
        </p:txBody>
      </p:sp>
      <p:sp>
        <p:nvSpPr>
          <p:cNvPr id="17" name="CaixaDeTexto 16"/>
          <p:cNvSpPr txBox="1"/>
          <p:nvPr/>
        </p:nvSpPr>
        <p:spPr>
          <a:xfrm>
            <a:off x="1734216" y="700496"/>
            <a:ext cx="19449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FF0000"/>
                </a:solidFill>
                <a:effectLst/>
                <a:uLnTx/>
                <a:uFillTx/>
                <a:latin typeface="Calibri"/>
                <a:ea typeface="+mn-ea"/>
                <a:cs typeface="+mn-cs"/>
              </a:rPr>
              <a:t>    </a:t>
            </a:r>
            <a:endParaRPr kumimoji="0" lang="pt-BR" sz="1400" b="0" i="0" u="sng" strike="noStrike" kern="1200" cap="none" spc="0" normalizeH="0" baseline="0" noProof="0" dirty="0">
              <a:ln>
                <a:noFill/>
              </a:ln>
              <a:solidFill>
                <a:srgbClr val="FF0000"/>
              </a:solidFill>
              <a:effectLst/>
              <a:uLnTx/>
              <a:uFillTx/>
              <a:latin typeface="Calibri"/>
              <a:ea typeface="+mn-ea"/>
              <a:cs typeface="+mn-cs"/>
            </a:endParaRPr>
          </a:p>
        </p:txBody>
      </p:sp>
      <p:sp>
        <p:nvSpPr>
          <p:cNvPr id="21" name="CaixaDeTexto 20"/>
          <p:cNvSpPr txBox="1"/>
          <p:nvPr/>
        </p:nvSpPr>
        <p:spPr>
          <a:xfrm>
            <a:off x="1289009" y="2880541"/>
            <a:ext cx="26457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3" name="CaixaDeTexto 52"/>
          <p:cNvSpPr txBox="1"/>
          <p:nvPr/>
        </p:nvSpPr>
        <p:spPr>
          <a:xfrm>
            <a:off x="1649322" y="2168795"/>
            <a:ext cx="20628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FF0000"/>
                </a:solidFill>
                <a:effectLst/>
                <a:uLnTx/>
                <a:uFillTx/>
                <a:latin typeface="Calibri"/>
                <a:ea typeface="+mn-ea"/>
                <a:cs typeface="+mn-cs"/>
              </a:rPr>
              <a:t>  </a:t>
            </a:r>
            <a:endParaRPr kumimoji="0" lang="pt-BR" sz="1400" b="0" i="0" u="sng" strike="noStrike" kern="1200" cap="none" spc="0" normalizeH="0" baseline="0" noProof="0" dirty="0">
              <a:ln>
                <a:noFill/>
              </a:ln>
              <a:solidFill>
                <a:srgbClr val="FF0000"/>
              </a:solidFill>
              <a:effectLst/>
              <a:uLnTx/>
              <a:uFillTx/>
              <a:latin typeface="Calibri"/>
              <a:ea typeface="+mn-ea"/>
              <a:cs typeface="+mn-cs"/>
            </a:endParaRPr>
          </a:p>
        </p:txBody>
      </p:sp>
      <p:sp>
        <p:nvSpPr>
          <p:cNvPr id="54" name="CaixaDeTexto 53"/>
          <p:cNvSpPr txBox="1"/>
          <p:nvPr/>
        </p:nvSpPr>
        <p:spPr>
          <a:xfrm>
            <a:off x="1767766" y="3979804"/>
            <a:ext cx="231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Retângulo de cantos arredondados 67"/>
          <p:cNvSpPr/>
          <p:nvPr/>
        </p:nvSpPr>
        <p:spPr>
          <a:xfrm>
            <a:off x="5092149" y="2135481"/>
            <a:ext cx="1884488" cy="103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AGREGADOS ECONÔMICOS</a:t>
            </a:r>
          </a:p>
        </p:txBody>
      </p:sp>
      <p:sp>
        <p:nvSpPr>
          <p:cNvPr id="69" name="Retângulo de cantos arredondados 68"/>
          <p:cNvSpPr/>
          <p:nvPr/>
        </p:nvSpPr>
        <p:spPr>
          <a:xfrm>
            <a:off x="4862604" y="3737417"/>
            <a:ext cx="2160239" cy="1164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RENDA, EMPREGO, JUROS, TÍTULOS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CÂMBIO ETC</a:t>
            </a:r>
            <a:r>
              <a:rPr kumimoji="0" lang="pt-BR" sz="2000" b="0" i="0" u="none" strike="noStrike" kern="1200" cap="none" spc="0" normalizeH="0" baseline="0" noProof="0" dirty="0">
                <a:ln>
                  <a:noFill/>
                </a:ln>
                <a:solidFill>
                  <a:prstClr val="white"/>
                </a:solidFill>
                <a:effectLst/>
                <a:uLnTx/>
                <a:uFillTx/>
                <a:latin typeface="Calibri"/>
                <a:ea typeface="+mn-ea"/>
                <a:cs typeface="+mn-cs"/>
              </a:rPr>
              <a:t>...</a:t>
            </a:r>
          </a:p>
        </p:txBody>
      </p:sp>
      <p:sp>
        <p:nvSpPr>
          <p:cNvPr id="71" name="Retângulo de cantos arredondados 70"/>
          <p:cNvSpPr/>
          <p:nvPr/>
        </p:nvSpPr>
        <p:spPr>
          <a:xfrm>
            <a:off x="1682872" y="2530569"/>
            <a:ext cx="2167033" cy="93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BENS DE SERVIÇO</a:t>
            </a:r>
          </a:p>
        </p:txBody>
      </p:sp>
      <p:sp>
        <p:nvSpPr>
          <p:cNvPr id="72" name="Retângulo de cantos arredondados 71"/>
          <p:cNvSpPr/>
          <p:nvPr/>
        </p:nvSpPr>
        <p:spPr>
          <a:xfrm>
            <a:off x="1649322" y="5386644"/>
            <a:ext cx="220058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MERCADO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DE TRABALHO</a:t>
            </a:r>
          </a:p>
        </p:txBody>
      </p:sp>
      <p:sp>
        <p:nvSpPr>
          <p:cNvPr id="73" name="Retângulo de cantos arredondados 72"/>
          <p:cNvSpPr/>
          <p:nvPr/>
        </p:nvSpPr>
        <p:spPr>
          <a:xfrm>
            <a:off x="8170978" y="2653159"/>
            <a:ext cx="2245502" cy="899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MERCADO DE DIVISAS:CÂMBIO, DOLAR...</a:t>
            </a:r>
          </a:p>
        </p:txBody>
      </p:sp>
      <p:sp>
        <p:nvSpPr>
          <p:cNvPr id="74" name="Retângulo de cantos arredondados 73"/>
          <p:cNvSpPr/>
          <p:nvPr/>
        </p:nvSpPr>
        <p:spPr>
          <a:xfrm>
            <a:off x="8293756" y="5384511"/>
            <a:ext cx="2050716" cy="906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MERCADO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DE TÍTULOS</a:t>
            </a:r>
          </a:p>
        </p:txBody>
      </p:sp>
      <p:sp>
        <p:nvSpPr>
          <p:cNvPr id="75" name="Retângulo de cantos arredondados 74"/>
          <p:cNvSpPr/>
          <p:nvPr/>
        </p:nvSpPr>
        <p:spPr>
          <a:xfrm>
            <a:off x="4908808" y="5589240"/>
            <a:ext cx="211403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MERCADO MONETÁRIO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JUROS</a:t>
            </a:r>
          </a:p>
        </p:txBody>
      </p:sp>
      <p:sp>
        <p:nvSpPr>
          <p:cNvPr id="76" name="CaixaDeTexto 75"/>
          <p:cNvSpPr txBox="1"/>
          <p:nvPr/>
        </p:nvSpPr>
        <p:spPr>
          <a:xfrm>
            <a:off x="4655840" y="1653980"/>
            <a:ext cx="2448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FF0000"/>
                </a:solidFill>
                <a:effectLst/>
                <a:uLnTx/>
                <a:uFillTx/>
                <a:latin typeface="Calibri"/>
                <a:ea typeface="+mn-ea"/>
                <a:cs typeface="+mn-cs"/>
              </a:rPr>
              <a:t>   </a:t>
            </a: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TEM FOCO NOS</a:t>
            </a:r>
            <a:r>
              <a:rPr kumimoji="0" lang="pt-BR" sz="2400" b="0" i="0" u="sng" strike="noStrike" kern="1200" cap="none" spc="0" normalizeH="0" baseline="0" noProof="0" dirty="0">
                <a:ln>
                  <a:noFill/>
                </a:ln>
                <a:solidFill>
                  <a:srgbClr val="FF0000"/>
                </a:solidFill>
                <a:effectLst/>
                <a:uLnTx/>
                <a:uFillTx/>
                <a:latin typeface="Calibri"/>
                <a:ea typeface="+mn-ea"/>
                <a:cs typeface="+mn-cs"/>
              </a:rPr>
              <a:t>:</a:t>
            </a:r>
          </a:p>
        </p:txBody>
      </p:sp>
      <p:sp>
        <p:nvSpPr>
          <p:cNvPr id="77" name="CaixaDeTexto 76"/>
          <p:cNvSpPr txBox="1"/>
          <p:nvPr/>
        </p:nvSpPr>
        <p:spPr>
          <a:xfrm>
            <a:off x="5092150" y="3274319"/>
            <a:ext cx="1627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pt-BR"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QUE SÃO</a:t>
            </a:r>
            <a:r>
              <a:rPr kumimoji="0" lang="pt-BR" sz="2400" b="0" i="0" u="sng" strike="noStrike" kern="1200" cap="none" spc="0" normalizeH="0" baseline="0" noProof="0" dirty="0">
                <a:ln>
                  <a:noFill/>
                </a:ln>
                <a:solidFill>
                  <a:srgbClr val="FF0000"/>
                </a:solidFill>
                <a:effectLst/>
                <a:uLnTx/>
                <a:uFillTx/>
                <a:latin typeface="Calibri"/>
                <a:ea typeface="+mn-ea"/>
                <a:cs typeface="+mn-cs"/>
              </a:rPr>
              <a:t>:</a:t>
            </a:r>
          </a:p>
        </p:txBody>
      </p:sp>
      <p:cxnSp>
        <p:nvCxnSpPr>
          <p:cNvPr id="91" name="Conector de seta reta 90"/>
          <p:cNvCxnSpPr/>
          <p:nvPr/>
        </p:nvCxnSpPr>
        <p:spPr>
          <a:xfrm flipH="1">
            <a:off x="2793409" y="4272191"/>
            <a:ext cx="2112990" cy="106714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7" name="Conector de seta reta 96"/>
          <p:cNvCxnSpPr>
            <a:stCxn id="69" idx="1"/>
          </p:cNvCxnSpPr>
          <p:nvPr/>
        </p:nvCxnSpPr>
        <p:spPr>
          <a:xfrm flipH="1" flipV="1">
            <a:off x="2655661" y="3552981"/>
            <a:ext cx="2206942" cy="7665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9" name="Conector de seta reta 98"/>
          <p:cNvCxnSpPr/>
          <p:nvPr/>
        </p:nvCxnSpPr>
        <p:spPr>
          <a:xfrm>
            <a:off x="5915546" y="4859444"/>
            <a:ext cx="23102" cy="6876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a:stCxn id="69" idx="3"/>
          </p:cNvCxnSpPr>
          <p:nvPr/>
        </p:nvCxnSpPr>
        <p:spPr>
          <a:xfrm>
            <a:off x="7022842" y="4319495"/>
            <a:ext cx="2296272" cy="10198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9" name="Conector de seta reta 108"/>
          <p:cNvCxnSpPr>
            <a:stCxn id="69" idx="3"/>
          </p:cNvCxnSpPr>
          <p:nvPr/>
        </p:nvCxnSpPr>
        <p:spPr>
          <a:xfrm flipV="1">
            <a:off x="7022842" y="3674429"/>
            <a:ext cx="2296272" cy="645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4" name="Seta para baixo 33"/>
          <p:cNvSpPr/>
          <p:nvPr/>
        </p:nvSpPr>
        <p:spPr>
          <a:xfrm>
            <a:off x="5882621" y="1327744"/>
            <a:ext cx="288032" cy="3077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9248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351584" y="1124744"/>
            <a:ext cx="784887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Letra “C” -  850 unidades do Bem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    Letra ”D” -  700 unidades do Bem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                        150 unidades do Bem “Y”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150 unidades do Bem “Y”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Valor do </a:t>
            </a:r>
            <a:r>
              <a:rPr kumimoji="0" lang="pt-BR"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Bem”Y</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R$ 100,00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Resultado: R$ 15.000,00  </a:t>
            </a:r>
          </a:p>
        </p:txBody>
      </p:sp>
    </p:spTree>
    <p:extLst>
      <p:ext uri="{BB962C8B-B14F-4D97-AF65-F5344CB8AC3E}">
        <p14:creationId xmlns:p14="http://schemas.microsoft.com/office/powerpoint/2010/main" val="3950405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1" y="523053"/>
            <a:ext cx="7056784" cy="6334947"/>
          </a:xfrm>
          <a:prstGeom prst="rect">
            <a:avLst/>
          </a:prstGeom>
        </p:spPr>
      </p:pic>
      <p:sp>
        <p:nvSpPr>
          <p:cNvPr id="3" name="CaixaDeTexto 2"/>
          <p:cNvSpPr txBox="1"/>
          <p:nvPr/>
        </p:nvSpPr>
        <p:spPr>
          <a:xfrm>
            <a:off x="2135561" y="154032"/>
            <a:ext cx="808984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MODELOS ECONÔMICOS</a:t>
            </a:r>
          </a:p>
        </p:txBody>
      </p:sp>
    </p:spTree>
    <p:extLst>
      <p:ext uri="{BB962C8B-B14F-4D97-AF65-F5344CB8AC3E}">
        <p14:creationId xmlns:p14="http://schemas.microsoft.com/office/powerpoint/2010/main" val="1805546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19536" y="55724"/>
            <a:ext cx="8496944"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endParaRPr kumimoji="0" lang="pt-BR" sz="32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1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ECONOMIA </a:t>
            </a:r>
            <a:r>
              <a:rPr kumimoji="0" lang="pt-BR" sz="1800" b="1" i="0" u="none" strike="noStrike" kern="1200" cap="none" spc="0" normalizeH="0" baseline="0" noProof="0" dirty="0">
                <a:ln>
                  <a:noFill/>
                </a:ln>
                <a:solidFill>
                  <a:srgbClr val="1F497D"/>
                </a:solidFill>
                <a:effectLst/>
                <a:uLnTx/>
                <a:uFillTx/>
                <a:latin typeface="Calibri"/>
                <a:ea typeface="+mn-ea"/>
                <a:cs typeface="+mn-cs"/>
              </a:rPr>
              <a:t>                                                                                                    </a:t>
            </a:r>
            <a:r>
              <a:rPr kumimoji="0" lang="pt-BR" sz="1800" b="1" i="0" u="none" strike="noStrike" kern="1200" cap="none" spc="0" normalizeH="0" baseline="0" noProof="0" dirty="0" err="1">
                <a:ln>
                  <a:noFill/>
                </a:ln>
                <a:solidFill>
                  <a:srgbClr val="1F497D"/>
                </a:solidFill>
                <a:effectLst>
                  <a:outerShdw blurRad="38100" dist="38100" dir="2700000" algn="tl">
                    <a:srgbClr val="000000">
                      <a:alpha val="43137"/>
                    </a:srgbClr>
                  </a:outerShdw>
                </a:effectLst>
                <a:uLnTx/>
                <a:uFillTx/>
                <a:latin typeface="Calibri"/>
                <a:ea typeface="+mn-ea"/>
                <a:cs typeface="+mn-cs"/>
              </a:rPr>
              <a:t>ECONOMIA</a:t>
            </a:r>
            <a:r>
              <a:rPr kumimoji="0" lang="pt-BR" sz="1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0000"/>
                </a:solidFill>
                <a:effectLst/>
                <a:uLnTx/>
                <a:uFillTx/>
                <a:latin typeface="Calibri"/>
                <a:ea typeface="+mn-ea"/>
                <a:cs typeface="+mn-cs"/>
              </a:rPr>
              <a:t>________________________________________________________________________</a:t>
            </a:r>
          </a:p>
        </p:txBody>
      </p:sp>
      <p:sp>
        <p:nvSpPr>
          <p:cNvPr id="3" name="Setas cruzadas 2"/>
          <p:cNvSpPr/>
          <p:nvPr/>
        </p:nvSpPr>
        <p:spPr>
          <a:xfrm>
            <a:off x="2629248" y="1778004"/>
            <a:ext cx="216024" cy="2880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etas cruzadas 3"/>
          <p:cNvSpPr/>
          <p:nvPr/>
        </p:nvSpPr>
        <p:spPr>
          <a:xfrm>
            <a:off x="9265861" y="1809823"/>
            <a:ext cx="216024" cy="2880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aixaDeTexto 4"/>
          <p:cNvSpPr txBox="1"/>
          <p:nvPr/>
        </p:nvSpPr>
        <p:spPr>
          <a:xfrm>
            <a:off x="1631504" y="2080975"/>
            <a:ext cx="865067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1F497D"/>
                </a:solidFill>
                <a:effectLst/>
                <a:uLnTx/>
                <a:uFillTx/>
                <a:latin typeface="Calibri"/>
                <a:ea typeface="+mn-ea"/>
                <a:cs typeface="+mn-cs"/>
              </a:rPr>
              <a:t>        </a:t>
            </a:r>
            <a:r>
              <a:rPr kumimoji="0" lang="pt-BR" sz="1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PLANIFICADA</a:t>
            </a:r>
            <a:r>
              <a:rPr kumimoji="0" lang="pt-BR" sz="1800" b="0" i="0" u="none" strike="noStrike" kern="1200" cap="none" spc="0" normalizeH="0" baseline="0" noProof="0" dirty="0">
                <a:ln>
                  <a:noFill/>
                </a:ln>
                <a:solidFill>
                  <a:srgbClr val="1F497D"/>
                </a:solidFill>
                <a:effectLst/>
                <a:uLnTx/>
                <a:uFillTx/>
                <a:latin typeface="Calibri"/>
                <a:ea typeface="+mn-ea"/>
                <a:cs typeface="+mn-cs"/>
              </a:rPr>
              <a:t>                                                                                                </a:t>
            </a:r>
            <a:r>
              <a:rPr kumimoji="0" lang="pt-BR" sz="1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LIVRE  MERCADO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1F497D"/>
                </a:solidFill>
                <a:effectLst/>
                <a:uLnTx/>
                <a:uFillTx/>
                <a:latin typeface="Calibri"/>
                <a:ea typeface="+mn-ea"/>
                <a:cs typeface="+mn-cs"/>
              </a:rPr>
              <a:t> (Planejamento Central) 	                                                                               </a:t>
            </a:r>
            <a:r>
              <a:rPr kumimoji="0" lang="pt-BR" sz="2000" b="1" i="0" u="none" strike="noStrike" kern="1200" cap="none" spc="0" normalizeH="0" baseline="0" noProof="0" dirty="0">
                <a:ln>
                  <a:noFill/>
                </a:ln>
                <a:solidFill>
                  <a:srgbClr val="1F497D"/>
                </a:solidFill>
                <a:effectLst/>
                <a:uLnTx/>
                <a:uFillTx/>
                <a:latin typeface="Calibri"/>
                <a:ea typeface="+mn-ea"/>
                <a:cs typeface="+mn-cs"/>
              </a:rPr>
              <a:t>(Liberalismo)</a:t>
            </a:r>
          </a:p>
        </p:txBody>
      </p:sp>
      <p:sp>
        <p:nvSpPr>
          <p:cNvPr id="10" name="CaixaDeTexto 9"/>
          <p:cNvSpPr txBox="1"/>
          <p:nvPr/>
        </p:nvSpPr>
        <p:spPr>
          <a:xfrm>
            <a:off x="4095425" y="2123596"/>
            <a:ext cx="461665" cy="752672"/>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CHINA</a:t>
            </a:r>
          </a:p>
        </p:txBody>
      </p:sp>
      <p:sp>
        <p:nvSpPr>
          <p:cNvPr id="11" name="CaixaDeTexto 10"/>
          <p:cNvSpPr txBox="1"/>
          <p:nvPr/>
        </p:nvSpPr>
        <p:spPr>
          <a:xfrm>
            <a:off x="4557090" y="2167182"/>
            <a:ext cx="461665" cy="66550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CUBA</a:t>
            </a:r>
          </a:p>
        </p:txBody>
      </p:sp>
      <p:sp>
        <p:nvSpPr>
          <p:cNvPr id="12" name="CaixaDeTexto 11"/>
          <p:cNvSpPr txBox="1"/>
          <p:nvPr/>
        </p:nvSpPr>
        <p:spPr>
          <a:xfrm>
            <a:off x="4964255" y="2123596"/>
            <a:ext cx="461665" cy="14126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U.  SOVIÉTICA</a:t>
            </a:r>
          </a:p>
        </p:txBody>
      </p:sp>
      <p:sp>
        <p:nvSpPr>
          <p:cNvPr id="13" name="Fluxograma: Conector 12"/>
          <p:cNvSpPr/>
          <p:nvPr/>
        </p:nvSpPr>
        <p:spPr>
          <a:xfrm>
            <a:off x="4269106" y="1874771"/>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00B050"/>
              </a:solidFill>
              <a:effectLst/>
              <a:uLnTx/>
              <a:uFillTx/>
              <a:latin typeface="Calibri"/>
              <a:ea typeface="+mn-ea"/>
              <a:cs typeface="+mn-cs"/>
            </a:endParaRPr>
          </a:p>
        </p:txBody>
      </p:sp>
      <p:sp>
        <p:nvSpPr>
          <p:cNvPr id="14" name="Fluxograma: Conector 13"/>
          <p:cNvSpPr/>
          <p:nvPr/>
        </p:nvSpPr>
        <p:spPr>
          <a:xfrm>
            <a:off x="4706390" y="1875627"/>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uxograma: Conector 14"/>
          <p:cNvSpPr/>
          <p:nvPr/>
        </p:nvSpPr>
        <p:spPr>
          <a:xfrm>
            <a:off x="5137937" y="1850012"/>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CaixaDeTexto 15"/>
          <p:cNvSpPr txBox="1"/>
          <p:nvPr/>
        </p:nvSpPr>
        <p:spPr>
          <a:xfrm>
            <a:off x="6814099" y="1254126"/>
            <a:ext cx="461665" cy="488467"/>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EUA</a:t>
            </a:r>
          </a:p>
        </p:txBody>
      </p:sp>
      <p:sp>
        <p:nvSpPr>
          <p:cNvPr id="17" name="CaixaDeTexto 16"/>
          <p:cNvSpPr txBox="1"/>
          <p:nvPr/>
        </p:nvSpPr>
        <p:spPr>
          <a:xfrm>
            <a:off x="7262655" y="1006134"/>
            <a:ext cx="461665" cy="783035"/>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SUÉCIA</a:t>
            </a:r>
          </a:p>
        </p:txBody>
      </p:sp>
      <p:sp>
        <p:nvSpPr>
          <p:cNvPr id="18" name="Fluxograma: Conector 17"/>
          <p:cNvSpPr/>
          <p:nvPr/>
        </p:nvSpPr>
        <p:spPr>
          <a:xfrm>
            <a:off x="6987781" y="1864789"/>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luxograma: Conector 18"/>
          <p:cNvSpPr/>
          <p:nvPr/>
        </p:nvSpPr>
        <p:spPr>
          <a:xfrm>
            <a:off x="7436337" y="1874771"/>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luxograma: Conector 19"/>
          <p:cNvSpPr/>
          <p:nvPr/>
        </p:nvSpPr>
        <p:spPr>
          <a:xfrm>
            <a:off x="7783702" y="1881831"/>
            <a:ext cx="114300" cy="14401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eta para baixo 20"/>
          <p:cNvSpPr/>
          <p:nvPr/>
        </p:nvSpPr>
        <p:spPr>
          <a:xfrm>
            <a:off x="6033704" y="1928443"/>
            <a:ext cx="268608" cy="2041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ipse 22"/>
          <p:cNvSpPr/>
          <p:nvPr/>
        </p:nvSpPr>
        <p:spPr>
          <a:xfrm>
            <a:off x="3693444" y="4077072"/>
            <a:ext cx="4968552"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ECONOMIA DE MERCADO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COM CERTO NÍVEL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INTERVENÇÃO ESTATAL</a:t>
            </a:r>
          </a:p>
        </p:txBody>
      </p:sp>
      <p:sp>
        <p:nvSpPr>
          <p:cNvPr id="26" name="CaixaDeTexto 25"/>
          <p:cNvSpPr txBox="1"/>
          <p:nvPr/>
        </p:nvSpPr>
        <p:spPr>
          <a:xfrm>
            <a:off x="7610020" y="747991"/>
            <a:ext cx="461665" cy="1002390"/>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R. UNIDO</a:t>
            </a:r>
          </a:p>
        </p:txBody>
      </p:sp>
      <p:sp>
        <p:nvSpPr>
          <p:cNvPr id="6" name="Fluxograma: Conector 5"/>
          <p:cNvSpPr/>
          <p:nvPr/>
        </p:nvSpPr>
        <p:spPr>
          <a:xfrm>
            <a:off x="8437769" y="3068961"/>
            <a:ext cx="1872208" cy="1503999"/>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1F497D"/>
                </a:solidFill>
                <a:effectLst/>
                <a:uLnTx/>
                <a:uFillTx/>
                <a:latin typeface="Calibri"/>
                <a:ea typeface="+mn-ea"/>
                <a:cs typeface="+mn-cs"/>
              </a:rPr>
              <a:t>Atuação mínima do Estado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48" y="3207567"/>
            <a:ext cx="1901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2112374" y="3461736"/>
            <a:ext cx="12497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1F497D"/>
                </a:solidFill>
                <a:effectLst/>
                <a:uLnTx/>
                <a:uFillTx/>
                <a:latin typeface="Calibri"/>
                <a:ea typeface="+mn-ea"/>
                <a:cs typeface="+mn-cs"/>
              </a:rPr>
              <a:t>  </a:t>
            </a:r>
            <a:r>
              <a:rPr kumimoji="0" lang="pt-BR" sz="2000" b="1" i="0" u="none" strike="noStrike" kern="1200" cap="none" spc="0" normalizeH="0" baseline="0" noProof="0" dirty="0">
                <a:ln>
                  <a:noFill/>
                </a:ln>
                <a:solidFill>
                  <a:srgbClr val="1F497D"/>
                </a:solidFill>
                <a:effectLst/>
                <a:uLnTx/>
                <a:uFillTx/>
                <a:latin typeface="Calibri"/>
                <a:ea typeface="+mn-ea"/>
                <a:cs typeface="+mn-cs"/>
              </a:rPr>
              <a:t>Atuação</a:t>
            </a:r>
            <a:r>
              <a:rPr kumimoji="0" lang="pt-BR" sz="1800" b="1" i="0" u="none" strike="noStrike" kern="1200" cap="none" spc="0" normalizeH="0" baseline="0" noProof="0" dirty="0">
                <a:ln>
                  <a:noFill/>
                </a:ln>
                <a:solidFill>
                  <a:srgbClr val="1F497D"/>
                </a:solidFill>
                <a:effectLst/>
                <a:uLnTx/>
                <a:uFillTx/>
                <a:latin typeface="Calibri"/>
                <a:ea typeface="+mn-ea"/>
                <a:cs typeface="+mn-cs"/>
              </a:rPr>
              <a:t>    </a:t>
            </a:r>
            <a:r>
              <a:rPr kumimoji="0" lang="pt-BR" sz="2000" b="1" i="0" u="none" strike="noStrike" kern="1200" cap="none" spc="0" normalizeH="0" baseline="0" noProof="0" dirty="0">
                <a:ln>
                  <a:noFill/>
                </a:ln>
                <a:solidFill>
                  <a:srgbClr val="1F497D"/>
                </a:solidFill>
                <a:effectLst/>
                <a:uLnTx/>
                <a:uFillTx/>
                <a:latin typeface="Calibri"/>
                <a:ea typeface="+mn-ea"/>
                <a:cs typeface="+mn-cs"/>
              </a:rPr>
              <a:t>forte do     Estado</a:t>
            </a:r>
          </a:p>
        </p:txBody>
      </p:sp>
    </p:spTree>
    <p:extLst>
      <p:ext uri="{BB962C8B-B14F-4D97-AF65-F5344CB8AC3E}">
        <p14:creationId xmlns:p14="http://schemas.microsoft.com/office/powerpoint/2010/main" val="2639507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688" y="2204865"/>
            <a:ext cx="5634029" cy="3445739"/>
          </a:xfrm>
          <a:prstGeom prst="rect">
            <a:avLst/>
          </a:prstGeom>
        </p:spPr>
      </p:pic>
      <p:sp>
        <p:nvSpPr>
          <p:cNvPr id="4" name="CaixaDeTexto 3"/>
          <p:cNvSpPr txBox="1"/>
          <p:nvPr/>
        </p:nvSpPr>
        <p:spPr>
          <a:xfrm>
            <a:off x="1922770" y="332657"/>
            <a:ext cx="862612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Stencil" panose="040409050D0802020404" pitchFamily="82" charset="0"/>
                <a:ea typeface="Microsoft Himalaya" panose="01010100010101010101" pitchFamily="2" charset="0"/>
                <a:cs typeface="Microsoft Himalaya" panose="01010100010101010101" pitchFamily="2" charset="0"/>
              </a:rPr>
              <a:t>MODELOS ECONÔMICOS</a:t>
            </a:r>
          </a:p>
        </p:txBody>
      </p:sp>
    </p:spTree>
    <p:extLst>
      <p:ext uri="{BB962C8B-B14F-4D97-AF65-F5344CB8AC3E}">
        <p14:creationId xmlns:p14="http://schemas.microsoft.com/office/powerpoint/2010/main" val="946526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0090" y="1235442"/>
            <a:ext cx="799288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livre mercado, é baseado na produção e na demanda, com pouca ou nenhuma intervenção do Estado.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Um mercado, completamente livre, é idealizado na forma de uma economia onde compradores e vendedores podem fazer suas transações livremente baseadas em um acordo mútuo de preços sem a intervenção do Estado em forma de taxas, subsídios ou regulações. </a:t>
            </a:r>
          </a:p>
        </p:txBody>
      </p:sp>
      <p:sp>
        <p:nvSpPr>
          <p:cNvPr id="3" name="CaixaDeTexto 2"/>
          <p:cNvSpPr txBox="1"/>
          <p:nvPr/>
        </p:nvSpPr>
        <p:spPr>
          <a:xfrm>
            <a:off x="4295800" y="589111"/>
            <a:ext cx="3384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r>
              <a:rPr kumimoji="0" lang="pt-BR" sz="3600" b="1" i="0" u="sng"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Livre Mercado</a:t>
            </a:r>
          </a:p>
        </p:txBody>
      </p:sp>
      <p:sp>
        <p:nvSpPr>
          <p:cNvPr id="4" name="CaixaDeTexto 3"/>
          <p:cNvSpPr txBox="1"/>
          <p:nvPr/>
        </p:nvSpPr>
        <p:spPr>
          <a:xfrm>
            <a:off x="2283049" y="5589241"/>
            <a:ext cx="77760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OS PREÇOS SE AJUSTAM PARA CONCILIAR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DESEJO E ESCASSEZ  (LIBERALISMO)</a:t>
            </a:r>
          </a:p>
        </p:txBody>
      </p:sp>
      <p:sp>
        <p:nvSpPr>
          <p:cNvPr id="5" name="CaixaDeTexto 4"/>
          <p:cNvSpPr txBox="1"/>
          <p:nvPr/>
        </p:nvSpPr>
        <p:spPr>
          <a:xfrm>
            <a:off x="2351585" y="0"/>
            <a:ext cx="74853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p>
        </p:txBody>
      </p:sp>
    </p:spTree>
    <p:extLst>
      <p:ext uri="{BB962C8B-B14F-4D97-AF65-F5344CB8AC3E}">
        <p14:creationId xmlns:p14="http://schemas.microsoft.com/office/powerpoint/2010/main" val="2691858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15965" y="908721"/>
            <a:ext cx="61836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r>
              <a:rPr kumimoji="0" lang="pt-BR" sz="3600" b="1" i="0" u="sng"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Livre Mercado</a:t>
            </a:r>
          </a:p>
        </p:txBody>
      </p:sp>
      <p:sp>
        <p:nvSpPr>
          <p:cNvPr id="3" name="CaixaDeTexto 2"/>
          <p:cNvSpPr txBox="1"/>
          <p:nvPr/>
        </p:nvSpPr>
        <p:spPr>
          <a:xfrm>
            <a:off x="2135560" y="1772817"/>
            <a:ext cx="7848872"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É óbvio que a ideologia de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nenhuma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intervenção do Estado na economia é algo utópico, já que o mesmo precisa arrecadar impostos e precisa de uma mínima regulação.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Contudo, podemos ter um governo com regulações simples, quando se trata de transações e que possui taxas igualitárias, o inverso do protecionismo, onde há taxas maiores para importações do que em produtos nacionais.</a:t>
            </a:r>
          </a:p>
        </p:txBody>
      </p:sp>
      <p:sp>
        <p:nvSpPr>
          <p:cNvPr id="4" name="CaixaDeTexto 3"/>
          <p:cNvSpPr txBox="1"/>
          <p:nvPr/>
        </p:nvSpPr>
        <p:spPr>
          <a:xfrm>
            <a:off x="3561369" y="260648"/>
            <a:ext cx="54456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p>
        </p:txBody>
      </p:sp>
    </p:spTree>
    <p:extLst>
      <p:ext uri="{BB962C8B-B14F-4D97-AF65-F5344CB8AC3E}">
        <p14:creationId xmlns:p14="http://schemas.microsoft.com/office/powerpoint/2010/main" val="539571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31579" y="1052737"/>
            <a:ext cx="8352928"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Imaginem que sou o único vendedor de cachorro quente, e os vendo a R$1,00. O produto é composto apenas de pão, salsicha e mostarda.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Vamos imaginar agora que todo mundo está interessado em comer cachorro quente, aumentando assim a demanda pelo meu produto.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Assim, elevarei meu preço a R$5,00 e não farei nenhuma mudança, afinal estou vendendo o mesmo produto a um preço maior, ganhando assim maiores lucros. </a:t>
            </a:r>
          </a:p>
        </p:txBody>
      </p:sp>
      <p:sp>
        <p:nvSpPr>
          <p:cNvPr id="3" name="CaixaDeTexto 2"/>
          <p:cNvSpPr txBox="1"/>
          <p:nvPr/>
        </p:nvSpPr>
        <p:spPr>
          <a:xfrm>
            <a:off x="3215680" y="165368"/>
            <a:ext cx="67056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EXEMPLO DE LIVRE MERCADO</a:t>
            </a:r>
            <a:endPar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Tree>
    <p:extLst>
      <p:ext uri="{BB962C8B-B14F-4D97-AF65-F5344CB8AC3E}">
        <p14:creationId xmlns:p14="http://schemas.microsoft.com/office/powerpoint/2010/main" val="3959069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40707" y="1124744"/>
            <a:ext cx="8352928" cy="55399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Ao ver meu progresso, outras pessoas também começarão a vender cachorro quente a um preço mais barato e além disso, colocarão mais ingredientes para chamar a clientela. Deste modo, para não fechar meu negócio, terei que abaixar meu preço e desenvolver um melhor produto para atrair os antigos clientes.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No final, eu e os concorrentes nos beneficiamos pois conseguimos produzir lucro com nosso produto e os clientes também ficaram satisfeitos, pois eles puderam comprar um produto de qualidade a um preço competitivo.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2927649" y="188640"/>
            <a:ext cx="677781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EXEMPLO DE LIVRE MERCADO</a:t>
            </a:r>
            <a:endParaRPr kumimoji="0" lang="pt-BR" sz="40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969794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1772817"/>
            <a:ext cx="7848872"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Economia de Planificada é um sistema econômico caraterizado por uma forte regulação e planejamento por parte do Estado e geralmente associado com os países comunistas.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queda dos sistemas comunistas nos países do Leste Europeu em 1989, e na União de Repúblicas Socialistas Soviéticas (URSS) em 1991, serve para mostrar que o planejamento centralizado da economia não teve êxito.  </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1271464" y="809502"/>
            <a:ext cx="97839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32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Economia Planificada ou de Planejamento Central</a:t>
            </a:r>
          </a:p>
        </p:txBody>
      </p:sp>
      <p:sp>
        <p:nvSpPr>
          <p:cNvPr id="4" name="CaixaDeTexto 3"/>
          <p:cNvSpPr txBox="1"/>
          <p:nvPr/>
        </p:nvSpPr>
        <p:spPr>
          <a:xfrm>
            <a:off x="2567609" y="116632"/>
            <a:ext cx="63926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endPar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661386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31704" y="128346"/>
            <a:ext cx="54456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p>
        </p:txBody>
      </p:sp>
      <p:sp>
        <p:nvSpPr>
          <p:cNvPr id="3" name="CaixaDeTexto 2"/>
          <p:cNvSpPr txBox="1"/>
          <p:nvPr/>
        </p:nvSpPr>
        <p:spPr>
          <a:xfrm>
            <a:off x="1703512" y="1052737"/>
            <a:ext cx="101527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32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Economia Planificada ou  de Planejamento Central</a:t>
            </a:r>
          </a:p>
        </p:txBody>
      </p:sp>
      <p:sp>
        <p:nvSpPr>
          <p:cNvPr id="4" name="CaixaDeTexto 3"/>
          <p:cNvSpPr txBox="1"/>
          <p:nvPr/>
        </p:nvSpPr>
        <p:spPr>
          <a:xfrm>
            <a:off x="1918009" y="2060848"/>
            <a:ext cx="842493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Os planejadores do Estado, através de estudos, decidem quais os bens e serviços serão produzidos, a maneira que isso será feito e qual será o destino dessa produção.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Às famílias, os trabalhadores e às empresas serão informados de como devem proceder</a:t>
            </a:r>
            <a:r>
              <a:rPr kumimoji="0" lang="pt-BR" sz="32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277754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08323" y="692697"/>
            <a:ext cx="7344816"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A grande tarefa da Ciência Econômica, é buscar a eficiência, que consiste na utilização, da melhor forma, dos </a:t>
            </a:r>
            <a:r>
              <a:rPr kumimoji="0" lang="pt-BR" sz="40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fatores de produção</a:t>
            </a:r>
            <a:r>
              <a:rPr kumimoji="0" lang="pt-B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t>
            </a: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para conseguir atender, o máximo possível, as necessidades humanas.</a:t>
            </a:r>
          </a:p>
        </p:txBody>
      </p:sp>
      <p:sp>
        <p:nvSpPr>
          <p:cNvPr id="3" name="CaixaDeTexto 2"/>
          <p:cNvSpPr txBox="1"/>
          <p:nvPr/>
        </p:nvSpPr>
        <p:spPr>
          <a:xfrm>
            <a:off x="2688343" y="5661248"/>
            <a:ext cx="698477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 )   TERRA    -  TRABALHO   -  CAPITAL</a:t>
            </a:r>
          </a:p>
        </p:txBody>
      </p:sp>
    </p:spTree>
    <p:extLst>
      <p:ext uri="{BB962C8B-B14F-4D97-AF65-F5344CB8AC3E}">
        <p14:creationId xmlns:p14="http://schemas.microsoft.com/office/powerpoint/2010/main" val="20482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945062" y="1484785"/>
            <a:ext cx="8280920" cy="47705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Em economia, intervencionismo estatal refere-se à interferência do Estado na atividade econômica do país, visando a regulação do setor privado, não apenas fixando regras do mercado, mas atuando de outras formas com vistas a alcançar objetivos, tais como: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estímulo ao crescimento da economia;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redução de desigualdades;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crescimento do nível de emprego e dos salários;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correção das chamadas falhas de mercado.</a:t>
            </a:r>
          </a:p>
        </p:txBody>
      </p:sp>
      <p:sp>
        <p:nvSpPr>
          <p:cNvPr id="4" name="CaixaDeTexto 3"/>
          <p:cNvSpPr txBox="1"/>
          <p:nvPr/>
        </p:nvSpPr>
        <p:spPr>
          <a:xfrm>
            <a:off x="1945062" y="764704"/>
            <a:ext cx="82298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Economia de Mercado com certo nível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de intervenção estatal</a:t>
            </a:r>
          </a:p>
        </p:txBody>
      </p:sp>
      <p:sp>
        <p:nvSpPr>
          <p:cNvPr id="5" name="CaixaDeTexto 4"/>
          <p:cNvSpPr txBox="1"/>
          <p:nvPr/>
        </p:nvSpPr>
        <p:spPr>
          <a:xfrm>
            <a:off x="2711625" y="0"/>
            <a:ext cx="67081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DE ECONÔMICOS</a:t>
            </a:r>
            <a:endPar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697871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43572" y="2204864"/>
            <a:ext cx="7920880"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 intervenções típicas dos governos modernos na economia ocorrem no âmbito da definição de tributos, da fixação do salário-mínimo, das tarifas de serviços públicos e de subsídios.</a:t>
            </a:r>
          </a:p>
        </p:txBody>
      </p:sp>
      <p:sp>
        <p:nvSpPr>
          <p:cNvPr id="3" name="Retângulo 2"/>
          <p:cNvSpPr/>
          <p:nvPr/>
        </p:nvSpPr>
        <p:spPr>
          <a:xfrm>
            <a:off x="2135560" y="4548911"/>
            <a:ext cx="7992888" cy="2062103"/>
          </a:xfrm>
          <a:prstGeom prst="rect">
            <a:avLst/>
          </a:prstGeom>
        </p:spPr>
        <p:txBody>
          <a:bodyPr wrap="square">
            <a:spAutoFit/>
          </a:bodyPr>
          <a:lstStyle/>
          <a:p>
            <a:pPr marL="266700" marR="0" lvl="0" indent="-180975"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r>
              <a:rPr kumimoji="0" lang="pt-BR"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O GOVERNO E O SETOR PRIVADO INTERAGEM BUSCANDO SOLUÇÕES PARA OS PROBLEMAS ECONÔMICOS (ATUAÇÃO MISTA)</a:t>
            </a:r>
          </a:p>
        </p:txBody>
      </p:sp>
      <p:sp>
        <p:nvSpPr>
          <p:cNvPr id="4" name="CaixaDeTexto 3"/>
          <p:cNvSpPr txBox="1"/>
          <p:nvPr/>
        </p:nvSpPr>
        <p:spPr>
          <a:xfrm>
            <a:off x="3575720" y="64643"/>
            <a:ext cx="54456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MODELOS ECONÔMICOS</a:t>
            </a:r>
          </a:p>
        </p:txBody>
      </p:sp>
      <p:sp>
        <p:nvSpPr>
          <p:cNvPr id="5" name="CaixaDeTexto 4"/>
          <p:cNvSpPr txBox="1"/>
          <p:nvPr/>
        </p:nvSpPr>
        <p:spPr>
          <a:xfrm>
            <a:off x="3320522" y="764705"/>
            <a:ext cx="595605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Economia de Mercado com certo nível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de intervenção estatal</a:t>
            </a:r>
          </a:p>
        </p:txBody>
      </p:sp>
    </p:spTree>
    <p:extLst>
      <p:ext uri="{BB962C8B-B14F-4D97-AF65-F5344CB8AC3E}">
        <p14:creationId xmlns:p14="http://schemas.microsoft.com/office/powerpoint/2010/main" val="31015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75520" y="1268760"/>
            <a:ext cx="8208912"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Vamos supor que, por uma razão qualquer, todas mulheres querem uma quantidade maior de bolsas.  Se a quantidade disponível for limitada e inferior a procurada, então a disputa entre as mulheres para a aquisição de bolsas acabará  por elevar o seu preço, eliminando as que não tiverem meios de comprar.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Ocorre a alta do preço, mais bolsas serão produzidas, podendo posteriormente até baixar o preço.</a:t>
            </a:r>
          </a:p>
        </p:txBody>
      </p:sp>
      <p:sp>
        <p:nvSpPr>
          <p:cNvPr id="6" name="Retângulo 5"/>
          <p:cNvSpPr/>
          <p:nvPr/>
        </p:nvSpPr>
        <p:spPr>
          <a:xfrm>
            <a:off x="2687120" y="152927"/>
            <a:ext cx="676140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ECONOMIA DE MERCADO</a:t>
            </a:r>
          </a:p>
        </p:txBody>
      </p:sp>
    </p:spTree>
    <p:extLst>
      <p:ext uri="{BB962C8B-B14F-4D97-AF65-F5344CB8AC3E}">
        <p14:creationId xmlns:p14="http://schemas.microsoft.com/office/powerpoint/2010/main" val="2772083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63552" y="1412776"/>
            <a:ext cx="792088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Da mesma forma, imagine-se que há um excesso de bolsas no mercado, além da quantidade procurada.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Como resultado da concorrência entre os vendedores o seu preço baixará.</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Um preço mais baixo estimulará o consumo de bolsas e os produtores procurarão ajustar-se à quantidade adequada. </a:t>
            </a:r>
          </a:p>
        </p:txBody>
      </p:sp>
      <p:sp>
        <p:nvSpPr>
          <p:cNvPr id="3" name="CaixaDeTexto 2"/>
          <p:cNvSpPr txBox="1"/>
          <p:nvPr/>
        </p:nvSpPr>
        <p:spPr>
          <a:xfrm>
            <a:off x="2989759" y="188640"/>
            <a:ext cx="69576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  </a:t>
            </a:r>
          </a:p>
        </p:txBody>
      </p:sp>
      <p:sp>
        <p:nvSpPr>
          <p:cNvPr id="4" name="Retângulo 3"/>
          <p:cNvSpPr/>
          <p:nvPr/>
        </p:nvSpPr>
        <p:spPr>
          <a:xfrm>
            <a:off x="5553851" y="193701"/>
            <a:ext cx="54053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300" normalizeH="0" baseline="0" noProof="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uLnTx/>
                <a:uFillTx/>
                <a:latin typeface="Calibri"/>
                <a:ea typeface="+mn-ea"/>
                <a:cs typeface="+mn-cs"/>
              </a:rPr>
              <a:t>  </a:t>
            </a:r>
          </a:p>
        </p:txBody>
      </p:sp>
      <p:sp>
        <p:nvSpPr>
          <p:cNvPr id="5" name="Retângulo 4"/>
          <p:cNvSpPr/>
          <p:nvPr/>
        </p:nvSpPr>
        <p:spPr>
          <a:xfrm>
            <a:off x="2207776" y="193700"/>
            <a:ext cx="723268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a:t>
            </a: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ECONOMIA DE MERCADO</a:t>
            </a:r>
          </a:p>
        </p:txBody>
      </p:sp>
    </p:spTree>
    <p:extLst>
      <p:ext uri="{BB962C8B-B14F-4D97-AF65-F5344CB8AC3E}">
        <p14:creationId xmlns:p14="http://schemas.microsoft.com/office/powerpoint/2010/main" val="9037588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1772816"/>
            <a:ext cx="79208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desejo dos indivíduos determinará a magnitude da </a:t>
            </a:r>
            <a:r>
              <a:rPr kumimoji="0" lang="pt-BR" sz="3200" b="1" i="1" u="sng"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DEMANDA</a:t>
            </a:r>
            <a:r>
              <a:rPr kumimoji="0" lang="pt-BR" sz="32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 a produção das empresas determinará a magnitude da </a:t>
            </a:r>
            <a:r>
              <a:rPr kumimoji="0" lang="pt-BR" sz="3200" b="1" i="1" u="sng"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OFERTA</a:t>
            </a:r>
            <a:r>
              <a:rPr kumimoji="0" lang="pt-BR" sz="3200" b="0" i="0" u="none" strike="noStrike" kern="1200" cap="none" spc="0" normalizeH="0" baseline="0" noProof="0" dirty="0">
                <a:ln>
                  <a:noFill/>
                </a:ln>
                <a:solidFill>
                  <a:srgbClr val="1F497D">
                    <a:lumMod val="75000"/>
                  </a:srgbClr>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equilíbrio entre a demanda e a oferta será sempre atingido pela flutuação do preço.  </a:t>
            </a:r>
          </a:p>
        </p:txBody>
      </p:sp>
      <p:sp>
        <p:nvSpPr>
          <p:cNvPr id="8" name="Retângulo 7"/>
          <p:cNvSpPr/>
          <p:nvPr/>
        </p:nvSpPr>
        <p:spPr>
          <a:xfrm>
            <a:off x="5625859" y="260649"/>
            <a:ext cx="54053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300" normalizeH="0" baseline="0" noProof="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uLnTx/>
                <a:uFillTx/>
                <a:latin typeface="Calibri"/>
                <a:ea typeface="+mn-ea"/>
                <a:cs typeface="+mn-cs"/>
              </a:rPr>
              <a:t>  </a:t>
            </a:r>
          </a:p>
        </p:txBody>
      </p:sp>
      <p:sp>
        <p:nvSpPr>
          <p:cNvPr id="9" name="Retângulo 8"/>
          <p:cNvSpPr/>
          <p:nvPr/>
        </p:nvSpPr>
        <p:spPr>
          <a:xfrm>
            <a:off x="2716464" y="227609"/>
            <a:ext cx="676140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ECONOMIA DE MERCADO</a:t>
            </a:r>
          </a:p>
        </p:txBody>
      </p:sp>
    </p:spTree>
    <p:extLst>
      <p:ext uri="{BB962C8B-B14F-4D97-AF65-F5344CB8AC3E}">
        <p14:creationId xmlns:p14="http://schemas.microsoft.com/office/powerpoint/2010/main" val="59415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03723" y="764705"/>
            <a:ext cx="8352928"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mecanismo de preços é um vasto sistema de tentativas  e erros, de aproximações sucessivas, para alcançar o equilíbrio entre oferta e demanda.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Isso tanto é verdade no mercado de bens de  consumo, quanto no de fatores de produção. Se houver maior necessidade de engenheiros do que de advogados, as oportunidades de trabalho serão mais favoráveis aos primeiros. O salário do engenheiro tenderá a elevar-se e o do advogado a cair.</a:t>
            </a:r>
          </a:p>
        </p:txBody>
      </p:sp>
      <p:sp>
        <p:nvSpPr>
          <p:cNvPr id="3" name="Retângulo 2"/>
          <p:cNvSpPr/>
          <p:nvPr/>
        </p:nvSpPr>
        <p:spPr>
          <a:xfrm>
            <a:off x="2370517" y="-66293"/>
            <a:ext cx="704032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ECONOMIA DE MERCADO</a:t>
            </a:r>
          </a:p>
        </p:txBody>
      </p:sp>
    </p:spTree>
    <p:extLst>
      <p:ext uri="{BB962C8B-B14F-4D97-AF65-F5344CB8AC3E}">
        <p14:creationId xmlns:p14="http://schemas.microsoft.com/office/powerpoint/2010/main" val="1856973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260648"/>
            <a:ext cx="8748464" cy="6192688"/>
          </a:xfrm>
          <a:prstGeom prst="rect">
            <a:avLst/>
          </a:prstGeom>
        </p:spPr>
      </p:pic>
    </p:spTree>
    <p:extLst>
      <p:ext uri="{BB962C8B-B14F-4D97-AF65-F5344CB8AC3E}">
        <p14:creationId xmlns:p14="http://schemas.microsoft.com/office/powerpoint/2010/main" val="3539187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26417" y="260648"/>
            <a:ext cx="89644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ESTRUTURAS DE MERCADO</a:t>
            </a:r>
          </a:p>
        </p:txBody>
      </p:sp>
      <p:sp>
        <p:nvSpPr>
          <p:cNvPr id="3" name="CaixaDeTexto 2"/>
          <p:cNvSpPr txBox="1"/>
          <p:nvPr/>
        </p:nvSpPr>
        <p:spPr>
          <a:xfrm>
            <a:off x="3078025" y="2996952"/>
            <a:ext cx="683116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rPr>
              <a:t>CONCORRÊNCIA PERFEITA;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rPr>
              <a:t>MONOPÓLIO;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rPr>
              <a:t>OLIGOPÓLIO;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solidFill>
                  <a:prstClr val="black"/>
                </a:solidFill>
                <a:effectLst/>
                <a:uLnTx/>
                <a:uFillTx/>
                <a:latin typeface="Calibri"/>
                <a:ea typeface="+mn-ea"/>
                <a:cs typeface="+mn-cs"/>
              </a:rPr>
              <a:t>CONCORRÊNCIA MONOPOLÍSTICA;</a:t>
            </a:r>
          </a:p>
        </p:txBody>
      </p:sp>
      <p:sp>
        <p:nvSpPr>
          <p:cNvPr id="4" name="CaixaDeTexto 3"/>
          <p:cNvSpPr txBox="1"/>
          <p:nvPr/>
        </p:nvSpPr>
        <p:spPr>
          <a:xfrm>
            <a:off x="2207568" y="1201976"/>
            <a:ext cx="806489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Os elementos das classificações de Heinrich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Stackelberg</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e de Alfred Marshall, são básicos para a diferenciação conceitual das estruturas de mercado. Em síntese, podem ser caracterizadas quatro estruturas de referência: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471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1079818"/>
            <a:ext cx="8100392" cy="5394988"/>
          </a:xfrm>
          <a:prstGeom prst="rect">
            <a:avLst/>
          </a:prstGeom>
        </p:spPr>
      </p:pic>
      <p:sp>
        <p:nvSpPr>
          <p:cNvPr id="3" name="CaixaDeTexto 2"/>
          <p:cNvSpPr txBox="1"/>
          <p:nvPr/>
        </p:nvSpPr>
        <p:spPr>
          <a:xfrm>
            <a:off x="3408118" y="116632"/>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Tree>
    <p:extLst>
      <p:ext uri="{BB962C8B-B14F-4D97-AF65-F5344CB8AC3E}">
        <p14:creationId xmlns:p14="http://schemas.microsoft.com/office/powerpoint/2010/main" val="2197043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46946" y="95167"/>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1919536" y="1484785"/>
            <a:ext cx="8352928"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ATOMIZAÇÃO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 número de agentes compradores e vendedores é de tal ordem que nenhum deles possui condições para influenciar o mercado.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 expressão de cada um é insignificante, suas decisões, quaisquer que sejam, em nada interferem no mercado, este é totalmente despersonalizado.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As condições de equilíbrio prevalecentes não se modificam sob a ação de qualquer agente, todos se submetem às condições estabelecidas,  nenhum tem poder para alterá-las.  </a:t>
            </a:r>
          </a:p>
        </p:txBody>
      </p:sp>
    </p:spTree>
    <p:extLst>
      <p:ext uri="{BB962C8B-B14F-4D97-AF65-F5344CB8AC3E}">
        <p14:creationId xmlns:p14="http://schemas.microsoft.com/office/powerpoint/2010/main" val="258161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3645024"/>
            <a:ext cx="4032448" cy="2952328"/>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88641"/>
            <a:ext cx="4481598" cy="2838625"/>
          </a:xfrm>
          <a:prstGeom prst="rect">
            <a:avLst/>
          </a:prstGeom>
        </p:spPr>
      </p:pic>
      <p:sp>
        <p:nvSpPr>
          <p:cNvPr id="5" name="CaixaDeTexto 4"/>
          <p:cNvSpPr txBox="1"/>
          <p:nvPr/>
        </p:nvSpPr>
        <p:spPr>
          <a:xfrm>
            <a:off x="6185110" y="1988840"/>
            <a:ext cx="437538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36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CRESCIMENTO           	ECONÔMICO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NÃO SIGNIFICA NADA SE AS PESSOAS FICAM  	  DE FORA</a:t>
            </a:r>
          </a:p>
        </p:txBody>
      </p:sp>
    </p:spTree>
    <p:extLst>
      <p:ext uri="{BB962C8B-B14F-4D97-AF65-F5344CB8AC3E}">
        <p14:creationId xmlns:p14="http://schemas.microsoft.com/office/powerpoint/2010/main" val="185864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0921" y="116632"/>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2135560" y="1268761"/>
            <a:ext cx="792088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HOMOGENEIDADE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 bem ou o serviço, no mercado de produtos, ou o fator de produção, no mercado de fatores, é perfeitamente homogêneo.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Nenhuma empresa pode diferenciar o produto que oferece.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 produto vindo de qualquer produtor é um substituto perfeito do que é ofertado por quaisquer outros produtores.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Os recursos disponíveis são também perfeitos substitutos uns dos outros.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840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195859" y="56818"/>
            <a:ext cx="72728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1963098" y="856358"/>
            <a:ext cx="8208912"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MOBILIDADE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Cada agente comprador e vendedor atua independentemente de todos os demais, a mobilidade é livre e não há quaisquer acordos entre os que participam do mercado.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Não há restrições governamentais de qualquer espécie.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No mercado de produtos, empresas expandem ou reduzem livremente suas plantas, sem que quaisquer reações  sejam observadas.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No mercado de recursos, como no de trabalho, os trabalhadores deslocam-se livremente e com facilidade de uma região, ou mesmo de uma empresa para outra.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322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59696" y="260648"/>
            <a:ext cx="57606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2243572" y="2204864"/>
            <a:ext cx="799288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PERMEABILIDADE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Não há quaisquer barreiras para entrada ou saída dos agentes que atuam ou querem atuar no mercado.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Barreiras técnicas, financeiras, legais, emocionais ou de qualquer outra ordem não existem sob situação de concorrência perfeita.</a:t>
            </a:r>
          </a:p>
        </p:txBody>
      </p:sp>
    </p:spTree>
    <p:extLst>
      <p:ext uri="{BB962C8B-B14F-4D97-AF65-F5344CB8AC3E}">
        <p14:creationId xmlns:p14="http://schemas.microsoft.com/office/powerpoint/2010/main" val="23247274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166446" y="188640"/>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2133220" y="1268761"/>
            <a:ext cx="813690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PREÇO LIMITE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Nenhum vendedor de produto ou recurso pode praticar preços acima daquele que está estabelecido no mercado, e que é exclusivamente resultante da livre atuação das forças de oferta e procura.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Em contrapartida, nenhum comprador pode impor um preço abaixo do de equilíbrio.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 preço limite é dado pelo mercado, define-se impessoalmente, ele resulta de forças que nenhum agente é capaz de comandar.</a:t>
            </a:r>
          </a:p>
        </p:txBody>
      </p:sp>
    </p:spTree>
    <p:extLst>
      <p:ext uri="{BB962C8B-B14F-4D97-AF65-F5344CB8AC3E}">
        <p14:creationId xmlns:p14="http://schemas.microsoft.com/office/powerpoint/2010/main" val="36659275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40910" y="128346"/>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2423592" y="1714593"/>
            <a:ext cx="756084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uLnTx/>
                <a:uFillTx/>
                <a:latin typeface="Calibri"/>
                <a:ea typeface="+mn-ea"/>
                <a:cs typeface="+mn-cs"/>
              </a:rPr>
              <a:t>EXTRA-PREÇO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Não há qualquer eficácia em formas de concorrência  fundamentadas em mecanismos </a:t>
            </a:r>
            <a:r>
              <a:rPr kumimoji="0" lang="pt-BR" sz="2400" b="1" i="0" u="none" strike="noStrike" kern="1200" cap="none" spc="0" normalizeH="0" baseline="0" noProof="0" dirty="0" err="1">
                <a:ln>
                  <a:noFill/>
                </a:ln>
                <a:solidFill>
                  <a:prstClr val="black"/>
                </a:solidFill>
                <a:effectLst/>
                <a:uLnTx/>
                <a:uFillTx/>
                <a:latin typeface="Calibri"/>
                <a:ea typeface="+mn-ea"/>
                <a:cs typeface="+mn-cs"/>
              </a:rPr>
              <a:t>extra-preço</a:t>
            </a:r>
            <a:r>
              <a:rPr kumimoji="0" lang="pt-BR" sz="2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 oferta de quaisquer vantagens adicionais, associáveis ao produto ou ao recurso, não faz qualquer sentido, esta característica é subproduto da homogeneidade.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Manobras </a:t>
            </a:r>
            <a:r>
              <a:rPr kumimoji="0" lang="pt-BR" sz="2400" b="1" i="0" u="none" strike="noStrike" kern="1200" cap="none" spc="0" normalizeH="0" baseline="0" noProof="0" dirty="0" err="1">
                <a:ln>
                  <a:noFill/>
                </a:ln>
                <a:solidFill>
                  <a:prstClr val="black"/>
                </a:solidFill>
                <a:effectLst/>
                <a:uLnTx/>
                <a:uFillTx/>
                <a:latin typeface="Calibri"/>
                <a:ea typeface="+mn-ea"/>
                <a:cs typeface="+mn-cs"/>
              </a:rPr>
              <a:t>extra-preço</a:t>
            </a:r>
            <a:r>
              <a:rPr kumimoji="0" lang="pt-BR" sz="2400" b="1" i="0" u="none" strike="noStrike" kern="1200" cap="none" spc="0" normalizeH="0" baseline="0" noProof="0" dirty="0">
                <a:ln>
                  <a:noFill/>
                </a:ln>
                <a:solidFill>
                  <a:prstClr val="black"/>
                </a:solidFill>
                <a:effectLst/>
                <a:uLnTx/>
                <a:uFillTx/>
                <a:latin typeface="Calibri"/>
                <a:ea typeface="+mn-ea"/>
                <a:cs typeface="+mn-cs"/>
              </a:rPr>
              <a:t> descaracterizam o atributo da padronização.</a:t>
            </a:r>
          </a:p>
        </p:txBody>
      </p:sp>
    </p:spTree>
    <p:extLst>
      <p:ext uri="{BB962C8B-B14F-4D97-AF65-F5344CB8AC3E}">
        <p14:creationId xmlns:p14="http://schemas.microsoft.com/office/powerpoint/2010/main" val="1136902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47729" y="548680"/>
            <a:ext cx="57056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PERFEITA</a:t>
            </a:r>
          </a:p>
        </p:txBody>
      </p:sp>
      <p:sp>
        <p:nvSpPr>
          <p:cNvPr id="3" name="CaixaDeTexto 2"/>
          <p:cNvSpPr txBox="1"/>
          <p:nvPr/>
        </p:nvSpPr>
        <p:spPr>
          <a:xfrm>
            <a:off x="2351584" y="2132856"/>
            <a:ext cx="7704856"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TRANSPARÊNCIA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 mercado é absolutamente transparente, não há qualquer agente que detenha informações privilegiadas ou diferentes daquelas que todos os demais detêm.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As informações que possam influenciar o mercado são perfeitamente acessíveis a todos, e todos pactuam, em igualdade de condições, de decisões delas decorrentes.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257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228889"/>
            <a:ext cx="5760640" cy="5287429"/>
          </a:xfrm>
          <a:prstGeom prst="rect">
            <a:avLst/>
          </a:prstGeom>
        </p:spPr>
      </p:pic>
      <p:sp>
        <p:nvSpPr>
          <p:cNvPr id="3" name="CaixaDeTexto 2"/>
          <p:cNvSpPr txBox="1"/>
          <p:nvPr/>
        </p:nvSpPr>
        <p:spPr>
          <a:xfrm>
            <a:off x="4079776" y="124447"/>
            <a:ext cx="4680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 O N O P Ó L I O</a:t>
            </a:r>
          </a:p>
        </p:txBody>
      </p:sp>
    </p:spTree>
    <p:extLst>
      <p:ext uri="{BB962C8B-B14F-4D97-AF65-F5344CB8AC3E}">
        <p14:creationId xmlns:p14="http://schemas.microsoft.com/office/powerpoint/2010/main" val="1515247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151784" y="548680"/>
            <a:ext cx="3905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 O N O P Ó L I O</a:t>
            </a:r>
          </a:p>
        </p:txBody>
      </p:sp>
      <p:sp>
        <p:nvSpPr>
          <p:cNvPr id="3" name="CaixaDeTexto 2"/>
          <p:cNvSpPr txBox="1"/>
          <p:nvPr/>
        </p:nvSpPr>
        <p:spPr>
          <a:xfrm>
            <a:off x="2279576" y="1988840"/>
            <a:ext cx="792088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prstClr val="black"/>
                </a:solidFill>
                <a:effectLst/>
                <a:uLnTx/>
                <a:uFillTx/>
                <a:latin typeface="Calibri"/>
                <a:ea typeface="+mn-ea"/>
                <a:cs typeface="+mn-cs"/>
              </a:rPr>
              <a:t>Em economia, monopólio designa uma situação particular de concorrência imperfeita, em que uma única empresa detém o mercado de um determinado produto ou serviço, conseguindo, portanto influenciar o preço do bem comercializado.</a:t>
            </a:r>
            <a:endParaRPr kumimoji="0" lang="pt-BR"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6148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97591" y="1700809"/>
            <a:ext cx="7848872"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É quando o mercado é dominado por uma estrutura monopolista e não pelas leis de mercado, </a:t>
            </a:r>
            <a:r>
              <a:rPr kumimoji="0" lang="pt-BR" sz="2400" b="1" i="0" u="none" strike="noStrike" kern="1200" cap="none" spc="0" normalizeH="0" baseline="0" noProof="0" dirty="0" err="1">
                <a:ln>
                  <a:noFill/>
                </a:ln>
                <a:solidFill>
                  <a:prstClr val="black"/>
                </a:solidFill>
                <a:effectLst/>
                <a:uLnTx/>
                <a:uFillTx/>
                <a:latin typeface="Calibri"/>
                <a:ea typeface="+mn-ea"/>
                <a:cs typeface="+mn-cs"/>
              </a:rPr>
              <a:t>garantido-lhe</a:t>
            </a:r>
            <a:r>
              <a:rPr kumimoji="0" lang="pt-BR" sz="2400" b="1" i="0" u="none" strike="noStrike" kern="1200" cap="none" spc="0" normalizeH="0" baseline="0" noProof="0" dirty="0">
                <a:ln>
                  <a:noFill/>
                </a:ln>
                <a:solidFill>
                  <a:prstClr val="black"/>
                </a:solidFill>
                <a:effectLst/>
                <a:uLnTx/>
                <a:uFillTx/>
                <a:latin typeface="Calibri"/>
                <a:ea typeface="+mn-ea"/>
                <a:cs typeface="+mn-cs"/>
              </a:rPr>
              <a:t> um </a:t>
            </a:r>
            <a:r>
              <a:rPr kumimoji="0" lang="pt-BR" sz="2400" b="1" i="0" u="none" strike="noStrike" kern="1200" cap="none" spc="0" normalizeH="0" baseline="0" noProof="0" dirty="0" err="1">
                <a:ln>
                  <a:noFill/>
                </a:ln>
                <a:solidFill>
                  <a:prstClr val="black"/>
                </a:solidFill>
                <a:effectLst/>
                <a:uLnTx/>
                <a:uFillTx/>
                <a:latin typeface="Calibri"/>
                <a:ea typeface="+mn-ea"/>
                <a:cs typeface="+mn-cs"/>
              </a:rPr>
              <a:t>super</a:t>
            </a:r>
            <a:r>
              <a:rPr kumimoji="0" lang="pt-BR" sz="2400" b="1" i="0" u="none" strike="noStrike" kern="1200" cap="none" spc="0" normalizeH="0" baseline="0" noProof="0" dirty="0">
                <a:ln>
                  <a:noFill/>
                </a:ln>
                <a:solidFill>
                  <a:prstClr val="black"/>
                </a:solidFill>
                <a:effectLst/>
                <a:uLnTx/>
                <a:uFillTx/>
                <a:latin typeface="Calibri"/>
                <a:ea typeface="+mn-ea"/>
                <a:cs typeface="+mn-cs"/>
              </a:rPr>
              <a:t> lucro.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 maioria dos países possui um conjunto de leis para impedir a formação de monopólio.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Monopólios surgem devido a características particulares de um determinado mercado, ou devido a regulamentação governamental.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4223792" y="188640"/>
            <a:ext cx="47525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 O N O P Ó L I O</a:t>
            </a:r>
          </a:p>
        </p:txBody>
      </p:sp>
    </p:spTree>
    <p:extLst>
      <p:ext uri="{BB962C8B-B14F-4D97-AF65-F5344CB8AC3E}">
        <p14:creationId xmlns:p14="http://schemas.microsoft.com/office/powerpoint/2010/main" val="26788852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19536" y="1196753"/>
            <a:ext cx="835292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Monopólio no Brasil </a:t>
            </a:r>
            <a:r>
              <a:rPr kumimoji="0" lang="pt-BR"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 legislação comercial brasileira proíbe a criação de monopólios e práticas monopolistas nos diversos setores da economia. Existem dispositivos legais para evitar o domínio de uma empresa sobre a comercialização de um determinado produto ou serviço. Até mesmo as fusões de empresas são analisadas e devem ocorrer somente com a aprovação de órgãos públicos especializados, a fim de evitar a formação de monopólio.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Por outro lado, vale lembrar que no Brasil o setor do petróleo é praticamente um monopólio do governo brasileiro, que é exercido através do controle acionário estatal da Petrobrás.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r>
            <a:br>
              <a:rPr kumimoji="0" lang="pt-BR" sz="2400" b="1" i="0" u="none" strike="noStrike" kern="1200" cap="none" spc="0" normalizeH="0" baseline="0" noProof="0" dirty="0">
                <a:ln>
                  <a:noFill/>
                </a:ln>
                <a:solidFill>
                  <a:prstClr val="black"/>
                </a:solidFill>
                <a:effectLst/>
                <a:uLnTx/>
                <a:uFillTx/>
                <a:latin typeface="Calibri"/>
                <a:ea typeface="+mn-ea"/>
                <a:cs typeface="+mn-cs"/>
              </a:rPr>
            </a:b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4079776" y="116632"/>
            <a:ext cx="4968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M O N O P Ó L I O</a:t>
            </a:r>
            <a:r>
              <a:rPr kumimoji="0" lang="pt-BR"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0974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505" y="1080058"/>
            <a:ext cx="29083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315" y="4121424"/>
            <a:ext cx="174942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865" y="4121424"/>
            <a:ext cx="18954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742" y="2809860"/>
            <a:ext cx="1714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782" y="3453718"/>
            <a:ext cx="4496829" cy="13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391" y="3453718"/>
            <a:ext cx="5492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3964" y="3483882"/>
            <a:ext cx="54927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7032104" y="5300509"/>
            <a:ext cx="33843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INOVAÇÕES TECNOLÓGICAS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NOVAS TÉCNICAS DE PRODUÇÃO</a:t>
            </a:r>
          </a:p>
        </p:txBody>
      </p:sp>
      <p:sp>
        <p:nvSpPr>
          <p:cNvPr id="6" name="CaixaDeTexto 5"/>
          <p:cNvSpPr txBox="1"/>
          <p:nvPr/>
        </p:nvSpPr>
        <p:spPr>
          <a:xfrm>
            <a:off x="3143672" y="5324726"/>
            <a:ext cx="33696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UPGRADE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APERFEIÇOAMENTO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MODERNIZAÇÃO</a:t>
            </a:r>
          </a:p>
        </p:txBody>
      </p:sp>
      <p:sp>
        <p:nvSpPr>
          <p:cNvPr id="7" name="CaixaDeTexto 6"/>
          <p:cNvSpPr txBox="1"/>
          <p:nvPr/>
        </p:nvSpPr>
        <p:spPr>
          <a:xfrm>
            <a:off x="1961660" y="131665"/>
            <a:ext cx="848161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ECONOMIA = CIÊNCIA DA ESCASSEZ</a:t>
            </a:r>
          </a:p>
        </p:txBody>
      </p:sp>
    </p:spTree>
    <p:extLst>
      <p:ext uri="{BB962C8B-B14F-4D97-AF65-F5344CB8AC3E}">
        <p14:creationId xmlns:p14="http://schemas.microsoft.com/office/powerpoint/2010/main" val="41734543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9" y="1700809"/>
            <a:ext cx="5429086" cy="3580049"/>
          </a:xfrm>
          <a:prstGeom prst="rect">
            <a:avLst/>
          </a:prstGeom>
        </p:spPr>
      </p:pic>
      <p:sp>
        <p:nvSpPr>
          <p:cNvPr id="3" name="CaixaDeTexto 2"/>
          <p:cNvSpPr txBox="1"/>
          <p:nvPr/>
        </p:nvSpPr>
        <p:spPr>
          <a:xfrm>
            <a:off x="3791744" y="226181"/>
            <a:ext cx="55446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O L I G O P Ó L I O</a:t>
            </a:r>
          </a:p>
        </p:txBody>
      </p:sp>
    </p:spTree>
    <p:extLst>
      <p:ext uri="{BB962C8B-B14F-4D97-AF65-F5344CB8AC3E}">
        <p14:creationId xmlns:p14="http://schemas.microsoft.com/office/powerpoint/2010/main" val="2972900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91544" y="1556792"/>
            <a:ext cx="8424936"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prstClr val="black"/>
                </a:solidFill>
                <a:effectLst/>
                <a:uLnTx/>
                <a:uFillTx/>
                <a:latin typeface="Calibri"/>
                <a:ea typeface="+mn-ea"/>
                <a:cs typeface="+mn-cs"/>
              </a:rPr>
              <a:t>Corresponde a uma estrutura de mercado de concorrência imperfeita, no qual o mercado é controlado por um número reduzido de empresas, de tal forma que cada uma tem que considerar os comportamentos e as reações das outras quando toma decisões de mercado.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prstClr val="black"/>
                </a:solidFill>
                <a:effectLst/>
                <a:uLnTx/>
                <a:uFillTx/>
                <a:latin typeface="Calibri"/>
                <a:ea typeface="+mn-ea"/>
                <a:cs typeface="+mn-cs"/>
              </a:rPr>
              <a:t>No oligopólio, os bens produzidos podem ser homogeneos ou apresentar alguma diferenciação sendo que, geralmente, a concorrência se efetua mais em termos de fatores como a qualidade, o serviço pós-venda, a fidelização ou a imagem, e não tanto em termos do preço.</a:t>
            </a:r>
          </a:p>
        </p:txBody>
      </p:sp>
      <p:sp>
        <p:nvSpPr>
          <p:cNvPr id="3" name="CaixaDeTexto 2"/>
          <p:cNvSpPr txBox="1"/>
          <p:nvPr/>
        </p:nvSpPr>
        <p:spPr>
          <a:xfrm>
            <a:off x="4079776" y="248265"/>
            <a:ext cx="50405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O L I G O P Ó L I O</a:t>
            </a:r>
          </a:p>
        </p:txBody>
      </p:sp>
    </p:spTree>
    <p:extLst>
      <p:ext uri="{BB962C8B-B14F-4D97-AF65-F5344CB8AC3E}">
        <p14:creationId xmlns:p14="http://schemas.microsoft.com/office/powerpoint/2010/main" val="33842280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22988" y="1628801"/>
            <a:ext cx="799288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Oligopólio no Brasil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Talvez o maior exemplo de oligopólio no Brasil seja o mercado de telecomunicações, no qual poucas empresas controlam o mercado. No caso da telefonia móvel, a fusão das empresas TIM e Vivo consistiu no primeiro oligopólio nesta área do mercado.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Também são conhecidos oligopólios no caso da montagem de veículos, na produção de ônibus, por exemplo, o que pode contribuir para o aumento do preço do transporte público.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4079777" y="439069"/>
            <a:ext cx="39132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O L I G O P Ó L I O</a:t>
            </a:r>
          </a:p>
        </p:txBody>
      </p:sp>
    </p:spTree>
    <p:extLst>
      <p:ext uri="{BB962C8B-B14F-4D97-AF65-F5344CB8AC3E}">
        <p14:creationId xmlns:p14="http://schemas.microsoft.com/office/powerpoint/2010/main" val="1453970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340768"/>
            <a:ext cx="6552728" cy="4914546"/>
          </a:xfrm>
          <a:prstGeom prst="rect">
            <a:avLst/>
          </a:prstGeom>
        </p:spPr>
      </p:pic>
      <p:sp>
        <p:nvSpPr>
          <p:cNvPr id="3" name="CaixaDeTexto 2"/>
          <p:cNvSpPr txBox="1"/>
          <p:nvPr/>
        </p:nvSpPr>
        <p:spPr>
          <a:xfrm>
            <a:off x="2154245" y="342039"/>
            <a:ext cx="77543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CONCORRÊNCIA  MONOPOLÍSTICA</a:t>
            </a:r>
          </a:p>
        </p:txBody>
      </p:sp>
    </p:spTree>
    <p:extLst>
      <p:ext uri="{BB962C8B-B14F-4D97-AF65-F5344CB8AC3E}">
        <p14:creationId xmlns:p14="http://schemas.microsoft.com/office/powerpoint/2010/main" val="4256409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39616" y="213627"/>
            <a:ext cx="74080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MONOPOLÍSTICA</a:t>
            </a:r>
          </a:p>
        </p:txBody>
      </p:sp>
      <p:sp>
        <p:nvSpPr>
          <p:cNvPr id="3" name="CaixaDeTexto 2"/>
          <p:cNvSpPr txBox="1"/>
          <p:nvPr/>
        </p:nvSpPr>
        <p:spPr>
          <a:xfrm>
            <a:off x="2135560" y="1412776"/>
            <a:ext cx="8136904" cy="55707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uLnTx/>
                <a:uFillTx/>
                <a:latin typeface="Calibri"/>
                <a:ea typeface="+mn-ea"/>
                <a:cs typeface="+mn-cs"/>
              </a:rPr>
              <a:t>Em economia, a concorrência ou competição monopolística é um tipo de concorrência imperfeita em que existem várias empresas, cada uma vendendo uma marca ou um produto que difere em termos de qualidade, aparência ou reputação.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uLnTx/>
                <a:uFillTx/>
                <a:latin typeface="Calibri"/>
                <a:ea typeface="+mn-ea"/>
                <a:cs typeface="+mn-cs"/>
              </a:rPr>
              <a:t>Neste tipo de concorrência imperfeita, são produzidos produtos distintos, porém, com substitutos próximos passíveis de concorrência, não exercendo um monopólio e não vivendo a situação de concorrência perfeita.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1782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1772817"/>
            <a:ext cx="8064896"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prstClr val="black"/>
                </a:solidFill>
                <a:effectLst/>
                <a:uLnTx/>
                <a:uFillTx/>
                <a:latin typeface="Calibri"/>
                <a:ea typeface="+mn-ea"/>
                <a:cs typeface="+mn-cs"/>
              </a:rPr>
              <a:t>Por isso, esse tipo de estrutura de mercado é considerada intermediária entre a concorrência perfeita e o monopólio</a:t>
            </a:r>
            <a:r>
              <a:rPr kumimoji="0" lang="pt-PT" sz="2400" b="1" i="0" u="none" strike="noStrike" kern="1200" cap="none" spc="0" normalizeH="0" baseline="30000" noProof="0" dirty="0">
                <a:ln>
                  <a:noFill/>
                </a:ln>
                <a:solidFill>
                  <a:prstClr val="black"/>
                </a:solidFill>
                <a:effectLst/>
                <a:uLnTx/>
                <a:uFillTx/>
                <a:latin typeface="Calibri"/>
                <a:ea typeface="+mn-ea"/>
                <a:cs typeface="+mn-cs"/>
              </a:rPr>
              <a:t>.</a:t>
            </a:r>
            <a:r>
              <a:rPr kumimoji="0" lang="pt-PT" sz="24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prstClr val="black"/>
                </a:solidFill>
                <a:effectLst/>
                <a:uLnTx/>
                <a:uFillTx/>
                <a:latin typeface="Calibri"/>
                <a:ea typeface="+mn-ea"/>
                <a:cs typeface="+mn-cs"/>
              </a:rPr>
              <a:t>Exemplo: Suponha que em uma cidade existam muitos supermercados. No entanto, em um bairro específico, existe apenas um, fazendo com que muitos moradores deste bairro comprem nesse supermercado por comodidade. Assim, o supermercado deste bairro específico tem certo grau de poder na fixação do preço, caracterizando uma concorrência monopolística. Porém o preço elevado das mercadorias vendidas pode fazer com que alguns prefiram ir a supermercados mais distantes.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ixaDeTexto 2"/>
          <p:cNvSpPr txBox="1"/>
          <p:nvPr/>
        </p:nvSpPr>
        <p:spPr>
          <a:xfrm>
            <a:off x="2535989" y="332656"/>
            <a:ext cx="740805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CONCORRÊNCIA MONOPOLÍSTICA</a:t>
            </a:r>
          </a:p>
        </p:txBody>
      </p:sp>
    </p:spTree>
    <p:extLst>
      <p:ext uri="{BB962C8B-B14F-4D97-AF65-F5344CB8AC3E}">
        <p14:creationId xmlns:p14="http://schemas.microsoft.com/office/powerpoint/2010/main" val="3214670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207568" y="2478397"/>
            <a:ext cx="3384376"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white"/>
                </a:solidFill>
                <a:effectLst/>
                <a:uLnTx/>
                <a:uFillTx/>
                <a:latin typeface="Calibri"/>
                <a:ea typeface="+mn-ea"/>
                <a:cs typeface="+mn-cs"/>
              </a:rPr>
              <a:t>DEMANDA</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625"/>
                    </a14:imgEffect>
                  </a14:imgLayer>
                </a14:imgProps>
              </a:ext>
              <a:ext uri="{28A0092B-C50C-407E-A947-70E740481C1C}">
                <a14:useLocalDpi xmlns:a14="http://schemas.microsoft.com/office/drawing/2010/main" val="0"/>
              </a:ext>
            </a:extLst>
          </a:blip>
          <a:srcRect/>
          <a:stretch>
            <a:fillRect/>
          </a:stretch>
        </p:blipFill>
        <p:spPr bwMode="auto">
          <a:xfrm>
            <a:off x="6744073" y="2449897"/>
            <a:ext cx="340836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7483579" y="3631396"/>
            <a:ext cx="19293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white"/>
                </a:solidFill>
                <a:effectLst/>
                <a:uLnTx/>
                <a:uFillTx/>
                <a:latin typeface="Calibri"/>
                <a:ea typeface="+mn-ea"/>
                <a:cs typeface="+mn-cs"/>
              </a:rPr>
              <a:t>  OFERTA</a:t>
            </a:r>
          </a:p>
        </p:txBody>
      </p:sp>
      <p:sp>
        <p:nvSpPr>
          <p:cNvPr id="4" name="CaixaDeTexto 3"/>
          <p:cNvSpPr txBox="1"/>
          <p:nvPr/>
        </p:nvSpPr>
        <p:spPr>
          <a:xfrm>
            <a:off x="3071664" y="103956"/>
            <a:ext cx="644554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a:t>
            </a:r>
            <a:r>
              <a:rPr kumimoji="0" lang="pt-BR" sz="4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ECONOMIA DE MERCADO</a:t>
            </a:r>
          </a:p>
        </p:txBody>
      </p:sp>
      <p:sp>
        <p:nvSpPr>
          <p:cNvPr id="5" name="CaixaDeTexto 4"/>
          <p:cNvSpPr txBox="1"/>
          <p:nvPr/>
        </p:nvSpPr>
        <p:spPr>
          <a:xfrm>
            <a:off x="4309073" y="1268760"/>
            <a:ext cx="35589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Forças Atuantes</a:t>
            </a:r>
          </a:p>
        </p:txBody>
      </p:sp>
    </p:spTree>
    <p:extLst>
      <p:ext uri="{BB962C8B-B14F-4D97-AF65-F5344CB8AC3E}">
        <p14:creationId xmlns:p14="http://schemas.microsoft.com/office/powerpoint/2010/main" val="209008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16385" y="1916832"/>
            <a:ext cx="7272808"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procura de determinado produto é estabelecida pelas várias quantidades que os consumidores estão dispostos e aptos a adquirir, em função de vários níveis de preços, em dado período de tempo.</a:t>
            </a:r>
          </a:p>
        </p:txBody>
      </p:sp>
      <p:sp>
        <p:nvSpPr>
          <p:cNvPr id="4" name="CaixaDeTexto 3"/>
          <p:cNvSpPr txBox="1"/>
          <p:nvPr/>
        </p:nvSpPr>
        <p:spPr>
          <a:xfrm>
            <a:off x="4439816" y="116632"/>
            <a:ext cx="328147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DEMANDA</a:t>
            </a:r>
          </a:p>
        </p:txBody>
      </p:sp>
      <p:sp>
        <p:nvSpPr>
          <p:cNvPr id="3" name="CaixaDeTexto 2"/>
          <p:cNvSpPr txBox="1"/>
          <p:nvPr/>
        </p:nvSpPr>
        <p:spPr>
          <a:xfrm>
            <a:off x="2616385" y="1461390"/>
            <a:ext cx="1945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CONCEITO</a:t>
            </a:r>
          </a:p>
        </p:txBody>
      </p:sp>
      <p:sp>
        <p:nvSpPr>
          <p:cNvPr id="6" name="CaixaDeTexto 5"/>
          <p:cNvSpPr txBox="1"/>
          <p:nvPr/>
        </p:nvSpPr>
        <p:spPr>
          <a:xfrm>
            <a:off x="2616386" y="5013176"/>
            <a:ext cx="7216638"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demanda pode ser interpretada como procura, mas não necessariamente como consumo, uma vez que é possível querer e não consumir um bem ou serviço, por diversos motivos.</a:t>
            </a:r>
          </a:p>
        </p:txBody>
      </p:sp>
    </p:spTree>
    <p:extLst>
      <p:ext uri="{BB962C8B-B14F-4D97-AF65-F5344CB8AC3E}">
        <p14:creationId xmlns:p14="http://schemas.microsoft.com/office/powerpoint/2010/main" val="11069827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309524" y="2708921"/>
            <a:ext cx="7632848"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oferta de determinado produto é determinada pelas várias quantidades que os produtores estão dispostos e aptos a oferecer no mercado, em função de vários níveis possíveis de preços, em dado período de tempo.</a:t>
            </a:r>
          </a:p>
        </p:txBody>
      </p:sp>
      <p:sp>
        <p:nvSpPr>
          <p:cNvPr id="4" name="CaixaDeTexto 3"/>
          <p:cNvSpPr txBox="1"/>
          <p:nvPr/>
        </p:nvSpPr>
        <p:spPr>
          <a:xfrm>
            <a:off x="4799856" y="404664"/>
            <a:ext cx="239976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OFERTA</a:t>
            </a:r>
          </a:p>
        </p:txBody>
      </p:sp>
      <p:sp>
        <p:nvSpPr>
          <p:cNvPr id="5" name="CaixaDeTexto 4"/>
          <p:cNvSpPr txBox="1"/>
          <p:nvPr/>
        </p:nvSpPr>
        <p:spPr>
          <a:xfrm>
            <a:off x="2309524" y="1844825"/>
            <a:ext cx="20589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CONCEITO:</a:t>
            </a:r>
          </a:p>
        </p:txBody>
      </p:sp>
    </p:spTree>
    <p:extLst>
      <p:ext uri="{BB962C8B-B14F-4D97-AF65-F5344CB8AC3E}">
        <p14:creationId xmlns:p14="http://schemas.microsoft.com/office/powerpoint/2010/main" val="917495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1412777"/>
            <a:ext cx="3865215" cy="350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4295800" y="1916832"/>
            <a:ext cx="482453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p>
        </p:txBody>
      </p:sp>
      <p:sp>
        <p:nvSpPr>
          <p:cNvPr id="3" name="CaixaDeTexto 2"/>
          <p:cNvSpPr txBox="1"/>
          <p:nvPr/>
        </p:nvSpPr>
        <p:spPr>
          <a:xfrm>
            <a:off x="5303912" y="2359914"/>
            <a:ext cx="32403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EQUILÍBRIO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MERCADO</a:t>
            </a:r>
          </a:p>
        </p:txBody>
      </p:sp>
    </p:spTree>
    <p:extLst>
      <p:ext uri="{BB962C8B-B14F-4D97-AF65-F5344CB8AC3E}">
        <p14:creationId xmlns:p14="http://schemas.microsoft.com/office/powerpoint/2010/main" val="1915534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CaixaDeTexto 2"/>
          <p:cNvSpPr txBox="1"/>
          <p:nvPr/>
        </p:nvSpPr>
        <p:spPr>
          <a:xfrm>
            <a:off x="2135561" y="1556793"/>
            <a:ext cx="713657" cy="3693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aixaDeTexto 9"/>
          <p:cNvSpPr txBox="1"/>
          <p:nvPr/>
        </p:nvSpPr>
        <p:spPr>
          <a:xfrm>
            <a:off x="5519936" y="1779204"/>
            <a:ext cx="9361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0" i="0" u="none" strike="noStrike" kern="1200" cap="none" spc="0" normalizeH="0" baseline="0" noProof="0" dirty="0">
                <a:ln>
                  <a:noFill/>
                </a:ln>
                <a:solidFill>
                  <a:srgbClr val="1F497D"/>
                </a:solidFill>
                <a:effectLst/>
                <a:uLnTx/>
                <a:uFillTx/>
                <a:latin typeface="Calibri"/>
                <a:ea typeface="+mn-ea"/>
                <a:cs typeface="+mn-cs"/>
              </a:rPr>
              <a:t> </a:t>
            </a:r>
            <a:r>
              <a:rPr kumimoji="0" lang="pt-BR" sz="6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X</a:t>
            </a:r>
          </a:p>
        </p:txBody>
      </p:sp>
      <p:sp>
        <p:nvSpPr>
          <p:cNvPr id="15" name="Placa 14"/>
          <p:cNvSpPr/>
          <p:nvPr/>
        </p:nvSpPr>
        <p:spPr>
          <a:xfrm>
            <a:off x="5763987" y="4443423"/>
            <a:ext cx="1328691" cy="842392"/>
          </a:xfrm>
          <a:prstGeom prst="plaque">
            <a:avLst>
              <a:gd name="adj" fmla="val 9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TERRA</a:t>
            </a:r>
          </a:p>
        </p:txBody>
      </p:sp>
      <p:sp>
        <p:nvSpPr>
          <p:cNvPr id="17" name="Placa 16"/>
          <p:cNvSpPr/>
          <p:nvPr/>
        </p:nvSpPr>
        <p:spPr>
          <a:xfrm>
            <a:off x="7319566" y="4407719"/>
            <a:ext cx="1521293" cy="842392"/>
          </a:xfrm>
          <a:prstGeom prst="plaque">
            <a:avLst>
              <a:gd name="adj" fmla="val 9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TRABALHO</a:t>
            </a:r>
          </a:p>
        </p:txBody>
      </p:sp>
      <p:sp>
        <p:nvSpPr>
          <p:cNvPr id="18" name="Placa 17"/>
          <p:cNvSpPr/>
          <p:nvPr/>
        </p:nvSpPr>
        <p:spPr>
          <a:xfrm>
            <a:off x="9010179" y="4407719"/>
            <a:ext cx="1368153" cy="842392"/>
          </a:xfrm>
          <a:prstGeom prst="plaque">
            <a:avLst>
              <a:gd name="adj" fmla="val 9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CAPITAL</a:t>
            </a:r>
          </a:p>
        </p:txBody>
      </p:sp>
      <p:sp>
        <p:nvSpPr>
          <p:cNvPr id="12" name="Placa 11"/>
          <p:cNvSpPr/>
          <p:nvPr/>
        </p:nvSpPr>
        <p:spPr>
          <a:xfrm>
            <a:off x="1580605" y="4443423"/>
            <a:ext cx="1723489" cy="842392"/>
          </a:xfrm>
          <a:prstGeom prst="plaque">
            <a:avLst>
              <a:gd name="adj" fmla="val 9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RENOVAÇÃO</a:t>
            </a:r>
          </a:p>
        </p:txBody>
      </p:sp>
      <p:sp>
        <p:nvSpPr>
          <p:cNvPr id="13" name="Placa 12"/>
          <p:cNvSpPr/>
          <p:nvPr/>
        </p:nvSpPr>
        <p:spPr>
          <a:xfrm>
            <a:off x="3575720" y="4441513"/>
            <a:ext cx="1872208" cy="842392"/>
          </a:xfrm>
          <a:prstGeom prst="plaque">
            <a:avLst>
              <a:gd name="adj" fmla="val 9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SOFISTICAÇÃO</a:t>
            </a:r>
          </a:p>
        </p:txBody>
      </p:sp>
      <p:sp>
        <p:nvSpPr>
          <p:cNvPr id="5" name="Retângulo de cantos arredondados 4"/>
          <p:cNvSpPr/>
          <p:nvPr/>
        </p:nvSpPr>
        <p:spPr>
          <a:xfrm>
            <a:off x="2999656" y="6093296"/>
            <a:ext cx="581132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GERAÇÃO DE BENS E SERVIÇOS</a:t>
            </a:r>
          </a:p>
        </p:txBody>
      </p:sp>
      <p:cxnSp>
        <p:nvCxnSpPr>
          <p:cNvPr id="7" name="Conector reto 6"/>
          <p:cNvCxnSpPr/>
          <p:nvPr/>
        </p:nvCxnSpPr>
        <p:spPr>
          <a:xfrm flipH="1">
            <a:off x="3471899" y="3140969"/>
            <a:ext cx="1488" cy="661399"/>
          </a:xfrm>
          <a:prstGeom prst="line">
            <a:avLst/>
          </a:prstGeom>
          <a:ln w="63500">
            <a:solidFill>
              <a:schemeClr val="accent3">
                <a:lumMod val="50000"/>
              </a:schemeClr>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442348" y="3802367"/>
            <a:ext cx="2069476" cy="0"/>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p:nvPr/>
        </p:nvCxnSpPr>
        <p:spPr>
          <a:xfrm flipH="1">
            <a:off x="2442349" y="3791897"/>
            <a:ext cx="1" cy="649617"/>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4511825" y="3791897"/>
            <a:ext cx="6499" cy="615823"/>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8075147" y="3256435"/>
            <a:ext cx="0" cy="589391"/>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6428331" y="3874375"/>
            <a:ext cx="3238214" cy="0"/>
          </a:xfrm>
          <a:prstGeom prst="line">
            <a:avLst/>
          </a:prstGeom>
          <a:ln w="635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a:off x="6428331" y="3874375"/>
            <a:ext cx="0" cy="533344"/>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a:off x="8080692" y="3862476"/>
            <a:ext cx="5065" cy="474663"/>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47"/>
          <p:cNvCxnSpPr/>
          <p:nvPr/>
        </p:nvCxnSpPr>
        <p:spPr>
          <a:xfrm flipH="1">
            <a:off x="9664349" y="3874376"/>
            <a:ext cx="2196" cy="501751"/>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Retângulo 49"/>
          <p:cNvSpPr/>
          <p:nvPr/>
        </p:nvSpPr>
        <p:spPr>
          <a:xfrm>
            <a:off x="1556853" y="114626"/>
            <a:ext cx="8696933"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uLnTx/>
                <a:uFillTx/>
                <a:latin typeface="Calibri"/>
                <a:ea typeface="+mn-ea"/>
                <a:cs typeface="+mn-cs"/>
              </a:rPr>
              <a:t>  ECONOMIA = CIÊNCIA DA ESCASSEZ</a:t>
            </a:r>
            <a:endParaRPr kumimoji="0" lang="pt-BR" sz="4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uLnTx/>
              <a:uFillTx/>
              <a:latin typeface="Calibri"/>
              <a:ea typeface="+mn-ea"/>
              <a:cs typeface="+mn-cs"/>
            </a:endParaRPr>
          </a:p>
        </p:txBody>
      </p:sp>
      <p:sp>
        <p:nvSpPr>
          <p:cNvPr id="51" name="Bisel 50"/>
          <p:cNvSpPr/>
          <p:nvPr/>
        </p:nvSpPr>
        <p:spPr>
          <a:xfrm>
            <a:off x="2036926" y="1398838"/>
            <a:ext cx="2880320" cy="174213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NECESSIDADES HUMANAS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ILIMITADAS</a:t>
            </a:r>
          </a:p>
        </p:txBody>
      </p:sp>
      <p:sp>
        <p:nvSpPr>
          <p:cNvPr id="52" name="Bisel 51"/>
          <p:cNvSpPr/>
          <p:nvPr/>
        </p:nvSpPr>
        <p:spPr>
          <a:xfrm>
            <a:off x="6619739" y="1481452"/>
            <a:ext cx="2880320" cy="174213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RECURSOS PRODUTIVOS LIMITADOS</a:t>
            </a:r>
          </a:p>
        </p:txBody>
      </p:sp>
    </p:spTree>
    <p:extLst>
      <p:ext uri="{BB962C8B-B14F-4D97-AF65-F5344CB8AC3E}">
        <p14:creationId xmlns:p14="http://schemas.microsoft.com/office/powerpoint/2010/main" val="17090050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35165" y="188640"/>
            <a:ext cx="871296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1F497D"/>
                </a:solidFill>
                <a:effectLst/>
                <a:uLnTx/>
                <a:uFillTx/>
                <a:latin typeface="Calibri"/>
                <a:ea typeface="+mn-ea"/>
                <a:cs typeface="+mn-cs"/>
              </a:rPr>
              <a:t>     </a:t>
            </a: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EQUILÍBRIO DE MERCADO</a:t>
            </a:r>
            <a:endParaRPr kumimoji="0" lang="pt-BR" sz="5400" b="1" i="0" u="none" strike="noStrike" kern="1200" cap="none" spc="0" normalizeH="0" baseline="0" noProof="0" dirty="0">
              <a:ln>
                <a:noFill/>
              </a:ln>
              <a:solidFill>
                <a:srgbClr val="1F497D"/>
              </a:solidFill>
              <a:effectLst/>
              <a:uLnTx/>
              <a:uFillTx/>
              <a:latin typeface="Calibri"/>
              <a:ea typeface="+mn-ea"/>
              <a:cs typeface="+mn-cs"/>
            </a:endParaRPr>
          </a:p>
        </p:txBody>
      </p:sp>
      <p:sp>
        <p:nvSpPr>
          <p:cNvPr id="4" name="CaixaDeTexto 3"/>
          <p:cNvSpPr txBox="1"/>
          <p:nvPr/>
        </p:nvSpPr>
        <p:spPr>
          <a:xfrm>
            <a:off x="2402601" y="1234207"/>
            <a:ext cx="252030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CONCEITO:</a:t>
            </a:r>
          </a:p>
        </p:txBody>
      </p:sp>
      <p:sp>
        <p:nvSpPr>
          <p:cNvPr id="5" name="CaixaDeTexto 4"/>
          <p:cNvSpPr txBox="1"/>
          <p:nvPr/>
        </p:nvSpPr>
        <p:spPr>
          <a:xfrm>
            <a:off x="2419241" y="2564905"/>
            <a:ext cx="7344816" cy="32932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É o preço pelo qual a quantidade ofertada se iguala a quantidade demandada, e, esta posição é dada pela intersecção das curvas de demanda e oferta.</a:t>
            </a:r>
          </a:p>
        </p:txBody>
      </p:sp>
    </p:spTree>
    <p:extLst>
      <p:ext uri="{BB962C8B-B14F-4D97-AF65-F5344CB8AC3E}">
        <p14:creationId xmlns:p14="http://schemas.microsoft.com/office/powerpoint/2010/main" val="31762173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3071664" y="249289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896760" y="-99392"/>
            <a:ext cx="8568952"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DE DEMANDA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(Representa o comportamento dos consumidores)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Diversos consumidores desejam comprar um determinado bem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estão dispostos a pagar um certo preço. Dependendo desse preço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os consumidores comprarão mais ou menos</a:t>
            </a:r>
          </a:p>
        </p:txBody>
      </p:sp>
      <p:sp>
        <p:nvSpPr>
          <p:cNvPr id="4" name="CaixaDeTexto 3"/>
          <p:cNvSpPr txBox="1"/>
          <p:nvPr/>
        </p:nvSpPr>
        <p:spPr>
          <a:xfrm>
            <a:off x="3287688" y="2393598"/>
            <a:ext cx="2236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P</a:t>
            </a:r>
          </a:p>
        </p:txBody>
      </p:sp>
      <p:sp>
        <p:nvSpPr>
          <p:cNvPr id="5" name="CaixaDeTexto 4"/>
          <p:cNvSpPr txBox="1"/>
          <p:nvPr/>
        </p:nvSpPr>
        <p:spPr>
          <a:xfrm>
            <a:off x="9120336" y="5949280"/>
            <a:ext cx="4841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Q</a:t>
            </a:r>
          </a:p>
        </p:txBody>
      </p:sp>
    </p:spTree>
    <p:extLst>
      <p:ext uri="{BB962C8B-B14F-4D97-AF65-F5344CB8AC3E}">
        <p14:creationId xmlns:p14="http://schemas.microsoft.com/office/powerpoint/2010/main" val="27819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1631504" y="476672"/>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a 2"/>
          <p:cNvGraphicFramePr>
            <a:graphicFrameLocks noGrp="1"/>
          </p:cNvGraphicFramePr>
          <p:nvPr>
            <p:extLst/>
          </p:nvPr>
        </p:nvGraphicFramePr>
        <p:xfrm>
          <a:off x="7104112" y="1988847"/>
          <a:ext cx="3462784" cy="4739625"/>
        </p:xfrm>
        <a:graphic>
          <a:graphicData uri="http://schemas.openxmlformats.org/drawingml/2006/table">
            <a:tbl>
              <a:tblPr/>
              <a:tblGrid>
                <a:gridCol w="1498407">
                  <a:extLst>
                    <a:ext uri="{9D8B030D-6E8A-4147-A177-3AD203B41FA5}">
                      <a16:colId xmlns:a16="http://schemas.microsoft.com/office/drawing/2014/main" val="20000"/>
                    </a:ext>
                  </a:extLst>
                </a:gridCol>
                <a:gridCol w="1964377">
                  <a:extLst>
                    <a:ext uri="{9D8B030D-6E8A-4147-A177-3AD203B41FA5}">
                      <a16:colId xmlns:a16="http://schemas.microsoft.com/office/drawing/2014/main" val="20001"/>
                    </a:ext>
                  </a:extLst>
                </a:gridCol>
              </a:tblGrid>
              <a:tr h="747997">
                <a:tc>
                  <a:txBody>
                    <a:bodyPr/>
                    <a:lstStyle/>
                    <a:p>
                      <a:pPr algn="ctr" fontAlgn="b"/>
                      <a:r>
                        <a:rPr lang="pt-BR" sz="2400" b="1" i="0" u="none" strike="noStrike" dirty="0">
                          <a:solidFill>
                            <a:srgbClr val="000000"/>
                          </a:solidFill>
                          <a:effectLst/>
                          <a:latin typeface="Calibri"/>
                        </a:rPr>
                        <a:t>PREÇOS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2400" b="1" i="0" u="none" strike="noStrike">
                          <a:solidFill>
                            <a:srgbClr val="000000"/>
                          </a:solidFill>
                          <a:effectLst/>
                          <a:latin typeface="Calibri"/>
                        </a:rPr>
                        <a:t>QUANTIDADES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406730">
                <a:tc>
                  <a:txBody>
                    <a:bodyPr/>
                    <a:lstStyle/>
                    <a:p>
                      <a:pPr algn="ctr" fontAlgn="b"/>
                      <a:r>
                        <a:rPr lang="pt-BR" sz="2400" b="1" i="0" u="none" strike="noStrike">
                          <a:solidFill>
                            <a:srgbClr val="000000"/>
                          </a:solidFill>
                          <a:effectLst/>
                          <a:latin typeface="Calibri"/>
                        </a:rPr>
                        <a:t>UNITÁRIOS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000000"/>
                          </a:solidFill>
                          <a:effectLst/>
                          <a:latin typeface="Calibri"/>
                        </a:rPr>
                        <a:t>DEMANDADAS</a:t>
                      </a:r>
                      <a:endParaRPr lang="pt-BR"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7271">
                <a:tc>
                  <a:txBody>
                    <a:bodyPr/>
                    <a:lstStyle/>
                    <a:p>
                      <a:pPr algn="r" fontAlgn="b"/>
                      <a:r>
                        <a:rPr lang="pt-BR" sz="2400" b="1" i="0" u="none" strike="noStrike">
                          <a:solidFill>
                            <a:srgbClr val="000000"/>
                          </a:solidFill>
                          <a:effectLst/>
                          <a:latin typeface="Calibri"/>
                        </a:rPr>
                        <a:t>2,00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18.000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271">
                <a:tc>
                  <a:txBody>
                    <a:bodyPr/>
                    <a:lstStyle/>
                    <a:p>
                      <a:pPr algn="r" fontAlgn="b"/>
                      <a:r>
                        <a:rPr lang="pt-BR" sz="2400" b="1" i="0" u="none" strike="noStrike">
                          <a:solidFill>
                            <a:srgbClr val="000000"/>
                          </a:solidFill>
                          <a:effectLst/>
                          <a:latin typeface="Calibri"/>
                        </a:rPr>
                        <a:t>2,50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16.000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7271">
                <a:tc>
                  <a:txBody>
                    <a:bodyPr/>
                    <a:lstStyle/>
                    <a:p>
                      <a:pPr algn="r" fontAlgn="b"/>
                      <a:r>
                        <a:rPr lang="pt-BR" sz="2400" b="1" i="0" u="none" strike="noStrike">
                          <a:solidFill>
                            <a:srgbClr val="000000"/>
                          </a:solidFill>
                          <a:effectLst/>
                          <a:latin typeface="Calibri"/>
                        </a:rPr>
                        <a:t>3,00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14.000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7271">
                <a:tc>
                  <a:txBody>
                    <a:bodyPr/>
                    <a:lstStyle/>
                    <a:p>
                      <a:pPr algn="r" fontAlgn="b"/>
                      <a:r>
                        <a:rPr lang="pt-BR" sz="2400" b="1" i="0" u="none" strike="noStrike">
                          <a:solidFill>
                            <a:srgbClr val="000000"/>
                          </a:solidFill>
                          <a:effectLst/>
                          <a:latin typeface="Calibri"/>
                        </a:rPr>
                        <a:t>3,50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dirty="0">
                          <a:solidFill>
                            <a:srgbClr val="000000"/>
                          </a:solidFill>
                          <a:effectLst/>
                          <a:latin typeface="Calibri"/>
                        </a:rPr>
                        <a:t>12.000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7271">
                <a:tc>
                  <a:txBody>
                    <a:bodyPr/>
                    <a:lstStyle/>
                    <a:p>
                      <a:pPr algn="r" fontAlgn="b"/>
                      <a:r>
                        <a:rPr lang="pt-BR" sz="2400" b="1" i="0" u="none" strike="noStrike">
                          <a:solidFill>
                            <a:srgbClr val="000000"/>
                          </a:solidFill>
                          <a:effectLst/>
                          <a:latin typeface="Calibri"/>
                        </a:rPr>
                        <a:t>4,00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7271">
                <a:tc>
                  <a:txBody>
                    <a:bodyPr/>
                    <a:lstStyle/>
                    <a:p>
                      <a:pPr algn="r" fontAlgn="b"/>
                      <a:r>
                        <a:rPr lang="pt-BR" sz="2400" b="1" i="0" u="none" strike="noStrike">
                          <a:solidFill>
                            <a:srgbClr val="000000"/>
                          </a:solidFill>
                          <a:effectLst/>
                          <a:latin typeface="Calibri"/>
                        </a:rPr>
                        <a:t>4,50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8.000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7271">
                <a:tc>
                  <a:txBody>
                    <a:bodyPr/>
                    <a:lstStyle/>
                    <a:p>
                      <a:pPr algn="r" fontAlgn="b"/>
                      <a:r>
                        <a:rPr lang="pt-BR" sz="2400" b="1" i="0" u="none" strike="noStrike">
                          <a:solidFill>
                            <a:srgbClr val="000000"/>
                          </a:solidFill>
                          <a:effectLst/>
                          <a:latin typeface="Calibri"/>
                        </a:rPr>
                        <a:t>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6.000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7271">
                <a:tc>
                  <a:txBody>
                    <a:bodyPr/>
                    <a:lstStyle/>
                    <a:p>
                      <a:pPr algn="r" fontAlgn="b"/>
                      <a:r>
                        <a:rPr lang="pt-BR" sz="2400" b="1" i="0" u="none" strike="noStrike">
                          <a:solidFill>
                            <a:srgbClr val="000000"/>
                          </a:solidFill>
                          <a:effectLst/>
                          <a:latin typeface="Calibri"/>
                        </a:rPr>
                        <a:t>5,50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4.000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6730">
                <a:tc>
                  <a:txBody>
                    <a:bodyPr/>
                    <a:lstStyle/>
                    <a:p>
                      <a:pPr algn="r" fontAlgn="b"/>
                      <a:r>
                        <a:rPr lang="pt-BR" sz="2400" b="1" i="0" u="none" strike="noStrike">
                          <a:solidFill>
                            <a:srgbClr val="000000"/>
                          </a:solidFill>
                          <a:effectLst/>
                          <a:latin typeface="Calibri"/>
                        </a:rPr>
                        <a:t>6,00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400" b="1" i="0" u="none" strike="noStrike" dirty="0">
                          <a:solidFill>
                            <a:srgbClr val="000000"/>
                          </a:solidFill>
                          <a:effectLst/>
                          <a:latin typeface="Calibri"/>
                        </a:rPr>
                        <a:t>2.000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CaixaDeTexto 3"/>
          <p:cNvSpPr txBox="1"/>
          <p:nvPr/>
        </p:nvSpPr>
        <p:spPr>
          <a:xfrm>
            <a:off x="2132129" y="103956"/>
            <a:ext cx="3481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P</a:t>
            </a:r>
          </a:p>
        </p:txBody>
      </p:sp>
      <p:sp>
        <p:nvSpPr>
          <p:cNvPr id="5" name="CaixaDeTexto 4"/>
          <p:cNvSpPr txBox="1"/>
          <p:nvPr/>
        </p:nvSpPr>
        <p:spPr>
          <a:xfrm>
            <a:off x="6663998" y="3068960"/>
            <a:ext cx="3962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Q</a:t>
            </a:r>
          </a:p>
        </p:txBody>
      </p:sp>
      <p:sp>
        <p:nvSpPr>
          <p:cNvPr id="6" name="CaixaDeTexto 5"/>
          <p:cNvSpPr txBox="1"/>
          <p:nvPr/>
        </p:nvSpPr>
        <p:spPr>
          <a:xfrm>
            <a:off x="7896201" y="115221"/>
            <a:ext cx="201850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DEMANDA</a:t>
            </a:r>
          </a:p>
        </p:txBody>
      </p:sp>
      <p:sp>
        <p:nvSpPr>
          <p:cNvPr id="7" name="CaixaDeTexto 6"/>
          <p:cNvSpPr txBox="1"/>
          <p:nvPr/>
        </p:nvSpPr>
        <p:spPr>
          <a:xfrm>
            <a:off x="1991544" y="4653137"/>
            <a:ext cx="4085798" cy="16619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  curva   é   descendente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inclina-se para baixo,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da esquerda para a direita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aixaDeTexto 7"/>
          <p:cNvSpPr txBox="1"/>
          <p:nvPr/>
        </p:nvSpPr>
        <p:spPr>
          <a:xfrm>
            <a:off x="5762484" y="2348881"/>
            <a:ext cx="3786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D</a:t>
            </a:r>
          </a:p>
        </p:txBody>
      </p:sp>
    </p:spTree>
    <p:extLst>
      <p:ext uri="{BB962C8B-B14F-4D97-AF65-F5344CB8AC3E}">
        <p14:creationId xmlns:p14="http://schemas.microsoft.com/office/powerpoint/2010/main" val="4717249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3075705" y="256490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279576" y="29747"/>
            <a:ext cx="754424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CURVA DE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 Representa o comportamento dos produtores)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Os produtores desejam cobrar o maior preço possível e produzir bastante.</a:t>
            </a:r>
          </a:p>
        </p:txBody>
      </p:sp>
      <p:sp>
        <p:nvSpPr>
          <p:cNvPr id="5" name="CaixaDeTexto 4"/>
          <p:cNvSpPr txBox="1"/>
          <p:nvPr/>
        </p:nvSpPr>
        <p:spPr>
          <a:xfrm>
            <a:off x="8256240" y="2636913"/>
            <a:ext cx="537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O</a:t>
            </a:r>
          </a:p>
        </p:txBody>
      </p:sp>
      <p:sp>
        <p:nvSpPr>
          <p:cNvPr id="6" name="CaixaDeTexto 5"/>
          <p:cNvSpPr txBox="1"/>
          <p:nvPr/>
        </p:nvSpPr>
        <p:spPr>
          <a:xfrm>
            <a:off x="3359696" y="2276516"/>
            <a:ext cx="360040" cy="4616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P</a:t>
            </a:r>
          </a:p>
        </p:txBody>
      </p:sp>
      <p:sp>
        <p:nvSpPr>
          <p:cNvPr id="7" name="CaixaDeTexto 6"/>
          <p:cNvSpPr txBox="1"/>
          <p:nvPr/>
        </p:nvSpPr>
        <p:spPr>
          <a:xfrm>
            <a:off x="9192344" y="5877273"/>
            <a:ext cx="4682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Q</a:t>
            </a:r>
          </a:p>
        </p:txBody>
      </p:sp>
    </p:spTree>
    <p:extLst>
      <p:ext uri="{BB962C8B-B14F-4D97-AF65-F5344CB8AC3E}">
        <p14:creationId xmlns:p14="http://schemas.microsoft.com/office/powerpoint/2010/main" val="702878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1545781" y="404664"/>
          <a:ext cx="5472608"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a 2"/>
          <p:cNvGraphicFramePr>
            <a:graphicFrameLocks noGrp="1"/>
          </p:cNvGraphicFramePr>
          <p:nvPr>
            <p:extLst/>
          </p:nvPr>
        </p:nvGraphicFramePr>
        <p:xfrm>
          <a:off x="6888087" y="1916832"/>
          <a:ext cx="3598292" cy="4419600"/>
        </p:xfrm>
        <a:graphic>
          <a:graphicData uri="http://schemas.openxmlformats.org/drawingml/2006/table">
            <a:tbl>
              <a:tblPr/>
              <a:tblGrid>
                <a:gridCol w="1514120">
                  <a:extLst>
                    <a:ext uri="{9D8B030D-6E8A-4147-A177-3AD203B41FA5}">
                      <a16:colId xmlns:a16="http://schemas.microsoft.com/office/drawing/2014/main" val="20000"/>
                    </a:ext>
                  </a:extLst>
                </a:gridCol>
                <a:gridCol w="2084172">
                  <a:extLst>
                    <a:ext uri="{9D8B030D-6E8A-4147-A177-3AD203B41FA5}">
                      <a16:colId xmlns:a16="http://schemas.microsoft.com/office/drawing/2014/main" val="20001"/>
                    </a:ext>
                  </a:extLst>
                </a:gridCol>
              </a:tblGrid>
              <a:tr h="400050">
                <a:tc>
                  <a:txBody>
                    <a:bodyPr/>
                    <a:lstStyle/>
                    <a:p>
                      <a:pPr algn="ctr" fontAlgn="b"/>
                      <a:r>
                        <a:rPr lang="pt-BR" sz="2400" b="1" i="0" u="none" strike="noStrike">
                          <a:solidFill>
                            <a:srgbClr val="000000"/>
                          </a:solidFill>
                          <a:effectLst/>
                          <a:latin typeface="Calibri"/>
                        </a:rPr>
                        <a:t>PREÇOS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2400" b="1" i="0" u="none" strike="noStrike">
                          <a:solidFill>
                            <a:srgbClr val="000000"/>
                          </a:solidFill>
                          <a:effectLst/>
                          <a:latin typeface="Calibri"/>
                        </a:rPr>
                        <a:t>QUANTIDADES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409575">
                <a:tc>
                  <a:txBody>
                    <a:bodyPr/>
                    <a:lstStyle/>
                    <a:p>
                      <a:pPr algn="ctr" fontAlgn="b"/>
                      <a:r>
                        <a:rPr lang="pt-BR" sz="2400" b="1" i="0" u="none" strike="noStrike">
                          <a:solidFill>
                            <a:srgbClr val="000000"/>
                          </a:solidFill>
                          <a:effectLst/>
                          <a:latin typeface="Calibri"/>
                        </a:rPr>
                        <a:t>UNITÁRIOS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effectLst/>
                          <a:latin typeface="Calibri"/>
                        </a:rPr>
                        <a:t>OFERTADAS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050">
                <a:tc>
                  <a:txBody>
                    <a:bodyPr/>
                    <a:lstStyle/>
                    <a:p>
                      <a:pPr algn="r" fontAlgn="b"/>
                      <a:r>
                        <a:rPr lang="pt-BR" sz="2400" b="1" i="0" u="none" strike="noStrike">
                          <a:solidFill>
                            <a:srgbClr val="000000"/>
                          </a:solidFill>
                          <a:effectLst/>
                          <a:latin typeface="Calibri"/>
                        </a:rPr>
                        <a:t>2,00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6.000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050">
                <a:tc>
                  <a:txBody>
                    <a:bodyPr/>
                    <a:lstStyle/>
                    <a:p>
                      <a:pPr algn="r" fontAlgn="b"/>
                      <a:r>
                        <a:rPr lang="pt-BR" sz="2400" b="1" i="0" u="none" strike="noStrike">
                          <a:solidFill>
                            <a:srgbClr val="000000"/>
                          </a:solidFill>
                          <a:effectLst/>
                          <a:latin typeface="Calibri"/>
                        </a:rPr>
                        <a:t>2,50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7.000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050">
                <a:tc>
                  <a:txBody>
                    <a:bodyPr/>
                    <a:lstStyle/>
                    <a:p>
                      <a:pPr algn="r" fontAlgn="b"/>
                      <a:r>
                        <a:rPr lang="pt-BR" sz="2400" b="1" i="0" u="none" strike="noStrike">
                          <a:solidFill>
                            <a:srgbClr val="000000"/>
                          </a:solidFill>
                          <a:effectLst/>
                          <a:latin typeface="Calibri"/>
                        </a:rPr>
                        <a:t>3,00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8.000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0050">
                <a:tc>
                  <a:txBody>
                    <a:bodyPr/>
                    <a:lstStyle/>
                    <a:p>
                      <a:pPr algn="r" fontAlgn="b"/>
                      <a:r>
                        <a:rPr lang="pt-BR" sz="2400" b="1" i="0" u="none" strike="noStrike">
                          <a:solidFill>
                            <a:srgbClr val="000000"/>
                          </a:solidFill>
                          <a:effectLst/>
                          <a:latin typeface="Calibri"/>
                        </a:rPr>
                        <a:t>3,50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9.000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0050">
                <a:tc>
                  <a:txBody>
                    <a:bodyPr/>
                    <a:lstStyle/>
                    <a:p>
                      <a:pPr algn="r" fontAlgn="b"/>
                      <a:r>
                        <a:rPr lang="pt-BR" sz="2400" b="1" i="0" u="none" strike="noStrike">
                          <a:solidFill>
                            <a:srgbClr val="000000"/>
                          </a:solidFill>
                          <a:effectLst/>
                          <a:latin typeface="Calibri"/>
                        </a:rPr>
                        <a:t>4,00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0050">
                <a:tc>
                  <a:txBody>
                    <a:bodyPr/>
                    <a:lstStyle/>
                    <a:p>
                      <a:pPr algn="r" fontAlgn="b"/>
                      <a:r>
                        <a:rPr lang="pt-BR" sz="2400" b="1" i="0" u="none" strike="noStrike">
                          <a:solidFill>
                            <a:srgbClr val="000000"/>
                          </a:solidFill>
                          <a:effectLst/>
                          <a:latin typeface="Calibri"/>
                        </a:rPr>
                        <a:t>4,50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11.000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0050">
                <a:tc>
                  <a:txBody>
                    <a:bodyPr/>
                    <a:lstStyle/>
                    <a:p>
                      <a:pPr algn="r" fontAlgn="b"/>
                      <a:r>
                        <a:rPr lang="pt-BR" sz="2400" b="1" i="0" u="none" strike="noStrike">
                          <a:solidFill>
                            <a:srgbClr val="000000"/>
                          </a:solidFill>
                          <a:effectLst/>
                          <a:latin typeface="Calibri"/>
                        </a:rPr>
                        <a:t>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12.000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0050">
                <a:tc>
                  <a:txBody>
                    <a:bodyPr/>
                    <a:lstStyle/>
                    <a:p>
                      <a:pPr algn="r" fontAlgn="b"/>
                      <a:r>
                        <a:rPr lang="pt-BR" sz="2400" b="1" i="0" u="none" strike="noStrike">
                          <a:solidFill>
                            <a:srgbClr val="000000"/>
                          </a:solidFill>
                          <a:effectLst/>
                          <a:latin typeface="Calibri"/>
                        </a:rPr>
                        <a:t>5,50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1" i="0" u="none" strike="noStrike">
                          <a:solidFill>
                            <a:srgbClr val="000000"/>
                          </a:solidFill>
                          <a:effectLst/>
                          <a:latin typeface="Calibri"/>
                        </a:rPr>
                        <a:t>13.000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9575">
                <a:tc>
                  <a:txBody>
                    <a:bodyPr/>
                    <a:lstStyle/>
                    <a:p>
                      <a:pPr algn="r" fontAlgn="b"/>
                      <a:r>
                        <a:rPr lang="pt-BR" sz="2400" b="1" i="0" u="none" strike="noStrike">
                          <a:solidFill>
                            <a:srgbClr val="000000"/>
                          </a:solidFill>
                          <a:effectLst/>
                          <a:latin typeface="Calibri"/>
                        </a:rPr>
                        <a:t>6,00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400" b="1" i="0" u="none" strike="noStrike" dirty="0">
                          <a:solidFill>
                            <a:srgbClr val="000000"/>
                          </a:solidFill>
                          <a:effectLst/>
                          <a:latin typeface="Calibri"/>
                        </a:rPr>
                        <a:t>14.000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CaixaDeTexto 3"/>
          <p:cNvSpPr txBox="1"/>
          <p:nvPr/>
        </p:nvSpPr>
        <p:spPr>
          <a:xfrm>
            <a:off x="8184232" y="188640"/>
            <a:ext cx="1498102"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CURVA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OFERTA</a:t>
            </a:r>
          </a:p>
        </p:txBody>
      </p:sp>
      <p:sp>
        <p:nvSpPr>
          <p:cNvPr id="5" name="CaixaDeTexto 4"/>
          <p:cNvSpPr txBox="1"/>
          <p:nvPr/>
        </p:nvSpPr>
        <p:spPr>
          <a:xfrm>
            <a:off x="1847528" y="4077072"/>
            <a:ext cx="462953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   curva    é    ascendente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inclina-se para cima,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da esquerda para a direita</a:t>
            </a:r>
          </a:p>
        </p:txBody>
      </p:sp>
      <p:sp>
        <p:nvSpPr>
          <p:cNvPr id="7" name="CaixaDeTexto 6"/>
          <p:cNvSpPr txBox="1"/>
          <p:nvPr/>
        </p:nvSpPr>
        <p:spPr>
          <a:xfrm>
            <a:off x="2019856" y="92144"/>
            <a:ext cx="3754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P</a:t>
            </a:r>
          </a:p>
        </p:txBody>
      </p:sp>
      <p:sp>
        <p:nvSpPr>
          <p:cNvPr id="8" name="CaixaDeTexto 7"/>
          <p:cNvSpPr txBox="1"/>
          <p:nvPr/>
        </p:nvSpPr>
        <p:spPr>
          <a:xfrm>
            <a:off x="6477065" y="2564904"/>
            <a:ext cx="431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t>Q</a:t>
            </a:r>
          </a:p>
        </p:txBody>
      </p:sp>
      <p:sp>
        <p:nvSpPr>
          <p:cNvPr id="6" name="CaixaDeTexto 5"/>
          <p:cNvSpPr txBox="1"/>
          <p:nvPr/>
        </p:nvSpPr>
        <p:spPr>
          <a:xfrm>
            <a:off x="6477065" y="596860"/>
            <a:ext cx="4267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O</a:t>
            </a:r>
          </a:p>
        </p:txBody>
      </p:sp>
    </p:spTree>
    <p:extLst>
      <p:ext uri="{BB962C8B-B14F-4D97-AF65-F5344CB8AC3E}">
        <p14:creationId xmlns:p14="http://schemas.microsoft.com/office/powerpoint/2010/main" val="13327960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2783632" y="1556792"/>
          <a:ext cx="6408712" cy="420801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3272432" y="1124745"/>
            <a:ext cx="4026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a:t>
            </a:r>
          </a:p>
        </p:txBody>
      </p:sp>
      <p:sp>
        <p:nvSpPr>
          <p:cNvPr id="4" name="CaixaDeTexto 3"/>
          <p:cNvSpPr txBox="1"/>
          <p:nvPr/>
        </p:nvSpPr>
        <p:spPr>
          <a:xfrm>
            <a:off x="9321754" y="4886579"/>
            <a:ext cx="4667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a:t>
            </a:r>
          </a:p>
        </p:txBody>
      </p:sp>
      <p:sp>
        <p:nvSpPr>
          <p:cNvPr id="6" name="CaixaDeTexto 5"/>
          <p:cNvSpPr txBox="1"/>
          <p:nvPr/>
        </p:nvSpPr>
        <p:spPr>
          <a:xfrm>
            <a:off x="8400256" y="4655745"/>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a:t>
            </a:r>
          </a:p>
        </p:txBody>
      </p:sp>
      <p:sp>
        <p:nvSpPr>
          <p:cNvPr id="5" name="CaixaDeTexto 4"/>
          <p:cNvSpPr txBox="1"/>
          <p:nvPr/>
        </p:nvSpPr>
        <p:spPr>
          <a:xfrm>
            <a:off x="4038433" y="0"/>
            <a:ext cx="51539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smtClean="0">
                <a:ln w="0"/>
                <a:solidFill>
                  <a:srgbClr val="4F81BD"/>
                </a:solidFill>
                <a:effectLst>
                  <a:outerShdw blurRad="38100" dist="25400" dir="5400000" algn="ctr" rotWithShape="0">
                    <a:srgbClr val="6E747A">
                      <a:alpha val="43000"/>
                    </a:srgbClr>
                  </a:outerShdw>
                </a:effectLst>
                <a:uLnTx/>
                <a:uFillTx/>
                <a:latin typeface="Calibri"/>
                <a:ea typeface="+mn-ea"/>
                <a:cs typeface="+mn-cs"/>
              </a:rPr>
              <a:t>EQUILIBRIO DE MERCADO</a:t>
            </a:r>
            <a:endParaRPr kumimoji="0" lang="pt-BR" sz="3600" b="1"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Calibri"/>
              <a:ea typeface="+mn-ea"/>
              <a:cs typeface="+mn-cs"/>
            </a:endParaRPr>
          </a:p>
        </p:txBody>
      </p:sp>
    </p:spTree>
    <p:extLst>
      <p:ext uri="{BB962C8B-B14F-4D97-AF65-F5344CB8AC3E}">
        <p14:creationId xmlns:p14="http://schemas.microsoft.com/office/powerpoint/2010/main" val="28620802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5640" y="260648"/>
            <a:ext cx="6696744" cy="58785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Agora temos condições de responder os três problemas fundamentais da economia: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O que e quanto produzir?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Como produzir?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Para quem produzir?</a:t>
            </a:r>
          </a:p>
        </p:txBody>
      </p:sp>
    </p:spTree>
    <p:extLst>
      <p:ext uri="{BB962C8B-B14F-4D97-AF65-F5344CB8AC3E}">
        <p14:creationId xmlns:p14="http://schemas.microsoft.com/office/powerpoint/2010/main" val="1989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59362" y="116633"/>
            <a:ext cx="8489833"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O que e quanto produzir?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 que produzir já havíamos decidido : “pés de alface”</a:t>
            </a:r>
          </a:p>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Quanto produzir definimos através do sistema de preços que nos indicou no gráfico de equilíbrio de mercado a quantidade de 500 pés de alface por semana.</a:t>
            </a:r>
          </a:p>
          <a:p>
            <a:pPr marL="898525" marR="0" lvl="0" indent="-898525" algn="just"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898525" marR="0" lvl="0" indent="-898525"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Como produzir?</a:t>
            </a:r>
          </a:p>
          <a:p>
            <a:pPr marL="898525" marR="0" lvl="0" indent="-898525"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Definidas a quantidade e o preço a empresa vai analisar quais  e em que quantidades  empregará os fatores de produção.</a:t>
            </a:r>
          </a:p>
          <a:p>
            <a:pPr marL="898525" marR="0" lvl="0" indent="-898525" algn="just" defTabSz="914400" rtl="0" eaLnBrk="1" fontAlgn="auto" latinLnBrk="0" hangingPunct="1">
              <a:lnSpc>
                <a:spcPct val="100000"/>
              </a:lnSpc>
              <a:spcBef>
                <a:spcPts val="0"/>
              </a:spcBef>
              <a:spcAft>
                <a:spcPts val="0"/>
              </a:spcAft>
              <a:buClrTx/>
              <a:buSzTx/>
              <a:buFontTx/>
              <a:buNone/>
              <a:tabLst/>
              <a:defRPr/>
            </a:pPr>
            <a:endParaRPr kumimoji="0" lang="pt-BR" sz="24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a:p>
            <a:pPr marL="898525" marR="0" lvl="0" indent="-898525" algn="just" defTabSz="914400" rtl="0" eaLnBrk="1" fontAlgn="auto" latinLnBrk="0" hangingPunct="1">
              <a:lnSpc>
                <a:spcPct val="100000"/>
              </a:lnSpc>
              <a:spcBef>
                <a:spcPts val="0"/>
              </a:spcBef>
              <a:spcAft>
                <a:spcPts val="0"/>
              </a:spcAft>
              <a:buClrTx/>
              <a:buSzTx/>
              <a:buFontTx/>
              <a:buNone/>
              <a:tabLst/>
              <a:defRPr/>
            </a:pPr>
            <a:r>
              <a:rPr kumimoji="0" lang="pt-BR" sz="2400" b="1" i="0" u="sng"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Para quem produzir?</a:t>
            </a:r>
          </a:p>
          <a:p>
            <a:pPr marL="898525" marR="0" lvl="0" indent="-898525"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Neste caso, para as pessoas que estiverem dispostas a pagar R$ 0,50 pelo pé de alface.</a:t>
            </a:r>
          </a:p>
        </p:txBody>
      </p:sp>
    </p:spTree>
    <p:extLst>
      <p:ext uri="{BB962C8B-B14F-4D97-AF65-F5344CB8AC3E}">
        <p14:creationId xmlns:p14="http://schemas.microsoft.com/office/powerpoint/2010/main" val="23267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D408-1A71-4D23-B783-1DEE782D89AD}" type="slidenum">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aixaDeTexto 2"/>
          <p:cNvSpPr txBox="1"/>
          <p:nvPr/>
        </p:nvSpPr>
        <p:spPr>
          <a:xfrm>
            <a:off x="3071665" y="1636935"/>
            <a:ext cx="6587253"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QUAIS SÃO OS FATORES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QUE INFLUENCIAM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 A CURVA DE DEMANDA?</a:t>
            </a:r>
          </a:p>
        </p:txBody>
      </p:sp>
    </p:spTree>
    <p:extLst>
      <p:ext uri="{BB962C8B-B14F-4D97-AF65-F5344CB8AC3E}">
        <p14:creationId xmlns:p14="http://schemas.microsoft.com/office/powerpoint/2010/main" val="3914601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75520" y="13995"/>
            <a:ext cx="8640960" cy="6614118"/>
          </a:xfrm>
          <a:prstGeom prst="rect">
            <a:avLst/>
          </a:prstGeom>
          <a:ln>
            <a:solidFill>
              <a:schemeClr val="accent1"/>
            </a:solidFill>
          </a:ln>
        </p:spPr>
        <p:txBody>
          <a:bodyPr wrap="square">
            <a:spAutoFit/>
          </a:bodyPr>
          <a:lstStyle/>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Calibri"/>
                <a:cs typeface="Times New Roman"/>
              </a:rPr>
              <a:t>                        </a:t>
            </a:r>
            <a:r>
              <a:rPr kumimoji="0" lang="pt-BR" sz="40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Calibri"/>
                <a:cs typeface="Times New Roman"/>
              </a:rPr>
              <a:t>A CURVA DE DEMANDA</a:t>
            </a:r>
            <a:endParaRPr kumimoji="0" lang="pt-BR" sz="40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QUANTIDADE DEMANDADA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significa aquele quantitativo que as pessoas </a:t>
            </a:r>
            <a:r>
              <a:rPr kumimoji="0" lang="pt-BR"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a:cs typeface="Times New Roman"/>
              </a:rPr>
              <a:t>desejam</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adquirir durante um certo período de tempo.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Representa o máximo que o consumidor pode aspirar, dada sua renda e os preços de mercado.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Assim, a demanda não representa a compra efetiva, </a:t>
            </a:r>
            <a:r>
              <a:rPr kumimoji="0" lang="pt-BR"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mas</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 intenção de comprar</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 dados preços.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Times New Roman"/>
            </a:endParaRPr>
          </a:p>
        </p:txBody>
      </p:sp>
    </p:spTree>
    <p:extLst>
      <p:ext uri="{BB962C8B-B14F-4D97-AF65-F5344CB8AC3E}">
        <p14:creationId xmlns:p14="http://schemas.microsoft.com/office/powerpoint/2010/main" val="528580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2" y="1403239"/>
            <a:ext cx="6840760" cy="4957630"/>
          </a:xfrm>
          <a:prstGeom prst="rect">
            <a:avLst/>
          </a:prstGeom>
        </p:spPr>
      </p:pic>
      <p:sp>
        <p:nvSpPr>
          <p:cNvPr id="3" name="CaixaDeTexto 2"/>
          <p:cNvSpPr txBox="1"/>
          <p:nvPr/>
        </p:nvSpPr>
        <p:spPr>
          <a:xfrm>
            <a:off x="1990017" y="188640"/>
            <a:ext cx="8064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FATORES DE PRODUÇÃO</a:t>
            </a:r>
            <a:endParaRPr kumimoji="0" lang="pt-BR" sz="5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endParaRPr>
          </a:p>
        </p:txBody>
      </p:sp>
      <p:sp>
        <p:nvSpPr>
          <p:cNvPr id="6" name="CaixaDeTexto 5"/>
          <p:cNvSpPr txBox="1"/>
          <p:nvPr/>
        </p:nvSpPr>
        <p:spPr>
          <a:xfrm>
            <a:off x="1631505" y="3212977"/>
            <a:ext cx="88089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3390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74238" y="381800"/>
            <a:ext cx="7992889" cy="6184257"/>
          </a:xfrm>
          <a:prstGeom prst="rect">
            <a:avLst/>
          </a:prstGeom>
          <a:noFill/>
        </p:spPr>
        <p:txBody>
          <a:bodyPr wrap="square" rtlCol="0">
            <a:spAutoFit/>
          </a:bodyPr>
          <a:lstStyle/>
          <a:p>
            <a:pPr marL="0" marR="0" lvl="0" indent="-270510" algn="just" defTabSz="914400" rtl="0" eaLnBrk="1" fontAlgn="auto" latinLnBrk="0" hangingPunct="1">
              <a:lnSpc>
                <a:spcPct val="115000"/>
              </a:lnSpc>
              <a:spcBef>
                <a:spcPts val="0"/>
              </a:spcBef>
              <a:spcAft>
                <a:spcPts val="1000"/>
              </a:spcAft>
              <a:buClrTx/>
              <a:buSzTx/>
              <a:buFontTx/>
              <a:buNone/>
              <a:tabLst/>
              <a:defRPr/>
            </a:pPr>
            <a:endParaRPr kumimoji="0" lang="pt-B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Vamos imaginar que para suprir nossas necessidades de produção, necessitamos adquirir 1.000 quilos de farinha de trigo, por semana, com um condicionante o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“PREÇO”</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As pessoas desejam comprar desde que  seja um valor compatível com suas disponibilidades.</a:t>
            </a:r>
            <a:endParaRPr kumimoji="0" lang="pt-BR"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270510" algn="just"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Podemos então afirmar que o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PREÇO</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é primeiro fator que influencia a quantidade demandada.</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p:txBody>
      </p:sp>
      <p:sp>
        <p:nvSpPr>
          <p:cNvPr id="3" name="CaixaDeTexto 2"/>
          <p:cNvSpPr txBox="1"/>
          <p:nvPr/>
        </p:nvSpPr>
        <p:spPr>
          <a:xfrm>
            <a:off x="3711005" y="260648"/>
            <a:ext cx="518045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Calibri"/>
                <a:cs typeface="Times New Roman"/>
              </a:rPr>
              <a:t>A CURVA DE DEMANDA</a:t>
            </a:r>
            <a:endPar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Tree>
    <p:extLst>
      <p:ext uri="{BB962C8B-B14F-4D97-AF65-F5344CB8AC3E}">
        <p14:creationId xmlns:p14="http://schemas.microsoft.com/office/powerpoint/2010/main" val="15873517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82128" y="2780928"/>
            <a:ext cx="8208912" cy="3308598"/>
          </a:xfrm>
          <a:prstGeom prst="rect">
            <a:avLst/>
          </a:prstGeom>
          <a:noFill/>
        </p:spPr>
        <p:txBody>
          <a:bodyPr wrap="square" rtlCol="0">
            <a:spAutoFit/>
          </a:bodyPr>
          <a:lstStyle/>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Px</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Preço do bem x</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Py</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Preço de outros bens        </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R   =  Renda do Consumidor</a:t>
            </a:r>
          </a:p>
          <a:p>
            <a:pPr marL="898525" marR="0" lvl="0" indent="-898525" algn="l" defTabSz="914400" rtl="0" eaLnBrk="1" fontAlgn="auto" latinLnBrk="0" hangingPunct="1">
              <a:lnSpc>
                <a:spcPct val="115000"/>
              </a:lnSpc>
              <a:spcBef>
                <a:spcPts val="0"/>
              </a:spcBef>
              <a:spcAft>
                <a:spcPts val="100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G   =  Gosto   (Preferências/hábitos individuais do  consumidor)</a:t>
            </a:r>
          </a:p>
        </p:txBody>
      </p:sp>
      <p:sp>
        <p:nvSpPr>
          <p:cNvPr id="3" name="CaixaDeTexto 2"/>
          <p:cNvSpPr txBox="1"/>
          <p:nvPr/>
        </p:nvSpPr>
        <p:spPr>
          <a:xfrm>
            <a:off x="3467200" y="116633"/>
            <a:ext cx="72008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Calibri"/>
                <a:cs typeface="Times New Roman"/>
              </a:rPr>
              <a:t> A CURVA DE DEMANDA</a:t>
            </a:r>
            <a:endPar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2182128" y="1340768"/>
            <a:ext cx="7730296"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Outros </a:t>
            </a:r>
            <a:r>
              <a:rPr kumimoji="0" lang="pt-BR" sz="3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fatores</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que influenciam a quantidade demandada: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26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908721"/>
            <a:ext cx="777686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 quantidade demandada de um bem “X” pode ser representada através da seguinte expressão:</a:t>
            </a:r>
          </a:p>
        </p:txBody>
      </p:sp>
      <p:sp>
        <p:nvSpPr>
          <p:cNvPr id="3" name="CaixaDeTexto 2"/>
          <p:cNvSpPr txBox="1"/>
          <p:nvPr/>
        </p:nvSpPr>
        <p:spPr>
          <a:xfrm>
            <a:off x="2063552" y="50721"/>
            <a:ext cx="82809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a:t>
            </a: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 CURVA DE DEMANDA</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aixaDeTexto 4"/>
          <p:cNvSpPr txBox="1"/>
          <p:nvPr/>
        </p:nvSpPr>
        <p:spPr>
          <a:xfrm>
            <a:off x="4033031" y="2145630"/>
            <a:ext cx="412593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1" u="none" strike="noStrike" kern="1200" cap="none" spc="0" normalizeH="0" baseline="0" noProof="0" dirty="0" err="1">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Qx</a:t>
            </a:r>
            <a:r>
              <a:rPr kumimoji="0" lang="pt-BR" sz="36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 = f  ( </a:t>
            </a:r>
            <a:r>
              <a:rPr kumimoji="0" lang="pt-BR" sz="3600" b="1" i="1" u="none" strike="noStrike" kern="1200" cap="none" spc="0" normalizeH="0" baseline="0" noProof="0" dirty="0" err="1">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Px</a:t>
            </a:r>
            <a:r>
              <a:rPr kumimoji="0" lang="pt-BR" sz="36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 </a:t>
            </a:r>
            <a:r>
              <a:rPr kumimoji="0" lang="pt-BR" sz="3600" b="1" i="1" u="none" strike="noStrike" kern="1200" cap="none" spc="0" normalizeH="0" baseline="0" noProof="0" dirty="0" err="1">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Py</a:t>
            </a:r>
            <a:r>
              <a:rPr kumimoji="0" lang="pt-BR" sz="36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Calibri"/>
                <a:cs typeface="Times New Roman"/>
              </a:rPr>
              <a:t>, R, 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ixaDeTexto 5"/>
          <p:cNvSpPr txBox="1"/>
          <p:nvPr/>
        </p:nvSpPr>
        <p:spPr>
          <a:xfrm>
            <a:off x="4151785" y="3284983"/>
            <a:ext cx="4739503" cy="3082895"/>
          </a:xfrm>
          <a:prstGeom prst="rect">
            <a:avLst/>
          </a:prstGeom>
          <a:noFill/>
        </p:spPr>
        <p:txBody>
          <a:bodyPr wrap="none" rtlCol="0">
            <a:spAutoFit/>
          </a:bodyPr>
          <a:lstStyle/>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Quantidade do bem x       </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Preço do bem x</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Preço de outros bens        </a:t>
            </a:r>
          </a:p>
          <a:p>
            <a:pPr marL="0" marR="0" lvl="0" indent="-270510"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R   = Renda do Consumidor</a:t>
            </a:r>
          </a:p>
          <a:p>
            <a:pPr marL="898525" marR="0" lvl="0" indent="-898525" algn="l" defTabSz="914400" rtl="0" eaLnBrk="1" fontAlgn="auto" latinLnBrk="0" hangingPunct="1">
              <a:lnSpc>
                <a:spcPct val="115000"/>
              </a:lnSpc>
              <a:spcBef>
                <a:spcPts val="0"/>
              </a:spcBef>
              <a:spcAft>
                <a:spcPts val="100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G   = Gosto ou Preferência</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9795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15680" y="476672"/>
            <a:ext cx="557479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COETERIS PARIBUS</a:t>
            </a:r>
          </a:p>
        </p:txBody>
      </p:sp>
      <p:sp>
        <p:nvSpPr>
          <p:cNvPr id="3" name="CaixaDeTexto 2"/>
          <p:cNvSpPr txBox="1"/>
          <p:nvPr/>
        </p:nvSpPr>
        <p:spPr>
          <a:xfrm>
            <a:off x="2207568" y="2348880"/>
            <a:ext cx="799288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Na Economia, utilizamos um recurso chamado </a:t>
            </a:r>
            <a:r>
              <a:rPr kumimoji="0" lang="pt-BR"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Coeteris</a:t>
            </a:r>
            <a:r>
              <a:rPr kumimoji="0" lang="pt-BR"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pt-BR"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Paribus</a:t>
            </a:r>
            <a:r>
              <a:rPr kumimoji="0" lang="pt-B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é uma expressão em latim que significa :  “ mantidas todas as outras variáveis constantes...”</a:t>
            </a:r>
          </a:p>
        </p:txBody>
      </p:sp>
    </p:spTree>
    <p:extLst>
      <p:ext uri="{BB962C8B-B14F-4D97-AF65-F5344CB8AC3E}">
        <p14:creationId xmlns:p14="http://schemas.microsoft.com/office/powerpoint/2010/main" val="23316309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75520" y="116633"/>
            <a:ext cx="8640960" cy="64940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Efeitos da variação do preço do PRÓPRIO BEM sobre a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quantidade demandada</a:t>
            </a: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Px</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Preço do Refrigerante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Quantidade demandada de Refrigerante			       </a:t>
            </a:r>
            <a:r>
              <a:rPr kumimoji="0" lang="pt-BR"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f  ( Px, </a:t>
            </a:r>
            <a:r>
              <a:rPr kumimoji="0" lang="pt-BR" sz="24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Py</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4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R</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4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G</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f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Px</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a:t>
            </a:r>
            <a:r>
              <a:rPr kumimoji="0" lang="pt-B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Px</a:t>
            </a:r>
            <a:r>
              <a:rPr kumimoji="0" lang="pt-B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Qx                       Se:</a:t>
            </a:r>
            <a:r>
              <a:rPr kumimoji="0" lang="pt-B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Px</a:t>
            </a:r>
            <a:r>
              <a:rPr kumimoji="0" lang="pt-B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              </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eta para baixo 2"/>
          <p:cNvSpPr/>
          <p:nvPr/>
        </p:nvSpPr>
        <p:spPr>
          <a:xfrm>
            <a:off x="5226790" y="5005171"/>
            <a:ext cx="25202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eta para cima 5"/>
          <p:cNvSpPr/>
          <p:nvPr/>
        </p:nvSpPr>
        <p:spPr>
          <a:xfrm>
            <a:off x="3939202" y="4969645"/>
            <a:ext cx="244892" cy="3645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eta para cima 6"/>
          <p:cNvSpPr/>
          <p:nvPr/>
        </p:nvSpPr>
        <p:spPr>
          <a:xfrm>
            <a:off x="9364115" y="5000688"/>
            <a:ext cx="244892" cy="3645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eta para baixo 7"/>
          <p:cNvSpPr/>
          <p:nvPr/>
        </p:nvSpPr>
        <p:spPr>
          <a:xfrm>
            <a:off x="8102389" y="5005171"/>
            <a:ext cx="25202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82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9" y="188641"/>
            <a:ext cx="784887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 - )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Efeitos da variação de OUTROS BENS sobre a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quantidade demandada</a:t>
            </a:r>
          </a:p>
        </p:txBody>
      </p:sp>
      <p:sp>
        <p:nvSpPr>
          <p:cNvPr id="3" name="CaixaDeTexto 2"/>
          <p:cNvSpPr txBox="1"/>
          <p:nvPr/>
        </p:nvSpPr>
        <p:spPr>
          <a:xfrm>
            <a:off x="2241106" y="1491220"/>
            <a:ext cx="66519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Calibri"/>
                <a:ea typeface="+mn-ea"/>
                <a:cs typeface="+mn-cs"/>
              </a:rPr>
              <a:t>                 </a:t>
            </a: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b-1) </a:t>
            </a:r>
            <a:r>
              <a:rPr kumimoji="0" lang="pt-BR" sz="3600" b="0" i="0" u="none" strike="noStrike" kern="1200" cap="none" spc="0" normalizeH="0" baseline="0" noProof="0" dirty="0">
                <a:ln>
                  <a:noFill/>
                </a:ln>
                <a:solidFill>
                  <a:prstClr val="black"/>
                </a:solidFill>
                <a:effectLst/>
                <a:uLnTx/>
                <a:uFillTx/>
                <a:latin typeface="Calibri"/>
                <a:ea typeface="+mn-ea"/>
                <a:cs typeface="+mn-cs"/>
              </a:rPr>
              <a:t> </a:t>
            </a:r>
            <a:r>
              <a:rPr kumimoji="0" lang="pt-BR" sz="36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BENS SUBSTITUTOS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574" y="2214425"/>
            <a:ext cx="2754411" cy="165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30" y="2100786"/>
            <a:ext cx="2016223" cy="186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007769" y="3969057"/>
            <a:ext cx="61206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b-2)  BENS COMPLEMENTARES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614" y="4714283"/>
            <a:ext cx="274955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081" y="4708783"/>
            <a:ext cx="2808312" cy="186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8053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59497" y="116633"/>
            <a:ext cx="9607943" cy="6740307"/>
          </a:xfrm>
          <a:prstGeom prst="rect">
            <a:avLst/>
          </a:prstGeom>
          <a:noFill/>
          <a:ln w="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B-1) Efeitos da variação do preço de OUTROS BENS sobre a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quantidade demandada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Calibri"/>
                <a:cs typeface="Times New Roman"/>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f  ( </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Px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Py, </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R</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G</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f  (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Bem x           Manteiga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BENS SUBSTITUTOS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Bem y           Margarina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 :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eta para a direita 2"/>
          <p:cNvSpPr/>
          <p:nvPr/>
        </p:nvSpPr>
        <p:spPr>
          <a:xfrm>
            <a:off x="2921827" y="3573016"/>
            <a:ext cx="427156" cy="27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have direita 4"/>
          <p:cNvSpPr/>
          <p:nvPr/>
        </p:nvSpPr>
        <p:spPr>
          <a:xfrm>
            <a:off x="5159896" y="3383886"/>
            <a:ext cx="355996" cy="1349931"/>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o explicativo em forma de nuvem 5"/>
          <p:cNvSpPr/>
          <p:nvPr/>
        </p:nvSpPr>
        <p:spPr>
          <a:xfrm>
            <a:off x="6960096" y="1556793"/>
            <a:ext cx="3600400" cy="15848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consumo de um exclui o outro</a:t>
            </a:r>
          </a:p>
        </p:txBody>
      </p:sp>
      <p:sp>
        <p:nvSpPr>
          <p:cNvPr id="7" name="Seta para cima 6"/>
          <p:cNvSpPr/>
          <p:nvPr/>
        </p:nvSpPr>
        <p:spPr>
          <a:xfrm>
            <a:off x="3084626" y="5517232"/>
            <a:ext cx="242784" cy="3977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eta para baixo 8"/>
          <p:cNvSpPr/>
          <p:nvPr/>
        </p:nvSpPr>
        <p:spPr>
          <a:xfrm>
            <a:off x="4166148" y="5544896"/>
            <a:ext cx="245060" cy="397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eta para cima 19"/>
          <p:cNvSpPr/>
          <p:nvPr/>
        </p:nvSpPr>
        <p:spPr>
          <a:xfrm>
            <a:off x="5273108" y="5510802"/>
            <a:ext cx="242784" cy="3977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Seta para a direita 20"/>
          <p:cNvSpPr/>
          <p:nvPr/>
        </p:nvSpPr>
        <p:spPr>
          <a:xfrm>
            <a:off x="2928255" y="4365104"/>
            <a:ext cx="427156" cy="27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66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3519697"/>
            <a:ext cx="432048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Bem x            Manteiga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Bem y            Pão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Se :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Py</a:t>
            </a: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Qy</a:t>
            </a:r>
            <a:r>
              <a:rPr kumimoji="0" lang="pt-BR" sz="2800" b="1"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uLnTx/>
                <a:uFillTx/>
                <a:latin typeface="Calibri"/>
                <a:ea typeface="+mn-ea"/>
                <a:cs typeface="+mn-cs"/>
              </a:rPr>
              <a:t>Qx</a:t>
            </a: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eta para a direita 4"/>
          <p:cNvSpPr/>
          <p:nvPr/>
        </p:nvSpPr>
        <p:spPr>
          <a:xfrm>
            <a:off x="3440084" y="3633806"/>
            <a:ext cx="576064" cy="337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eta para cima 6"/>
          <p:cNvSpPr/>
          <p:nvPr/>
        </p:nvSpPr>
        <p:spPr>
          <a:xfrm>
            <a:off x="3536072" y="5629562"/>
            <a:ext cx="272548" cy="440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Seta para baixo 10"/>
          <p:cNvSpPr/>
          <p:nvPr/>
        </p:nvSpPr>
        <p:spPr>
          <a:xfrm>
            <a:off x="4828828" y="5629562"/>
            <a:ext cx="288032" cy="440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o explicativo em forma de nuvem 12"/>
          <p:cNvSpPr/>
          <p:nvPr/>
        </p:nvSpPr>
        <p:spPr>
          <a:xfrm>
            <a:off x="6744072" y="1780706"/>
            <a:ext cx="3816424" cy="17460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consumo acontece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simultaneamente</a:t>
            </a:r>
          </a:p>
        </p:txBody>
      </p:sp>
      <p:sp>
        <p:nvSpPr>
          <p:cNvPr id="14" name="Seta para a direita 13"/>
          <p:cNvSpPr/>
          <p:nvPr/>
        </p:nvSpPr>
        <p:spPr>
          <a:xfrm>
            <a:off x="3384314" y="4464948"/>
            <a:ext cx="576064" cy="337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Seta para baixo 14"/>
          <p:cNvSpPr/>
          <p:nvPr/>
        </p:nvSpPr>
        <p:spPr>
          <a:xfrm>
            <a:off x="5991039" y="5629562"/>
            <a:ext cx="288032" cy="440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Chave direita 15"/>
          <p:cNvSpPr/>
          <p:nvPr/>
        </p:nvSpPr>
        <p:spPr>
          <a:xfrm>
            <a:off x="5717605" y="3719137"/>
            <a:ext cx="273434" cy="914400"/>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CaixaDeTexto 16"/>
          <p:cNvSpPr txBox="1"/>
          <p:nvPr/>
        </p:nvSpPr>
        <p:spPr>
          <a:xfrm>
            <a:off x="6366867" y="3914727"/>
            <a:ext cx="39494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BENS COMPLEMENTARES</a:t>
            </a:r>
          </a:p>
        </p:txBody>
      </p:sp>
      <p:sp>
        <p:nvSpPr>
          <p:cNvPr id="18" name="CaixaDeTexto 17"/>
          <p:cNvSpPr txBox="1"/>
          <p:nvPr/>
        </p:nvSpPr>
        <p:spPr>
          <a:xfrm>
            <a:off x="1631504" y="116633"/>
            <a:ext cx="90364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b-2) Efeitos da variação do preço de OUTROS BENS sobre a          </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quantidade demandada</a:t>
            </a:r>
          </a:p>
        </p:txBody>
      </p:sp>
      <p:sp>
        <p:nvSpPr>
          <p:cNvPr id="19" name="CaixaDeTexto 18"/>
          <p:cNvSpPr txBox="1"/>
          <p:nvPr/>
        </p:nvSpPr>
        <p:spPr>
          <a:xfrm>
            <a:off x="2639616" y="1268761"/>
            <a:ext cx="381642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f  ( </a:t>
            </a:r>
            <a:r>
              <a:rPr kumimoji="0" lang="pt-BR" sz="28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Px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R</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Calibri"/>
                <a:cs typeface="Times New Roman"/>
              </a:rPr>
              <a:t>G</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 f  (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Times New Roman"/>
              </a:rPr>
              <a:t> )</a:t>
            </a:r>
          </a:p>
        </p:txBody>
      </p:sp>
    </p:spTree>
    <p:extLst>
      <p:ext uri="{BB962C8B-B14F-4D97-AF65-F5344CB8AC3E}">
        <p14:creationId xmlns:p14="http://schemas.microsoft.com/office/powerpoint/2010/main" val="7012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916832"/>
            <a:ext cx="3640020" cy="3640020"/>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679" y="2276872"/>
            <a:ext cx="3600400" cy="3600400"/>
          </a:xfrm>
          <a:prstGeom prst="rect">
            <a:avLst/>
          </a:prstGeom>
        </p:spPr>
      </p:pic>
      <p:sp>
        <p:nvSpPr>
          <p:cNvPr id="4" name="CaixaDeTexto 3"/>
          <p:cNvSpPr txBox="1"/>
          <p:nvPr/>
        </p:nvSpPr>
        <p:spPr>
          <a:xfrm>
            <a:off x="3071665" y="116632"/>
            <a:ext cx="638668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RENDA DOS CONSUMIDORES</a:t>
            </a:r>
          </a:p>
        </p:txBody>
      </p:sp>
      <p:sp>
        <p:nvSpPr>
          <p:cNvPr id="5" name="CaixaDeTexto 4"/>
          <p:cNvSpPr txBox="1"/>
          <p:nvPr/>
        </p:nvSpPr>
        <p:spPr>
          <a:xfrm>
            <a:off x="2278031" y="1340769"/>
            <a:ext cx="74168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Quando a RENDA aumenta, aumenta o consumo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da maioria dos bens, exceto dos bens inferiores. </a:t>
            </a:r>
          </a:p>
        </p:txBody>
      </p:sp>
      <p:sp>
        <p:nvSpPr>
          <p:cNvPr id="6" name="CaixaDeTexto 5"/>
          <p:cNvSpPr txBox="1"/>
          <p:nvPr/>
        </p:nvSpPr>
        <p:spPr>
          <a:xfrm>
            <a:off x="1847529" y="2950785"/>
            <a:ext cx="9044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Acém</a:t>
            </a:r>
          </a:p>
        </p:txBody>
      </p:sp>
      <p:sp>
        <p:nvSpPr>
          <p:cNvPr id="7" name="CaixaDeTexto 6"/>
          <p:cNvSpPr txBox="1"/>
          <p:nvPr/>
        </p:nvSpPr>
        <p:spPr>
          <a:xfrm>
            <a:off x="9046783" y="2581453"/>
            <a:ext cx="12961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Filé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Mignon</a:t>
            </a:r>
          </a:p>
        </p:txBody>
      </p:sp>
      <p:sp>
        <p:nvSpPr>
          <p:cNvPr id="8" name="CaixaDeTexto 7"/>
          <p:cNvSpPr txBox="1"/>
          <p:nvPr/>
        </p:nvSpPr>
        <p:spPr>
          <a:xfrm>
            <a:off x="1991545" y="5556853"/>
            <a:ext cx="806489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 a RENDA aumenta, deixamos de comprar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carne de  segunda e compramos carne de primeira.</a:t>
            </a:r>
          </a:p>
        </p:txBody>
      </p:sp>
    </p:spTree>
    <p:extLst>
      <p:ext uri="{BB962C8B-B14F-4D97-AF65-F5344CB8AC3E}">
        <p14:creationId xmlns:p14="http://schemas.microsoft.com/office/powerpoint/2010/main" val="284682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737" y="50487"/>
            <a:ext cx="8664976" cy="6309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EFEITO DA VARIAÇÃO DA RENDA SOBRE A</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QUANTIDADE DEMANDADA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f (</a:t>
            </a:r>
            <a:r>
              <a:rPr kumimoji="0" lang="pt-BR" sz="28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Px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Py</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a:t>
            </a:r>
            <a:r>
              <a:rPr kumimoji="0" lang="pt-B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G</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pt-B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r>
              <a:rPr kumimoji="0" lang="pt-B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f (R)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				</a:t>
            </a:r>
            <a:endParaRPr kumimoji="0" lang="pt-BR" sz="24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497D"/>
                </a:solidFill>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Bem Normal  (Refrigerante/Cerveja)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 R       Qx </a:t>
            </a:r>
            <a:r>
              <a:rPr kumimoji="0" lang="pt-BR"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a:t>
            </a:r>
            <a:r>
              <a:rPr kumimoji="0" lang="pt-BR" sz="2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              </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Bem Inferior  ( 2ª linha/Carne de 2ª)</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         </a:t>
            </a:r>
            <a:r>
              <a:rPr kumimoji="0" lang="pt-B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Qx</a:t>
            </a:r>
            <a:endPar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Bem de Consumo Saciado (Sal de Cozinha)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         </a:t>
            </a:r>
            <a:r>
              <a:rPr kumimoji="0" lang="el-G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Δ</a:t>
            </a: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Qx = 0</a:t>
            </a:r>
          </a:p>
        </p:txBody>
      </p:sp>
      <p:sp>
        <p:nvSpPr>
          <p:cNvPr id="3" name="Seta para cima 2"/>
          <p:cNvSpPr/>
          <p:nvPr/>
        </p:nvSpPr>
        <p:spPr>
          <a:xfrm>
            <a:off x="2711624" y="4407832"/>
            <a:ext cx="216024" cy="33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eta para baixo 6"/>
          <p:cNvSpPr/>
          <p:nvPr/>
        </p:nvSpPr>
        <p:spPr>
          <a:xfrm>
            <a:off x="6031557" y="4819164"/>
            <a:ext cx="208331" cy="36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have direita 8"/>
          <p:cNvSpPr/>
          <p:nvPr/>
        </p:nvSpPr>
        <p:spPr>
          <a:xfrm>
            <a:off x="3853111" y="3242750"/>
            <a:ext cx="288032" cy="2712967"/>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eta para cima 9"/>
          <p:cNvSpPr/>
          <p:nvPr/>
        </p:nvSpPr>
        <p:spPr>
          <a:xfrm>
            <a:off x="5143761" y="4797153"/>
            <a:ext cx="216024" cy="33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Seta para cima 10"/>
          <p:cNvSpPr/>
          <p:nvPr/>
        </p:nvSpPr>
        <p:spPr>
          <a:xfrm>
            <a:off x="6023863" y="3718083"/>
            <a:ext cx="216024" cy="33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Seta para cima 11"/>
          <p:cNvSpPr/>
          <p:nvPr/>
        </p:nvSpPr>
        <p:spPr>
          <a:xfrm>
            <a:off x="5134025" y="3717032"/>
            <a:ext cx="216024" cy="33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Seta para cima 12"/>
          <p:cNvSpPr/>
          <p:nvPr/>
        </p:nvSpPr>
        <p:spPr>
          <a:xfrm>
            <a:off x="5143761" y="5920246"/>
            <a:ext cx="216024" cy="33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77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theme/theme1.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5026</Words>
  <Application>Microsoft Office PowerPoint</Application>
  <PresentationFormat>Widescreen</PresentationFormat>
  <Paragraphs>907</Paragraphs>
  <Slides>113</Slides>
  <Notes>5</Notes>
  <HiddenSlides>0</HiddenSlides>
  <MMClips>0</MMClips>
  <ScaleCrop>false</ScaleCrop>
  <HeadingPairs>
    <vt:vector size="6" baseType="variant">
      <vt:variant>
        <vt:lpstr>Fontes usadas</vt:lpstr>
      </vt:variant>
      <vt:variant>
        <vt:i4>5</vt:i4>
      </vt:variant>
      <vt:variant>
        <vt:lpstr>Tema</vt:lpstr>
      </vt:variant>
      <vt:variant>
        <vt:i4>5</vt:i4>
      </vt:variant>
      <vt:variant>
        <vt:lpstr>Títulos de slides</vt:lpstr>
      </vt:variant>
      <vt:variant>
        <vt:i4>113</vt:i4>
      </vt:variant>
    </vt:vector>
  </HeadingPairs>
  <TitlesOfParts>
    <vt:vector size="123" baseType="lpstr">
      <vt:lpstr>Arial</vt:lpstr>
      <vt:lpstr>Calibri</vt:lpstr>
      <vt:lpstr>Microsoft Himalaya</vt:lpstr>
      <vt:lpstr>Stencil</vt:lpstr>
      <vt:lpstr>Times New Roman</vt:lpstr>
      <vt:lpstr>2_Tema do Office</vt:lpstr>
      <vt:lpstr>6_Tema do Office</vt:lpstr>
      <vt:lpstr>15_Tema do Office</vt:lpstr>
      <vt:lpstr>7_Tema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HP</dc:creator>
  <cp:lastModifiedBy>HP</cp:lastModifiedBy>
  <cp:revision>2</cp:revision>
  <dcterms:created xsi:type="dcterms:W3CDTF">2020-03-31T14:06:31Z</dcterms:created>
  <dcterms:modified xsi:type="dcterms:W3CDTF">2020-03-31T14:10:28Z</dcterms:modified>
</cp:coreProperties>
</file>