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5609-856B-4650-90C2-80CC04A6C67A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8343-603F-421B-B082-8D910E9FC7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91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5609-856B-4650-90C2-80CC04A6C67A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8343-603F-421B-B082-8D910E9FC7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36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5609-856B-4650-90C2-80CC04A6C67A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8343-603F-421B-B082-8D910E9FC7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960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567C-CD04-4476-A124-FE4ACD55912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05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24C0-3F6B-41DF-8C27-C5C6E66A2F0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02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38D8-5493-4669-9B54-292A5F2C2F5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7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73B1-B49D-49DE-97C1-7F6EF0AC211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8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D8DE-4434-42FC-9BEA-9E9BD5CC6D7F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435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0B93-3573-464B-A330-D7DA1AE74DEF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9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EDCD-0273-46B4-B341-06D7AB95C15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75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A901-8665-43FC-BD32-7DD8665A62EA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0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5609-856B-4650-90C2-80CC04A6C67A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8343-603F-421B-B082-8D910E9FC7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614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5479-663E-49CB-A596-63FBF61E246B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57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A48E-EA9A-4445-A530-075490A4F8BE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73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1CBF-52B4-4C5C-9079-1FEA349F776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46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17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39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0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30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29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9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1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5609-856B-4650-90C2-80CC04A6C67A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8343-603F-421B-B082-8D910E9FC7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857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13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05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92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40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80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35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73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940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656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7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5609-856B-4650-90C2-80CC04A6C67A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8343-603F-421B-B082-8D910E9FC7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5962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80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18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68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145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192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01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950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67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632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6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5609-856B-4650-90C2-80CC04A6C67A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8343-603F-421B-B082-8D910E9FC7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0115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608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836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922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407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090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506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567C-CD04-4476-A124-FE4ACD55912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637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24C0-3F6B-41DF-8C27-C5C6E66A2F0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454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38D8-5493-4669-9B54-292A5F2C2F5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557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73B1-B49D-49DE-97C1-7F6EF0AC211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5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5609-856B-4650-90C2-80CC04A6C67A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8343-603F-421B-B082-8D910E9FC7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6408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D8DE-4434-42FC-9BEA-9E9BD5CC6D7F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567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0B93-3573-464B-A330-D7DA1AE74DEF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622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EDCD-0273-46B4-B341-06D7AB95C15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018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A901-8665-43FC-BD32-7DD8665A62EA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659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5479-663E-49CB-A596-63FBF61E246B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399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A48E-EA9A-4445-A530-075490A4F8BE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417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1CBF-52B4-4C5C-9079-1FEA349F776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6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5609-856B-4650-90C2-80CC04A6C67A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8343-603F-421B-B082-8D910E9FC7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52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5609-856B-4650-90C2-80CC04A6C67A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8343-603F-421B-B082-8D910E9FC7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39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5609-856B-4650-90C2-80CC04A6C67A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8343-603F-421B-B082-8D910E9FC7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16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A5609-856B-4650-90C2-80CC04A6C67A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F8343-603F-421B-B082-8D910E9FC7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87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C533F-F1F0-4F08-9E69-AE8B119151A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4D408-1A71-4D23-B783-1DEE782D89A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4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3C0B-77FD-4317-83DC-4D6744FDB8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D0F8A-312F-4C30-9411-239B695C2ED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1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C533F-F1F0-4F08-9E69-AE8B119151A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4D408-1A71-4D23-B783-1DEE782D89A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1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pt.wikipedia.org/wiki/Bem_normal" TargetMode="External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pt.wikipedia.org/wiki/Bem_inferior" TargetMode="External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pt.wikipedia.org/w/index.php?title=Bem_superior&amp;action=edit&amp;redlink=1" TargetMode="External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Bem_complementar" TargetMode="External"/><Relationship Id="rId2" Type="http://schemas.openxmlformats.org/officeDocument/2006/relationships/hyperlink" Target="https://pt.wikipedia.org/wiki/Bem_substituto" TargetMode="External"/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541338"/>
            <a:ext cx="8392658" cy="665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05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31504" y="56138"/>
            <a:ext cx="892899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prstClr val="black"/>
                </a:solidFill>
                <a:latin typeface="Calibri"/>
              </a:rPr>
              <a:t>     </a:t>
            </a:r>
            <a:r>
              <a:rPr lang="pt-BR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ALTERAÇÕES NO PONTO DE EQUILÍBRIO DE MERCADO</a:t>
            </a:r>
          </a:p>
          <a:p>
            <a:r>
              <a:rPr lang="pt-B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    </a:t>
            </a:r>
            <a:r>
              <a:rPr lang="pt-BR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EFEITO DA VARIAÇÃO DO PREÇO DE OUTROS BENS</a:t>
            </a:r>
          </a:p>
          <a:p>
            <a:endParaRPr lang="pt-BR" sz="24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        VAMOS CONSIDERAR UM MERCADO DE UM   </a:t>
            </a:r>
            <a:r>
              <a:rPr lang="pt-BR" sz="2000" b="1" u="sng" dirty="0">
                <a:solidFill>
                  <a:srgbClr val="FF0000"/>
                </a:solidFill>
                <a:latin typeface="Calibri"/>
              </a:rPr>
              <a:t>BEM NORMAL SUBSTITUTO</a:t>
            </a:r>
          </a:p>
          <a:p>
            <a:endParaRPr lang="pt-BR" sz="20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                  VOLTAMOS AO EXEMPLO DA MANTEIGA E DA MARGARINA</a:t>
            </a:r>
          </a:p>
          <a:p>
            <a:endParaRPr lang="pt-BR" sz="20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SE O PREÇO DA MARGARINA DIMINUIR O QUE ACONTECERÁ COM O  EQUILIBRIO?</a:t>
            </a:r>
          </a:p>
          <a:p>
            <a:endParaRPr lang="pt-BR" sz="20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O QUE VAI ACONTECER COM O PREÇO E A QUANTIDADE?</a:t>
            </a: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____________________________________________________________________</a:t>
            </a:r>
          </a:p>
          <a:p>
            <a:endParaRPr lang="pt-BR" sz="20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COMO ESTAMOS TRATANDO DE BENS SUBSTITUTOS A QUANTIDADE DE MANTEIGA</a:t>
            </a: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PRODUZIDA DIMINUIRÁ.</a:t>
            </a:r>
          </a:p>
          <a:p>
            <a:endParaRPr lang="pt-BR" sz="20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TEREMOS O DESLOCAMENTO DA CURVA DE DEMANDA PARA A ESQUERDA ONDE</a:t>
            </a: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VERIFICAREMOS UM NOVO PONTO DE EQUILÍBRIO.</a:t>
            </a:r>
          </a:p>
          <a:p>
            <a:endParaRPr lang="pt-BR" sz="20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EM CONSEQUENCIA,    TEREMOS  A  REDUÇÃO  DO PREÇO  E   DA   QUANTIDADE OFERTADA DA MANTEIGA.</a:t>
            </a:r>
          </a:p>
          <a:p>
            <a:endParaRPr lang="pt-BR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56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0480"/>
            <a:ext cx="9144000" cy="659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31504" y="44624"/>
            <a:ext cx="892899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prstClr val="black"/>
                </a:solidFill>
                <a:latin typeface="Calibri"/>
              </a:rPr>
              <a:t>     </a:t>
            </a:r>
            <a:r>
              <a:rPr lang="pt-BR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ALTERAÇÕES NO PONTO DE EQUILÍBRIO DE MERCADO</a:t>
            </a:r>
          </a:p>
          <a:p>
            <a:r>
              <a:rPr lang="pt-B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       </a:t>
            </a:r>
            <a:r>
              <a:rPr lang="pt-BR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EFEITO DA VARIAÇÃO DO PREÇO DE OUTROS BENS</a:t>
            </a:r>
          </a:p>
          <a:p>
            <a:endParaRPr lang="pt-BR" sz="24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        VAMOS CONSIDERAR UM MERCADO DE UM   </a:t>
            </a:r>
            <a:r>
              <a:rPr lang="pt-BR" sz="2000" b="1" u="sng" dirty="0">
                <a:solidFill>
                  <a:srgbClr val="FF0000"/>
                </a:solidFill>
                <a:latin typeface="Calibri"/>
              </a:rPr>
              <a:t>BEM COMPLEMENTAR</a:t>
            </a:r>
          </a:p>
          <a:p>
            <a:endParaRPr lang="pt-BR" sz="20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                  VOLTAMOS AO EXEMPLO DA MANTEIGA E DO PÃO</a:t>
            </a:r>
          </a:p>
          <a:p>
            <a:endParaRPr lang="pt-BR" sz="20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        SE O PREÇO DO PÃO SUBIR O QUE ACONTECERÁ COM O  EQUILIBRIO?</a:t>
            </a:r>
          </a:p>
          <a:p>
            <a:endParaRPr lang="pt-BR" sz="20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                 O QUE ACONTECERÁ COM O PREÇO E A QUANTIDADE?</a:t>
            </a: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____________________________________________________________________</a:t>
            </a:r>
          </a:p>
          <a:p>
            <a:endParaRPr lang="pt-BR" sz="20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COMO ESTAMOS TRATANDO DE BENS COMPLEMENTARES  A QUANTIDADE DE MANTEIGA PRODUZIDA DIMINUIRÁ.</a:t>
            </a:r>
          </a:p>
          <a:p>
            <a:endParaRPr lang="pt-BR" sz="20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TEREMOS O DESLOCAMENTO DA CURVA DE DEMANDA PARA A ESQUERDA ONDE</a:t>
            </a: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VERIFICAREMOS UM NOVO PONTO DE EQUILÍBRIO.</a:t>
            </a:r>
          </a:p>
          <a:p>
            <a:endParaRPr lang="pt-BR" sz="20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EM CONSEQUENCIA,    TEREMOS  A  REDUÇÃO  DO PREÇO  E   DA   QUANTIDADE OFERTADA DA MANTEIGA.</a:t>
            </a:r>
          </a:p>
          <a:p>
            <a:endParaRPr lang="pt-BR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37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0480"/>
            <a:ext cx="9144000" cy="659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75520" y="260648"/>
            <a:ext cx="86409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prstClr val="black"/>
                </a:solidFill>
                <a:latin typeface="Calibri"/>
              </a:rPr>
              <a:t>     </a:t>
            </a:r>
          </a:p>
          <a:p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r>
              <a:rPr lang="pt-BR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ALTERAÇÕES NO PONTO DE EQUILÍBRIO DE MERCADO</a:t>
            </a:r>
          </a:p>
          <a:p>
            <a:endParaRPr lang="pt-BR" sz="28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800" b="1" dirty="0">
                <a:solidFill>
                  <a:prstClr val="black"/>
                </a:solidFill>
                <a:latin typeface="Calibri"/>
              </a:rPr>
              <a:t>                       </a:t>
            </a:r>
            <a:r>
              <a:rPr lang="pt-BR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EFEITO DA VARIAÇÃO DA RENDA</a:t>
            </a:r>
          </a:p>
          <a:p>
            <a:endParaRPr lang="pt-BR" sz="2000" b="1" dirty="0">
              <a:solidFill>
                <a:prstClr val="black"/>
              </a:solidFill>
              <a:latin typeface="Calibri"/>
            </a:endParaRPr>
          </a:p>
          <a:p>
            <a:endParaRPr lang="pt-BR" sz="20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VAMOS CONSIDERAR UM MERCADO  DE </a:t>
            </a:r>
            <a:r>
              <a:rPr lang="pt-BR" sz="2000" b="1" u="sng" dirty="0">
                <a:solidFill>
                  <a:srgbClr val="FF0000"/>
                </a:solidFill>
                <a:latin typeface="Calibri"/>
              </a:rPr>
              <a:t>BEM INFERIOR  - CARNE DE SEGUNDA</a:t>
            </a: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   O QUE VAI ACONTECER COM O PREÇO E A QUANTIDADE SE HOUVER QUEDA</a:t>
            </a: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                                                       NA RENDA?</a:t>
            </a: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__________________________________________________________________</a:t>
            </a:r>
          </a:p>
          <a:p>
            <a:endParaRPr lang="pt-BR" sz="20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SABEMOS QUE NO CASO DE BEM INFERIOR, O EFEITO RENDA, QUANDO EM QUEDA, FAZ AUMENTAR A QUANTIDADE DEMANDADA.</a:t>
            </a:r>
          </a:p>
          <a:p>
            <a:endParaRPr lang="pt-BR" sz="20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O DESLOCAMENTO DA CURVA DE DEMANDA PARA A DIREITA, MODIFICARÁ O </a:t>
            </a: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PONTO DE EQUILÍBRIO FAZENDO COM QUE O PREÇO TAMBÉM AUMENTE </a:t>
            </a:r>
          </a:p>
          <a:p>
            <a:endParaRPr lang="pt-BR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673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0480"/>
            <a:ext cx="9144000" cy="659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79576" y="332657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r>
              <a:rPr lang="pt-BR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EXERCÍCIO SOBRE EQUILÍBRIO DE MERCADO</a:t>
            </a:r>
            <a:endParaRPr lang="pt-BR" sz="32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75520" y="1268761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Num dado mercado, a OFERTA e a PROCURA de um produto são dadas, respectivamente, pelas seguintes equações:</a:t>
            </a:r>
          </a:p>
          <a:p>
            <a:pPr algn="just"/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</a:t>
            </a:r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	</a:t>
            </a:r>
            <a:r>
              <a:rPr lang="pt-B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Qs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=   48 + 10P</a:t>
            </a:r>
          </a:p>
          <a:p>
            <a:pPr algn="just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	</a:t>
            </a:r>
            <a:r>
              <a:rPr lang="pt-B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Qd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=  300 – 8P</a:t>
            </a:r>
          </a:p>
          <a:p>
            <a:pPr algn="just"/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just"/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Onde </a:t>
            </a:r>
            <a:r>
              <a:rPr lang="pt-B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Qs</a:t>
            </a:r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  <a:r>
              <a:rPr lang="pt-B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Qd</a:t>
            </a:r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e P representam na ordem, a quantidade ofertada, a quantidade procurada e o preço do produto.</a:t>
            </a:r>
          </a:p>
          <a:p>
            <a:pPr algn="just"/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just"/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Qual será a quantidade transacionada nesse mercado, e o preço praticado quando ele estiver em equilíbrio?</a:t>
            </a:r>
          </a:p>
          <a:p>
            <a:pPr algn="just"/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53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79576" y="332657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 EXERCÍCIO </a:t>
            </a:r>
            <a:r>
              <a:rPr lang="pt-BR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SOBRE EQUILIBRIO DE </a:t>
            </a:r>
            <a:r>
              <a:rPr lang="pt-BR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MERCADO</a:t>
            </a:r>
            <a:endParaRPr lang="pt-BR" sz="32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47728" y="2852936"/>
            <a:ext cx="4320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  <a:latin typeface="Calibri"/>
              </a:rPr>
              <a:t>	48 + 10p  =  300 - 8p</a:t>
            </a:r>
          </a:p>
          <a:p>
            <a:r>
              <a:rPr lang="pt-BR" sz="2400" b="1" dirty="0">
                <a:solidFill>
                  <a:prstClr val="black"/>
                </a:solidFill>
                <a:latin typeface="Calibri"/>
              </a:rPr>
              <a:t>	10p + 8p  =  300 – 48</a:t>
            </a:r>
          </a:p>
          <a:p>
            <a:r>
              <a:rPr lang="pt-BR" sz="2400" b="1" dirty="0">
                <a:solidFill>
                  <a:prstClr val="black"/>
                </a:solidFill>
                <a:latin typeface="Calibri"/>
              </a:rPr>
              <a:t>	18p   =   252</a:t>
            </a:r>
          </a:p>
          <a:p>
            <a:r>
              <a:rPr lang="pt-BR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2400" b="1" dirty="0">
                <a:solidFill>
                  <a:prstClr val="black"/>
                </a:solidFill>
                <a:latin typeface="Calibri"/>
              </a:rPr>
              <a:t>	p  = 252/18</a:t>
            </a:r>
          </a:p>
          <a:p>
            <a:r>
              <a:rPr lang="pt-BR" sz="2400" b="1" dirty="0">
                <a:solidFill>
                  <a:prstClr val="black"/>
                </a:solidFill>
                <a:latin typeface="Calibri"/>
              </a:rPr>
              <a:t> 	p  =  14,00</a:t>
            </a:r>
          </a:p>
          <a:p>
            <a:endParaRPr lang="pt-BR" sz="24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4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pt-BR" sz="2400" b="1" dirty="0" err="1">
                <a:solidFill>
                  <a:prstClr val="black"/>
                </a:solidFill>
                <a:latin typeface="Calibri"/>
              </a:rPr>
              <a:t>Qd</a:t>
            </a:r>
            <a:r>
              <a:rPr lang="pt-BR" sz="2400" b="1" dirty="0">
                <a:solidFill>
                  <a:prstClr val="black"/>
                </a:solidFill>
                <a:latin typeface="Calibri"/>
              </a:rPr>
              <a:t> = 300 - 8p</a:t>
            </a:r>
          </a:p>
          <a:p>
            <a:r>
              <a:rPr lang="pt-BR" sz="24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pt-BR" sz="2400" b="1" dirty="0" err="1">
                <a:solidFill>
                  <a:prstClr val="black"/>
                </a:solidFill>
                <a:latin typeface="Calibri"/>
              </a:rPr>
              <a:t>Qd</a:t>
            </a:r>
            <a:r>
              <a:rPr lang="pt-BR" sz="2400" b="1" dirty="0">
                <a:solidFill>
                  <a:prstClr val="black"/>
                </a:solidFill>
                <a:latin typeface="Calibri"/>
              </a:rPr>
              <a:t> = 300 – 8 x 14</a:t>
            </a:r>
          </a:p>
          <a:p>
            <a:r>
              <a:rPr lang="pt-BR" sz="24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pt-BR" sz="2400" b="1" dirty="0" err="1">
                <a:solidFill>
                  <a:prstClr val="black"/>
                </a:solidFill>
                <a:latin typeface="Calibri"/>
              </a:rPr>
              <a:t>Qd</a:t>
            </a:r>
            <a:r>
              <a:rPr lang="pt-BR" sz="2400" b="1" dirty="0">
                <a:solidFill>
                  <a:prstClr val="black"/>
                </a:solidFill>
                <a:latin typeface="Calibri"/>
              </a:rPr>
              <a:t> = 300 – 112</a:t>
            </a:r>
          </a:p>
          <a:p>
            <a:r>
              <a:rPr lang="pt-BR" sz="24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pt-BR" sz="2400" b="1" dirty="0" err="1">
                <a:solidFill>
                  <a:prstClr val="black"/>
                </a:solidFill>
                <a:latin typeface="Calibri"/>
              </a:rPr>
              <a:t>Qd</a:t>
            </a:r>
            <a:r>
              <a:rPr lang="pt-BR" sz="2400" b="1" dirty="0">
                <a:solidFill>
                  <a:prstClr val="black"/>
                </a:solidFill>
                <a:latin typeface="Calibri"/>
              </a:rPr>
              <a:t> = 188</a:t>
            </a:r>
            <a:endParaRPr lang="pt-B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279576" y="1196752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  <a:latin typeface="Calibri"/>
              </a:rPr>
              <a:t>                       </a:t>
            </a:r>
            <a:r>
              <a:rPr lang="pt-BR" sz="2400" b="1" dirty="0" err="1">
                <a:solidFill>
                  <a:prstClr val="black"/>
                </a:solidFill>
                <a:latin typeface="Calibri"/>
              </a:rPr>
              <a:t>Qs</a:t>
            </a:r>
            <a:r>
              <a:rPr lang="pt-BR" sz="2400" b="1" dirty="0">
                <a:solidFill>
                  <a:prstClr val="black"/>
                </a:solidFill>
                <a:latin typeface="Calibri"/>
              </a:rPr>
              <a:t> = 48 + 10p        </a:t>
            </a:r>
            <a:r>
              <a:rPr lang="pt-BR" sz="2400" b="1" dirty="0" err="1">
                <a:solidFill>
                  <a:prstClr val="black"/>
                </a:solidFill>
                <a:latin typeface="Calibri"/>
              </a:rPr>
              <a:t>Qd</a:t>
            </a:r>
            <a:r>
              <a:rPr lang="pt-BR" sz="2400" b="1" dirty="0">
                <a:solidFill>
                  <a:prstClr val="black"/>
                </a:solidFill>
                <a:latin typeface="Calibri"/>
              </a:rPr>
              <a:t> = 300 – 8p</a:t>
            </a:r>
          </a:p>
          <a:p>
            <a:endParaRPr lang="pt-BR" sz="24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400" b="1" dirty="0">
                <a:solidFill>
                  <a:prstClr val="black"/>
                </a:solidFill>
                <a:latin typeface="Calibri"/>
              </a:rPr>
              <a:t>               No equilíbrio de mercado temos: </a:t>
            </a:r>
            <a:r>
              <a:rPr lang="pt-BR" sz="2400" b="1" dirty="0" err="1">
                <a:solidFill>
                  <a:prstClr val="black"/>
                </a:solidFill>
                <a:latin typeface="Calibri"/>
              </a:rPr>
              <a:t>Qs</a:t>
            </a:r>
            <a:r>
              <a:rPr lang="pt-BR" sz="2400" b="1" dirty="0">
                <a:solidFill>
                  <a:prstClr val="black"/>
                </a:solidFill>
                <a:latin typeface="Calibri"/>
              </a:rPr>
              <a:t>  =  </a:t>
            </a:r>
            <a:r>
              <a:rPr lang="pt-BR" sz="2400" b="1" dirty="0" err="1">
                <a:solidFill>
                  <a:prstClr val="black"/>
                </a:solidFill>
                <a:latin typeface="Calibri"/>
              </a:rPr>
              <a:t>Qd</a:t>
            </a:r>
            <a:endParaRPr lang="pt-BR" sz="2400" b="1" dirty="0">
              <a:solidFill>
                <a:prstClr val="black"/>
              </a:solidFill>
              <a:latin typeface="Calibri"/>
            </a:endParaRPr>
          </a:p>
          <a:p>
            <a:endParaRPr lang="pt-BR" sz="2400" b="1" dirty="0">
              <a:solidFill>
                <a:prstClr val="black"/>
              </a:solidFill>
              <a:latin typeface="Calibri"/>
            </a:endParaRPr>
          </a:p>
          <a:p>
            <a:endParaRPr lang="pt-BR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55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79576" y="332657"/>
            <a:ext cx="8206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EXERCÍCIO SOBRE EQUILÍBRIO DE MERCADO</a:t>
            </a:r>
            <a:endParaRPr lang="pt-BR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135560" y="1340769"/>
            <a:ext cx="784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algn="just"/>
            <a:r>
              <a:rPr lang="pt-BR" b="1" dirty="0">
                <a:solidFill>
                  <a:prstClr val="black"/>
                </a:solidFill>
                <a:latin typeface="Calibri"/>
              </a:rPr>
              <a:t>                 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Supondo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que as curvas de oferta e de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     demanda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, de uma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mercadoria “X” sejam dadas, respectivamente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pelas seguintes equações:</a:t>
            </a:r>
            <a:endParaRPr lang="pt-BR" sz="2800" b="1" dirty="0">
              <a:solidFill>
                <a:prstClr val="black"/>
              </a:solidFill>
              <a:latin typeface="Calibri"/>
            </a:endParaRPr>
          </a:p>
          <a:p>
            <a:endParaRPr lang="pt-BR" sz="28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800" dirty="0">
                <a:solidFill>
                  <a:prstClr val="black"/>
                </a:solidFill>
                <a:latin typeface="Calibri"/>
              </a:rPr>
              <a:t>           </a:t>
            </a:r>
            <a:r>
              <a:rPr lang="pt-BR" sz="2800" b="1" dirty="0" err="1">
                <a:solidFill>
                  <a:srgbClr val="FF0000"/>
                </a:solidFill>
                <a:latin typeface="Calibri"/>
              </a:rPr>
              <a:t>Ox</a:t>
            </a:r>
            <a:r>
              <a:rPr lang="pt-BR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pt-BR" sz="2800" b="1" dirty="0">
                <a:solidFill>
                  <a:srgbClr val="FF0000"/>
                </a:solidFill>
                <a:latin typeface="Calibri"/>
              </a:rPr>
              <a:t>= </a:t>
            </a:r>
            <a:r>
              <a:rPr lang="pt-BR" sz="2800" b="1" dirty="0">
                <a:solidFill>
                  <a:srgbClr val="FF0000"/>
                </a:solidFill>
                <a:latin typeface="Calibri"/>
              </a:rPr>
              <a:t>  400p </a:t>
            </a:r>
            <a:r>
              <a:rPr lang="pt-BR" sz="2800" b="1" dirty="0">
                <a:solidFill>
                  <a:srgbClr val="FF0000"/>
                </a:solidFill>
                <a:latin typeface="Calibri"/>
              </a:rPr>
              <a:t>– 600    </a:t>
            </a:r>
            <a:endParaRPr lang="pt-BR" sz="2800" b="1" dirty="0">
              <a:solidFill>
                <a:srgbClr val="FF0000"/>
              </a:solidFill>
              <a:latin typeface="Calibri"/>
            </a:endParaRPr>
          </a:p>
          <a:p>
            <a:r>
              <a:rPr lang="pt-BR" sz="2800" b="1" dirty="0">
                <a:solidFill>
                  <a:srgbClr val="FF0000"/>
                </a:solidFill>
                <a:latin typeface="Calibri"/>
              </a:rPr>
              <a:t>           </a:t>
            </a:r>
          </a:p>
          <a:p>
            <a:r>
              <a:rPr lang="pt-BR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pt-BR" sz="2800" b="1" dirty="0">
                <a:solidFill>
                  <a:srgbClr val="FF0000"/>
                </a:solidFill>
                <a:latin typeface="Calibri"/>
              </a:rPr>
              <a:t>          </a:t>
            </a:r>
            <a:r>
              <a:rPr lang="pt-BR" sz="2800" b="1" dirty="0" err="1">
                <a:solidFill>
                  <a:srgbClr val="FF0000"/>
                </a:solidFill>
                <a:latin typeface="Calibri"/>
              </a:rPr>
              <a:t>Dx</a:t>
            </a:r>
            <a:r>
              <a:rPr lang="pt-BR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pt-BR" sz="2800" b="1" dirty="0">
                <a:solidFill>
                  <a:srgbClr val="FF0000"/>
                </a:solidFill>
                <a:latin typeface="Calibri"/>
              </a:rPr>
              <a:t>=  -100p + 3500</a:t>
            </a:r>
          </a:p>
          <a:p>
            <a:endParaRPr lang="pt-BR" sz="2800" b="1" dirty="0">
              <a:solidFill>
                <a:prstClr val="black"/>
              </a:solidFill>
              <a:latin typeface="Calibri"/>
            </a:endParaRPr>
          </a:p>
          <a:p>
            <a:endParaRPr lang="pt-BR" sz="28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800" b="1" dirty="0">
                <a:solidFill>
                  <a:prstClr val="black"/>
                </a:solidFill>
                <a:latin typeface="Calibri"/>
              </a:rPr>
              <a:t>      Qual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será a quantidade e o preço de equilíbrio?</a:t>
            </a:r>
          </a:p>
        </p:txBody>
      </p:sp>
    </p:spTree>
    <p:extLst>
      <p:ext uri="{BB962C8B-B14F-4D97-AF65-F5344CB8AC3E}">
        <p14:creationId xmlns:p14="http://schemas.microsoft.com/office/powerpoint/2010/main" val="15258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15480" y="104475"/>
            <a:ext cx="896550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prstClr val="black"/>
                </a:solidFill>
                <a:latin typeface="Calibri"/>
              </a:rPr>
              <a:t>           </a:t>
            </a:r>
            <a:r>
              <a:rPr lang="pt-BR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EXERCÍCIO SOBRE EQUILIBRIO DE MERCADO</a:t>
            </a:r>
            <a:endParaRPr lang="pt-BR" sz="32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  </a:t>
            </a:r>
          </a:p>
          <a:p>
            <a:endParaRPr lang="pt-BR" sz="20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	</a:t>
            </a:r>
            <a:endParaRPr lang="pt-BR" sz="20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pt-BR" sz="2000" b="1" dirty="0">
                <a:solidFill>
                  <a:prstClr val="black"/>
                </a:solidFill>
                <a:latin typeface="Calibri"/>
              </a:rPr>
              <a:t>  400p – 600  =  -100p +  3.500</a:t>
            </a: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2000" b="1" dirty="0">
                <a:solidFill>
                  <a:prstClr val="black"/>
                </a:solidFill>
                <a:latin typeface="Calibri"/>
              </a:rPr>
              <a:t>                 500p =  4.100                                             No equilíbrio de mercado temos:</a:t>
            </a: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2000" b="1" dirty="0">
                <a:solidFill>
                  <a:prstClr val="black"/>
                </a:solidFill>
                <a:latin typeface="Calibri"/>
              </a:rPr>
              <a:t>                 P =  4.100/500                                                            Ox  =  Dx</a:t>
            </a: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	 </a:t>
            </a:r>
            <a:r>
              <a:rPr lang="pt-BR" sz="2000" b="1" dirty="0">
                <a:solidFill>
                  <a:prstClr val="black"/>
                </a:solidFill>
                <a:latin typeface="Calibri"/>
              </a:rPr>
              <a:t> P =  8,20</a:t>
            </a:r>
          </a:p>
          <a:p>
            <a:endParaRPr lang="pt-BR" sz="20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	   </a:t>
            </a: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                   </a:t>
            </a: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2000" b="1" dirty="0">
                <a:solidFill>
                  <a:prstClr val="black"/>
                </a:solidFill>
                <a:latin typeface="Calibri"/>
              </a:rPr>
              <a:t>                  </a:t>
            </a:r>
            <a:r>
              <a:rPr lang="pt-BR" sz="2000" b="1" dirty="0" err="1">
                <a:solidFill>
                  <a:prstClr val="black"/>
                </a:solidFill>
                <a:latin typeface="Calibri"/>
              </a:rPr>
              <a:t>Dx</a:t>
            </a:r>
            <a:r>
              <a:rPr lang="pt-BR" sz="2000" b="1" dirty="0">
                <a:solidFill>
                  <a:prstClr val="black"/>
                </a:solidFill>
                <a:latin typeface="Calibri"/>
              </a:rPr>
              <a:t> = -100p + 3.500</a:t>
            </a: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pt-BR" sz="2000" b="1" dirty="0">
                <a:solidFill>
                  <a:prstClr val="black"/>
                </a:solidFill>
                <a:latin typeface="Calibri"/>
              </a:rPr>
              <a:t>   Dx = -100.8,2 + 3.500                               Vamos utilizar a curva de demanda</a:t>
            </a: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pt-BR" sz="2000" b="1" dirty="0">
                <a:solidFill>
                  <a:prstClr val="black"/>
                </a:solidFill>
                <a:latin typeface="Calibri"/>
              </a:rPr>
              <a:t>   Dx = 3.500 – 820                                       para determinar a quantidade</a:t>
            </a: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pt-BR" sz="2000" b="1" dirty="0">
                <a:solidFill>
                  <a:prstClr val="black"/>
                </a:solidFill>
                <a:latin typeface="Calibri"/>
              </a:rPr>
              <a:t>   Dx = 2.680</a:t>
            </a:r>
          </a:p>
          <a:p>
            <a:endParaRPr lang="pt-BR" sz="24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400" b="1" dirty="0">
                <a:solidFill>
                  <a:prstClr val="black"/>
                </a:solidFill>
                <a:latin typeface="Calibri"/>
              </a:rPr>
              <a:t>					</a:t>
            </a:r>
          </a:p>
          <a:p>
            <a:endParaRPr lang="pt-BR" sz="2400" b="1" dirty="0">
              <a:solidFill>
                <a:prstClr val="black"/>
              </a:solidFill>
              <a:latin typeface="Calibri"/>
            </a:endParaRPr>
          </a:p>
          <a:p>
            <a:endParaRPr lang="pt-BR" sz="2400" dirty="0">
              <a:solidFill>
                <a:prstClr val="black"/>
              </a:solidFill>
              <a:latin typeface="Calibri"/>
            </a:endParaRPr>
          </a:p>
          <a:p>
            <a:endParaRPr lang="pt-B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Chave direita 2"/>
          <p:cNvSpPr/>
          <p:nvPr/>
        </p:nvSpPr>
        <p:spPr>
          <a:xfrm>
            <a:off x="5745922" y="1628800"/>
            <a:ext cx="598928" cy="1046482"/>
          </a:xfrm>
          <a:prstGeom prst="righ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Chave direita 4"/>
          <p:cNvSpPr/>
          <p:nvPr/>
        </p:nvSpPr>
        <p:spPr>
          <a:xfrm>
            <a:off x="5714358" y="3861048"/>
            <a:ext cx="598928" cy="1046482"/>
          </a:xfrm>
          <a:prstGeom prst="righ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782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12571" y="1619794"/>
            <a:ext cx="9718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MATÉRIA PARA A P2</a:t>
            </a:r>
            <a:endParaRPr lang="pt-BR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52206" y="3148149"/>
            <a:ext cx="69494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              </a:t>
            </a:r>
            <a:r>
              <a:rPr lang="pt-BR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MICROECONOMIA</a:t>
            </a:r>
            <a:endParaRPr lang="pt-BR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069770" y="5512526"/>
            <a:ext cx="4885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/>
              <a:t>      </a:t>
            </a:r>
            <a:r>
              <a:rPr lang="pt-BR" sz="6000" dirty="0" smtClean="0"/>
              <a:t> </a:t>
            </a:r>
            <a:r>
              <a:rPr lang="pt-BR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PARTE </a:t>
            </a:r>
            <a:r>
              <a:rPr lang="pt-BR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pt-BR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9431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35560" y="44625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  EXERCÍCIO </a:t>
            </a:r>
            <a:r>
              <a:rPr lang="pt-BR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SOBRE EQUILÍBRIO DE MERCADO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991544" y="1052737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algn="just"/>
            <a:r>
              <a:rPr lang="pt-BR" sz="2800" b="1" dirty="0">
                <a:solidFill>
                  <a:prstClr val="black"/>
                </a:solidFill>
                <a:latin typeface="Calibri"/>
              </a:rPr>
              <a:t>Supondo que as curvas de oferta e de      demanda, de uma  mercadoria “X” sejam dadas, respectivamente pelas seguintes equações:</a:t>
            </a:r>
          </a:p>
          <a:p>
            <a:endParaRPr lang="pt-BR" sz="28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800" dirty="0">
                <a:solidFill>
                  <a:prstClr val="black"/>
                </a:solidFill>
                <a:latin typeface="Calibri"/>
              </a:rPr>
              <a:t>          </a:t>
            </a:r>
            <a:endParaRPr lang="pt-BR" sz="2800" dirty="0">
              <a:solidFill>
                <a:prstClr val="black"/>
              </a:solidFill>
              <a:latin typeface="Calibri"/>
            </a:endParaRPr>
          </a:p>
          <a:p>
            <a:r>
              <a:rPr lang="pt-BR" sz="28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pt-BR" sz="2800" b="1" dirty="0" err="1">
                <a:solidFill>
                  <a:srgbClr val="FF0000"/>
                </a:solidFill>
                <a:latin typeface="Calibri"/>
              </a:rPr>
              <a:t>Ox</a:t>
            </a:r>
            <a:r>
              <a:rPr lang="pt-BR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pt-BR" sz="2800" b="1" dirty="0">
                <a:solidFill>
                  <a:srgbClr val="FF0000"/>
                </a:solidFill>
                <a:latin typeface="Calibri"/>
              </a:rPr>
              <a:t>= </a:t>
            </a:r>
            <a:r>
              <a:rPr lang="pt-BR" sz="2800" b="1" dirty="0">
                <a:solidFill>
                  <a:srgbClr val="FF0000"/>
                </a:solidFill>
                <a:latin typeface="Calibri"/>
              </a:rPr>
              <a:t>600p </a:t>
            </a:r>
            <a:r>
              <a:rPr lang="pt-BR" sz="2800" b="1" dirty="0">
                <a:solidFill>
                  <a:srgbClr val="FF0000"/>
                </a:solidFill>
                <a:latin typeface="Calibri"/>
              </a:rPr>
              <a:t>– </a:t>
            </a:r>
            <a:r>
              <a:rPr lang="pt-BR" sz="2800" b="1" dirty="0">
                <a:solidFill>
                  <a:srgbClr val="FF0000"/>
                </a:solidFill>
                <a:latin typeface="Calibri"/>
              </a:rPr>
              <a:t>800   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e</a:t>
            </a:r>
            <a:r>
              <a:rPr lang="pt-BR" sz="2800" dirty="0">
                <a:solidFill>
                  <a:prstClr val="black"/>
                </a:solidFill>
                <a:latin typeface="Calibri"/>
              </a:rPr>
              <a:t>    </a:t>
            </a:r>
            <a:r>
              <a:rPr lang="pt-BR" sz="2800" b="1" dirty="0" err="1">
                <a:solidFill>
                  <a:srgbClr val="FF0000"/>
                </a:solidFill>
                <a:latin typeface="Calibri"/>
              </a:rPr>
              <a:t>Dx</a:t>
            </a:r>
            <a:r>
              <a:rPr lang="pt-BR" sz="2800" b="1" dirty="0">
                <a:solidFill>
                  <a:srgbClr val="FF0000"/>
                </a:solidFill>
                <a:latin typeface="Calibri"/>
              </a:rPr>
              <a:t> =  </a:t>
            </a:r>
            <a:r>
              <a:rPr lang="pt-BR" sz="2800" b="1" dirty="0">
                <a:solidFill>
                  <a:srgbClr val="FF0000"/>
                </a:solidFill>
                <a:latin typeface="Calibri"/>
              </a:rPr>
              <a:t>-360p + 5200</a:t>
            </a:r>
            <a:endParaRPr lang="pt-BR" sz="2800" b="1" dirty="0">
              <a:solidFill>
                <a:srgbClr val="FF0000"/>
              </a:solidFill>
              <a:latin typeface="Calibri"/>
            </a:endParaRPr>
          </a:p>
          <a:p>
            <a:endParaRPr lang="pt-BR" sz="28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800" b="1" dirty="0">
                <a:solidFill>
                  <a:prstClr val="black"/>
                </a:solidFill>
                <a:latin typeface="Calibri"/>
              </a:rPr>
              <a:t>        </a:t>
            </a:r>
          </a:p>
          <a:p>
            <a:r>
              <a:rPr lang="pt-BR" sz="2800" b="1" dirty="0">
                <a:solidFill>
                  <a:prstClr val="black"/>
                </a:solidFill>
                <a:latin typeface="Calibri"/>
              </a:rPr>
              <a:t>      Qual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será a quantidade e o preço de equilíbrio?</a:t>
            </a:r>
          </a:p>
          <a:p>
            <a:pPr algn="just"/>
            <a:endParaRPr lang="pt-BR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00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15480" y="104475"/>
            <a:ext cx="896550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prstClr val="black"/>
                </a:solidFill>
                <a:latin typeface="Calibri"/>
              </a:rPr>
              <a:t>           </a:t>
            </a:r>
            <a:r>
              <a:rPr lang="pt-BR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EXERCÍCIO SOBRE EQUILIBRIO DE MERCADO</a:t>
            </a:r>
            <a:endParaRPr lang="pt-BR" sz="32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  </a:t>
            </a:r>
          </a:p>
          <a:p>
            <a:endParaRPr lang="pt-BR" sz="20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	</a:t>
            </a:r>
            <a:endParaRPr lang="pt-BR" sz="20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pt-BR" sz="2000" b="1" dirty="0">
                <a:solidFill>
                  <a:prstClr val="black"/>
                </a:solidFill>
                <a:latin typeface="Calibri"/>
              </a:rPr>
              <a:t>  600p – 800  =  -360p +  5.200</a:t>
            </a: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2000" b="1" dirty="0">
                <a:solidFill>
                  <a:prstClr val="black"/>
                </a:solidFill>
                <a:latin typeface="Calibri"/>
              </a:rPr>
              <a:t>                 600p + 360p = 5.200 + 800                        No equilíbrio de mercado temos:</a:t>
            </a: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2000" b="1" dirty="0">
                <a:solidFill>
                  <a:prstClr val="black"/>
                </a:solidFill>
                <a:latin typeface="Calibri"/>
              </a:rPr>
              <a:t>                 P =  6.000/960                                                               </a:t>
            </a:r>
            <a:r>
              <a:rPr lang="pt-BR" sz="2000" b="1" dirty="0" err="1">
                <a:solidFill>
                  <a:prstClr val="black"/>
                </a:solidFill>
                <a:latin typeface="Calibri"/>
              </a:rPr>
              <a:t>Ox</a:t>
            </a:r>
            <a:r>
              <a:rPr lang="pt-BR" sz="2000" b="1" dirty="0">
                <a:solidFill>
                  <a:prstClr val="black"/>
                </a:solidFill>
                <a:latin typeface="Calibri"/>
              </a:rPr>
              <a:t>  =  Dx</a:t>
            </a: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	 </a:t>
            </a:r>
            <a:r>
              <a:rPr lang="pt-BR" sz="2000" b="1" dirty="0">
                <a:solidFill>
                  <a:prstClr val="black"/>
                </a:solidFill>
                <a:latin typeface="Calibri"/>
              </a:rPr>
              <a:t> P =  6,25</a:t>
            </a:r>
          </a:p>
          <a:p>
            <a:endParaRPr lang="pt-BR" sz="20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	   </a:t>
            </a: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                   </a:t>
            </a: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2000" b="1" dirty="0">
                <a:solidFill>
                  <a:prstClr val="black"/>
                </a:solidFill>
                <a:latin typeface="Calibri"/>
              </a:rPr>
              <a:t>                  </a:t>
            </a:r>
            <a:r>
              <a:rPr lang="pt-BR" sz="2000" b="1" dirty="0" err="1">
                <a:solidFill>
                  <a:prstClr val="black"/>
                </a:solidFill>
                <a:latin typeface="Calibri"/>
              </a:rPr>
              <a:t>Dx</a:t>
            </a:r>
            <a:r>
              <a:rPr lang="pt-BR" sz="2000" b="1" dirty="0">
                <a:solidFill>
                  <a:prstClr val="black"/>
                </a:solidFill>
                <a:latin typeface="Calibri"/>
              </a:rPr>
              <a:t> = -360p + 5.200</a:t>
            </a: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pt-BR" sz="2000" b="1" dirty="0">
                <a:solidFill>
                  <a:prstClr val="black"/>
                </a:solidFill>
                <a:latin typeface="Calibri"/>
              </a:rPr>
              <a:t>   Dx = -360 x 6,25 + 3.500                         Vamos utilizar a curva de demanda</a:t>
            </a: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pt-BR" sz="2000" b="1" dirty="0">
                <a:solidFill>
                  <a:prstClr val="black"/>
                </a:solidFill>
                <a:latin typeface="Calibri"/>
              </a:rPr>
              <a:t>   Dx = -2.250 + 5.200                                      para determinar a quantidade</a:t>
            </a:r>
          </a:p>
          <a:p>
            <a:r>
              <a:rPr lang="pt-BR" sz="20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pt-BR" sz="2000" b="1" dirty="0">
                <a:solidFill>
                  <a:prstClr val="black"/>
                </a:solidFill>
                <a:latin typeface="Calibri"/>
              </a:rPr>
              <a:t>   Dx = 2.950</a:t>
            </a:r>
          </a:p>
          <a:p>
            <a:endParaRPr lang="pt-BR" sz="24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400" b="1" dirty="0">
                <a:solidFill>
                  <a:prstClr val="black"/>
                </a:solidFill>
                <a:latin typeface="Calibri"/>
              </a:rPr>
              <a:t>					</a:t>
            </a:r>
          </a:p>
          <a:p>
            <a:endParaRPr lang="pt-BR" sz="2400" b="1" dirty="0">
              <a:solidFill>
                <a:prstClr val="black"/>
              </a:solidFill>
              <a:latin typeface="Calibri"/>
            </a:endParaRPr>
          </a:p>
          <a:p>
            <a:endParaRPr lang="pt-BR" sz="2400" dirty="0">
              <a:solidFill>
                <a:prstClr val="black"/>
              </a:solidFill>
              <a:latin typeface="Calibri"/>
            </a:endParaRPr>
          </a:p>
          <a:p>
            <a:endParaRPr lang="pt-B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Chave direita 2"/>
          <p:cNvSpPr/>
          <p:nvPr/>
        </p:nvSpPr>
        <p:spPr>
          <a:xfrm>
            <a:off x="5745922" y="1628800"/>
            <a:ext cx="598928" cy="1046482"/>
          </a:xfrm>
          <a:prstGeom prst="righ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Chave direita 4"/>
          <p:cNvSpPr/>
          <p:nvPr/>
        </p:nvSpPr>
        <p:spPr>
          <a:xfrm>
            <a:off x="5714358" y="3861048"/>
            <a:ext cx="598928" cy="1046482"/>
          </a:xfrm>
          <a:prstGeom prst="righ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294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75520" y="1"/>
            <a:ext cx="8784976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  <a:latin typeface="Calibri"/>
              </a:rPr>
              <a:t>        </a:t>
            </a:r>
            <a:r>
              <a:rPr lang="pt-BR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EXERCÍCIO SOBRE  EQUILÍBRIO DE MERCADO</a:t>
            </a:r>
          </a:p>
          <a:p>
            <a:endParaRPr lang="pt-BR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</a:endParaRPr>
          </a:p>
          <a:p>
            <a:pPr algn="just"/>
            <a:r>
              <a:rPr lang="pt-BR" sz="2400" b="1" dirty="0">
                <a:solidFill>
                  <a:prstClr val="black"/>
                </a:solidFill>
                <a:latin typeface="Calibri"/>
              </a:rPr>
              <a:t>Vamos considerar que as equações Ps = 100 + 5Qs e Pd = 280 - 4Qd, representem respectivamente, os preços de OFERTA e de DEMANDA, onde Qs  e Qd são as quantidades ofertadas e demandadas de um determinado produto. Existe um preço acima do equilíbrio que se vigorasse no mercado provocaria um excedente de produção de 18 unidades do produto.       </a:t>
            </a:r>
            <a:r>
              <a:rPr lang="pt-BR" sz="2400" b="1" u="sng" dirty="0">
                <a:solidFill>
                  <a:srgbClr val="FF0000"/>
                </a:solidFill>
                <a:latin typeface="Calibri"/>
              </a:rPr>
              <a:t>QUE PREÇO É ESSE?</a:t>
            </a:r>
          </a:p>
          <a:p>
            <a:pPr algn="just"/>
            <a:r>
              <a:rPr lang="pt-BR" sz="2400" b="1" dirty="0">
                <a:solidFill>
                  <a:prstClr val="black"/>
                </a:solidFill>
                <a:latin typeface="Calibri"/>
              </a:rPr>
              <a:t>_______________________________________________________</a:t>
            </a:r>
            <a:endParaRPr lang="pt-BR" sz="2400" b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pt-BR" sz="2400" b="1" dirty="0">
                <a:solidFill>
                  <a:srgbClr val="FF0000"/>
                </a:solidFill>
                <a:latin typeface="Calibri"/>
              </a:rPr>
              <a:t>Curva de oferta                 </a:t>
            </a:r>
            <a:r>
              <a:rPr lang="pt-BR" sz="2400" b="1" dirty="0">
                <a:solidFill>
                  <a:prstClr val="black"/>
                </a:solidFill>
                <a:latin typeface="Calibri"/>
              </a:rPr>
              <a:t>Ps = 100  + 5Qs</a:t>
            </a:r>
          </a:p>
          <a:p>
            <a:pPr algn="just"/>
            <a:r>
              <a:rPr lang="pt-BR" sz="2400" b="1" dirty="0">
                <a:solidFill>
                  <a:srgbClr val="FF0000"/>
                </a:solidFill>
                <a:latin typeface="Calibri"/>
              </a:rPr>
              <a:t>Curva de demanda           </a:t>
            </a:r>
            <a:r>
              <a:rPr lang="pt-BR" sz="2400" b="1" dirty="0">
                <a:solidFill>
                  <a:prstClr val="black"/>
                </a:solidFill>
                <a:latin typeface="Calibri"/>
              </a:rPr>
              <a:t>Pd = 280 – 4Qd</a:t>
            </a:r>
          </a:p>
          <a:p>
            <a:pPr algn="just"/>
            <a:endParaRPr lang="pt-BR" sz="2400" b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pt-BR" sz="2400" b="1" dirty="0">
                <a:solidFill>
                  <a:prstClr val="black"/>
                </a:solidFill>
                <a:latin typeface="Calibri"/>
              </a:rPr>
              <a:t>Se existe um excesso de 18 unidades na produção, significa que a</a:t>
            </a:r>
          </a:p>
          <a:p>
            <a:pPr algn="just"/>
            <a:r>
              <a:rPr lang="pt-BR" sz="2400" b="1" dirty="0">
                <a:solidFill>
                  <a:prstClr val="black"/>
                </a:solidFill>
                <a:latin typeface="Calibri"/>
              </a:rPr>
              <a:t>produção é maior que a demanda em 18 unidades</a:t>
            </a:r>
          </a:p>
          <a:p>
            <a:pPr algn="just"/>
            <a:endParaRPr lang="pt-BR" sz="2400" b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pt-BR" sz="2400" b="1" dirty="0">
                <a:solidFill>
                  <a:prstClr val="black"/>
                </a:solidFill>
                <a:latin typeface="Calibri"/>
              </a:rPr>
              <a:t>Vamos traduzir para uma linguagem matemática:  </a:t>
            </a:r>
          </a:p>
          <a:p>
            <a:pPr algn="just"/>
            <a:r>
              <a:rPr lang="pt-BR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2400" b="1" dirty="0">
                <a:solidFill>
                  <a:prstClr val="black"/>
                </a:solidFill>
                <a:latin typeface="Calibri"/>
              </a:rPr>
              <a:t>                  </a:t>
            </a:r>
            <a:r>
              <a:rPr lang="pt-BR" sz="2400" b="1" dirty="0">
                <a:solidFill>
                  <a:srgbClr val="1F497D"/>
                </a:solidFill>
                <a:latin typeface="Calibri"/>
              </a:rPr>
              <a:t>Qs               –                Qd                         =   18</a:t>
            </a:r>
          </a:p>
          <a:p>
            <a:pPr algn="just"/>
            <a:r>
              <a:rPr lang="pt-BR" sz="2400" b="1" dirty="0">
                <a:solidFill>
                  <a:srgbClr val="FF0000"/>
                </a:solidFill>
                <a:latin typeface="Calibri"/>
              </a:rPr>
              <a:t>         (</a:t>
            </a:r>
            <a:r>
              <a:rPr lang="pt-BR" sz="2000" b="1" dirty="0">
                <a:solidFill>
                  <a:srgbClr val="FF0000"/>
                </a:solidFill>
                <a:latin typeface="Calibri"/>
              </a:rPr>
              <a:t>Quant. Ofertada)</a:t>
            </a:r>
            <a:r>
              <a:rPr lang="pt-BR" sz="2400" b="1" dirty="0">
                <a:solidFill>
                  <a:srgbClr val="FF0000"/>
                </a:solidFill>
                <a:latin typeface="Calibri"/>
              </a:rPr>
              <a:t>       (Quant. Demandada)</a:t>
            </a:r>
          </a:p>
          <a:p>
            <a:pPr algn="just"/>
            <a:endParaRPr lang="pt-BR" sz="2400" b="1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pt-BR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881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/>
              <p:cNvSpPr txBox="1"/>
              <p:nvPr/>
            </p:nvSpPr>
            <p:spPr>
              <a:xfrm>
                <a:off x="1522620" y="188640"/>
                <a:ext cx="9144000" cy="7967950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Ps = 100 + 5Qs                                              Pd = 280 – 4Qd</a:t>
                </a:r>
              </a:p>
              <a:p>
                <a:endParaRPr lang="pt-BR" sz="2400" b="1" dirty="0">
                  <a:solidFill>
                    <a:prstClr val="black"/>
                  </a:solidFill>
                  <a:latin typeface="Calibri"/>
                </a:endParaRPr>
              </a:p>
              <a:p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Vamos colocar Qs em evidência             Vamos colocar Qd em evidência</a:t>
                </a:r>
              </a:p>
              <a:p>
                <a:endParaRPr lang="pt-BR" sz="2400" b="1" dirty="0">
                  <a:solidFill>
                    <a:prstClr val="black"/>
                  </a:solidFill>
                  <a:latin typeface="Calibri"/>
                </a:endParaRPr>
              </a:p>
              <a:p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5Qs = P – 100                                              4Qd = 280 - P</a:t>
                </a:r>
              </a:p>
              <a:p>
                <a:endParaRPr lang="pt-BR" sz="2400" b="1" dirty="0">
                  <a:solidFill>
                    <a:prstClr val="black"/>
                  </a:solidFill>
                  <a:latin typeface="Calibri"/>
                </a:endParaRPr>
              </a:p>
              <a:p>
                <a:r>
                  <a:rPr lang="pt-BR" sz="2400" b="1" i="1" dirty="0">
                    <a:solidFill>
                      <a:prstClr val="black"/>
                    </a:solidFill>
                    <a:latin typeface="Cambria Math"/>
                  </a:rPr>
                  <a:t>   Qs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𝑷</m:t>
                        </m:r>
                      </m:num>
                      <m:den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pt-BR" sz="2400" b="1" i="1" dirty="0">
                    <a:solidFill>
                      <a:prstClr val="black"/>
                    </a:solidFill>
                    <a:latin typeface="Cambria Math"/>
                  </a:rPr>
                  <a:t> - 20                                                 Qd = 70 -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𝑷</m:t>
                        </m:r>
                      </m:num>
                      <m:den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pt-BR" sz="2400" b="1" i="1" dirty="0">
                  <a:solidFill>
                    <a:prstClr val="black"/>
                  </a:solidFill>
                  <a:latin typeface="Cambria Math"/>
                </a:endParaRPr>
              </a:p>
              <a:p>
                <a:pPr lvl="8"/>
                <a:endParaRPr lang="pt-BR" sz="2400" b="1" dirty="0">
                  <a:solidFill>
                    <a:prstClr val="black"/>
                  </a:solidFill>
                  <a:latin typeface="Calibri"/>
                </a:endParaRPr>
              </a:p>
              <a:p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    </a:t>
                </a:r>
                <a:r>
                  <a:rPr lang="pt-BR" sz="2400" b="1" dirty="0">
                    <a:solidFill>
                      <a:srgbClr val="FF0000"/>
                    </a:solidFill>
                    <a:latin typeface="Calibri"/>
                  </a:rPr>
                  <a:t>Se:   </a:t>
                </a:r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Qs – Qd = 18</a:t>
                </a:r>
              </a:p>
              <a:p>
                <a:endParaRPr lang="pt-BR" sz="2400" b="1" dirty="0">
                  <a:solidFill>
                    <a:srgbClr val="FF0000"/>
                  </a:solidFill>
                  <a:latin typeface="Calibri"/>
                </a:endParaRPr>
              </a:p>
              <a:p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𝑷</m:t>
                        </m:r>
                      </m:num>
                      <m:den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- 20  -  ( 70 -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𝑷</m:t>
                        </m:r>
                      </m:num>
                      <m:den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 ) = 18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𝑷</m:t>
                        </m:r>
                      </m:num>
                      <m:den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𝑷</m:t>
                        </m:r>
                      </m:num>
                      <m:den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  = 20 + 70 + 18 </a:t>
                </a:r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𝑷</m:t>
                        </m:r>
                      </m:num>
                      <m:den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𝑷</m:t>
                        </m:r>
                      </m:num>
                      <m:den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 = 108</a:t>
                </a:r>
                <a:endParaRPr lang="pt-BR" sz="2400" b="1" dirty="0">
                  <a:solidFill>
                    <a:prstClr val="black"/>
                  </a:solidFill>
                  <a:latin typeface="Calibri"/>
                </a:endParaRPr>
              </a:p>
              <a:p>
                <a:endParaRPr lang="pt-BR" sz="2400" b="1" dirty="0">
                  <a:solidFill>
                    <a:prstClr val="black"/>
                  </a:solidFill>
                  <a:latin typeface="Calibri"/>
                </a:endParaRPr>
              </a:p>
              <a:p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  4P + 5P = 2.160            </a:t>
                </a:r>
              </a:p>
              <a:p>
                <a:endParaRPr lang="pt-BR" sz="2400" b="1" dirty="0">
                  <a:solidFill>
                    <a:prstClr val="black"/>
                  </a:solidFill>
                  <a:latin typeface="Calibri"/>
                </a:endParaRPr>
              </a:p>
              <a:p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   P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𝟏𝟔𝟎</m:t>
                        </m:r>
                      </m:num>
                      <m:den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             P = 240,00         é o preço que causa o desequilíbrio</a:t>
                </a:r>
              </a:p>
              <a:p>
                <a:endParaRPr lang="pt-BR" sz="2400" b="1" dirty="0">
                  <a:solidFill>
                    <a:prstClr val="black"/>
                  </a:solidFill>
                  <a:latin typeface="Calibri"/>
                </a:endParaRPr>
              </a:p>
              <a:p>
                <a:endParaRPr lang="pt-BR" sz="2400" b="1" dirty="0">
                  <a:solidFill>
                    <a:prstClr val="black"/>
                  </a:solidFill>
                  <a:latin typeface="Calibri"/>
                </a:endParaRPr>
              </a:p>
              <a:p>
                <a:endParaRPr lang="pt-BR" sz="2400" b="1" dirty="0">
                  <a:solidFill>
                    <a:prstClr val="black"/>
                  </a:solidFill>
                  <a:latin typeface="Calibri"/>
                </a:endParaRPr>
              </a:p>
              <a:p>
                <a:endParaRPr lang="pt-BR" sz="2400" b="1" dirty="0">
                  <a:solidFill>
                    <a:prstClr val="black"/>
                  </a:solidFill>
                  <a:latin typeface="Calibri"/>
                </a:endParaRPr>
              </a:p>
              <a:p>
                <a:endParaRPr lang="pt-BR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620" y="188640"/>
                <a:ext cx="9144000" cy="7967950"/>
              </a:xfrm>
              <a:prstGeom prst="rect">
                <a:avLst/>
              </a:prstGeom>
              <a:blipFill>
                <a:blip r:embed="rId2"/>
                <a:stretch>
                  <a:fillRect l="-999" t="-535"/>
                </a:stretch>
              </a:blip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ivisa 2"/>
          <p:cNvSpPr/>
          <p:nvPr/>
        </p:nvSpPr>
        <p:spPr>
          <a:xfrm>
            <a:off x="3359696" y="5791206"/>
            <a:ext cx="242316" cy="2423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Divisa 3"/>
          <p:cNvSpPr/>
          <p:nvPr/>
        </p:nvSpPr>
        <p:spPr>
          <a:xfrm>
            <a:off x="8066508" y="4216367"/>
            <a:ext cx="242316" cy="2423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ivisa 4"/>
          <p:cNvSpPr/>
          <p:nvPr/>
        </p:nvSpPr>
        <p:spPr>
          <a:xfrm>
            <a:off x="4665142" y="4238727"/>
            <a:ext cx="242316" cy="2423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Divisa 6"/>
          <p:cNvSpPr/>
          <p:nvPr/>
        </p:nvSpPr>
        <p:spPr>
          <a:xfrm>
            <a:off x="5375920" y="5829243"/>
            <a:ext cx="242316" cy="2423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0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4465820" y="2060159"/>
            <a:ext cx="2952328" cy="1145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prstClr val="black"/>
                </a:solidFill>
                <a:latin typeface="Calibri"/>
              </a:rPr>
              <a:t>SENSIBILIDADE</a:t>
            </a:r>
          </a:p>
          <a:p>
            <a:pPr algn="ctr"/>
            <a:r>
              <a:rPr lang="pt-B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%</a:t>
            </a:r>
          </a:p>
        </p:txBody>
      </p:sp>
      <p:sp>
        <p:nvSpPr>
          <p:cNvPr id="4" name="Elipse 3"/>
          <p:cNvSpPr/>
          <p:nvPr/>
        </p:nvSpPr>
        <p:spPr>
          <a:xfrm>
            <a:off x="2171565" y="3522232"/>
            <a:ext cx="2952327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prstClr val="black"/>
                </a:solidFill>
                <a:latin typeface="Calibri"/>
              </a:rPr>
              <a:t>DEMANDA</a:t>
            </a:r>
            <a:endParaRPr lang="pt-BR" sz="32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Conector angulado 6"/>
          <p:cNvCxnSpPr/>
          <p:nvPr/>
        </p:nvCxnSpPr>
        <p:spPr>
          <a:xfrm rot="16200000" flipH="1">
            <a:off x="7210757" y="2602277"/>
            <a:ext cx="1179965" cy="1105221"/>
          </a:xfrm>
          <a:prstGeom prst="bentConnector3">
            <a:avLst>
              <a:gd name="adj1" fmla="val 12427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angulado 7"/>
          <p:cNvCxnSpPr/>
          <p:nvPr/>
        </p:nvCxnSpPr>
        <p:spPr>
          <a:xfrm rot="5400000">
            <a:off x="3535348" y="2461260"/>
            <a:ext cx="1173352" cy="948592"/>
          </a:xfrm>
          <a:prstGeom prst="bentConnector3">
            <a:avLst>
              <a:gd name="adj1" fmla="val 27171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5931221" y="1289294"/>
            <a:ext cx="13944" cy="7708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de cantos arredondados 14"/>
          <p:cNvSpPr/>
          <p:nvPr/>
        </p:nvSpPr>
        <p:spPr>
          <a:xfrm>
            <a:off x="4452818" y="116633"/>
            <a:ext cx="2952328" cy="1145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prstClr val="black"/>
                </a:solidFill>
                <a:latin typeface="Calibri"/>
              </a:rPr>
              <a:t>ELASTICIDADE</a:t>
            </a:r>
            <a:endParaRPr lang="pt-BR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6949194" y="3744869"/>
            <a:ext cx="2808311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prstClr val="black"/>
                </a:solidFill>
                <a:latin typeface="Calibri"/>
              </a:rPr>
              <a:t>OFERTA</a:t>
            </a:r>
            <a:endParaRPr lang="pt-BR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7836436" y="5229200"/>
            <a:ext cx="2147996" cy="13702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VARIAÇÃO DO PREÇO DE “Y”</a:t>
            </a:r>
          </a:p>
          <a:p>
            <a:pPr algn="ctr"/>
            <a:r>
              <a:rPr lang="pt-B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(SUBSTITUTOS/ COMPLEMENT)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4871167" y="5229200"/>
            <a:ext cx="2147996" cy="13702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VARIAÇÃO DA RENDA</a:t>
            </a:r>
            <a:endParaRPr lang="pt-B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1974028" y="5193673"/>
            <a:ext cx="2147996" cy="13702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VARIAÇÃO DO PREÇO DE “X”</a:t>
            </a:r>
          </a:p>
        </p:txBody>
      </p:sp>
    </p:spTree>
    <p:extLst>
      <p:ext uri="{BB962C8B-B14F-4D97-AF65-F5344CB8AC3E}">
        <p14:creationId xmlns:p14="http://schemas.microsoft.com/office/powerpoint/2010/main" val="29480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11624" y="1772817"/>
            <a:ext cx="73448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Nós 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já sabemos que quando o preço de </a:t>
            </a:r>
            <a:endParaRPr lang="pt-BR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just"/>
            <a:endParaRPr lang="pt-BR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um 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produto aumenta, a sua quantidade </a:t>
            </a:r>
            <a:endParaRPr lang="pt-BR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just"/>
            <a:endParaRPr lang="pt-BR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demandada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necessariamente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vai </a:t>
            </a:r>
          </a:p>
          <a:p>
            <a:pPr algn="just"/>
            <a:endParaRPr lang="pt-BR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diminuir. </a:t>
            </a:r>
            <a:endParaRPr lang="pt-B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143672" y="707193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             ELASTICIDADE</a:t>
            </a:r>
            <a:endParaRPr lang="pt-BR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38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50832" y="188640"/>
            <a:ext cx="3192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ELASTICIDADE</a:t>
            </a:r>
            <a:endParaRPr lang="pt-BR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58407" y="764705"/>
            <a:ext cx="799288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just"/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Nós já sabemos que alguns fatores provocam </a:t>
            </a:r>
          </a:p>
          <a:p>
            <a:pPr algn="just"/>
            <a:endParaRPr lang="pt-BR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alterações nas curvas de oferta e de demanda, </a:t>
            </a:r>
          </a:p>
          <a:p>
            <a:pPr algn="just"/>
            <a:endParaRPr lang="pt-BR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essas alterações podem deslocar as curvas ou </a:t>
            </a:r>
          </a:p>
          <a:p>
            <a:pPr algn="just"/>
            <a:endParaRPr lang="pt-BR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mesmo  fazer  transitar  ao  longo  da  própria </a:t>
            </a:r>
          </a:p>
          <a:p>
            <a:pPr algn="just"/>
            <a:endParaRPr lang="pt-BR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curva.</a:t>
            </a:r>
          </a:p>
          <a:p>
            <a:pPr algn="just"/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just"/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just"/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623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46082" y="836712"/>
            <a:ext cx="74168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Nós 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já sabemos, que tanto a oferta quanto a demanda, sofrem interferência de algumas transformações no mercado, </a:t>
            </a:r>
          </a:p>
          <a:p>
            <a:pPr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</a:t>
            </a:r>
          </a:p>
          <a:p>
            <a:pPr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	mas de que forma?</a:t>
            </a:r>
          </a:p>
          <a:p>
            <a:pPr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</a:t>
            </a:r>
          </a:p>
          <a:p>
            <a:pPr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	em que proporção?</a:t>
            </a:r>
          </a:p>
          <a:p>
            <a:pPr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</a:t>
            </a:r>
          </a:p>
          <a:p>
            <a:pPr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	em que percentual?</a:t>
            </a:r>
          </a:p>
          <a:p>
            <a:pPr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</a:t>
            </a:r>
          </a:p>
          <a:p>
            <a:pPr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	em que quantidades?</a:t>
            </a:r>
            <a:endParaRPr lang="pt-BR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367809" y="58221"/>
            <a:ext cx="3192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ELASTICIDADE</a:t>
            </a:r>
            <a:endParaRPr lang="pt-BR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035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13105" y="332656"/>
            <a:ext cx="8964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  <a:latin typeface="Calibri"/>
              </a:rPr>
              <a:t>                                                       </a:t>
            </a:r>
            <a:r>
              <a:rPr lang="pt-BR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ELASTICIDADE</a:t>
            </a:r>
          </a:p>
          <a:p>
            <a:endParaRPr lang="pt-BR" sz="2400" b="1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pt-BR" sz="32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just"/>
            <a:endParaRPr lang="pt-BR" sz="32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just"/>
            <a:r>
              <a:rPr lang="pt-BR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CONCEITO</a:t>
            </a:r>
            <a:r>
              <a:rPr lang="pt-BR" sz="3200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É o tamanho do impacto que uma alteração percentual em uma variável (preço), exerce sobre outra variável ( demanda).</a:t>
            </a:r>
            <a:endParaRPr lang="pt-BR" sz="3200" b="1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pt-BR" sz="3200" b="1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pt-BR" sz="3200" b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 reação dos consumidores, as variações nos preços, pode ser mais intensa  ou menos intensa.</a:t>
            </a:r>
            <a:endParaRPr lang="pt-BR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16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919536" y="332657"/>
            <a:ext cx="853345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  <a:latin typeface="Calibri"/>
              </a:rPr>
              <a:t>                          </a:t>
            </a:r>
            <a:r>
              <a:rPr lang="pt-BR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TIPOS DE ELASTICIDADES</a:t>
            </a:r>
            <a:endParaRPr lang="pt-BR" sz="4000" b="1" dirty="0">
              <a:solidFill>
                <a:srgbClr val="1F497D"/>
              </a:solidFill>
              <a:latin typeface="Calibri"/>
            </a:endParaRPr>
          </a:p>
          <a:p>
            <a:pPr algn="just"/>
            <a:endParaRPr lang="pt-BR" sz="2800" b="1" dirty="0">
              <a:solidFill>
                <a:srgbClr val="FF0000"/>
              </a:solidFill>
              <a:latin typeface="Calibri"/>
            </a:endParaRPr>
          </a:p>
          <a:p>
            <a:pPr algn="just"/>
            <a:endParaRPr lang="pt-BR" sz="2800" b="1" dirty="0">
              <a:solidFill>
                <a:srgbClr val="FF0000"/>
              </a:solidFill>
              <a:latin typeface="Calibri"/>
            </a:endParaRPr>
          </a:p>
          <a:p>
            <a:pPr algn="just"/>
            <a:r>
              <a:rPr lang="pt-B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Elasticidade – preço da demanda</a:t>
            </a:r>
            <a:r>
              <a:rPr lang="pt-BR" sz="3200" b="1" dirty="0">
                <a:solidFill>
                  <a:srgbClr val="FF0000"/>
                </a:solidFill>
                <a:latin typeface="Calibri"/>
              </a:rPr>
              <a:t>: </a:t>
            </a:r>
            <a:r>
              <a:rPr lang="pt-BR" sz="3200" b="1" dirty="0">
                <a:solidFill>
                  <a:prstClr val="black"/>
                </a:solidFill>
                <a:latin typeface="Calibri"/>
              </a:rPr>
              <a:t>variação percentual na quantidade demandada, dada a variação percentual no preço do bem, </a:t>
            </a:r>
            <a:r>
              <a:rPr lang="pt-BR" sz="3200" b="1" dirty="0" err="1">
                <a:solidFill>
                  <a:prstClr val="black"/>
                </a:solidFill>
                <a:latin typeface="Calibri"/>
              </a:rPr>
              <a:t>coeteris</a:t>
            </a:r>
            <a:r>
              <a:rPr lang="pt-BR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3200" b="1" dirty="0" err="1">
                <a:solidFill>
                  <a:prstClr val="black"/>
                </a:solidFill>
                <a:latin typeface="Calibri"/>
              </a:rPr>
              <a:t>paribus</a:t>
            </a:r>
            <a:r>
              <a:rPr lang="pt-BR" sz="3200" b="1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algn="just"/>
            <a:endParaRPr lang="pt-BR" sz="3200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pt-BR" sz="3200" b="1" dirty="0">
                <a:solidFill>
                  <a:prstClr val="black"/>
                </a:solidFill>
                <a:latin typeface="Calibri"/>
              </a:rPr>
              <a:t>Por </a:t>
            </a:r>
            <a:r>
              <a:rPr lang="pt-BR" sz="3200" b="1" dirty="0">
                <a:solidFill>
                  <a:prstClr val="black"/>
                </a:solidFill>
                <a:latin typeface="Calibri"/>
              </a:rPr>
              <a:t>exemplo, suponhamos que o preço do iogurte tenha diminuído 10%, provocando uma elevação de 40% na quantidade demandada</a:t>
            </a:r>
            <a:r>
              <a:rPr lang="pt-BR" sz="3200" dirty="0">
                <a:solidFill>
                  <a:prstClr val="black"/>
                </a:solidFill>
                <a:latin typeface="Calibri"/>
              </a:rPr>
              <a:t>. </a:t>
            </a:r>
            <a:endParaRPr lang="pt-BR" sz="3200" b="1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pt-BR" sz="2400" b="1" dirty="0">
              <a:solidFill>
                <a:srgbClr val="FF0000"/>
              </a:solidFill>
              <a:latin typeface="Calibri"/>
            </a:endParaRPr>
          </a:p>
          <a:p>
            <a:endParaRPr lang="pt-BR" sz="2000" b="1" dirty="0">
              <a:solidFill>
                <a:srgbClr val="FF0000"/>
              </a:solidFill>
              <a:latin typeface="Calibri"/>
            </a:endParaRPr>
          </a:p>
          <a:p>
            <a:endParaRPr lang="pt-BR" sz="2400" b="1" dirty="0">
              <a:solidFill>
                <a:srgbClr val="FF0000"/>
              </a:solidFill>
              <a:latin typeface="Calibri"/>
            </a:endParaRPr>
          </a:p>
          <a:p>
            <a:endParaRPr lang="pt-BR" sz="2400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55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719736" y="1412777"/>
            <a:ext cx="51125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prstClr val="black"/>
                </a:solidFill>
                <a:latin typeface="Calibri"/>
              </a:rPr>
              <a:t>         </a:t>
            </a:r>
            <a:r>
              <a:rPr lang="pt-BR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ESCALA </a:t>
            </a:r>
          </a:p>
          <a:p>
            <a:endParaRPr lang="pt-BR" sz="4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</a:endParaRPr>
          </a:p>
          <a:p>
            <a:r>
              <a:rPr lang="pt-BR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             DE </a:t>
            </a:r>
          </a:p>
          <a:p>
            <a:endParaRPr lang="pt-BR" sz="4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</a:endParaRPr>
          </a:p>
          <a:p>
            <a:r>
              <a:rPr lang="pt-BR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 PROCURA E OFERTA</a:t>
            </a:r>
          </a:p>
        </p:txBody>
      </p:sp>
    </p:spTree>
    <p:extLst>
      <p:ext uri="{BB962C8B-B14F-4D97-AF65-F5344CB8AC3E}">
        <p14:creationId xmlns:p14="http://schemas.microsoft.com/office/powerpoint/2010/main" val="31664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75720" y="165403"/>
            <a:ext cx="5516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TIPOS DE </a:t>
            </a:r>
            <a:r>
              <a:rPr lang="pt-BR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ELASTICIDADES</a:t>
            </a:r>
            <a:endParaRPr lang="pt-BR" sz="40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898978" y="1268760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Elasticidade – renda da demanda</a:t>
            </a:r>
            <a:r>
              <a:rPr lang="pt-BR" sz="3200" b="1" dirty="0">
                <a:solidFill>
                  <a:srgbClr val="FF0000"/>
                </a:solidFill>
                <a:latin typeface="Calibri"/>
              </a:rPr>
              <a:t>:</a:t>
            </a:r>
            <a:r>
              <a:rPr lang="pt-BR" sz="3200" b="1" dirty="0">
                <a:solidFill>
                  <a:prstClr val="black"/>
                </a:solidFill>
                <a:latin typeface="Calibri"/>
              </a:rPr>
              <a:t> variação percentual na quantidade demandada, dada uma variação percentual na renda, </a:t>
            </a:r>
            <a:r>
              <a:rPr lang="pt-BR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3200" b="1" dirty="0" err="1">
                <a:solidFill>
                  <a:prstClr val="black"/>
                </a:solidFill>
                <a:latin typeface="Calibri"/>
              </a:rPr>
              <a:t>coeteris</a:t>
            </a:r>
            <a:r>
              <a:rPr lang="pt-BR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3200" b="1" dirty="0" err="1">
                <a:solidFill>
                  <a:prstClr val="black"/>
                </a:solidFill>
                <a:latin typeface="Calibri"/>
              </a:rPr>
              <a:t>paribus</a:t>
            </a:r>
            <a:r>
              <a:rPr lang="pt-BR" sz="3200" b="1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algn="just"/>
            <a:endParaRPr lang="pt-BR" sz="3200" b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pt-PT" sz="3200" b="1" dirty="0">
                <a:solidFill>
                  <a:prstClr val="black"/>
                </a:solidFill>
                <a:latin typeface="Calibri"/>
              </a:rPr>
              <a:t>Normalmente existe uma relação direta entre o rendimento e a quantidade procurada, </a:t>
            </a:r>
            <a:r>
              <a:rPr lang="pt-PT" sz="3200" b="1" dirty="0">
                <a:solidFill>
                  <a:prstClr val="black"/>
                </a:solidFill>
                <a:latin typeface="Calibri"/>
              </a:rPr>
              <a:t>se </a:t>
            </a:r>
            <a:r>
              <a:rPr lang="pt-PT" sz="3200" b="1" dirty="0">
                <a:solidFill>
                  <a:prstClr val="black"/>
                </a:solidFill>
                <a:latin typeface="Calibri"/>
              </a:rPr>
              <a:t>a renda aumenta, a demanda aumenta; se a renda diminui, a demanda também diminui, na mesma proporção. Neste caso falamos de </a:t>
            </a:r>
            <a:r>
              <a:rPr lang="pt-PT" sz="3200" b="1" dirty="0">
                <a:solidFill>
                  <a:prstClr val="black"/>
                </a:solidFill>
                <a:latin typeface="Calibri"/>
                <a:hlinkClick r:id="rId2" tooltip="Bem normal"/>
              </a:rPr>
              <a:t>bens normais</a:t>
            </a:r>
            <a:r>
              <a:rPr lang="pt-PT" sz="3200" b="1" dirty="0">
                <a:solidFill>
                  <a:prstClr val="black"/>
                </a:solidFill>
                <a:latin typeface="Calibri"/>
              </a:rPr>
              <a:t>.</a:t>
            </a:r>
            <a:endParaRPr lang="pt-PT" sz="3200" b="1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pt-PT" sz="32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8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07568" y="908720"/>
            <a:ext cx="784887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b="1" dirty="0">
                <a:solidFill>
                  <a:prstClr val="black"/>
                </a:solidFill>
                <a:latin typeface="Calibri"/>
              </a:rPr>
              <a:t>Pode </a:t>
            </a:r>
            <a:r>
              <a:rPr lang="pt-PT" sz="2800" b="1" dirty="0">
                <a:solidFill>
                  <a:prstClr val="black"/>
                </a:solidFill>
                <a:latin typeface="Calibri"/>
              </a:rPr>
              <a:t>haver uma relação inversa entre o rendimento e a quantidade procurada (quando a renda aumenta, a demanda diminui). Então, diz-se que a elasticidade-renda é menor que zero (ou negativa). </a:t>
            </a:r>
            <a:endParaRPr lang="pt-PT" sz="2800" b="1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pt-PT" sz="2800" b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pt-PT" sz="2800" b="1" dirty="0">
                <a:solidFill>
                  <a:prstClr val="black"/>
                </a:solidFill>
                <a:latin typeface="Calibri"/>
              </a:rPr>
              <a:t>É </a:t>
            </a:r>
            <a:r>
              <a:rPr lang="pt-PT" sz="2800" b="1" dirty="0">
                <a:solidFill>
                  <a:prstClr val="black"/>
                </a:solidFill>
                <a:latin typeface="Calibri"/>
              </a:rPr>
              <a:t>o caso dos chamados </a:t>
            </a:r>
            <a:r>
              <a:rPr lang="pt-PT" sz="2800" b="1" dirty="0">
                <a:solidFill>
                  <a:prstClr val="black"/>
                </a:solidFill>
                <a:latin typeface="Calibri"/>
                <a:hlinkClick r:id="rId2" tooltip="Bem inferior"/>
              </a:rPr>
              <a:t>bens inferiores</a:t>
            </a:r>
            <a:r>
              <a:rPr lang="pt-PT" sz="2800" b="1" dirty="0">
                <a:solidFill>
                  <a:prstClr val="black"/>
                </a:solidFill>
                <a:latin typeface="Calibri"/>
              </a:rPr>
              <a:t>. Geralmente, esses são os bens de menor preço. Se os consumidores passam a dispor de maior renda para consumo, eles podem, por exemplo, deixar de comprar margarina e passar a comprar manteiga. Nesse caso, a demanda por margarina cai, enquanto a renda aumenta.</a:t>
            </a:r>
          </a:p>
          <a:p>
            <a:pPr algn="just"/>
            <a:endParaRPr lang="pt-BR" sz="2800" b="1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pt-BR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431705" y="0"/>
            <a:ext cx="5247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TIPOS DE ELASTICIDADE</a:t>
            </a:r>
            <a:endParaRPr lang="pt-BR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66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32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41534" y="1217004"/>
            <a:ext cx="73448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sz="2400" b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pt-PT" sz="2400" b="1" dirty="0">
                <a:solidFill>
                  <a:prstClr val="black"/>
                </a:solidFill>
                <a:latin typeface="Calibri"/>
              </a:rPr>
              <a:t>Há </a:t>
            </a:r>
            <a:r>
              <a:rPr lang="pt-PT" sz="2400" b="1" dirty="0">
                <a:solidFill>
                  <a:prstClr val="black"/>
                </a:solidFill>
                <a:latin typeface="Calibri"/>
              </a:rPr>
              <a:t>também o caso de bens cuja demanda é altamente elástica a renda (elasticidade &gt;1), ou seja, diante de um aumento da renda, há um aumento mais do que proporcional na demanda. É o caso dos chamados </a:t>
            </a:r>
            <a:r>
              <a:rPr lang="pt-PT" sz="2400" b="1" dirty="0">
                <a:solidFill>
                  <a:prstClr val="black"/>
                </a:solidFill>
                <a:latin typeface="Calibri"/>
                <a:hlinkClick r:id="rId2" tooltip="Bem superior (página não existe)"/>
              </a:rPr>
              <a:t>bens superiores</a:t>
            </a:r>
            <a:r>
              <a:rPr lang="pt-PT" sz="2400" b="1" dirty="0">
                <a:solidFill>
                  <a:prstClr val="black"/>
                </a:solidFill>
                <a:latin typeface="Calibri"/>
              </a:rPr>
              <a:t>. </a:t>
            </a:r>
            <a:endParaRPr lang="pt-PT" sz="2400" b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pt-PT" sz="2400" b="1" dirty="0">
                <a:solidFill>
                  <a:prstClr val="black"/>
                </a:solidFill>
                <a:latin typeface="Calibri"/>
              </a:rPr>
              <a:t>Por </a:t>
            </a:r>
            <a:r>
              <a:rPr lang="pt-PT" sz="2400" b="1" dirty="0">
                <a:solidFill>
                  <a:prstClr val="black"/>
                </a:solidFill>
                <a:latin typeface="Calibri"/>
              </a:rPr>
              <a:t>exemplo: digamos que as famílias consumam, em média, um tablete de chocolate por mês. Diante de um aumento de 10% na renda dessas famílias, elas decidem passar a consumir mais chocolate, e a média passa a dois tabletes por mês. </a:t>
            </a:r>
            <a:endParaRPr lang="pt-PT" sz="2400" b="1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pt-PT" sz="2400" b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pt-PT" sz="2400" b="1" dirty="0">
                <a:solidFill>
                  <a:prstClr val="black"/>
                </a:solidFill>
                <a:latin typeface="Calibri"/>
              </a:rPr>
              <a:t>Assim</a:t>
            </a:r>
            <a:r>
              <a:rPr lang="pt-PT" sz="2400" b="1" dirty="0">
                <a:solidFill>
                  <a:prstClr val="black"/>
                </a:solidFill>
                <a:latin typeface="Calibri"/>
              </a:rPr>
              <a:t>, um aumento de 10% da renda provoca um aumento de 100% na procura por </a:t>
            </a:r>
            <a:r>
              <a:rPr lang="pt-PT" sz="2400" b="1" dirty="0">
                <a:solidFill>
                  <a:prstClr val="black"/>
                </a:solidFill>
                <a:latin typeface="Calibri"/>
              </a:rPr>
              <a:t>chocolate.</a:t>
            </a:r>
            <a:endParaRPr lang="pt-PT" sz="2400" b="1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pt-B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359696" y="2356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TIPOS DE </a:t>
            </a:r>
            <a:r>
              <a:rPr lang="pt-BR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ELASTICIDADES </a:t>
            </a:r>
            <a:r>
              <a:rPr lang="pt-BR" sz="3200" b="1" dirty="0">
                <a:solidFill>
                  <a:srgbClr val="FF0000"/>
                </a:solidFill>
                <a:latin typeface="Calibri"/>
              </a:rPr>
              <a:t>Elasticidade </a:t>
            </a:r>
            <a:r>
              <a:rPr lang="pt-BR" sz="3200" b="1" dirty="0">
                <a:solidFill>
                  <a:srgbClr val="FF0000"/>
                </a:solidFill>
                <a:latin typeface="Calibri"/>
              </a:rPr>
              <a:t>– renda da demanda</a:t>
            </a:r>
            <a:endParaRPr lang="pt-BR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72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33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79576" y="1052737"/>
            <a:ext cx="777686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Elasticidade – preço cruzada da demanda: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variação percentual na quantidade demandada, dada a variação percentual no preço de outro bem, </a:t>
            </a:r>
            <a:r>
              <a:rPr lang="pt-BR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coeteris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pt-BR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paribus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. (bens substitutos e complementares) </a:t>
            </a:r>
          </a:p>
          <a:p>
            <a:pPr algn="just"/>
            <a:endParaRPr lang="pt-BR" sz="28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36860" y="116632"/>
            <a:ext cx="5484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TIPOS DE </a:t>
            </a:r>
            <a:r>
              <a:rPr lang="pt-BR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ELASTICIDADES</a:t>
            </a:r>
            <a:endParaRPr lang="pt-BR" sz="40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279576" y="3861049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 </a:t>
            </a:r>
            <a:r>
              <a:rPr lang="pt-PT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elasticidade preço da demanda cruzada caracteriza-se por ser positiva quando medida entre </a:t>
            </a:r>
            <a:r>
              <a:rPr lang="pt-PT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hlinkClick r:id="rId2" tooltip="Bem substituto"/>
              </a:rPr>
              <a:t>bens substitutos</a:t>
            </a:r>
            <a:r>
              <a:rPr lang="pt-PT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negativa entre </a:t>
            </a:r>
            <a:r>
              <a:rPr lang="pt-PT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hlinkClick r:id="rId3" tooltip="Bem complementar"/>
              </a:rPr>
              <a:t>bens </a:t>
            </a:r>
            <a:r>
              <a:rPr lang="pt-PT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hlinkClick r:id="rId3" tooltip="Bem complementar"/>
              </a:rPr>
              <a:t>complementares</a:t>
            </a:r>
            <a:r>
              <a:rPr lang="pt-PT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717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34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719736" y="283876"/>
            <a:ext cx="548457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TIPOS DE ELASTICIDADES</a:t>
            </a:r>
            <a:endParaRPr lang="pt-BR" sz="4000" b="1" dirty="0">
              <a:solidFill>
                <a:srgbClr val="1F497D"/>
              </a:solidFill>
              <a:latin typeface="Calibri"/>
            </a:endParaRPr>
          </a:p>
          <a:p>
            <a:endParaRPr lang="pt-B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91544" y="1268760"/>
            <a:ext cx="81369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srgbClr val="FF0000"/>
                </a:solidFill>
                <a:latin typeface="Calibri"/>
              </a:rPr>
              <a:t>Elasticidade – preço da oferta: </a:t>
            </a:r>
            <a:r>
              <a:rPr lang="pt-BR" sz="3200" b="1" dirty="0">
                <a:solidFill>
                  <a:prstClr val="black"/>
                </a:solidFill>
                <a:latin typeface="Calibri"/>
              </a:rPr>
              <a:t>variação percentual na quantidade ofertada, dada uma variação percentual no preço do bem, </a:t>
            </a:r>
            <a:r>
              <a:rPr lang="pt-BR" sz="3200" b="1" dirty="0" err="1">
                <a:solidFill>
                  <a:prstClr val="black"/>
                </a:solidFill>
                <a:latin typeface="Calibri"/>
              </a:rPr>
              <a:t>coeteris</a:t>
            </a:r>
            <a:r>
              <a:rPr lang="pt-BR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3200" b="1" dirty="0" err="1">
                <a:solidFill>
                  <a:prstClr val="black"/>
                </a:solidFill>
                <a:latin typeface="Calibri"/>
              </a:rPr>
              <a:t>paribus</a:t>
            </a:r>
            <a:r>
              <a:rPr lang="pt-BR" sz="3200" b="1" dirty="0">
                <a:solidFill>
                  <a:prstClr val="black"/>
                </a:solidFill>
                <a:latin typeface="Calibri"/>
              </a:rPr>
              <a:t>.</a:t>
            </a:r>
            <a:endParaRPr lang="pt-BR" sz="3200" b="1" dirty="0">
              <a:solidFill>
                <a:srgbClr val="FF0000"/>
              </a:solidFill>
              <a:latin typeface="Calibri"/>
            </a:endParaRPr>
          </a:p>
          <a:p>
            <a:pPr algn="just"/>
            <a:endParaRPr lang="pt-BR" sz="3200" b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pt-BR" sz="3200" b="1" dirty="0">
                <a:solidFill>
                  <a:prstClr val="black"/>
                </a:solidFill>
                <a:latin typeface="Calibri"/>
              </a:rPr>
              <a:t>Oferta elástica: a  </a:t>
            </a:r>
            <a:r>
              <a:rPr lang="pt-BR" sz="3200" b="1" dirty="0">
                <a:solidFill>
                  <a:prstClr val="black"/>
                </a:solidFill>
                <a:latin typeface="Calibri"/>
              </a:rPr>
              <a:t>quantidade ofertada é bastante sensível a variações no preço do </a:t>
            </a:r>
            <a:r>
              <a:rPr lang="pt-BR" sz="3200" b="1" dirty="0">
                <a:solidFill>
                  <a:prstClr val="black"/>
                </a:solidFill>
                <a:latin typeface="Calibri"/>
              </a:rPr>
              <a:t>bem. </a:t>
            </a:r>
          </a:p>
          <a:p>
            <a:pPr algn="just"/>
            <a:endParaRPr lang="pt-BR" sz="3200" b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pt-BR" sz="3200" b="1" dirty="0">
                <a:solidFill>
                  <a:prstClr val="black"/>
                </a:solidFill>
                <a:latin typeface="Calibri"/>
              </a:rPr>
              <a:t>Oferta </a:t>
            </a:r>
            <a:r>
              <a:rPr lang="pt-BR" sz="3200" b="1" dirty="0">
                <a:solidFill>
                  <a:prstClr val="black"/>
                </a:solidFill>
                <a:latin typeface="Calibri"/>
              </a:rPr>
              <a:t>inelástica </a:t>
            </a:r>
            <a:r>
              <a:rPr lang="pt-BR" sz="3200" b="1" dirty="0">
                <a:solidFill>
                  <a:prstClr val="black"/>
                </a:solidFill>
                <a:latin typeface="Calibri"/>
              </a:rPr>
              <a:t>quantidade </a:t>
            </a:r>
            <a:r>
              <a:rPr lang="pt-BR" sz="3200" b="1" dirty="0">
                <a:solidFill>
                  <a:prstClr val="black"/>
                </a:solidFill>
                <a:latin typeface="Calibri"/>
              </a:rPr>
              <a:t>ofertada é pouco sensível a variações no preço do bem</a:t>
            </a:r>
          </a:p>
        </p:txBody>
      </p:sp>
    </p:spTree>
    <p:extLst>
      <p:ext uri="{BB962C8B-B14F-4D97-AF65-F5344CB8AC3E}">
        <p14:creationId xmlns:p14="http://schemas.microsoft.com/office/powerpoint/2010/main" val="75417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35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919536" y="332657"/>
            <a:ext cx="827669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 algn="just"/>
            <a:r>
              <a:rPr lang="pt-BR" sz="32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FATORES QUE AFETAM O GRAU DE ELASTICIDADE DA DEMANDA DE UM BEM   	     EM RELAÇÃO AO SEU PREÇO</a:t>
            </a:r>
            <a:endParaRPr lang="pt-BR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</a:endParaRPr>
          </a:p>
          <a:p>
            <a:pPr marL="538163" indent="-446088" algn="just"/>
            <a:endParaRPr lang="pt-BR" sz="32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</a:endParaRPr>
          </a:p>
          <a:p>
            <a:pPr marL="92075" algn="just"/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92075"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DISPONIBILIDADE DE BENS SUBSTITUTOS: </a:t>
            </a:r>
            <a:r>
              <a:rPr lang="pt-BR" sz="3200" b="1" dirty="0">
                <a:solidFill>
                  <a:prstClr val="black"/>
                </a:solidFill>
                <a:latin typeface="Calibri"/>
              </a:rPr>
              <a:t>quanto mais bens substitutos, mais elástica é a demanda, pois dado um aumento de preço o consumidor tem mais opções para “fugir” do consumo desse bem.</a:t>
            </a:r>
          </a:p>
          <a:p>
            <a:pPr marL="92075" algn="just"/>
            <a:endParaRPr lang="pt-BR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17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36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34680" y="2420889"/>
            <a:ext cx="6912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ESSENCIALIDADE DO BEM</a:t>
            </a:r>
            <a:r>
              <a:rPr lang="pt-BR" sz="3200" b="1" dirty="0">
                <a:solidFill>
                  <a:prstClr val="black"/>
                </a:solidFill>
                <a:latin typeface="Calibri"/>
              </a:rPr>
              <a:t>: neste caso, quanto mais essencial é um bem mais inelástica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é a sua demanda, geralmente são bens de consumo </a:t>
            </a:r>
            <a:r>
              <a:rPr lang="pt-BR" sz="3200" b="1" dirty="0">
                <a:solidFill>
                  <a:prstClr val="black"/>
                </a:solidFill>
                <a:latin typeface="Calibri"/>
              </a:rPr>
              <a:t>saciado como por exemplo: sal</a:t>
            </a:r>
            <a:r>
              <a:rPr lang="pt-BR" sz="3200" b="1">
                <a:solidFill>
                  <a:prstClr val="black"/>
                </a:solidFill>
                <a:latin typeface="Calibri"/>
              </a:rPr>
              <a:t>, </a:t>
            </a:r>
            <a:r>
              <a:rPr lang="pt-BR" sz="3200" b="1">
                <a:solidFill>
                  <a:prstClr val="black"/>
                </a:solidFill>
                <a:latin typeface="Calibri"/>
              </a:rPr>
              <a:t>remédios, </a:t>
            </a:r>
            <a:r>
              <a:rPr lang="pt-BR" sz="3200" b="1" dirty="0">
                <a:solidFill>
                  <a:prstClr val="black"/>
                </a:solidFill>
                <a:latin typeface="Calibri"/>
              </a:rPr>
              <a:t>açúcar etc.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79576" y="332656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446088" algn="just"/>
            <a:r>
              <a:rPr lang="pt-BR" sz="32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FATORES QUE AFETAM O GRAU DE ELASTICIDADE DA DEMANDA DE UM BEM  </a:t>
            </a:r>
            <a:r>
              <a:rPr lang="pt-BR" sz="32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EM </a:t>
            </a:r>
            <a:r>
              <a:rPr lang="pt-BR" sz="32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RELAÇÃO AO SEU PREÇO</a:t>
            </a:r>
            <a:endParaRPr lang="pt-BR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00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37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51584" y="620688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FATORES QUE AFETAM O GRAU DE ELASTICIDADE DA DEMANDA DE UM BEM </a:t>
            </a:r>
            <a:r>
              <a:rPr lang="pt-BR" sz="32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 	    EM </a:t>
            </a:r>
            <a:r>
              <a:rPr lang="pt-BR" sz="32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RELAÇÃO AO SEU </a:t>
            </a:r>
            <a:r>
              <a:rPr lang="pt-BR" sz="32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PREÇO</a:t>
            </a:r>
            <a:endParaRPr lang="pt-BR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423592" y="2636912"/>
            <a:ext cx="698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IMPORTÂNCIA RELATIVA DO BEM NO ORÇAMENTO DO CONSUMIDOR: </a:t>
            </a:r>
            <a:r>
              <a:rPr lang="pt-BR" sz="3200" b="1" dirty="0">
                <a:solidFill>
                  <a:prstClr val="black"/>
                </a:solidFill>
                <a:latin typeface="Calibri"/>
              </a:rPr>
              <a:t>quanto maior o peso do bem no orçamento do consumidor, mais elástica é a demanda. Exemplo: </a:t>
            </a:r>
            <a:r>
              <a:rPr lang="pt-BR" sz="3200" b="1" dirty="0">
                <a:solidFill>
                  <a:prstClr val="black"/>
                </a:solidFill>
                <a:latin typeface="Calibri"/>
              </a:rPr>
              <a:t>automóvel.</a:t>
            </a:r>
            <a:endParaRPr lang="pt-BR" sz="32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02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38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95600" y="548681"/>
            <a:ext cx="74168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FATORES QUE AFETAM O GRAU DE ELASTICIDADE DA DEMANDA DE UM BEM  </a:t>
            </a:r>
            <a:r>
              <a:rPr lang="pt-BR" sz="32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	EM </a:t>
            </a:r>
            <a:r>
              <a:rPr lang="pt-BR" sz="32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RELAÇÃO AO SEU PREÇO</a:t>
            </a:r>
            <a:endParaRPr lang="pt-BR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</a:endParaRPr>
          </a:p>
          <a:p>
            <a:endParaRPr lang="pt-B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67608" y="2395340"/>
            <a:ext cx="70567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HORIZONTE DE TEMPO</a:t>
            </a:r>
            <a:r>
              <a:rPr lang="pt-BR" sz="3200" b="1" dirty="0">
                <a:solidFill>
                  <a:prstClr val="black"/>
                </a:solidFill>
                <a:latin typeface="Calibri"/>
              </a:rPr>
              <a:t>: quanto maior o horizonte do tempo, mais elástica é a demanda, pois um intervalo de tempo maior permite que os consumidores de determinado bem descubram mais formas de substituí-lo, quando seu preço aumenta.</a:t>
            </a:r>
          </a:p>
          <a:p>
            <a:pPr algn="just"/>
            <a:endParaRPr lang="pt-BR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358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39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07568" y="1216178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DEMANDA ELÁSTICA</a:t>
            </a:r>
            <a:r>
              <a:rPr lang="pt-BR" sz="2800" b="1" dirty="0">
                <a:solidFill>
                  <a:srgbClr val="FF0000"/>
                </a:solidFill>
                <a:latin typeface="Calibri"/>
              </a:rPr>
              <a:t>: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  significa que,  uma variação percentual no preço leva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a uma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variação percentual na quantidade demandada no sentido contrário.</a:t>
            </a:r>
          </a:p>
          <a:p>
            <a:pPr algn="just"/>
            <a:endParaRPr lang="pt-BR" sz="2800" b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pt-BR" sz="2800" b="1" dirty="0">
                <a:solidFill>
                  <a:prstClr val="black"/>
                </a:solidFill>
                <a:latin typeface="Calibri"/>
              </a:rPr>
              <a:t>Por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exemplo:  </a:t>
            </a:r>
            <a:r>
              <a:rPr lang="pt-BR" sz="2800" b="1" dirty="0" err="1">
                <a:solidFill>
                  <a:prstClr val="black"/>
                </a:solidFill>
                <a:latin typeface="Calibri"/>
              </a:rPr>
              <a:t>ǀƐpdǀ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 &gt; 1      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|</a:t>
            </a:r>
            <a:r>
              <a:rPr lang="el-GR" sz="2800" b="1" dirty="0">
                <a:solidFill>
                  <a:prstClr val="black"/>
                </a:solidFill>
                <a:latin typeface="Calibri"/>
              </a:rPr>
              <a:t>Δ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%Q| &gt; |</a:t>
            </a:r>
            <a:r>
              <a:rPr lang="el-GR" sz="2800" b="1" dirty="0">
                <a:solidFill>
                  <a:prstClr val="black"/>
                </a:solidFill>
                <a:latin typeface="Calibri"/>
              </a:rPr>
              <a:t>Δ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%P|</a:t>
            </a:r>
          </a:p>
          <a:p>
            <a:pPr algn="just"/>
            <a:endParaRPr lang="pt-BR" sz="2800" b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pt-BR" sz="2800" b="1" dirty="0">
                <a:solidFill>
                  <a:prstClr val="black"/>
                </a:solidFill>
                <a:latin typeface="Calibri"/>
              </a:rPr>
              <a:t>Significa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que, dada uma variação percentual, por exemplo, de 10% a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quantidade demandada 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varia,  no sentido contrário, em  15%, ou seja, 50% a mais ,  </a:t>
            </a:r>
            <a:r>
              <a:rPr lang="pt-BR" sz="2800" b="1" dirty="0" err="1">
                <a:solidFill>
                  <a:prstClr val="black"/>
                </a:solidFill>
                <a:latin typeface="Calibri"/>
              </a:rPr>
              <a:t>coeteris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2800" b="1" dirty="0" err="1">
                <a:solidFill>
                  <a:prstClr val="black"/>
                </a:solidFill>
                <a:latin typeface="Calibri"/>
              </a:rPr>
              <a:t>paribus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.    Isso revela que  a quantidade  é  bastante sensível  à  variação  do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seu preço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75521" y="260648"/>
            <a:ext cx="8697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1F497D"/>
                </a:solidFill>
                <a:latin typeface="Calibri"/>
              </a:rPr>
              <a:t>     </a:t>
            </a:r>
            <a:r>
              <a:rPr lang="pt-BR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CLASSIFICAÇÃO DAS ELASTICIDADES</a:t>
            </a:r>
            <a:endParaRPr lang="pt-BR" sz="4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84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02" y="1989979"/>
            <a:ext cx="9058913" cy="450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67608" y="116632"/>
            <a:ext cx="7278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prstClr val="black"/>
                </a:solidFill>
                <a:latin typeface="Calibri"/>
              </a:rPr>
              <a:t>    </a:t>
            </a:r>
            <a:r>
              <a:rPr lang="pt-BR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ESCALA DE PROCURA E OFERTA</a:t>
            </a:r>
            <a:endParaRPr lang="pt-BR" sz="4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3552" y="908721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 Há um único preço que iguala as quantidades </a:t>
            </a:r>
          </a:p>
          <a:p>
            <a:pPr algn="just"/>
            <a:r>
              <a:rPr lang="pt-B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                   procuradas e ofertadas </a:t>
            </a:r>
          </a:p>
        </p:txBody>
      </p:sp>
    </p:spTree>
    <p:extLst>
      <p:ext uri="{BB962C8B-B14F-4D97-AF65-F5344CB8AC3E}">
        <p14:creationId xmlns:p14="http://schemas.microsoft.com/office/powerpoint/2010/main" val="4609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40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008668" y="0"/>
            <a:ext cx="9396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 CLASSIFICAÇÃO </a:t>
            </a:r>
            <a:r>
              <a:rPr lang="pt-BR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DAS ELASTICIDADES</a:t>
            </a:r>
            <a:endParaRPr lang="pt-BR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88125" y="620689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DEMANDA ELÁSTICA</a:t>
            </a:r>
            <a:endParaRPr lang="pt-BR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919536" y="1844824"/>
            <a:ext cx="3888432" cy="480131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  <a:latin typeface="Calibri"/>
              </a:rPr>
              <a:t>A demanda tende a ser </a:t>
            </a:r>
            <a:r>
              <a:rPr lang="pt-B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mais</a:t>
            </a:r>
            <a:r>
              <a:rPr lang="pt-BR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Elástica </a:t>
            </a:r>
            <a:r>
              <a:rPr lang="pt-BR" sz="2400" b="1" dirty="0">
                <a:solidFill>
                  <a:prstClr val="black"/>
                </a:solidFill>
                <a:latin typeface="Calibri"/>
              </a:rPr>
              <a:t>quando:</a:t>
            </a:r>
          </a:p>
          <a:p>
            <a:endParaRPr lang="pt-BR" sz="2400" b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pt-BR" sz="2400" b="1" dirty="0">
                <a:solidFill>
                  <a:prstClr val="black"/>
                </a:solidFill>
                <a:latin typeface="Calibri"/>
              </a:rPr>
              <a:t>... se o bem for supérfluo;</a:t>
            </a:r>
          </a:p>
          <a:p>
            <a:pPr algn="just"/>
            <a:r>
              <a:rPr lang="pt-BR" sz="2400" b="1" dirty="0">
                <a:solidFill>
                  <a:prstClr val="black"/>
                </a:solidFill>
                <a:latin typeface="Calibri"/>
              </a:rPr>
              <a:t>... quanto maior for o horizonte de tempo para adaptar a demanda;</a:t>
            </a:r>
          </a:p>
          <a:p>
            <a:pPr algn="just"/>
            <a:r>
              <a:rPr lang="pt-BR" sz="2400" b="1" dirty="0">
                <a:solidFill>
                  <a:prstClr val="black"/>
                </a:solidFill>
                <a:latin typeface="Calibri"/>
              </a:rPr>
              <a:t>... quanto maior for a quantidade de bens substitutos próximos;</a:t>
            </a:r>
          </a:p>
          <a:p>
            <a:pPr algn="just"/>
            <a:r>
              <a:rPr lang="pt-BR" sz="2400" b="1" dirty="0">
                <a:solidFill>
                  <a:prstClr val="black"/>
                </a:solidFill>
                <a:latin typeface="Calibri"/>
              </a:rPr>
              <a:t>... quanto mais restrito for os limites do mercado definido. </a:t>
            </a:r>
          </a:p>
          <a:p>
            <a:endParaRPr lang="pt-B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220374" y="1836789"/>
            <a:ext cx="4340123" cy="452431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  <a:latin typeface="Calibri"/>
              </a:rPr>
              <a:t>A demanda tende a ser </a:t>
            </a:r>
            <a:r>
              <a:rPr lang="pt-B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menos</a:t>
            </a:r>
          </a:p>
          <a:p>
            <a:r>
              <a:rPr lang="pt-BR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Elástica</a:t>
            </a:r>
            <a:r>
              <a:rPr lang="pt-BR" sz="2400" b="1" dirty="0">
                <a:solidFill>
                  <a:prstClr val="black"/>
                </a:solidFill>
                <a:latin typeface="Calibri"/>
              </a:rPr>
              <a:t> quando: </a:t>
            </a:r>
          </a:p>
          <a:p>
            <a:endParaRPr lang="pt-BR" sz="2400" b="1" dirty="0">
              <a:solidFill>
                <a:prstClr val="black"/>
              </a:solidFill>
              <a:latin typeface="Calibri"/>
            </a:endParaRPr>
          </a:p>
          <a:p>
            <a:r>
              <a:rPr lang="pt-BR" sz="2400" b="1" dirty="0">
                <a:solidFill>
                  <a:prstClr val="black"/>
                </a:solidFill>
                <a:latin typeface="Calibri"/>
              </a:rPr>
              <a:t>... se o bem for necessário;</a:t>
            </a:r>
          </a:p>
          <a:p>
            <a:pPr algn="just"/>
            <a:r>
              <a:rPr lang="pt-BR" sz="2400" b="1" dirty="0">
                <a:solidFill>
                  <a:prstClr val="black"/>
                </a:solidFill>
                <a:latin typeface="Calibri"/>
              </a:rPr>
              <a:t>... quanto menor for o horizonte</a:t>
            </a:r>
          </a:p>
          <a:p>
            <a:pPr algn="just"/>
            <a:r>
              <a:rPr lang="pt-BR" sz="2400" b="1" dirty="0">
                <a:solidFill>
                  <a:prstClr val="black"/>
                </a:solidFill>
                <a:latin typeface="Calibri"/>
              </a:rPr>
              <a:t>de tempo para adaptar a demanda; </a:t>
            </a:r>
          </a:p>
          <a:p>
            <a:pPr algn="just"/>
            <a:r>
              <a:rPr lang="pt-BR" sz="2400" b="1" dirty="0">
                <a:solidFill>
                  <a:prstClr val="black"/>
                </a:solidFill>
                <a:latin typeface="Calibri"/>
              </a:rPr>
              <a:t>... Quanto menor for a quantidade de bens ´substitutos próximos;</a:t>
            </a:r>
          </a:p>
          <a:p>
            <a:pPr algn="just"/>
            <a:r>
              <a:rPr lang="pt-BR" sz="2400" b="1" dirty="0">
                <a:solidFill>
                  <a:prstClr val="black"/>
                </a:solidFill>
                <a:latin typeface="Calibri"/>
              </a:rPr>
              <a:t>... Quanto menos restrito for os limites do mercado definido.       </a:t>
            </a:r>
            <a:endParaRPr lang="pt-BR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76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41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351584" y="908720"/>
            <a:ext cx="77048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DEMANDA INELÁSTICA</a:t>
            </a:r>
            <a:r>
              <a:rPr lang="pt-BR" sz="2800" b="1" dirty="0">
                <a:solidFill>
                  <a:srgbClr val="FF0000"/>
                </a:solidFill>
                <a:latin typeface="Calibri"/>
              </a:rPr>
              <a:t>: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 significa que, uma variação percentual no preço  leva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a uma 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variação  percentual  na  quantidade  demandada,  no  sentido  contrário,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muito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pequena.</a:t>
            </a:r>
          </a:p>
          <a:p>
            <a:pPr algn="just"/>
            <a:endParaRPr lang="pt-BR" sz="2800" b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pt-BR" sz="2800" b="1" dirty="0">
                <a:solidFill>
                  <a:prstClr val="black"/>
                </a:solidFill>
                <a:latin typeface="Calibri"/>
              </a:rPr>
              <a:t>   Por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exemplo: </a:t>
            </a:r>
            <a:r>
              <a:rPr lang="pt-BR" sz="2800" b="1" dirty="0" err="1">
                <a:solidFill>
                  <a:prstClr val="black"/>
                </a:solidFill>
                <a:latin typeface="Calibri"/>
              </a:rPr>
              <a:t>ǀƐpdǀ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 ˂ 1        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|</a:t>
            </a:r>
            <a:r>
              <a:rPr lang="el-GR" sz="2800" b="1" dirty="0">
                <a:solidFill>
                  <a:prstClr val="black"/>
                </a:solidFill>
                <a:latin typeface="Calibri"/>
              </a:rPr>
              <a:t>Δ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%Q| ˂  |</a:t>
            </a:r>
            <a:r>
              <a:rPr lang="el-GR" sz="2800" b="1" dirty="0">
                <a:solidFill>
                  <a:prstClr val="black"/>
                </a:solidFill>
                <a:latin typeface="Calibri"/>
              </a:rPr>
              <a:t>Δ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%P|</a:t>
            </a:r>
          </a:p>
          <a:p>
            <a:pPr algn="just"/>
            <a:endParaRPr lang="pt-BR" sz="2800" b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pt-BR" sz="2800" b="1" dirty="0">
                <a:solidFill>
                  <a:prstClr val="black"/>
                </a:solidFill>
                <a:latin typeface="Calibri"/>
              </a:rPr>
              <a:t>Neste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caso, os consumidores são pouco sensíveis a variação no preço. </a:t>
            </a:r>
          </a:p>
          <a:p>
            <a:pPr algn="just"/>
            <a:r>
              <a:rPr lang="pt-BR" sz="2800" b="1" dirty="0">
                <a:solidFill>
                  <a:prstClr val="black"/>
                </a:solidFill>
                <a:latin typeface="Calibri"/>
              </a:rPr>
              <a:t>Uma variação de 10% no preço leva a uma variação na demanda desse bem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de apenas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4%, </a:t>
            </a:r>
            <a:r>
              <a:rPr lang="pt-BR" sz="2800" b="1" dirty="0" err="1">
                <a:solidFill>
                  <a:prstClr val="black"/>
                </a:solidFill>
                <a:latin typeface="Calibri"/>
              </a:rPr>
              <a:t>coeteris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2800" b="1" dirty="0" err="1">
                <a:solidFill>
                  <a:prstClr val="black"/>
                </a:solidFill>
                <a:latin typeface="Calibri"/>
              </a:rPr>
              <a:t>paribus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.  (Exemplo: remédio, pouco suscetível a mudanças)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063553" y="44624"/>
            <a:ext cx="8781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</a:t>
            </a:r>
            <a:r>
              <a:rPr lang="pt-BR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CLASSIFICAÇÃO DAS ELASTICIDADES</a:t>
            </a:r>
            <a:endParaRPr lang="pt-BR" sz="4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19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42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07568" y="1536174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DEMANDA DE ELASTICIDADE UNITÁRIA</a:t>
            </a:r>
            <a:r>
              <a:rPr lang="pt-BR" sz="2800" b="1" dirty="0">
                <a:solidFill>
                  <a:srgbClr val="FF0000"/>
                </a:solidFill>
                <a:latin typeface="Calibri"/>
              </a:rPr>
              <a:t>: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neste caso, uma variação percentual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no preço 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implica  na  mesma  variação  percentual  na  quantidade demandada,  no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sentido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contrário.</a:t>
            </a:r>
          </a:p>
          <a:p>
            <a:pPr algn="just"/>
            <a:endParaRPr lang="pt-BR" sz="2800" b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pt-BR" sz="2800" b="1" dirty="0">
                <a:solidFill>
                  <a:prstClr val="black"/>
                </a:solidFill>
                <a:latin typeface="Calibri"/>
              </a:rPr>
              <a:t>    Por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exemplo: </a:t>
            </a:r>
            <a:r>
              <a:rPr lang="pt-BR" sz="2800" b="1" dirty="0" err="1">
                <a:solidFill>
                  <a:prstClr val="black"/>
                </a:solidFill>
                <a:latin typeface="Calibri"/>
              </a:rPr>
              <a:t>ǀƐpdǀ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 =  1        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|</a:t>
            </a:r>
            <a:r>
              <a:rPr lang="el-GR" sz="2800" b="1" dirty="0">
                <a:solidFill>
                  <a:prstClr val="black"/>
                </a:solidFill>
                <a:latin typeface="Calibri"/>
              </a:rPr>
              <a:t>Δ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%Q| = |</a:t>
            </a:r>
            <a:r>
              <a:rPr lang="el-GR" sz="2800" b="1" dirty="0">
                <a:solidFill>
                  <a:prstClr val="black"/>
                </a:solidFill>
                <a:latin typeface="Calibri"/>
              </a:rPr>
              <a:t>Δ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%P|</a:t>
            </a:r>
          </a:p>
          <a:p>
            <a:pPr algn="just"/>
            <a:r>
              <a:rPr lang="pt-BR" sz="2800" b="1" dirty="0">
                <a:solidFill>
                  <a:prstClr val="black"/>
                </a:solidFill>
                <a:latin typeface="Calibri"/>
              </a:rPr>
              <a:t> </a:t>
            </a:r>
            <a:endParaRPr lang="pt-BR" sz="2800" b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pt-BR" sz="2800" b="1" dirty="0">
                <a:solidFill>
                  <a:prstClr val="black"/>
                </a:solidFill>
                <a:latin typeface="Calibri"/>
              </a:rPr>
              <a:t>Se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o preço aumenta em 10% a quantidade demandada cai também em 10%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pt-BR" sz="2800" b="1" dirty="0" err="1">
                <a:solidFill>
                  <a:prstClr val="black"/>
                </a:solidFill>
                <a:latin typeface="Calibri"/>
              </a:rPr>
              <a:t>coeteris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2800" b="1" dirty="0" err="1">
                <a:solidFill>
                  <a:prstClr val="black"/>
                </a:solidFill>
                <a:latin typeface="Calibri"/>
              </a:rPr>
              <a:t>paribus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07569" y="421339"/>
            <a:ext cx="8049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CLASSIFICAÇÃO DAS ELASTICIDADES</a:t>
            </a:r>
            <a:endParaRPr lang="pt-BR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6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43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02289" y="1196753"/>
            <a:ext cx="66979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prstClr val="black"/>
                </a:solidFill>
                <a:latin typeface="Calibri"/>
              </a:rPr>
              <a:t>        </a:t>
            </a:r>
            <a:r>
              <a:rPr lang="pt-BR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ǀƐpdǀ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&gt; 1       |</a:t>
            </a:r>
            <a:r>
              <a:rPr lang="el-G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Δ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%Q| &gt; |</a:t>
            </a:r>
            <a:r>
              <a:rPr lang="el-G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Δ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%P|</a:t>
            </a:r>
          </a:p>
          <a:p>
            <a:pPr algn="just"/>
            <a:endParaRPr lang="pt-BR" b="1" dirty="0">
              <a:solidFill>
                <a:prstClr val="black"/>
              </a:solidFill>
              <a:latin typeface="Calibri"/>
            </a:endParaRPr>
          </a:p>
          <a:p>
            <a:endParaRPr lang="pt-B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207568" y="40230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    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DEMANDA ELÁSTICA</a:t>
            </a:r>
            <a:endParaRPr lang="pt-B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91744" y="3212976"/>
            <a:ext cx="60486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ǀƐpdǀ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˂ 1         |</a:t>
            </a:r>
            <a:r>
              <a:rPr lang="el-G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Δ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%Q| ˂  |</a:t>
            </a:r>
            <a:r>
              <a:rPr lang="el-G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Δ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%P|</a:t>
            </a:r>
          </a:p>
          <a:p>
            <a:endParaRPr lang="pt-B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783632" y="249289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DEMANDA INELÁSTICA</a:t>
            </a:r>
            <a:endParaRPr lang="pt-B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47728" y="5534913"/>
            <a:ext cx="55446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r>
              <a:rPr lang="pt-BR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ǀƐpdǀ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=  1         |</a:t>
            </a:r>
            <a:r>
              <a:rPr lang="el-G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Δ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%Q| = |</a:t>
            </a:r>
            <a:r>
              <a:rPr lang="el-G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Δ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%P|</a:t>
            </a:r>
          </a:p>
          <a:p>
            <a:endParaRPr lang="pt-B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919537" y="4653136"/>
            <a:ext cx="8725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DEMANDA DE ELASTICIDADE UNITÁRIA </a:t>
            </a:r>
            <a:endParaRPr lang="pt-B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46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44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151748" y="0"/>
            <a:ext cx="812071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F497D"/>
                </a:solidFill>
                <a:latin typeface="Calibri"/>
              </a:rPr>
              <a:t>                        </a:t>
            </a:r>
            <a:r>
              <a:rPr lang="pt-BR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ELASTICIDADE – PREÇO DA DEMANDA</a:t>
            </a:r>
            <a:endParaRPr lang="pt-BR" sz="32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endParaRPr lang="pt-BR" sz="2400" b="1" dirty="0">
              <a:solidFill>
                <a:srgbClr val="1F497D"/>
              </a:solidFill>
              <a:latin typeface="Calibri"/>
            </a:endParaRPr>
          </a:p>
          <a:p>
            <a:pPr algn="just"/>
            <a:endParaRPr lang="pt-BR" sz="2800" b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pt-BR" sz="2800" b="1" dirty="0">
                <a:solidFill>
                  <a:prstClr val="black"/>
                </a:solidFill>
                <a:latin typeface="Calibri"/>
              </a:rPr>
              <a:t>É uma variação percentual na quantidade demandada, dada uma variação percentual no preço do bem, </a:t>
            </a:r>
            <a:r>
              <a:rPr lang="pt-BR" sz="2800" b="1" dirty="0" err="1">
                <a:solidFill>
                  <a:prstClr val="black"/>
                </a:solidFill>
                <a:latin typeface="Calibri"/>
              </a:rPr>
              <a:t>coeteris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2800" b="1" dirty="0" err="1">
                <a:solidFill>
                  <a:prstClr val="black"/>
                </a:solidFill>
                <a:latin typeface="Calibri"/>
              </a:rPr>
              <a:t>paribus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algn="just"/>
            <a:endParaRPr lang="pt-BR" sz="2800" b="1" dirty="0">
              <a:solidFill>
                <a:srgbClr val="1F497D"/>
              </a:solidFill>
              <a:latin typeface="Calibri"/>
            </a:endParaRPr>
          </a:p>
          <a:p>
            <a:pPr algn="just"/>
            <a:r>
              <a:rPr lang="pt-BR" sz="2800" b="1" dirty="0">
                <a:solidFill>
                  <a:prstClr val="black"/>
                </a:solidFill>
                <a:latin typeface="Calibri"/>
              </a:rPr>
              <a:t>Mede a sensibilidade, a resposta dos consumidores, quando ocorre uma variação no preço de um bem ou serviço.</a:t>
            </a:r>
          </a:p>
          <a:p>
            <a:pPr algn="just"/>
            <a:endParaRPr lang="pt-BR" sz="2800" b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pt-BR" sz="2800" b="1" dirty="0">
                <a:solidFill>
                  <a:prstClr val="black"/>
                </a:solidFill>
                <a:latin typeface="Calibri"/>
              </a:rPr>
              <a:t>A   </a:t>
            </a:r>
            <a:r>
              <a:rPr lang="pt-B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ELASTICIDADE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   é  sempre negativa, entretanto, seu valor é expresso através de módulo.  |</a:t>
            </a:r>
            <a:r>
              <a:rPr lang="pt-BR" sz="2800" b="1" dirty="0" err="1">
                <a:solidFill>
                  <a:prstClr val="black"/>
                </a:solidFill>
                <a:latin typeface="Calibri"/>
              </a:rPr>
              <a:t>Ɛpd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|= 1,5 equivale a </a:t>
            </a:r>
            <a:r>
              <a:rPr lang="pt-BR" sz="2800" b="1" dirty="0" err="1">
                <a:solidFill>
                  <a:prstClr val="black"/>
                </a:solidFill>
                <a:latin typeface="Calibri"/>
              </a:rPr>
              <a:t>Ɛpd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 = -1,5</a:t>
            </a:r>
          </a:p>
        </p:txBody>
      </p:sp>
    </p:spTree>
    <p:extLst>
      <p:ext uri="{BB962C8B-B14F-4D97-AF65-F5344CB8AC3E}">
        <p14:creationId xmlns:p14="http://schemas.microsoft.com/office/powerpoint/2010/main" val="8762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45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-96689" y="2564904"/>
                <a:ext cx="11278287" cy="3531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4800" b="1" dirty="0">
                    <a:solidFill>
                      <a:prstClr val="black"/>
                    </a:solidFill>
                    <a:latin typeface="Calibri"/>
                  </a:rPr>
                  <a:t>      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𝒒𝒇</m:t>
                        </m:r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−</m:t>
                        </m:r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𝒒</m:t>
                        </m:r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₀</m:t>
                        </m:r>
                      </m:num>
                      <m:den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𝒒</m:t>
                        </m:r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₀</m:t>
                        </m:r>
                      </m:den>
                    </m:f>
                  </m:oMath>
                </a14:m>
                <a:endParaRPr lang="pt-BR" sz="4800" b="1" dirty="0">
                  <a:solidFill>
                    <a:prstClr val="black"/>
                  </a:solidFill>
                  <a:latin typeface="Calibri"/>
                </a:endParaRPr>
              </a:p>
              <a:p>
                <a:pPr algn="just"/>
                <a:r>
                  <a:rPr lang="pt-BR" sz="4800" b="1" dirty="0">
                    <a:solidFill>
                      <a:prstClr val="black"/>
                    </a:solidFill>
                    <a:latin typeface="Calibri"/>
                  </a:rPr>
                  <a:t>             </a:t>
                </a:r>
                <a:r>
                  <a:rPr lang="pt-BR" sz="4800" b="1" dirty="0" err="1">
                    <a:solidFill>
                      <a:prstClr val="black"/>
                    </a:solidFill>
                    <a:latin typeface="Calibri"/>
                  </a:rPr>
                  <a:t>Ɛpd</a:t>
                </a:r>
                <a:r>
                  <a:rPr lang="pt-BR" sz="4800" b="1" dirty="0">
                    <a:solidFill>
                      <a:prstClr val="black"/>
                    </a:solidFill>
                    <a:latin typeface="Calibri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𝜟</m:t>
                        </m:r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% </m:t>
                        </m:r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𝑸𝒅</m:t>
                        </m:r>
                      </m:num>
                      <m:den>
                        <m:r>
                          <a:rPr lang="el-GR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𝜟</m:t>
                        </m:r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% </m:t>
                        </m:r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𝑷</m:t>
                        </m:r>
                      </m:den>
                    </m:f>
                  </m:oMath>
                </a14:m>
                <a:r>
                  <a:rPr lang="pt-BR" sz="4800" b="1" dirty="0">
                    <a:solidFill>
                      <a:prstClr val="black"/>
                    </a:solidFill>
                    <a:latin typeface="Calibri"/>
                  </a:rPr>
                  <a:t>      </a:t>
                </a:r>
                <a:r>
                  <a:rPr lang="pt-BR" sz="4800" b="1" dirty="0" err="1">
                    <a:solidFill>
                      <a:prstClr val="black"/>
                    </a:solidFill>
                    <a:latin typeface="Calibri"/>
                  </a:rPr>
                  <a:t>Ɛpd</a:t>
                </a:r>
                <a:r>
                  <a:rPr lang="pt-BR" sz="4800" b="1" dirty="0">
                    <a:solidFill>
                      <a:prstClr val="black"/>
                    </a:solidFill>
                    <a:latin typeface="Calibri"/>
                  </a:rPr>
                  <a:t> =</a:t>
                </a:r>
                <a:r>
                  <a:rPr lang="pt-BR" sz="4800" b="1" dirty="0">
                    <a:solidFill>
                      <a:prstClr val="black"/>
                    </a:solidFill>
                    <a:latin typeface="Calibri"/>
                  </a:rPr>
                  <a:t>   -----------------</a:t>
                </a:r>
                <a:endParaRPr lang="pt-BR" sz="4800" b="1" dirty="0">
                  <a:solidFill>
                    <a:prstClr val="black"/>
                  </a:solidFill>
                  <a:latin typeface="Calibri"/>
                </a:endParaRPr>
              </a:p>
              <a:p>
                <a:pPr algn="just"/>
                <a:r>
                  <a:rPr lang="pt-BR" sz="4800" b="1" dirty="0">
                    <a:solidFill>
                      <a:prstClr val="black"/>
                    </a:solidFill>
                    <a:latin typeface="Calibri"/>
                  </a:rPr>
                  <a:t>      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𝒑𝒇</m:t>
                        </m:r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−</m:t>
                        </m:r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₀</m:t>
                        </m:r>
                      </m:num>
                      <m:den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₀</m:t>
                        </m:r>
                      </m:den>
                    </m:f>
                  </m:oMath>
                </a14:m>
                <a:endParaRPr lang="pt-BR" sz="4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689" y="2564904"/>
                <a:ext cx="11278287" cy="35314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1847529" y="188640"/>
            <a:ext cx="9477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 ELASTICIDADE  PREÇO DA DEMANDA</a:t>
            </a:r>
            <a:endParaRPr lang="pt-BR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279576" y="1124744"/>
            <a:ext cx="77768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prstClr val="black"/>
                </a:solidFill>
                <a:latin typeface="Calibri"/>
              </a:rPr>
              <a:t>De que forma algébrica podemos expressar a elasticidade da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quantidade </a:t>
            </a:r>
            <a:r>
              <a:rPr lang="pt-BR" sz="2800" b="1" dirty="0">
                <a:solidFill>
                  <a:prstClr val="black"/>
                </a:solidFill>
                <a:latin typeface="Calibri"/>
              </a:rPr>
              <a:t>demandada ?</a:t>
            </a:r>
          </a:p>
          <a:p>
            <a:endParaRPr lang="pt-B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600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46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4964" y="12489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   ELASTICIDADE  </a:t>
            </a:r>
            <a:r>
              <a:rPr lang="pt-BR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PREÇO DA </a:t>
            </a:r>
            <a:r>
              <a:rPr lang="pt-BR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DEMANDA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919536" y="1161264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Calcule a Elasticidade do Preço da Demanda, em ponto específico, considerando:</a:t>
            </a:r>
          </a:p>
          <a:p>
            <a:pPr algn="just"/>
            <a:endParaRPr lang="pt-BR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P○ - Preço Inicial  =  20,00</a:t>
            </a:r>
          </a:p>
          <a:p>
            <a:pPr algn="just"/>
            <a:r>
              <a:rPr lang="pt-BR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Pf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- Preço Final    =  16,00</a:t>
            </a:r>
          </a:p>
          <a:p>
            <a:pPr algn="just"/>
            <a:endParaRPr lang="pt-BR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Q○ - Quantidade Demandada Inicial =  30,00</a:t>
            </a:r>
          </a:p>
          <a:p>
            <a:pPr algn="just"/>
            <a:r>
              <a:rPr lang="pt-BR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Qf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- Quantidade Demandada Final   =  39,00</a:t>
            </a:r>
            <a:endParaRPr lang="pt-BR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11824" y="584230"/>
            <a:ext cx="1970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EXERCÍCIO</a:t>
            </a:r>
            <a:endParaRPr lang="pt-BR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05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47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2454016" y="3448"/>
                <a:ext cx="7746439" cy="6877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800" b="1" dirty="0">
                    <a:solidFill>
                      <a:srgbClr val="1F497D"/>
                    </a:solidFill>
                    <a:latin typeface="Calibri"/>
                  </a:rPr>
                  <a:t>         ELASTICIDADE – PREÇO DA DEMANDA</a:t>
                </a:r>
              </a:p>
              <a:p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                           RESPOSTA  DO EXERCÍCIO</a:t>
                </a:r>
              </a:p>
              <a:p>
                <a:endParaRPr lang="pt-BR" sz="2400" b="1" dirty="0">
                  <a:solidFill>
                    <a:prstClr val="black"/>
                  </a:solidFill>
                  <a:latin typeface="Calibri"/>
                </a:endParaRPr>
              </a:p>
              <a:p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Ɛ</a:t>
                </a:r>
                <a:r>
                  <a:rPr lang="pt-BR" sz="1600" b="1" dirty="0" err="1">
                    <a:solidFill>
                      <a:prstClr val="black"/>
                    </a:solidFill>
                    <a:latin typeface="Calibri"/>
                  </a:rPr>
                  <a:t>pd</a:t>
                </a:r>
                <a:r>
                  <a:rPr lang="pt-BR" sz="1600" b="1" dirty="0">
                    <a:solidFill>
                      <a:prstClr val="black"/>
                    </a:solidFill>
                    <a:latin typeface="Calibri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Δ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% 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𝒒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Δ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%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𝒑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𝒒𝒇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𝒒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₀</m:t>
                        </m:r>
                      </m:num>
                      <m:den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𝒒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₀</m:t>
                        </m:r>
                      </m:den>
                    </m:f>
                  </m:oMath>
                </a14:m>
                <a:endParaRPr lang="pt-BR" sz="2400" b="1" dirty="0">
                  <a:solidFill>
                    <a:prstClr val="black"/>
                  </a:solidFill>
                  <a:latin typeface="Calibri"/>
                </a:endParaRPr>
              </a:p>
              <a:p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                                      </a:t>
                </a:r>
                <a:r>
                  <a:rPr lang="pt-BR" sz="2400" b="1" dirty="0" err="1">
                    <a:solidFill>
                      <a:prstClr val="black"/>
                    </a:solidFill>
                    <a:latin typeface="Calibri"/>
                  </a:rPr>
                  <a:t>Ɛ</a:t>
                </a:r>
                <a:r>
                  <a:rPr lang="pt-BR" sz="1600" b="1" dirty="0" err="1">
                    <a:solidFill>
                      <a:prstClr val="black"/>
                    </a:solidFill>
                    <a:latin typeface="Calibri"/>
                  </a:rPr>
                  <a:t>pd</a:t>
                </a:r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= -----------</a:t>
                </a:r>
              </a:p>
              <a:p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𝒑𝒇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₀</m:t>
                        </m:r>
                      </m:num>
                      <m:den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₀</m:t>
                        </m:r>
                      </m:den>
                    </m:f>
                  </m:oMath>
                </a14:m>
                <a:endParaRPr lang="pt-BR" sz="2400" b="1" dirty="0">
                  <a:solidFill>
                    <a:prstClr val="black"/>
                  </a:solidFill>
                  <a:latin typeface="Calibri"/>
                </a:endParaRPr>
              </a:p>
              <a:p>
                <a:endParaRPr lang="pt-BR" sz="2000" b="1" i="1" dirty="0">
                  <a:solidFill>
                    <a:prstClr val="black"/>
                  </a:solidFill>
                  <a:latin typeface="Cambria Math"/>
                </a:endParaRPr>
              </a:p>
              <a:p>
                <a:endParaRPr lang="pt-BR" sz="2400" b="1" dirty="0">
                  <a:solidFill>
                    <a:prstClr val="black"/>
                  </a:solidFill>
                  <a:latin typeface="Calibri"/>
                </a:endParaRPr>
              </a:p>
              <a:p>
                <a:endParaRPr lang="pt-BR" sz="2000" b="1" i="1" dirty="0">
                  <a:solidFill>
                    <a:prstClr val="black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Δ</m:t>
                        </m:r>
                        <m:r>
                          <a:rPr lang="pt-BR" sz="24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%</m:t>
                        </m:r>
                        <m:r>
                          <a:rPr lang="pt-BR" sz="24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𝒑</m:t>
                        </m:r>
                      </m:num>
                      <m:den>
                        <m:r>
                          <a:rPr lang="pt-BR" sz="24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𝒑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𝒑𝒇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− 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₀</m:t>
                        </m:r>
                      </m:num>
                      <m:den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₀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𝟏𝟔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−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𝟐𝟎</m:t>
                        </m:r>
                      </m:num>
                      <m:den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  </a:t>
                </a:r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pt-BR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  =  - 0,2  =  - 20% </a:t>
                </a:r>
              </a:p>
              <a:p>
                <a:endParaRPr lang="pt-BR" sz="2000" b="1" i="1" dirty="0">
                  <a:solidFill>
                    <a:prstClr val="black"/>
                  </a:solidFill>
                  <a:latin typeface="Cambria Math"/>
                </a:endParaRPr>
              </a:p>
              <a:p>
                <a:endParaRPr lang="pt-BR" sz="2000" b="1" dirty="0">
                  <a:solidFill>
                    <a:prstClr val="black"/>
                  </a:solidFill>
                  <a:latin typeface="Calibri"/>
                </a:endParaRPr>
              </a:p>
              <a:p>
                <a:r>
                  <a:rPr lang="pt-BR" sz="2400" b="1" dirty="0" err="1">
                    <a:solidFill>
                      <a:prstClr val="black"/>
                    </a:solidFill>
                    <a:latin typeface="Calibri"/>
                  </a:rPr>
                  <a:t>Ɛ</a:t>
                </a:r>
                <a:r>
                  <a:rPr lang="pt-BR" sz="1600" b="1" dirty="0" err="1">
                    <a:solidFill>
                      <a:prstClr val="black"/>
                    </a:solidFill>
                    <a:latin typeface="Calibri"/>
                  </a:rPr>
                  <a:t>pd</a:t>
                </a:r>
                <a:r>
                  <a:rPr lang="pt-BR" sz="1600" b="1" dirty="0">
                    <a:solidFill>
                      <a:prstClr val="black"/>
                    </a:solidFill>
                    <a:latin typeface="Calibri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  =  -1,5                |</a:t>
                </a:r>
                <a:r>
                  <a:rPr lang="pt-BR" sz="2400" b="1" dirty="0" err="1">
                    <a:solidFill>
                      <a:prstClr val="black"/>
                    </a:solidFill>
                    <a:latin typeface="Calibri"/>
                  </a:rPr>
                  <a:t>Ɛ</a:t>
                </a:r>
                <a:r>
                  <a:rPr lang="pt-BR" sz="1600" b="1" dirty="0" err="1">
                    <a:solidFill>
                      <a:prstClr val="black"/>
                    </a:solidFill>
                    <a:latin typeface="Calibri"/>
                  </a:rPr>
                  <a:t>pd</a:t>
                </a:r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| 1,5</a:t>
                </a:r>
              </a:p>
              <a:p>
                <a:endParaRPr lang="pt-BR" sz="2400" b="1" dirty="0">
                  <a:solidFill>
                    <a:prstClr val="black"/>
                  </a:solidFill>
                  <a:latin typeface="Calibri"/>
                </a:endParaRPr>
              </a:p>
              <a:p>
                <a:r>
                  <a:rPr lang="pt-BR" sz="2000" b="1" dirty="0">
                    <a:solidFill>
                      <a:prstClr val="black"/>
                    </a:solidFill>
                    <a:latin typeface="Calibri"/>
                  </a:rPr>
                  <a:t>INTERPRETAÇÃO: Para uma queda de 20% no preço, a quantidade</a:t>
                </a:r>
              </a:p>
              <a:p>
                <a:r>
                  <a:rPr lang="pt-BR" sz="20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pt-BR" sz="2000" b="1" dirty="0">
                    <a:solidFill>
                      <a:prstClr val="black"/>
                    </a:solidFill>
                    <a:latin typeface="Calibri"/>
                  </a:rPr>
                  <a:t>                                demandada aumenta 30% ,  ou seja,    1,5 vezes </a:t>
                </a:r>
              </a:p>
              <a:p>
                <a:r>
                  <a:rPr lang="pt-BR" sz="20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pt-BR" sz="2000" b="1" dirty="0">
                    <a:solidFill>
                      <a:prstClr val="black"/>
                    </a:solidFill>
                    <a:latin typeface="Calibri"/>
                  </a:rPr>
                  <a:t>                                </a:t>
                </a:r>
                <a:r>
                  <a:rPr lang="pt-BR" sz="2000" b="1" dirty="0" err="1">
                    <a:solidFill>
                      <a:prstClr val="black"/>
                    </a:solidFill>
                    <a:latin typeface="Calibri"/>
                  </a:rPr>
                  <a:t>coeteris</a:t>
                </a:r>
                <a:r>
                  <a:rPr lang="pt-BR" sz="20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pt-BR" sz="2000" b="1" dirty="0" err="1">
                    <a:solidFill>
                      <a:prstClr val="black"/>
                    </a:solidFill>
                    <a:latin typeface="Calibri"/>
                  </a:rPr>
                  <a:t>paribus</a:t>
                </a:r>
                <a:r>
                  <a:rPr lang="pt-BR" sz="2000" b="1" dirty="0">
                    <a:solidFill>
                      <a:prstClr val="black"/>
                    </a:solidFill>
                    <a:latin typeface="Calibri"/>
                  </a:rPr>
                  <a:t>.</a:t>
                </a:r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016" y="3448"/>
                <a:ext cx="7746439" cy="6877460"/>
              </a:xfrm>
              <a:prstGeom prst="rect">
                <a:avLst/>
              </a:prstGeom>
              <a:blipFill>
                <a:blip r:embed="rId2"/>
                <a:stretch>
                  <a:fillRect l="-1260" t="-887" b="-6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visa 3"/>
          <p:cNvSpPr/>
          <p:nvPr/>
        </p:nvSpPr>
        <p:spPr>
          <a:xfrm>
            <a:off x="4724704" y="5013176"/>
            <a:ext cx="360040" cy="2423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2495600" y="2899775"/>
                <a:ext cx="5904656" cy="677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𝜟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%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𝒒</m:t>
                        </m:r>
                      </m:num>
                      <m:den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𝒒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𝒒𝒇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− 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𝒒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₀</m:t>
                        </m:r>
                      </m:num>
                      <m:den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𝒒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₀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𝟑𝟗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−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𝟑𝟎</m:t>
                        </m:r>
                      </m:num>
                      <m:den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  =  </a:t>
                </a:r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  0,3  </a:t>
                </a:r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=  </a:t>
                </a:r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  30</a:t>
                </a:r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%</a:t>
                </a:r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00" y="2899775"/>
                <a:ext cx="5904656" cy="677365"/>
              </a:xfrm>
              <a:prstGeom prst="rect">
                <a:avLst/>
              </a:prstGeom>
              <a:blipFill>
                <a:blip r:embed="rId3"/>
                <a:stretch>
                  <a:fillRect b="-180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9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48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-459432"/>
            <a:ext cx="10628438" cy="766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392144" y="526562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>
                <a:solidFill>
                  <a:prstClr val="black"/>
                </a:solidFill>
                <a:latin typeface="Calibri"/>
              </a:rPr>
              <a:t>Dx</a:t>
            </a:r>
            <a:endParaRPr lang="pt-B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84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19536" y="764705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Os ajustamentos que originam a tabela, é que garantem o adequado suprimento do mercado, nas estruturas que prevalecem a concorrência perfeita. </a:t>
            </a:r>
          </a:p>
          <a:p>
            <a:pPr algn="just"/>
            <a:endParaRPr lang="pt-BR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Sob concorrência, os preços resultam do entrechoque das forças  de oferta e procura, tendendo sempre para uma posição de equilíbrio, onde os interesses harmonizarão, pelo menos temporariamente.</a:t>
            </a:r>
          </a:p>
          <a:p>
            <a:pPr algn="just"/>
            <a:endParaRPr lang="pt-BR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Demonstre a situação  através de um gráfico.</a:t>
            </a:r>
          </a:p>
        </p:txBody>
      </p:sp>
    </p:spTree>
    <p:extLst>
      <p:ext uri="{BB962C8B-B14F-4D97-AF65-F5344CB8AC3E}">
        <p14:creationId xmlns:p14="http://schemas.microsoft.com/office/powerpoint/2010/main" val="5462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67642"/>
            <a:ext cx="9144000" cy="659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D408-1A71-4D23-B783-1DEE782D89AD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991545" y="2132856"/>
            <a:ext cx="9056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prstClr val="black"/>
                </a:solidFill>
                <a:latin typeface="Calibri"/>
              </a:rPr>
              <a:t>                      </a:t>
            </a:r>
            <a:r>
              <a:rPr lang="pt-BR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ALTERAÇÕES </a:t>
            </a:r>
          </a:p>
          <a:p>
            <a:r>
              <a:rPr lang="pt-BR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                              NO </a:t>
            </a:r>
          </a:p>
          <a:p>
            <a:r>
              <a:rPr lang="pt-BR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 PONTO DE EQUILÍBRIO DE MERCADO</a:t>
            </a:r>
          </a:p>
        </p:txBody>
      </p:sp>
    </p:spTree>
    <p:extLst>
      <p:ext uri="{BB962C8B-B14F-4D97-AF65-F5344CB8AC3E}">
        <p14:creationId xmlns:p14="http://schemas.microsoft.com/office/powerpoint/2010/main" val="19503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63552" y="2708921"/>
            <a:ext cx="806489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Quando analisamos a Curva de Demanda e a Curva de Oferta, </a:t>
            </a:r>
            <a:r>
              <a:rPr lang="pt-BR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isoladamente</a:t>
            </a:r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as quantidades demandadas pelo consumidor vão depender , única e exclusivamente do PREÇO DE MERCADO.</a:t>
            </a:r>
          </a:p>
          <a:p>
            <a:pPr algn="just"/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just"/>
            <a:r>
              <a:rPr lang="pt-BR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 quantidade é uma variável   		                  dependente.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07569" y="411452"/>
            <a:ext cx="89822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                        ALTERAÇÕES </a:t>
            </a:r>
          </a:p>
          <a:p>
            <a:r>
              <a:rPr lang="pt-BR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                                NO </a:t>
            </a:r>
          </a:p>
          <a:p>
            <a:r>
              <a:rPr lang="pt-BR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  PONTO DE EQUILÍBRIO DE MERCADO</a:t>
            </a:r>
            <a:endParaRPr lang="pt-B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87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95747" y="-171400"/>
            <a:ext cx="72728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                                               		      		   </a:t>
            </a:r>
            <a:r>
              <a:rPr lang="pt-BR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ALTERAÇÕES </a:t>
            </a:r>
          </a:p>
          <a:p>
            <a:r>
              <a:rPr lang="pt-BR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                             NO </a:t>
            </a:r>
          </a:p>
          <a:p>
            <a:r>
              <a:rPr lang="pt-BR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PONTO DE EQUILÍBRIO DE MERCADO</a:t>
            </a:r>
            <a:endParaRPr lang="pt-BR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55640" y="3356993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Quando analisamos a demanda  e a oferta juntas, a leitura que temos de fazer é que a posição dessas curvas é que determinam o preço de equilíbrio.</a:t>
            </a:r>
          </a:p>
        </p:txBody>
      </p:sp>
    </p:spTree>
    <p:extLst>
      <p:ext uri="{BB962C8B-B14F-4D97-AF65-F5344CB8AC3E}">
        <p14:creationId xmlns:p14="http://schemas.microsoft.com/office/powerpoint/2010/main" val="38727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2161</Words>
  <Application>Microsoft Office PowerPoint</Application>
  <PresentationFormat>Widescreen</PresentationFormat>
  <Paragraphs>383</Paragraphs>
  <Slides>48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48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Tema do Office</vt:lpstr>
      <vt:lpstr>2_Tema do Office</vt:lpstr>
      <vt:lpstr>1_Tema do Office</vt:lpstr>
      <vt:lpstr>3_Tema do Office</vt:lpstr>
      <vt:lpstr>4_Tema do Office</vt:lpstr>
      <vt:lpstr>5_Tema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HP</dc:creator>
  <cp:lastModifiedBy>HP</cp:lastModifiedBy>
  <cp:revision>5</cp:revision>
  <dcterms:created xsi:type="dcterms:W3CDTF">2020-06-05T15:30:59Z</dcterms:created>
  <dcterms:modified xsi:type="dcterms:W3CDTF">2020-06-08T14:24:24Z</dcterms:modified>
</cp:coreProperties>
</file>