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30167563786762E-2"/>
          <c:y val="2.273899071804766E-2"/>
          <c:w val="0.94896983243621325"/>
          <c:h val="0.905030766021797"/>
        </c:manualLayout>
      </c:layout>
      <c:barChart>
        <c:barDir val="col"/>
        <c:grouping val="stacked"/>
        <c:varyColors val="0"/>
        <c:ser>
          <c:idx val="0"/>
          <c:order val="0"/>
          <c:tx>
            <c:strRef>
              <c:f>Plan1!$B$1</c:f>
              <c:strCache>
                <c:ptCount val="1"/>
                <c:pt idx="0">
                  <c:v>CUSTOS</c:v>
                </c:pt>
              </c:strCache>
            </c:strRef>
          </c:tx>
          <c:invertIfNegative val="0"/>
          <c:cat>
            <c:strRef>
              <c:f>Plan1!$A$2:$A$5</c:f>
              <c:strCache>
                <c:ptCount val="3"/>
                <c:pt idx="0">
                  <c:v>Situação 1</c:v>
                </c:pt>
                <c:pt idx="1">
                  <c:v>Situação 2</c:v>
                </c:pt>
                <c:pt idx="2">
                  <c:v>Situação 3</c:v>
                </c:pt>
              </c:strCache>
            </c:strRef>
          </c:cat>
          <c:val>
            <c:numRef>
              <c:f>Plan1!$B$2:$B$5</c:f>
              <c:numCache>
                <c:formatCode>General</c:formatCode>
                <c:ptCount val="4"/>
                <c:pt idx="0">
                  <c:v>3.6</c:v>
                </c:pt>
                <c:pt idx="1">
                  <c:v>4.5</c:v>
                </c:pt>
                <c:pt idx="2">
                  <c:v>4.5</c:v>
                </c:pt>
              </c:numCache>
            </c:numRef>
          </c:val>
          <c:extLst>
            <c:ext xmlns:c16="http://schemas.microsoft.com/office/drawing/2014/chart" uri="{C3380CC4-5D6E-409C-BE32-E72D297353CC}">
              <c16:uniqueId val="{00000000-CE7C-4973-A685-90B37EA922DC}"/>
            </c:ext>
          </c:extLst>
        </c:ser>
        <c:ser>
          <c:idx val="1"/>
          <c:order val="1"/>
          <c:tx>
            <c:strRef>
              <c:f>Plan1!$C$1</c:f>
              <c:strCache>
                <c:ptCount val="1"/>
                <c:pt idx="0">
                  <c:v>MARGEM</c:v>
                </c:pt>
              </c:strCache>
            </c:strRef>
          </c:tx>
          <c:invertIfNegative val="0"/>
          <c:cat>
            <c:strRef>
              <c:f>Plan1!$A$2:$A$5</c:f>
              <c:strCache>
                <c:ptCount val="3"/>
                <c:pt idx="0">
                  <c:v>Situação 1</c:v>
                </c:pt>
                <c:pt idx="1">
                  <c:v>Situação 2</c:v>
                </c:pt>
                <c:pt idx="2">
                  <c:v>Situação 3</c:v>
                </c:pt>
              </c:strCache>
            </c:strRef>
          </c:cat>
          <c:val>
            <c:numRef>
              <c:f>Plan1!$C$2:$C$5</c:f>
              <c:numCache>
                <c:formatCode>General</c:formatCode>
                <c:ptCount val="4"/>
                <c:pt idx="0">
                  <c:v>2.4</c:v>
                </c:pt>
                <c:pt idx="1">
                  <c:v>1.5</c:v>
                </c:pt>
                <c:pt idx="2">
                  <c:v>2.5</c:v>
                </c:pt>
              </c:numCache>
            </c:numRef>
          </c:val>
          <c:extLst>
            <c:ext xmlns:c16="http://schemas.microsoft.com/office/drawing/2014/chart" uri="{C3380CC4-5D6E-409C-BE32-E72D297353CC}">
              <c16:uniqueId val="{00000001-CE7C-4973-A685-90B37EA922DC}"/>
            </c:ext>
          </c:extLst>
        </c:ser>
        <c:dLbls>
          <c:showLegendKey val="0"/>
          <c:showVal val="0"/>
          <c:showCatName val="0"/>
          <c:showSerName val="0"/>
          <c:showPercent val="0"/>
          <c:showBubbleSize val="0"/>
        </c:dLbls>
        <c:gapWidth val="48"/>
        <c:overlap val="100"/>
        <c:axId val="110204032"/>
        <c:axId val="110205568"/>
      </c:barChart>
      <c:catAx>
        <c:axId val="110204032"/>
        <c:scaling>
          <c:orientation val="minMax"/>
        </c:scaling>
        <c:delete val="0"/>
        <c:axPos val="b"/>
        <c:numFmt formatCode="General" sourceLinked="0"/>
        <c:majorTickMark val="out"/>
        <c:minorTickMark val="none"/>
        <c:tickLblPos val="nextTo"/>
        <c:crossAx val="110205568"/>
        <c:crosses val="autoZero"/>
        <c:auto val="1"/>
        <c:lblAlgn val="ctr"/>
        <c:lblOffset val="100"/>
        <c:noMultiLvlLbl val="0"/>
      </c:catAx>
      <c:valAx>
        <c:axId val="110205568"/>
        <c:scaling>
          <c:orientation val="minMax"/>
        </c:scaling>
        <c:delete val="0"/>
        <c:axPos val="l"/>
        <c:majorGridlines/>
        <c:numFmt formatCode="General" sourceLinked="1"/>
        <c:majorTickMark val="out"/>
        <c:minorTickMark val="none"/>
        <c:tickLblPos val="nextTo"/>
        <c:crossAx val="110204032"/>
        <c:crosses val="autoZero"/>
        <c:crossBetween val="between"/>
      </c:valAx>
    </c:plotArea>
    <c:legend>
      <c:legendPos val="r"/>
      <c:legendEntry>
        <c:idx val="0"/>
        <c:txPr>
          <a:bodyPr/>
          <a:lstStyle/>
          <a:p>
            <a:pPr>
              <a:defRPr sz="2400" b="1">
                <a:effectLst>
                  <a:outerShdw blurRad="38100" dist="38100" dir="2700000" algn="tl">
                    <a:srgbClr val="000000">
                      <a:alpha val="43137"/>
                    </a:srgbClr>
                  </a:outerShdw>
                </a:effectLst>
              </a:defRPr>
            </a:pPr>
            <a:endParaRPr lang="pt-BR"/>
          </a:p>
        </c:txPr>
      </c:legendEntry>
      <c:legendEntry>
        <c:idx val="1"/>
        <c:txPr>
          <a:bodyPr/>
          <a:lstStyle/>
          <a:p>
            <a:pPr>
              <a:defRPr sz="2400" b="1">
                <a:effectLst>
                  <a:outerShdw blurRad="38100" dist="38100" dir="2700000" algn="tl">
                    <a:srgbClr val="000000">
                      <a:alpha val="43137"/>
                    </a:srgbClr>
                  </a:outerShdw>
                </a:effectLst>
              </a:defRPr>
            </a:pPr>
            <a:endParaRPr lang="pt-BR"/>
          </a:p>
        </c:txPr>
      </c:legendEntry>
      <c:layout>
        <c:manualLayout>
          <c:xMode val="edge"/>
          <c:yMode val="edge"/>
          <c:x val="0.79419000699449571"/>
          <c:y val="0.44255960916723158"/>
          <c:w val="0.20580999300550437"/>
          <c:h val="0.24940064921520572"/>
        </c:manualLayout>
      </c:layout>
      <c:overlay val="0"/>
      <c:txPr>
        <a:bodyPr/>
        <a:lstStyle/>
        <a:p>
          <a:pPr>
            <a:defRPr sz="2400"/>
          </a:pPr>
          <a:endParaRPr lang="pt-BR"/>
        </a:p>
      </c:txPr>
    </c:legend>
    <c:plotVisOnly val="1"/>
    <c:dispBlanksAs val="gap"/>
    <c:showDLblsOverMax val="0"/>
  </c:chart>
  <c:txPr>
    <a:bodyPr/>
    <a:lstStyle/>
    <a:p>
      <a:pPr>
        <a:defRPr sz="1800"/>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AA3FB-66F7-439B-9245-A33649EEC1F8}" type="datetimeFigureOut">
              <a:rPr lang="pt-BR" smtClean="0"/>
              <a:t>15/06/2020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BE860-D2BE-4FAE-AA91-8312A976ECFB}" type="slidenum">
              <a:rPr lang="pt-BR" smtClean="0"/>
              <a:t>‹nº›</a:t>
            </a:fld>
            <a:endParaRPr lang="pt-BR"/>
          </a:p>
        </p:txBody>
      </p:sp>
    </p:spTree>
    <p:extLst>
      <p:ext uri="{BB962C8B-B14F-4D97-AF65-F5344CB8AC3E}">
        <p14:creationId xmlns:p14="http://schemas.microsoft.com/office/powerpoint/2010/main" val="274016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ACAB17-72C1-4A90-8D0F-C8775FB268DD}" type="slidenum">
              <a:rPr lang="pt-BR" smtClean="0">
                <a:solidFill>
                  <a:prstClr val="black"/>
                </a:solidFill>
              </a:rPr>
              <a:pPr/>
              <a:t>40</a:t>
            </a:fld>
            <a:endParaRPr lang="pt-BR" dirty="0">
              <a:solidFill>
                <a:prstClr val="black"/>
              </a:solidFill>
            </a:endParaRPr>
          </a:p>
        </p:txBody>
      </p:sp>
    </p:spTree>
    <p:extLst>
      <p:ext uri="{BB962C8B-B14F-4D97-AF65-F5344CB8AC3E}">
        <p14:creationId xmlns:p14="http://schemas.microsoft.com/office/powerpoint/2010/main" val="70713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ACAB17-72C1-4A90-8D0F-C8775FB268DD}" type="slidenum">
              <a:rPr lang="pt-BR" smtClean="0">
                <a:solidFill>
                  <a:prstClr val="black"/>
                </a:solidFill>
              </a:rPr>
              <a:pPr/>
              <a:t>82</a:t>
            </a:fld>
            <a:endParaRPr lang="pt-BR" dirty="0">
              <a:solidFill>
                <a:prstClr val="black"/>
              </a:solidFill>
            </a:endParaRPr>
          </a:p>
        </p:txBody>
      </p:sp>
    </p:spTree>
    <p:extLst>
      <p:ext uri="{BB962C8B-B14F-4D97-AF65-F5344CB8AC3E}">
        <p14:creationId xmlns:p14="http://schemas.microsoft.com/office/powerpoint/2010/main" val="78753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422173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246040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43111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30323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247645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6CC83D4-07E3-4D0A-8A69-C62282D358A6}"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212986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6CC83D4-07E3-4D0A-8A69-C62282D358A6}" type="datetimeFigureOut">
              <a:rPr lang="pt-BR" smtClean="0"/>
              <a:t>15/06/2020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149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6CC83D4-07E3-4D0A-8A69-C62282D358A6}" type="datetimeFigureOut">
              <a:rPr lang="pt-BR" smtClean="0"/>
              <a:t>15/06/2020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32826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6CC83D4-07E3-4D0A-8A69-C62282D358A6}" type="datetimeFigureOut">
              <a:rPr lang="pt-BR" smtClean="0"/>
              <a:t>15/06/2020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94179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6CC83D4-07E3-4D0A-8A69-C62282D358A6}"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328722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6CC83D4-07E3-4D0A-8A69-C62282D358A6}" type="datetimeFigureOut">
              <a:rPr lang="pt-BR" smtClean="0"/>
              <a:t>15/06/2020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C002B-1C0A-4CB3-B8C0-48A1C2B4D10E}" type="slidenum">
              <a:rPr lang="pt-BR" smtClean="0"/>
              <a:t>‹nº›</a:t>
            </a:fld>
            <a:endParaRPr lang="pt-BR"/>
          </a:p>
        </p:txBody>
      </p:sp>
    </p:spTree>
    <p:extLst>
      <p:ext uri="{BB962C8B-B14F-4D97-AF65-F5344CB8AC3E}">
        <p14:creationId xmlns:p14="http://schemas.microsoft.com/office/powerpoint/2010/main" val="201331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C83D4-07E3-4D0A-8A69-C62282D358A6}" type="datetimeFigureOut">
              <a:rPr lang="pt-BR" smtClean="0"/>
              <a:t>15/06/2020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C002B-1C0A-4CB3-B8C0-48A1C2B4D10E}" type="slidenum">
              <a:rPr lang="pt-BR" smtClean="0"/>
              <a:t>‹nº›</a:t>
            </a:fld>
            <a:endParaRPr lang="pt-BR"/>
          </a:p>
        </p:txBody>
      </p:sp>
    </p:spTree>
    <p:extLst>
      <p:ext uri="{BB962C8B-B14F-4D97-AF65-F5344CB8AC3E}">
        <p14:creationId xmlns:p14="http://schemas.microsoft.com/office/powerpoint/2010/main" val="232752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br/url?sa=i&amp;rct=j&amp;q=&amp;esrc=s&amp;source=images&amp;cd=&amp;cad=rja&amp;uact=8&amp;ved=0CAcQjRxqFQoTCMmF3tvbhcYCFQaPDQodGGkAfQ&amp;url=http://www.google.com.br/url?sa=i&amp;rct=j&amp;q=&amp;esrc=s&amp;source=images&amp;cd=&amp;cad=rja&amp;uact=8&amp;ved=0CAcQjRxqFQoTCMmF3tvbhcYCFQaPDQodGGkAfQ&amp;url=http://www.emtempo.com.br/tags/dragao-da-inflacao/&amp;ei=nXx4VYnDE4aeNpjSgegH&amp;bvm=bv.95039771,d.cWc&amp;psig=AFQjCNG7rRGYRcG28AolUuGEHR-pBSgVEQ&amp;ust=1434045979107216&amp;ei=nXx4VYnDE4aeNpjSgegH&amp;bvm=bv.95039771,d.cWc&amp;psig=AFQjCNG7rRGYRcG28AolUuGEHR-pBSgVEQ&amp;ust=143404597910721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t.wikipedia.org/wiki/Banco_Central" TargetMode="External"/><Relationship Id="rId2" Type="http://schemas.openxmlformats.org/officeDocument/2006/relationships/hyperlink" Target="https://pt.wikipedia.org/wiki/Governo" TargetMode="External"/><Relationship Id="rId1" Type="http://schemas.openxmlformats.org/officeDocument/2006/relationships/slideLayout" Target="../slideLayouts/slideLayout7.xml"/><Relationship Id="rId6" Type="http://schemas.openxmlformats.org/officeDocument/2006/relationships/hyperlink" Target="https://pt.wikipedia.org/wiki/Banco_Mundial" TargetMode="External"/><Relationship Id="rId5" Type="http://schemas.openxmlformats.org/officeDocument/2006/relationships/hyperlink" Target="https://pt.wikipedia.org/wiki/FMI" TargetMode="External"/><Relationship Id="rId4" Type="http://schemas.openxmlformats.org/officeDocument/2006/relationships/hyperlink" Target="https://pt.wikipedia.org/wiki/Parlament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t.wikipedia.org/wiki/Juro" TargetMode="External"/><Relationship Id="rId2" Type="http://schemas.openxmlformats.org/officeDocument/2006/relationships/hyperlink" Target="https://pt.wikipedia.org/wiki/Moeda"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t.wikipedia.org/wiki/C%C3%A2mbio" TargetMode="External"/><Relationship Id="rId2" Type="http://schemas.openxmlformats.org/officeDocument/2006/relationships/hyperlink" Target="https://pt.wikipedia.org/wiki/Taxas_de_c%C3%A2mbio"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pt.wikipedia.org/wiki/Ativo" TargetMode="External"/><Relationship Id="rId2" Type="http://schemas.openxmlformats.org/officeDocument/2006/relationships/hyperlink" Target="https://pt.wikipedia.org/wiki/Contabilidade" TargetMode="External"/><Relationship Id="rId1" Type="http://schemas.openxmlformats.org/officeDocument/2006/relationships/slideLayout" Target="../slideLayouts/slideLayout7.xml"/><Relationship Id="rId5" Type="http://schemas.openxmlformats.org/officeDocument/2006/relationships/image" Target="../media/image1420.png"/><Relationship Id="rId4" Type="http://schemas.openxmlformats.org/officeDocument/2006/relationships/hyperlink" Target="https://pt.wikipedia.org/wiki/Caix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pt.wikipedia.org/wiki/Ativo" TargetMode="External"/><Relationship Id="rId2" Type="http://schemas.openxmlformats.org/officeDocument/2006/relationships/hyperlink" Target="https://pt.wikipedia.org/wiki/Contabilidade" TargetMode="External"/><Relationship Id="rId1" Type="http://schemas.openxmlformats.org/officeDocument/2006/relationships/slideLayout" Target="../slideLayouts/slideLayout7.xml"/><Relationship Id="rId5" Type="http://schemas.openxmlformats.org/officeDocument/2006/relationships/image" Target="../media/image1420.png"/><Relationship Id="rId4" Type="http://schemas.openxmlformats.org/officeDocument/2006/relationships/hyperlink" Target="https://pt.wikipedia.org/wiki/Caixa"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43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2" y="0"/>
            <a:ext cx="9128937" cy="6858000"/>
          </a:xfrm>
          <a:prstGeom prst="rect">
            <a:avLst/>
          </a:prstGeom>
        </p:spPr>
      </p:pic>
      <p:sp>
        <p:nvSpPr>
          <p:cNvPr id="3" name="CaixaDeTexto 2"/>
          <p:cNvSpPr txBox="1"/>
          <p:nvPr/>
        </p:nvSpPr>
        <p:spPr>
          <a:xfrm>
            <a:off x="611560" y="1198530"/>
            <a:ext cx="8640960" cy="2431435"/>
          </a:xfrm>
          <a:prstGeom prst="rect">
            <a:avLst/>
          </a:prstGeom>
          <a:noFill/>
        </p:spPr>
        <p:txBody>
          <a:bodyPr wrap="square" rtlCol="0">
            <a:spAutoFit/>
          </a:bodyPr>
          <a:lstStyle/>
          <a:p>
            <a:r>
              <a:rPr lang="pt-BR" sz="7200" dirty="0">
                <a:solidFill>
                  <a:prstClr val="black"/>
                </a:solidFill>
              </a:rPr>
              <a:t>         </a:t>
            </a:r>
            <a:r>
              <a:rPr lang="pt-BR" sz="8000" b="1" dirty="0">
                <a:solidFill>
                  <a:prstClr val="black"/>
                </a:solidFill>
              </a:rPr>
              <a:t>MACROECONOMIA</a:t>
            </a:r>
          </a:p>
        </p:txBody>
      </p:sp>
    </p:spTree>
    <p:extLst>
      <p:ext uri="{BB962C8B-B14F-4D97-AF65-F5344CB8AC3E}">
        <p14:creationId xmlns:p14="http://schemas.microsoft.com/office/powerpoint/2010/main" val="269214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500762"/>
            <a:ext cx="6748771" cy="584775"/>
          </a:xfrm>
          <a:prstGeom prst="rect">
            <a:avLst/>
          </a:prstGeom>
          <a:noFill/>
        </p:spPr>
        <p:txBody>
          <a:bodyPr wrap="non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 MONETÁRIA EXPANSIONISTA</a:t>
            </a:r>
          </a:p>
        </p:txBody>
      </p:sp>
      <p:sp>
        <p:nvSpPr>
          <p:cNvPr id="3" name="CaixaDeTexto 2"/>
          <p:cNvSpPr txBox="1"/>
          <p:nvPr/>
        </p:nvSpPr>
        <p:spPr>
          <a:xfrm>
            <a:off x="915426" y="1772816"/>
            <a:ext cx="7581198" cy="4431983"/>
          </a:xfrm>
          <a:prstGeom prst="rect">
            <a:avLst/>
          </a:prstGeom>
          <a:noFill/>
        </p:spPr>
        <p:txBody>
          <a:bodyPr wrap="square" rtlCol="0">
            <a:spAutoFit/>
          </a:bodyPr>
          <a:lstStyle/>
          <a:p>
            <a:pPr algn="just"/>
            <a:r>
              <a:rPr lang="pt-BR" sz="2400" b="1" u="sng" dirty="0">
                <a:solidFill>
                  <a:prstClr val="black"/>
                </a:solidFill>
                <a:effectLst>
                  <a:outerShdw blurRad="38100" dist="38100" dir="2700000" algn="tl">
                    <a:srgbClr val="000000">
                      <a:alpha val="43137"/>
                    </a:srgbClr>
                  </a:outerShdw>
                </a:effectLst>
              </a:rPr>
              <a:t>Assistência Financeira de Liquidez</a:t>
            </a:r>
            <a:r>
              <a:rPr lang="pt-BR" sz="2400" b="1" dirty="0">
                <a:solidFill>
                  <a:prstClr val="black"/>
                </a:solidFill>
              </a:rPr>
              <a:t>: o Banco Central, ao emprestar dinheiro aos bancos comerciais, aumenta o prazo do pagamento e diminui a taxa de juros. Essas medidas ajudam a diminuir a taxa de juros da economia, e a aumentar a liquidez.</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Compra de títulos públicos</a:t>
            </a:r>
            <a:r>
              <a:rPr lang="pt-BR" sz="2400" b="1" dirty="0">
                <a:solidFill>
                  <a:prstClr val="black"/>
                </a:solidFill>
              </a:rPr>
              <a:t>: quando o Banco Central compra títulos públicos há uma expansão dos meios de pagamento, que é a moeda dada em troca dos títulos. Com isso, ocorre uma redução na taxa de juros e um aumento da liquidez.</a:t>
            </a:r>
          </a:p>
          <a:p>
            <a:pPr algn="just"/>
            <a:endParaRPr lang="pt-BR" dirty="0">
              <a:solidFill>
                <a:prstClr val="black"/>
              </a:solidFill>
            </a:endParaRPr>
          </a:p>
        </p:txBody>
      </p:sp>
    </p:spTree>
    <p:extLst>
      <p:ext uri="{BB962C8B-B14F-4D97-AF65-F5344CB8AC3E}">
        <p14:creationId xmlns:p14="http://schemas.microsoft.com/office/powerpoint/2010/main" val="18179563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605133" y="165248"/>
            <a:ext cx="1517531" cy="584775"/>
          </a:xfrm>
          <a:prstGeom prst="rect">
            <a:avLst/>
          </a:prstGeom>
          <a:noFill/>
        </p:spPr>
        <p:txBody>
          <a:bodyPr wrap="none" rtlCol="0">
            <a:spAutoFit/>
          </a:bodyPr>
          <a:lstStyle/>
          <a:p>
            <a:r>
              <a:rPr lang="pt-BR" sz="3200" b="1" i="1" dirty="0">
                <a:solidFill>
                  <a:srgbClr val="1F497D"/>
                </a:solidFill>
                <a:effectLst>
                  <a:outerShdw blurRad="38100" dist="38100" dir="2700000" algn="tl">
                    <a:srgbClr val="000000">
                      <a:alpha val="43137"/>
                    </a:srgbClr>
                  </a:outerShdw>
                </a:effectLst>
              </a:rPr>
              <a:t>MOEDA</a:t>
            </a:r>
          </a:p>
        </p:txBody>
      </p:sp>
      <p:sp>
        <p:nvSpPr>
          <p:cNvPr id="5" name="CaixaDeTexto 4"/>
          <p:cNvSpPr txBox="1"/>
          <p:nvPr/>
        </p:nvSpPr>
        <p:spPr>
          <a:xfrm>
            <a:off x="323528" y="1484784"/>
            <a:ext cx="8568952" cy="4154984"/>
          </a:xfrm>
          <a:prstGeom prst="rect">
            <a:avLst/>
          </a:prstGeom>
          <a:noFill/>
        </p:spPr>
        <p:txBody>
          <a:bodyPr wrap="square" rtlCol="0">
            <a:spAutoFit/>
          </a:bodyPr>
          <a:lstStyle/>
          <a:p>
            <a:pPr marL="457200" indent="-457200" algn="just">
              <a:buFontTx/>
              <a:buAutoNum type="alphaLcParenR" startAt="4"/>
            </a:pPr>
            <a:r>
              <a:rPr lang="pt-BR" sz="2400" b="1" i="1" u="sng" dirty="0">
                <a:solidFill>
                  <a:prstClr val="black"/>
                </a:solidFill>
                <a:effectLst>
                  <a:outerShdw blurRad="38100" dist="38100" dir="2700000" algn="tl">
                    <a:srgbClr val="000000">
                      <a:alpha val="43137"/>
                    </a:srgbClr>
                  </a:outerShdw>
                </a:effectLst>
              </a:rPr>
              <a:t>Papel Moeda</a:t>
            </a:r>
            <a:r>
              <a:rPr lang="pt-BR" sz="2400" b="1" dirty="0">
                <a:solidFill>
                  <a:prstClr val="black"/>
                </a:solidFill>
              </a:rPr>
              <a:t>: com o tempo, e diante da crescente demanda de tais certificados – para atender os negócios em franca expansão – as casas de custódia passaram a emitir certificados cujo valor global em circulação excedia o valor total dos metais preciosos ali depositados. </a:t>
            </a:r>
          </a:p>
          <a:p>
            <a:pPr marL="447675" algn="just"/>
            <a:endParaRPr lang="pt-BR" sz="2400" b="1" dirty="0">
              <a:solidFill>
                <a:prstClr val="black"/>
              </a:solidFill>
            </a:endParaRPr>
          </a:p>
          <a:p>
            <a:pPr marL="447675" algn="just"/>
            <a:r>
              <a:rPr lang="pt-BR" sz="2400" b="1" dirty="0">
                <a:solidFill>
                  <a:prstClr val="black"/>
                </a:solidFill>
              </a:rPr>
              <a:t>A experiência acumulada pelos </a:t>
            </a:r>
            <a:r>
              <a:rPr lang="pt-BR" sz="2400" b="1" dirty="0" err="1">
                <a:solidFill>
                  <a:prstClr val="black"/>
                </a:solidFill>
              </a:rPr>
              <a:t>custodiadores</a:t>
            </a:r>
            <a:r>
              <a:rPr lang="pt-BR" sz="2400" b="1" dirty="0">
                <a:solidFill>
                  <a:prstClr val="black"/>
                </a:solidFill>
              </a:rPr>
              <a:t> mostrava que nem todos os depositantes resgatavam, ao mesmo tempo, seus depósitos. Além do mais, enquanto uns vinham para reconverter seus certificados em ouro, outros vinham para depositar mais ouro. </a:t>
            </a:r>
          </a:p>
        </p:txBody>
      </p:sp>
    </p:spTree>
    <p:extLst>
      <p:ext uri="{BB962C8B-B14F-4D97-AF65-F5344CB8AC3E}">
        <p14:creationId xmlns:p14="http://schemas.microsoft.com/office/powerpoint/2010/main" val="12849945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1807" y="584775"/>
            <a:ext cx="8856984" cy="1569660"/>
          </a:xfrm>
          <a:prstGeom prst="rect">
            <a:avLst/>
          </a:prstGeom>
          <a:noFill/>
        </p:spPr>
        <p:txBody>
          <a:bodyPr wrap="square" rtlCol="0">
            <a:spAutoFit/>
          </a:bodyPr>
          <a:lstStyle/>
          <a:p>
            <a:pPr marL="447675" algn="just"/>
            <a:r>
              <a:rPr lang="pt-BR" sz="2400" b="1" dirty="0">
                <a:solidFill>
                  <a:prstClr val="black"/>
                </a:solidFill>
              </a:rPr>
              <a:t>Assim, com um encaixe metálico menor, era possível garantir a liquidez dos certificados, isto é, garantir as reconversões que, em média, na semana ou no mês, correspondia a apenas uma fração do total dos certificados em circulação.</a:t>
            </a:r>
            <a:endParaRPr lang="pt-BR" sz="2400" b="1" i="1" u="sng" dirty="0">
              <a:solidFill>
                <a:prstClr val="black"/>
              </a:solidFill>
            </a:endParaRPr>
          </a:p>
        </p:txBody>
      </p:sp>
      <p:sp>
        <p:nvSpPr>
          <p:cNvPr id="4" name="CaixaDeTexto 3"/>
          <p:cNvSpPr txBox="1"/>
          <p:nvPr/>
        </p:nvSpPr>
        <p:spPr>
          <a:xfrm>
            <a:off x="611560" y="2276872"/>
            <a:ext cx="7992888" cy="1569660"/>
          </a:xfrm>
          <a:prstGeom prst="rect">
            <a:avLst/>
          </a:prstGeom>
          <a:noFill/>
        </p:spPr>
        <p:txBody>
          <a:bodyPr wrap="square" rtlCol="0">
            <a:spAutoFit/>
          </a:bodyPr>
          <a:lstStyle/>
          <a:p>
            <a:pPr algn="just"/>
            <a:r>
              <a:rPr lang="pt-BR" sz="2400" b="1" dirty="0">
                <a:solidFill>
                  <a:prstClr val="black"/>
                </a:solidFill>
              </a:rPr>
              <a:t>Temos assim, um novo marco histórico na evolução das formas de moeda, a passagem da </a:t>
            </a:r>
            <a:r>
              <a:rPr lang="pt-BR" sz="2400" b="1" u="sng" dirty="0">
                <a:solidFill>
                  <a:prstClr val="black"/>
                </a:solidFill>
                <a:effectLst>
                  <a:outerShdw blurRad="38100" dist="38100" dir="2700000" algn="tl">
                    <a:srgbClr val="000000">
                      <a:alpha val="43137"/>
                    </a:srgbClr>
                  </a:outerShdw>
                </a:effectLst>
              </a:rPr>
              <a:t>moeda-papel</a:t>
            </a:r>
            <a:r>
              <a:rPr lang="pt-BR" sz="2400" b="1" dirty="0">
                <a:solidFill>
                  <a:prstClr val="black"/>
                </a:solidFill>
              </a:rPr>
              <a:t> para os certificados emitidos sem o correspondente lastro em ouro ou prata e que vieram a ser chamados de </a:t>
            </a:r>
            <a:r>
              <a:rPr lang="pt-BR" sz="2400" b="1" u="sng" dirty="0">
                <a:solidFill>
                  <a:prstClr val="black"/>
                </a:solidFill>
                <a:effectLst>
                  <a:outerShdw blurRad="38100" dist="38100" dir="2700000" algn="tl">
                    <a:srgbClr val="000000">
                      <a:alpha val="43137"/>
                    </a:srgbClr>
                  </a:outerShdw>
                </a:effectLst>
              </a:rPr>
              <a:t>papel-moeda</a:t>
            </a:r>
            <a:r>
              <a:rPr lang="pt-BR" sz="2400" b="1" dirty="0">
                <a:solidFill>
                  <a:prstClr val="black"/>
                </a:solidFill>
                <a:effectLst>
                  <a:outerShdw blurRad="38100" dist="38100" dir="2700000" algn="tl">
                    <a:srgbClr val="000000">
                      <a:alpha val="43137"/>
                    </a:srgbClr>
                  </a:outerShdw>
                </a:effectLst>
              </a:rPr>
              <a:t>. </a:t>
            </a:r>
            <a:endParaRPr lang="pt-BR" sz="2400" b="1" dirty="0">
              <a:solidFill>
                <a:prstClr val="black"/>
              </a:solidFill>
            </a:endParaRPr>
          </a:p>
        </p:txBody>
      </p:sp>
      <p:sp>
        <p:nvSpPr>
          <p:cNvPr id="5" name="CaixaDeTexto 4"/>
          <p:cNvSpPr txBox="1"/>
          <p:nvPr/>
        </p:nvSpPr>
        <p:spPr>
          <a:xfrm>
            <a:off x="3564102" y="0"/>
            <a:ext cx="1518364" cy="584775"/>
          </a:xfrm>
          <a:prstGeom prst="rect">
            <a:avLst/>
          </a:prstGeom>
          <a:noFill/>
        </p:spPr>
        <p:txBody>
          <a:bodyPr wrap="none" rtlCol="0">
            <a:spAutoFit/>
          </a:bodyPr>
          <a:lstStyle/>
          <a:p>
            <a:r>
              <a:rPr lang="pt-BR" sz="3200" b="1" dirty="0">
                <a:solidFill>
                  <a:srgbClr val="1F497D"/>
                </a:solidFill>
                <a:effectLst>
                  <a:outerShdw blurRad="38100" dist="38100" dir="2700000" algn="tl">
                    <a:srgbClr val="000000">
                      <a:alpha val="43137"/>
                    </a:srgbClr>
                  </a:outerShdw>
                </a:effectLst>
              </a:rPr>
              <a:t>MOEDA</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241" y="3931529"/>
            <a:ext cx="5343525" cy="2771775"/>
          </a:xfrm>
          <a:prstGeom prst="rect">
            <a:avLst/>
          </a:prstGeom>
        </p:spPr>
      </p:pic>
    </p:spTree>
    <p:extLst>
      <p:ext uri="{BB962C8B-B14F-4D97-AF65-F5344CB8AC3E}">
        <p14:creationId xmlns:p14="http://schemas.microsoft.com/office/powerpoint/2010/main" val="25794245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55647" y="332656"/>
            <a:ext cx="1517531" cy="584775"/>
          </a:xfrm>
          <a:prstGeom prst="rect">
            <a:avLst/>
          </a:prstGeom>
          <a:noFill/>
        </p:spPr>
        <p:txBody>
          <a:bodyPr wrap="none" rtlCol="0">
            <a:spAutoFit/>
          </a:bodyPr>
          <a:lstStyle/>
          <a:p>
            <a:r>
              <a:rPr lang="pt-BR" sz="3200" b="1" i="1" dirty="0">
                <a:solidFill>
                  <a:srgbClr val="1F497D"/>
                </a:solidFill>
                <a:effectLst>
                  <a:outerShdw blurRad="38100" dist="38100" dir="2700000" algn="tl">
                    <a:srgbClr val="000000">
                      <a:alpha val="43137"/>
                    </a:srgbClr>
                  </a:outerShdw>
                </a:effectLst>
              </a:rPr>
              <a:t>MOEDA</a:t>
            </a:r>
          </a:p>
        </p:txBody>
      </p:sp>
      <p:sp>
        <p:nvSpPr>
          <p:cNvPr id="3" name="CaixaDeTexto 2"/>
          <p:cNvSpPr txBox="1"/>
          <p:nvPr/>
        </p:nvSpPr>
        <p:spPr>
          <a:xfrm>
            <a:off x="395536" y="3009635"/>
            <a:ext cx="8424936" cy="2616101"/>
          </a:xfrm>
          <a:prstGeom prst="rect">
            <a:avLst/>
          </a:prstGeom>
          <a:noFill/>
        </p:spPr>
        <p:txBody>
          <a:bodyPr wrap="square" rtlCol="0">
            <a:spAutoFit/>
          </a:bodyPr>
          <a:lstStyle/>
          <a:p>
            <a:pPr algn="just"/>
            <a:endParaRPr lang="pt-BR" sz="2000" b="1" dirty="0">
              <a:solidFill>
                <a:prstClr val="black"/>
              </a:solidFill>
            </a:endParaRPr>
          </a:p>
          <a:p>
            <a:pPr algn="just"/>
            <a:r>
              <a:rPr lang="pt-BR" sz="2400" b="1" dirty="0">
                <a:solidFill>
                  <a:prstClr val="black"/>
                </a:solidFill>
              </a:rPr>
              <a:t>Num processo evolutivo normal, e com o intuito de evitar riscos de emissões exageradas, o passo seguinte foi dado pelos governos, com a proibição de emissão de papel-moeda pelos bancos privados (antigas casas de custódia), limitando-se o direito de sua emissão a uma instituição oficial que, pouco a pouco, se transformou nos atuais bancos centrais de cada país. </a:t>
            </a:r>
          </a:p>
        </p:txBody>
      </p:sp>
      <p:sp>
        <p:nvSpPr>
          <p:cNvPr id="4" name="CaixaDeTexto 3"/>
          <p:cNvSpPr txBox="1"/>
          <p:nvPr/>
        </p:nvSpPr>
        <p:spPr>
          <a:xfrm>
            <a:off x="467544" y="1124744"/>
            <a:ext cx="8280920" cy="1938992"/>
          </a:xfrm>
          <a:prstGeom prst="rect">
            <a:avLst/>
          </a:prstGeom>
          <a:noFill/>
        </p:spPr>
        <p:txBody>
          <a:bodyPr wrap="square" rtlCol="0">
            <a:spAutoFit/>
          </a:bodyPr>
          <a:lstStyle/>
          <a:p>
            <a:pPr algn="just"/>
            <a:endParaRPr lang="pt-BR" sz="2400" b="1" dirty="0">
              <a:solidFill>
                <a:prstClr val="black"/>
              </a:solidFill>
            </a:endParaRPr>
          </a:p>
          <a:p>
            <a:pPr algn="just"/>
            <a:r>
              <a:rPr lang="pt-BR" sz="2400" b="1" dirty="0">
                <a:solidFill>
                  <a:prstClr val="black"/>
                </a:solidFill>
              </a:rPr>
              <a:t>Pouco a pouco o papel moeda passou a ter uso generalizado como meio de pagamento nas transações pelo simples fato de que sua aceitação era geral, não se questionando sobre a possibilidade de convertê-lo ou não em ouro.</a:t>
            </a:r>
          </a:p>
        </p:txBody>
      </p:sp>
    </p:spTree>
    <p:extLst>
      <p:ext uri="{BB962C8B-B14F-4D97-AF65-F5344CB8AC3E}">
        <p14:creationId xmlns:p14="http://schemas.microsoft.com/office/powerpoint/2010/main" val="19294456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1196752"/>
            <a:ext cx="7992888" cy="1569660"/>
          </a:xfrm>
          <a:prstGeom prst="rect">
            <a:avLst/>
          </a:prstGeom>
          <a:noFill/>
        </p:spPr>
        <p:txBody>
          <a:bodyPr wrap="square" rtlCol="0">
            <a:spAutoFit/>
          </a:bodyPr>
          <a:lstStyle/>
          <a:p>
            <a:pPr algn="just"/>
            <a:r>
              <a:rPr lang="pt-BR" sz="2400" b="1" dirty="0">
                <a:solidFill>
                  <a:prstClr val="black"/>
                </a:solidFill>
              </a:rPr>
              <a:t>e)   </a:t>
            </a:r>
            <a:r>
              <a:rPr lang="pt-BR" sz="2400" b="1" i="1" u="sng" dirty="0">
                <a:solidFill>
                  <a:prstClr val="black"/>
                </a:solidFill>
                <a:effectLst>
                  <a:outerShdw blurRad="38100" dist="38100" dir="2700000" algn="tl">
                    <a:srgbClr val="000000">
                      <a:alpha val="43137"/>
                    </a:srgbClr>
                  </a:outerShdw>
                </a:effectLst>
              </a:rPr>
              <a:t>Moeda Escritural Bancária</a:t>
            </a:r>
            <a:r>
              <a:rPr lang="pt-BR" sz="2400" b="1" dirty="0">
                <a:solidFill>
                  <a:prstClr val="black"/>
                </a:solidFill>
              </a:rPr>
              <a:t>: é representada pelos depósitos à vista do público, nos bancos comerciais – ou seja – as contas correntes das empresas e dos indivíduos – materializados, na prática pelo cheque.</a:t>
            </a:r>
            <a:endParaRPr lang="pt-BR" sz="2400" b="1" i="1" u="sng" dirty="0">
              <a:solidFill>
                <a:prstClr val="black"/>
              </a:solidFill>
              <a:effectLst>
                <a:outerShdw blurRad="38100" dist="38100" dir="2700000" algn="tl">
                  <a:srgbClr val="000000">
                    <a:alpha val="43137"/>
                  </a:srgbClr>
                </a:outerShdw>
              </a:effectLst>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212976"/>
            <a:ext cx="6992225" cy="2981978"/>
          </a:xfrm>
          <a:prstGeom prst="rect">
            <a:avLst/>
          </a:prstGeom>
        </p:spPr>
      </p:pic>
      <p:sp>
        <p:nvSpPr>
          <p:cNvPr id="4" name="CaixaDeTexto 3"/>
          <p:cNvSpPr txBox="1"/>
          <p:nvPr/>
        </p:nvSpPr>
        <p:spPr>
          <a:xfrm>
            <a:off x="3635896" y="313518"/>
            <a:ext cx="1518364" cy="584775"/>
          </a:xfrm>
          <a:prstGeom prst="rect">
            <a:avLst/>
          </a:prstGeom>
          <a:noFill/>
        </p:spPr>
        <p:txBody>
          <a:bodyPr wrap="none" rtlCol="0">
            <a:spAutoFit/>
          </a:bodyPr>
          <a:lstStyle/>
          <a:p>
            <a:r>
              <a:rPr lang="pt-BR" sz="3200" b="1" dirty="0">
                <a:solidFill>
                  <a:srgbClr val="1F497D"/>
                </a:solidFill>
                <a:effectLst>
                  <a:outerShdw blurRad="38100" dist="38100" dir="2700000" algn="tl">
                    <a:srgbClr val="000000">
                      <a:alpha val="43137"/>
                    </a:srgbClr>
                  </a:outerShdw>
                </a:effectLst>
              </a:rPr>
              <a:t>MOEDA</a:t>
            </a:r>
          </a:p>
        </p:txBody>
      </p:sp>
    </p:spTree>
    <p:extLst>
      <p:ext uri="{BB962C8B-B14F-4D97-AF65-F5344CB8AC3E}">
        <p14:creationId xmlns:p14="http://schemas.microsoft.com/office/powerpoint/2010/main" val="36333418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052736"/>
            <a:ext cx="7560840" cy="4832092"/>
          </a:xfrm>
          <a:prstGeom prst="rect">
            <a:avLst/>
          </a:prstGeom>
          <a:noFill/>
        </p:spPr>
        <p:txBody>
          <a:bodyPr wrap="square" rtlCol="0">
            <a:spAutoFit/>
          </a:bodyPr>
          <a:lstStyle/>
          <a:p>
            <a:pPr algn="just"/>
            <a:r>
              <a:rPr lang="pt-BR" sz="2800" b="1" dirty="0">
                <a:solidFill>
                  <a:prstClr val="black"/>
                </a:solidFill>
              </a:rPr>
              <a:t>f) </a:t>
            </a:r>
            <a:r>
              <a:rPr lang="pt-BR" sz="2800" b="1" i="1" u="sng" dirty="0">
                <a:solidFill>
                  <a:prstClr val="black"/>
                </a:solidFill>
                <a:effectLst>
                  <a:outerShdw blurRad="38100" dist="38100" dir="2700000" algn="tl">
                    <a:srgbClr val="000000">
                      <a:alpha val="43137"/>
                    </a:srgbClr>
                  </a:outerShdw>
                </a:effectLst>
              </a:rPr>
              <a:t>Dinheiro de Plástico</a:t>
            </a:r>
            <a:r>
              <a:rPr lang="pt-BR" sz="2800" b="1" i="1" dirty="0">
                <a:solidFill>
                  <a:prstClr val="black"/>
                </a:solidFill>
              </a:rPr>
              <a:t>.</a:t>
            </a:r>
            <a:r>
              <a:rPr lang="pt-BR" sz="2800" b="1" dirty="0">
                <a:solidFill>
                  <a:prstClr val="black"/>
                </a:solidFill>
              </a:rPr>
              <a:t> </a:t>
            </a:r>
          </a:p>
          <a:p>
            <a:pPr algn="just"/>
            <a:endParaRPr lang="pt-BR" sz="2800" b="1" dirty="0">
              <a:solidFill>
                <a:prstClr val="black"/>
              </a:solidFill>
            </a:endParaRPr>
          </a:p>
          <a:p>
            <a:pPr algn="just"/>
            <a:r>
              <a:rPr lang="pt-BR" sz="2800" b="1" dirty="0">
                <a:solidFill>
                  <a:prstClr val="black"/>
                </a:solidFill>
              </a:rPr>
              <a:t>O termo dinheiro de plástico é muitas vezes utilizado em reportagens sobre formas de pagamento e opções de crédito em geral. </a:t>
            </a:r>
          </a:p>
          <a:p>
            <a:pPr algn="just"/>
            <a:endParaRPr lang="pt-BR" sz="2800" b="1" dirty="0">
              <a:solidFill>
                <a:prstClr val="black"/>
              </a:solidFill>
            </a:endParaRPr>
          </a:p>
          <a:p>
            <a:pPr algn="just"/>
            <a:r>
              <a:rPr lang="pt-BR" sz="2800" b="1" dirty="0">
                <a:solidFill>
                  <a:prstClr val="black"/>
                </a:solidFill>
              </a:rPr>
              <a:t>Dinheiro de plástico significa “cartão de crédito” ou “cartão de débito” que são usados para pagar contas ao invés do dinheiro em espécie, no papel moeda comum.</a:t>
            </a:r>
          </a:p>
          <a:p>
            <a:pPr algn="just"/>
            <a:endParaRPr lang="pt-BR" sz="2800" dirty="0">
              <a:solidFill>
                <a:prstClr val="black"/>
              </a:solidFill>
            </a:endParaRPr>
          </a:p>
        </p:txBody>
      </p:sp>
      <p:sp>
        <p:nvSpPr>
          <p:cNvPr id="3" name="CaixaDeTexto 2"/>
          <p:cNvSpPr txBox="1"/>
          <p:nvPr/>
        </p:nvSpPr>
        <p:spPr>
          <a:xfrm>
            <a:off x="3419872" y="180665"/>
            <a:ext cx="1518364" cy="584775"/>
          </a:xfrm>
          <a:prstGeom prst="rect">
            <a:avLst/>
          </a:prstGeom>
          <a:noFill/>
        </p:spPr>
        <p:txBody>
          <a:bodyPr wrap="none" rtlCol="0">
            <a:spAutoFit/>
          </a:bodyPr>
          <a:lstStyle/>
          <a:p>
            <a:r>
              <a:rPr lang="pt-BR" sz="3200" b="1" i="1" dirty="0">
                <a:solidFill>
                  <a:srgbClr val="1F497D">
                    <a:lumMod val="75000"/>
                  </a:srgbClr>
                </a:solidFill>
                <a:effectLst>
                  <a:outerShdw blurRad="38100" dist="38100" dir="2700000" algn="tl">
                    <a:srgbClr val="000000">
                      <a:alpha val="43137"/>
                    </a:srgbClr>
                  </a:outerShdw>
                </a:effectLst>
              </a:rPr>
              <a:t>MOEDA</a:t>
            </a:r>
          </a:p>
        </p:txBody>
      </p:sp>
    </p:spTree>
    <p:extLst>
      <p:ext uri="{BB962C8B-B14F-4D97-AF65-F5344CB8AC3E}">
        <p14:creationId xmlns:p14="http://schemas.microsoft.com/office/powerpoint/2010/main" val="3540037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628800"/>
            <a:ext cx="7560840" cy="4401205"/>
          </a:xfrm>
          <a:prstGeom prst="rect">
            <a:avLst/>
          </a:prstGeom>
          <a:noFill/>
        </p:spPr>
        <p:txBody>
          <a:bodyPr wrap="square" rtlCol="0">
            <a:spAutoFit/>
          </a:bodyPr>
          <a:lstStyle/>
          <a:p>
            <a:pPr algn="just"/>
            <a:r>
              <a:rPr lang="pt-BR" sz="2800" b="1" dirty="0">
                <a:solidFill>
                  <a:prstClr val="black"/>
                </a:solidFill>
              </a:rPr>
              <a:t>Dinheiro de plástico é portanto devido aos cartões serem feitos de plástico e terem se tornado a principal forma de pagamento em vários tipos de estabelecimentos. </a:t>
            </a:r>
          </a:p>
          <a:p>
            <a:pPr algn="just"/>
            <a:r>
              <a:rPr lang="pt-BR" sz="2800" b="1" dirty="0">
                <a:solidFill>
                  <a:prstClr val="black"/>
                </a:solidFill>
              </a:rPr>
              <a:t>Postos de gasolina, restaurantes, supermercados e compras pela internet lideram o grupo de serviços e produtos em que a principal forma de pagamento é o cartão. </a:t>
            </a:r>
          </a:p>
          <a:p>
            <a:pPr algn="just"/>
            <a:r>
              <a:rPr lang="pt-BR" sz="2800" b="1" dirty="0">
                <a:solidFill>
                  <a:prstClr val="black"/>
                </a:solidFill>
              </a:rPr>
              <a:t>O motivo para isto é a comodidade, segurança e atrativos oferecidos pelo cartão.</a:t>
            </a:r>
          </a:p>
        </p:txBody>
      </p:sp>
      <p:sp>
        <p:nvSpPr>
          <p:cNvPr id="3" name="CaixaDeTexto 2"/>
          <p:cNvSpPr txBox="1"/>
          <p:nvPr/>
        </p:nvSpPr>
        <p:spPr>
          <a:xfrm>
            <a:off x="3419872" y="122729"/>
            <a:ext cx="1852558" cy="707886"/>
          </a:xfrm>
          <a:prstGeom prst="rect">
            <a:avLst/>
          </a:prstGeom>
          <a:noFill/>
        </p:spPr>
        <p:txBody>
          <a:bodyPr wrap="none" rtlCol="0">
            <a:spAutoFit/>
          </a:bodyPr>
          <a:lstStyle/>
          <a:p>
            <a:r>
              <a:rPr lang="pt-BR" sz="4000" b="1" dirty="0">
                <a:solidFill>
                  <a:srgbClr val="1F497D">
                    <a:lumMod val="75000"/>
                  </a:srgbClr>
                </a:solidFill>
                <a:effectLst>
                  <a:outerShdw blurRad="38100" dist="38100" dir="2700000" algn="tl">
                    <a:srgbClr val="000000">
                      <a:alpha val="43137"/>
                    </a:srgbClr>
                  </a:outerShdw>
                </a:effectLst>
              </a:rPr>
              <a:t>MOEDA</a:t>
            </a:r>
          </a:p>
        </p:txBody>
      </p:sp>
    </p:spTree>
    <p:extLst>
      <p:ext uri="{BB962C8B-B14F-4D97-AF65-F5344CB8AC3E}">
        <p14:creationId xmlns:p14="http://schemas.microsoft.com/office/powerpoint/2010/main" val="119997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1484784"/>
            <a:ext cx="8352928" cy="5262979"/>
          </a:xfrm>
          <a:prstGeom prst="rect">
            <a:avLst/>
          </a:prstGeom>
          <a:noFill/>
        </p:spPr>
        <p:txBody>
          <a:bodyPr wrap="square" rtlCol="0">
            <a:spAutoFit/>
          </a:bodyPr>
          <a:lstStyle/>
          <a:p>
            <a:pPr algn="just"/>
            <a:r>
              <a:rPr lang="pt-BR" sz="2400" b="1" dirty="0">
                <a:solidFill>
                  <a:prstClr val="black"/>
                </a:solidFill>
              </a:rPr>
              <a:t>O uso dos cartões de débito e crédito deve se sobrepor ao uso do dinheiro no Brasil apenas em 2020, aponta levantamento sobre a evolução dos meios de pagamento no país conduzido pela consultoria em varejo financeiro Boanerges &amp; Cia. </a:t>
            </a:r>
          </a:p>
          <a:p>
            <a:pPr algn="just"/>
            <a:endParaRPr lang="pt-BR" sz="2400" b="1" dirty="0">
              <a:solidFill>
                <a:prstClr val="black"/>
              </a:solidFill>
            </a:endParaRPr>
          </a:p>
          <a:p>
            <a:pPr algn="just"/>
            <a:r>
              <a:rPr lang="pt-BR" sz="2400" b="1" dirty="0">
                <a:solidFill>
                  <a:prstClr val="black"/>
                </a:solidFill>
              </a:rPr>
              <a:t>Segundo o estudo, pelo menos nos próximos 30 anos o dinheiro manterá espaço significativo no consumo dos brasileiros.</a:t>
            </a:r>
            <a:br>
              <a:rPr lang="pt-BR" sz="2400" b="1" dirty="0">
                <a:solidFill>
                  <a:prstClr val="black"/>
                </a:solidFill>
              </a:rPr>
            </a:br>
            <a:r>
              <a:rPr lang="pt-BR" sz="2400" b="1" dirty="0">
                <a:solidFill>
                  <a:prstClr val="black"/>
                </a:solidFill>
              </a:rPr>
              <a:t/>
            </a:r>
            <a:br>
              <a:rPr lang="pt-BR" sz="2400" b="1" dirty="0">
                <a:solidFill>
                  <a:prstClr val="black"/>
                </a:solidFill>
              </a:rPr>
            </a:br>
            <a:r>
              <a:rPr lang="pt-BR" sz="2400" b="1" dirty="0">
                <a:solidFill>
                  <a:prstClr val="black"/>
                </a:solidFill>
              </a:rPr>
              <a:t>No ano passado, 39% das transações no Brasil foram feitas em dinheiro, enquanto nos Estados Unidos esse percentual foi de 12%. No Brasil, o percentual de gastos em dinheiro é três vezes superior ao dos Estados Unidos, cuja cultura do cartão é forte.</a:t>
            </a:r>
            <a:br>
              <a:rPr lang="pt-BR" sz="2400" b="1" dirty="0">
                <a:solidFill>
                  <a:prstClr val="black"/>
                </a:solidFill>
              </a:rPr>
            </a:br>
            <a:r>
              <a:rPr lang="pt-BR" sz="2400" dirty="0">
                <a:solidFill>
                  <a:prstClr val="black"/>
                </a:solidFill>
              </a:rPr>
              <a:t/>
            </a:r>
            <a:br>
              <a:rPr lang="pt-BR" sz="2400" dirty="0">
                <a:solidFill>
                  <a:prstClr val="black"/>
                </a:solidFill>
              </a:rPr>
            </a:br>
            <a:endParaRPr lang="pt-BR" sz="2400" dirty="0">
              <a:solidFill>
                <a:prstClr val="black"/>
              </a:solidFill>
            </a:endParaRPr>
          </a:p>
        </p:txBody>
      </p:sp>
      <p:sp>
        <p:nvSpPr>
          <p:cNvPr id="3" name="CaixaDeTexto 2"/>
          <p:cNvSpPr txBox="1"/>
          <p:nvPr/>
        </p:nvSpPr>
        <p:spPr>
          <a:xfrm>
            <a:off x="3563888" y="476672"/>
            <a:ext cx="1687065" cy="646331"/>
          </a:xfrm>
          <a:prstGeom prst="rect">
            <a:avLst/>
          </a:prstGeom>
          <a:noFill/>
        </p:spPr>
        <p:txBody>
          <a:bodyPr wrap="none" rtlCol="0">
            <a:spAutoFit/>
          </a:bodyPr>
          <a:lstStyle/>
          <a:p>
            <a:r>
              <a:rPr lang="pt-BR" sz="3600" b="1" dirty="0">
                <a:solidFill>
                  <a:srgbClr val="1F497D">
                    <a:lumMod val="75000"/>
                  </a:srgbClr>
                </a:solidFill>
                <a:effectLst>
                  <a:outerShdw blurRad="38100" dist="38100" dir="2700000" algn="tl">
                    <a:srgbClr val="000000">
                      <a:alpha val="43137"/>
                    </a:srgbClr>
                  </a:outerShdw>
                </a:effectLst>
              </a:rPr>
              <a:t>MOEDA</a:t>
            </a:r>
          </a:p>
        </p:txBody>
      </p:sp>
    </p:spTree>
    <p:extLst>
      <p:ext uri="{BB962C8B-B14F-4D97-AF65-F5344CB8AC3E}">
        <p14:creationId xmlns:p14="http://schemas.microsoft.com/office/powerpoint/2010/main" val="16276950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925" y="2564904"/>
            <a:ext cx="2857500" cy="2857500"/>
          </a:xfrm>
          <a:prstGeom prst="rect">
            <a:avLst/>
          </a:prstGeom>
        </p:spPr>
      </p:pic>
      <p:sp>
        <p:nvSpPr>
          <p:cNvPr id="3" name="CaixaDeTexto 2"/>
          <p:cNvSpPr txBox="1"/>
          <p:nvPr/>
        </p:nvSpPr>
        <p:spPr>
          <a:xfrm>
            <a:off x="618208" y="692696"/>
            <a:ext cx="8208912" cy="1938992"/>
          </a:xfrm>
          <a:prstGeom prst="rect">
            <a:avLst/>
          </a:prstGeom>
          <a:noFill/>
        </p:spPr>
        <p:txBody>
          <a:bodyPr wrap="square" rtlCol="0">
            <a:spAutoFit/>
          </a:bodyPr>
          <a:lstStyle/>
          <a:p>
            <a:pPr algn="just"/>
            <a:r>
              <a:rPr lang="pt-PT" sz="2400" b="1" i="1" u="sng" dirty="0">
                <a:solidFill>
                  <a:prstClr val="black"/>
                </a:solidFill>
                <a:effectLst>
                  <a:outerShdw blurRad="38100" dist="38100" dir="2700000" algn="tl">
                    <a:srgbClr val="000000">
                      <a:alpha val="43137"/>
                    </a:srgbClr>
                  </a:outerShdw>
                </a:effectLst>
              </a:rPr>
              <a:t>Moeda</a:t>
            </a:r>
            <a:r>
              <a:rPr lang="pt-PT" sz="2400" b="1" dirty="0">
                <a:solidFill>
                  <a:prstClr val="black"/>
                </a:solidFill>
              </a:rPr>
              <a:t> é o meio pelo qual são efetuadas as transações monetárias.  É  todo  ativo que constitua  forma  imediata  de solver débitos,    com    aceitabilidade    geral   e disponibilidade imediata,  e  que confere ao  seu titular  um direito de saque sobre o produto social.</a:t>
            </a:r>
            <a:endParaRPr lang="pt-BR" sz="2400" b="1" i="1" dirty="0">
              <a:solidFill>
                <a:srgbClr val="1F497D"/>
              </a:solidFill>
              <a:effectLst>
                <a:outerShdw blurRad="38100" dist="38100" dir="2700000" algn="tl">
                  <a:srgbClr val="000000">
                    <a:alpha val="43137"/>
                  </a:srgbClr>
                </a:outerShdw>
              </a:effectLst>
            </a:endParaRPr>
          </a:p>
        </p:txBody>
      </p:sp>
      <p:sp>
        <p:nvSpPr>
          <p:cNvPr id="4" name="CaixaDeTexto 3"/>
          <p:cNvSpPr txBox="1"/>
          <p:nvPr/>
        </p:nvSpPr>
        <p:spPr>
          <a:xfrm>
            <a:off x="3555575" y="0"/>
            <a:ext cx="1800200"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MOEDA</a:t>
            </a:r>
          </a:p>
        </p:txBody>
      </p:sp>
      <p:sp>
        <p:nvSpPr>
          <p:cNvPr id="5" name="CaixaDeTexto 4"/>
          <p:cNvSpPr txBox="1"/>
          <p:nvPr/>
        </p:nvSpPr>
        <p:spPr>
          <a:xfrm>
            <a:off x="467544" y="5541475"/>
            <a:ext cx="8830175" cy="1477328"/>
          </a:xfrm>
          <a:prstGeom prst="rect">
            <a:avLst/>
          </a:prstGeom>
          <a:noFill/>
        </p:spPr>
        <p:txBody>
          <a:bodyPr wrap="square" rtlCol="0">
            <a:spAutoFit/>
          </a:bodyPr>
          <a:lstStyle/>
          <a:p>
            <a:r>
              <a:rPr lang="pt-BR" sz="2400" b="1" dirty="0">
                <a:solidFill>
                  <a:prstClr val="black"/>
                </a:solidFill>
              </a:rPr>
              <a:t>A Macroeconomia só faz sentido porque existe a moeda, tanto é </a:t>
            </a:r>
          </a:p>
          <a:p>
            <a:r>
              <a:rPr lang="pt-BR" sz="2400" b="1" dirty="0">
                <a:solidFill>
                  <a:prstClr val="black"/>
                </a:solidFill>
              </a:rPr>
              <a:t>assim que na Universidade de Chicago, centro de excelência no </a:t>
            </a:r>
          </a:p>
          <a:p>
            <a:r>
              <a:rPr lang="pt-BR" sz="2400" b="1" dirty="0">
                <a:solidFill>
                  <a:prstClr val="black"/>
                </a:solidFill>
              </a:rPr>
              <a:t>estudo da Economia, o curso de Macroeconomia chama-se  Money.</a:t>
            </a:r>
          </a:p>
          <a:p>
            <a:endParaRPr lang="pt-BR" dirty="0">
              <a:solidFill>
                <a:prstClr val="black"/>
              </a:solidFill>
            </a:endParaRPr>
          </a:p>
        </p:txBody>
      </p:sp>
    </p:spTree>
    <p:extLst>
      <p:ext uri="{BB962C8B-B14F-4D97-AF65-F5344CB8AC3E}">
        <p14:creationId xmlns:p14="http://schemas.microsoft.com/office/powerpoint/2010/main" val="3692837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36752" y="1052736"/>
            <a:ext cx="7920880" cy="4893647"/>
          </a:xfrm>
          <a:prstGeom prst="rect">
            <a:avLst/>
          </a:prstGeom>
          <a:noFill/>
        </p:spPr>
        <p:txBody>
          <a:bodyPr wrap="square" rtlCol="0">
            <a:spAutoFit/>
          </a:bodyPr>
          <a:lstStyle/>
          <a:p>
            <a:pPr algn="just"/>
            <a:endParaRPr lang="pt-PT" sz="2400" b="1" u="sng" dirty="0">
              <a:solidFill>
                <a:prstClr val="black"/>
              </a:solidFill>
              <a:effectLst>
                <a:outerShdw blurRad="38100" dist="38100" dir="2700000" algn="tl">
                  <a:srgbClr val="000000">
                    <a:alpha val="43137"/>
                  </a:srgbClr>
                </a:outerShdw>
              </a:effectLst>
            </a:endParaRPr>
          </a:p>
          <a:p>
            <a:pPr algn="just"/>
            <a:r>
              <a:rPr lang="pt-PT" sz="2400" b="1" dirty="0">
                <a:solidFill>
                  <a:prstClr val="black"/>
                </a:solidFill>
                <a:effectLst>
                  <a:outerShdw blurRad="38100" dist="38100" dir="2700000" algn="tl">
                    <a:srgbClr val="000000">
                      <a:alpha val="43137"/>
                    </a:srgbClr>
                  </a:outerShdw>
                </a:effectLst>
              </a:rPr>
              <a:t>a)   </a:t>
            </a:r>
            <a:r>
              <a:rPr lang="pt-PT" sz="2400" b="1" u="sng" dirty="0">
                <a:solidFill>
                  <a:prstClr val="black"/>
                </a:solidFill>
                <a:effectLst>
                  <a:outerShdw blurRad="38100" dist="38100" dir="2700000" algn="tl">
                    <a:srgbClr val="000000">
                      <a:alpha val="43137"/>
                    </a:srgbClr>
                  </a:outerShdw>
                </a:effectLst>
              </a:rPr>
              <a:t>Meio de troca ou Meio de Pagamento</a:t>
            </a:r>
            <a:r>
              <a:rPr lang="pt-PT" sz="2400" b="1" dirty="0">
                <a:solidFill>
                  <a:prstClr val="black"/>
                </a:solidFill>
              </a:rPr>
              <a:t>: </a:t>
            </a:r>
          </a:p>
          <a:p>
            <a:pPr algn="just"/>
            <a:endParaRPr lang="pt-PT" sz="2400" b="1" dirty="0">
              <a:solidFill>
                <a:prstClr val="black"/>
              </a:solidFill>
            </a:endParaRPr>
          </a:p>
          <a:p>
            <a:pPr algn="just"/>
            <a:endParaRPr lang="pt-PT" sz="2400" b="1" dirty="0">
              <a:solidFill>
                <a:prstClr val="black"/>
              </a:solidFill>
            </a:endParaRPr>
          </a:p>
          <a:p>
            <a:pPr algn="just"/>
            <a:r>
              <a:rPr lang="pt-PT" sz="2400" b="1" dirty="0">
                <a:solidFill>
                  <a:prstClr val="black"/>
                </a:solidFill>
              </a:rPr>
              <a:t>A </a:t>
            </a:r>
            <a:r>
              <a:rPr lang="pt-PT" sz="2400" b="1" u="sng" dirty="0">
                <a:solidFill>
                  <a:prstClr val="black"/>
                </a:solidFill>
              </a:rPr>
              <a:t>moeda</a:t>
            </a:r>
            <a:r>
              <a:rPr lang="pt-PT" sz="2400" b="1" dirty="0">
                <a:solidFill>
                  <a:prstClr val="black"/>
                </a:solidFill>
              </a:rPr>
              <a:t>  é o instrumento intermediário de aceitação geral, </a:t>
            </a:r>
          </a:p>
          <a:p>
            <a:pPr algn="just"/>
            <a:endParaRPr lang="pt-PT" sz="2400" b="1" dirty="0">
              <a:solidFill>
                <a:prstClr val="black"/>
              </a:solidFill>
            </a:endParaRPr>
          </a:p>
          <a:p>
            <a:pPr algn="just"/>
            <a:r>
              <a:rPr lang="pt-PT" sz="2400" b="1" dirty="0">
                <a:solidFill>
                  <a:prstClr val="black"/>
                </a:solidFill>
              </a:rPr>
              <a:t>para  ser recebido em contrapartida da cessão de um bem e </a:t>
            </a:r>
          </a:p>
          <a:p>
            <a:pPr algn="just"/>
            <a:endParaRPr lang="pt-PT" sz="2400" b="1" dirty="0">
              <a:solidFill>
                <a:prstClr val="black"/>
              </a:solidFill>
            </a:endParaRPr>
          </a:p>
          <a:p>
            <a:pPr algn="just"/>
            <a:r>
              <a:rPr lang="pt-PT" sz="2400" b="1" dirty="0">
                <a:solidFill>
                  <a:prstClr val="black"/>
                </a:solidFill>
              </a:rPr>
              <a:t>entregue na aquisição de outro bem   (troca indireta em vez </a:t>
            </a:r>
          </a:p>
          <a:p>
            <a:pPr algn="just"/>
            <a:endParaRPr lang="pt-PT" sz="2400" b="1" dirty="0">
              <a:solidFill>
                <a:prstClr val="black"/>
              </a:solidFill>
            </a:endParaRPr>
          </a:p>
          <a:p>
            <a:pPr algn="just"/>
            <a:r>
              <a:rPr lang="pt-PT" sz="2400" b="1" dirty="0">
                <a:solidFill>
                  <a:prstClr val="black"/>
                </a:solidFill>
              </a:rPr>
              <a:t>de troca direta). Isto significa que a moeda serve para solver </a:t>
            </a:r>
          </a:p>
          <a:p>
            <a:pPr algn="just"/>
            <a:endParaRPr lang="pt-PT" sz="2400" b="1" dirty="0">
              <a:solidFill>
                <a:prstClr val="black"/>
              </a:solidFill>
            </a:endParaRPr>
          </a:p>
          <a:p>
            <a:pPr algn="just"/>
            <a:r>
              <a:rPr lang="pt-PT" sz="2400" b="1" dirty="0">
                <a:solidFill>
                  <a:prstClr val="black"/>
                </a:solidFill>
              </a:rPr>
              <a:t>débitos e é um meio de pagamento geral.</a:t>
            </a:r>
          </a:p>
        </p:txBody>
      </p:sp>
      <p:sp>
        <p:nvSpPr>
          <p:cNvPr id="4" name="CaixaDeTexto 3"/>
          <p:cNvSpPr txBox="1"/>
          <p:nvPr/>
        </p:nvSpPr>
        <p:spPr>
          <a:xfrm>
            <a:off x="2392654" y="174992"/>
            <a:ext cx="4987658"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  FUNÇÕES DA MOEDA</a:t>
            </a:r>
          </a:p>
        </p:txBody>
      </p:sp>
    </p:spTree>
    <p:extLst>
      <p:ext uri="{BB962C8B-B14F-4D97-AF65-F5344CB8AC3E}">
        <p14:creationId xmlns:p14="http://schemas.microsoft.com/office/powerpoint/2010/main" val="18007654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628800"/>
            <a:ext cx="7776864" cy="3785652"/>
          </a:xfrm>
          <a:prstGeom prst="rect">
            <a:avLst/>
          </a:prstGeom>
          <a:noFill/>
        </p:spPr>
        <p:txBody>
          <a:bodyPr wrap="square" rtlCol="0">
            <a:spAutoFit/>
          </a:bodyPr>
          <a:lstStyle/>
          <a:p>
            <a:pPr algn="just"/>
            <a:r>
              <a:rPr lang="pt-PT" sz="2400" b="1" dirty="0">
                <a:solidFill>
                  <a:prstClr val="black"/>
                </a:solidFill>
                <a:effectLst>
                  <a:outerShdw blurRad="38100" dist="38100" dir="2700000" algn="tl">
                    <a:srgbClr val="000000">
                      <a:alpha val="43137"/>
                    </a:srgbClr>
                  </a:outerShdw>
                </a:effectLst>
              </a:rPr>
              <a:t>b)   </a:t>
            </a:r>
            <a:r>
              <a:rPr lang="pt-PT" sz="2400" b="1" u="sng" dirty="0">
                <a:solidFill>
                  <a:prstClr val="black"/>
                </a:solidFill>
                <a:effectLst>
                  <a:outerShdw blurRad="38100" dist="38100" dir="2700000" algn="tl">
                    <a:srgbClr val="000000">
                      <a:alpha val="43137"/>
                    </a:srgbClr>
                  </a:outerShdw>
                </a:effectLst>
              </a:rPr>
              <a:t>Padrão de referência ou Unidade de conta</a:t>
            </a:r>
            <a:r>
              <a:rPr lang="pt-PT" sz="2400" b="1" dirty="0">
                <a:solidFill>
                  <a:prstClr val="black"/>
                </a:solidFill>
              </a:rPr>
              <a:t>:</a:t>
            </a:r>
          </a:p>
          <a:p>
            <a:pPr algn="just"/>
            <a:endParaRPr lang="pt-PT" sz="2400" b="1" dirty="0">
              <a:solidFill>
                <a:prstClr val="black"/>
              </a:solidFill>
            </a:endParaRPr>
          </a:p>
          <a:p>
            <a:pPr algn="just"/>
            <a:endParaRPr lang="pt-PT" sz="2400" b="1" dirty="0">
              <a:solidFill>
                <a:prstClr val="black"/>
              </a:solidFill>
            </a:endParaRPr>
          </a:p>
          <a:p>
            <a:pPr algn="just"/>
            <a:r>
              <a:rPr lang="pt-PT" sz="2400" b="1" dirty="0">
                <a:solidFill>
                  <a:prstClr val="black"/>
                </a:solidFill>
              </a:rPr>
              <a:t>Permite contabilizar ou exprimir numericamente os ativos e os passivos, os haveres e as dívidas.</a:t>
            </a:r>
          </a:p>
          <a:p>
            <a:pPr algn="just"/>
            <a:endParaRPr lang="pt-PT" sz="2400" b="1" dirty="0">
              <a:solidFill>
                <a:prstClr val="black"/>
              </a:solidFill>
            </a:endParaRPr>
          </a:p>
          <a:p>
            <a:pPr algn="just"/>
            <a:r>
              <a:rPr lang="pt-PT" sz="2400" b="1" dirty="0">
                <a:solidFill>
                  <a:prstClr val="black"/>
                </a:solidFill>
              </a:rPr>
              <a:t>Possibilita que todos os valores dos bens, serviços e fatores de produção sejam expressos em unidades monetárias, propiciando a fácil avaliação e comparação de todos os recursos disponíneis na Economia.</a:t>
            </a:r>
          </a:p>
        </p:txBody>
      </p:sp>
      <p:sp>
        <p:nvSpPr>
          <p:cNvPr id="3" name="CaixaDeTexto 2"/>
          <p:cNvSpPr txBox="1"/>
          <p:nvPr/>
        </p:nvSpPr>
        <p:spPr>
          <a:xfrm>
            <a:off x="2195736" y="404664"/>
            <a:ext cx="4276492" cy="584775"/>
          </a:xfrm>
          <a:prstGeom prst="rect">
            <a:avLst/>
          </a:prstGeom>
          <a:noFill/>
        </p:spPr>
        <p:txBody>
          <a:bodyPr wrap="none" rtlCol="0">
            <a:spAutoFit/>
          </a:bodyPr>
          <a:lstStyle/>
          <a:p>
            <a:r>
              <a:rPr lang="pt-BR" sz="3200" b="1" dirty="0">
                <a:solidFill>
                  <a:srgbClr val="1F497D"/>
                </a:solidFill>
                <a:effectLst>
                  <a:outerShdw blurRad="38100" dist="38100" dir="2700000" algn="tl">
                    <a:srgbClr val="000000">
                      <a:alpha val="43137"/>
                    </a:srgbClr>
                  </a:outerShdw>
                </a:effectLst>
              </a:rPr>
              <a:t>     FUNÇÕES DA MOEDA</a:t>
            </a:r>
          </a:p>
        </p:txBody>
      </p:sp>
    </p:spTree>
    <p:extLst>
      <p:ext uri="{BB962C8B-B14F-4D97-AF65-F5344CB8AC3E}">
        <p14:creationId xmlns:p14="http://schemas.microsoft.com/office/powerpoint/2010/main" val="3619211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91680" y="404664"/>
            <a:ext cx="6272684" cy="584775"/>
          </a:xfrm>
          <a:prstGeom prst="rect">
            <a:avLst/>
          </a:prstGeom>
          <a:noFill/>
        </p:spPr>
        <p:txBody>
          <a:bodyPr wrap="squar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 MONETÁRIA RESTRITIVA</a:t>
            </a:r>
          </a:p>
        </p:txBody>
      </p:sp>
      <p:sp>
        <p:nvSpPr>
          <p:cNvPr id="3" name="CaixaDeTexto 2"/>
          <p:cNvSpPr txBox="1"/>
          <p:nvPr/>
        </p:nvSpPr>
        <p:spPr>
          <a:xfrm>
            <a:off x="683568" y="1412776"/>
            <a:ext cx="7776864" cy="4893647"/>
          </a:xfrm>
          <a:prstGeom prst="rect">
            <a:avLst/>
          </a:prstGeom>
          <a:noFill/>
        </p:spPr>
        <p:txBody>
          <a:bodyPr wrap="square" rtlCol="0">
            <a:spAutoFit/>
          </a:bodyPr>
          <a:lstStyle/>
          <a:p>
            <a:pPr algn="just"/>
            <a:r>
              <a:rPr lang="pt-BR" sz="2400" b="1" u="sng" dirty="0">
                <a:solidFill>
                  <a:prstClr val="black"/>
                </a:solidFill>
                <a:effectLst>
                  <a:outerShdw blurRad="38100" dist="38100" dir="2700000" algn="tl">
                    <a:srgbClr val="000000">
                      <a:alpha val="43137"/>
                    </a:srgbClr>
                  </a:outerShdw>
                </a:effectLst>
              </a:rPr>
              <a:t>Política Monetária Restritiva</a:t>
            </a:r>
            <a:r>
              <a:rPr lang="pt-BR" sz="2400" b="1" dirty="0">
                <a:solidFill>
                  <a:prstClr val="black"/>
                </a:solidFill>
              </a:rPr>
              <a:t>: engloba um conjunto de medidas que tendem a reduzir o crescimento da quantidade de moeda, e a encarecer os empréstimos. </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Instrumentos</a:t>
            </a:r>
            <a:r>
              <a:rPr lang="pt-BR" sz="2400" b="1" dirty="0">
                <a:solidFill>
                  <a:prstClr val="black"/>
                </a:solidFill>
              </a:rPr>
              <a:t>:</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Recolhimento compulsório</a:t>
            </a:r>
            <a:r>
              <a:rPr lang="pt-BR" sz="2400" b="1" dirty="0">
                <a:solidFill>
                  <a:prstClr val="black"/>
                </a:solidFill>
              </a:rPr>
              <a:t>: consiste na custódia, pelo Banco Central, de parcela dos depósitos recebidos do público pelos bancos comerciais. Esse instrumento é ativo, pois atua diretamente sobre o nível de reservas bancárias, reduzindo o efeito multiplicador e, consequentemente, a liquidez da economia.</a:t>
            </a:r>
          </a:p>
          <a:p>
            <a:pPr algn="just"/>
            <a:endParaRPr lang="pt-BR" sz="2400" dirty="0">
              <a:solidFill>
                <a:prstClr val="black"/>
              </a:solidFill>
            </a:endParaRPr>
          </a:p>
        </p:txBody>
      </p:sp>
    </p:spTree>
    <p:extLst>
      <p:ext uri="{BB962C8B-B14F-4D97-AF65-F5344CB8AC3E}">
        <p14:creationId xmlns:p14="http://schemas.microsoft.com/office/powerpoint/2010/main" val="1773531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92696"/>
            <a:ext cx="7632848" cy="5262979"/>
          </a:xfrm>
          <a:prstGeom prst="rect">
            <a:avLst/>
          </a:prstGeom>
          <a:noFill/>
        </p:spPr>
        <p:txBody>
          <a:bodyPr wrap="square" rtlCol="0">
            <a:spAutoFit/>
          </a:bodyPr>
          <a:lstStyle/>
          <a:p>
            <a:pPr algn="just"/>
            <a:endParaRPr lang="pt-PT" sz="2400" b="1" dirty="0">
              <a:solidFill>
                <a:prstClr val="black"/>
              </a:solidFill>
              <a:effectLst>
                <a:outerShdw blurRad="38100" dist="38100" dir="2700000" algn="tl">
                  <a:srgbClr val="000000">
                    <a:alpha val="43137"/>
                  </a:srgbClr>
                </a:outerShdw>
              </a:effectLst>
            </a:endParaRPr>
          </a:p>
          <a:p>
            <a:pPr algn="just"/>
            <a:r>
              <a:rPr lang="pt-PT" sz="2400" b="1" dirty="0">
                <a:solidFill>
                  <a:prstClr val="black"/>
                </a:solidFill>
                <a:effectLst>
                  <a:outerShdw blurRad="38100" dist="38100" dir="2700000" algn="tl">
                    <a:srgbClr val="000000">
                      <a:alpha val="43137"/>
                    </a:srgbClr>
                  </a:outerShdw>
                </a:effectLst>
              </a:rPr>
              <a:t>c)   </a:t>
            </a:r>
            <a:r>
              <a:rPr lang="pt-PT" sz="2400" b="1" u="sng" dirty="0">
                <a:solidFill>
                  <a:prstClr val="black"/>
                </a:solidFill>
                <a:effectLst>
                  <a:outerShdw blurRad="38100" dist="38100" dir="2700000" algn="tl">
                    <a:srgbClr val="000000">
                      <a:alpha val="43137"/>
                    </a:srgbClr>
                  </a:outerShdw>
                </a:effectLst>
              </a:rPr>
              <a:t>Reserva de valor</a:t>
            </a:r>
            <a:r>
              <a:rPr lang="pt-PT" sz="2400" b="1" dirty="0">
                <a:solidFill>
                  <a:prstClr val="black"/>
                </a:solidFill>
              </a:rPr>
              <a:t>: </a:t>
            </a:r>
          </a:p>
          <a:p>
            <a:pPr algn="just"/>
            <a:endParaRPr lang="pt-PT" sz="2400" b="1" dirty="0">
              <a:solidFill>
                <a:prstClr val="black"/>
              </a:solidFill>
            </a:endParaRPr>
          </a:p>
          <a:p>
            <a:pPr algn="just"/>
            <a:endParaRPr lang="pt-PT" sz="2400" b="1" dirty="0">
              <a:solidFill>
                <a:prstClr val="black"/>
              </a:solidFill>
            </a:endParaRPr>
          </a:p>
          <a:p>
            <a:pPr algn="just"/>
            <a:r>
              <a:rPr lang="pt-PT" sz="2400" b="1" dirty="0">
                <a:solidFill>
                  <a:prstClr val="black"/>
                </a:solidFill>
              </a:rPr>
              <a:t>A moeda pode ser utilizada para acumulação de poder aquisitivo, a usar no futuro. Isto porque pode não haver sincronia entre os fluxos da despesa e das receitas, por motivos de precaução ou de natureza psicológica. </a:t>
            </a:r>
          </a:p>
          <a:p>
            <a:pPr algn="just"/>
            <a:endParaRPr lang="pt-PT" sz="2400" b="1" dirty="0">
              <a:solidFill>
                <a:prstClr val="black"/>
              </a:solidFill>
            </a:endParaRPr>
          </a:p>
          <a:p>
            <a:pPr algn="just"/>
            <a:endParaRPr lang="pt-PT" sz="2400" b="1" dirty="0">
              <a:solidFill>
                <a:prstClr val="black"/>
              </a:solidFill>
            </a:endParaRPr>
          </a:p>
          <a:p>
            <a:pPr algn="just"/>
            <a:r>
              <a:rPr lang="pt-PT" sz="2400" b="1" dirty="0">
                <a:solidFill>
                  <a:prstClr val="black"/>
                </a:solidFill>
              </a:rPr>
              <a:t>A moeda não é o único ativo a desempenhar esta função, o ouro, as ações, as obras de arte e mesmo os imóveis também são reservas de valor. </a:t>
            </a:r>
          </a:p>
          <a:p>
            <a:pPr algn="just"/>
            <a:endParaRPr lang="pt-PT" sz="2400" b="1" dirty="0">
              <a:solidFill>
                <a:prstClr val="black"/>
              </a:solidFill>
            </a:endParaRPr>
          </a:p>
        </p:txBody>
      </p:sp>
      <p:sp>
        <p:nvSpPr>
          <p:cNvPr id="3" name="CaixaDeTexto 2"/>
          <p:cNvSpPr txBox="1"/>
          <p:nvPr/>
        </p:nvSpPr>
        <p:spPr>
          <a:xfrm>
            <a:off x="2736063" y="254"/>
            <a:ext cx="4531701"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FUNÇÕES DA MOEDA</a:t>
            </a:r>
          </a:p>
        </p:txBody>
      </p:sp>
    </p:spTree>
    <p:extLst>
      <p:ext uri="{BB962C8B-B14F-4D97-AF65-F5344CB8AC3E}">
        <p14:creationId xmlns:p14="http://schemas.microsoft.com/office/powerpoint/2010/main" val="420928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12772" y="328300"/>
            <a:ext cx="7416824" cy="584775"/>
          </a:xfrm>
          <a:prstGeom prst="rect">
            <a:avLst/>
          </a:prstGeom>
          <a:noFill/>
        </p:spPr>
        <p:txBody>
          <a:bodyPr wrap="square" rtlCol="0">
            <a:spAutoFit/>
          </a:bodyPr>
          <a:lstStyle/>
          <a:p>
            <a:r>
              <a:rPr lang="pt-BR" dirty="0">
                <a:solidFill>
                  <a:prstClr val="black"/>
                </a:solidFill>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 MONETÁRIA RESTRITIVA</a:t>
            </a:r>
          </a:p>
        </p:txBody>
      </p:sp>
      <p:sp>
        <p:nvSpPr>
          <p:cNvPr id="3" name="CaixaDeTexto 2"/>
          <p:cNvSpPr txBox="1"/>
          <p:nvPr/>
        </p:nvSpPr>
        <p:spPr>
          <a:xfrm>
            <a:off x="911780" y="1601630"/>
            <a:ext cx="7357996" cy="5262979"/>
          </a:xfrm>
          <a:prstGeom prst="rect">
            <a:avLst/>
          </a:prstGeom>
          <a:noFill/>
        </p:spPr>
        <p:txBody>
          <a:bodyPr wrap="square" rtlCol="0">
            <a:spAutoFit/>
          </a:bodyPr>
          <a:lstStyle/>
          <a:p>
            <a:pPr algn="just"/>
            <a:r>
              <a:rPr lang="pt-BR" sz="2400" b="1" u="sng" dirty="0">
                <a:solidFill>
                  <a:prstClr val="black"/>
                </a:solidFill>
                <a:effectLst>
                  <a:outerShdw blurRad="38100" dist="38100" dir="2700000" algn="tl">
                    <a:srgbClr val="000000">
                      <a:alpha val="43137"/>
                    </a:srgbClr>
                  </a:outerShdw>
                </a:effectLst>
              </a:rPr>
              <a:t>Assistência Financeira de Liquidez</a:t>
            </a:r>
            <a:r>
              <a:rPr lang="pt-BR" sz="2400" b="1" dirty="0">
                <a:solidFill>
                  <a:prstClr val="black"/>
                </a:solidFill>
              </a:rPr>
              <a:t>: o Banco Central empresta dinheiro aos bancos comerciais, sob determinado prazo e taxa de pagamento. Quando esse prazo é reduzido e a taxa de juros do empréstimo é aumentada, a taxa de juros da própria economia aumenta, causando uma diminuição na liquidez.</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Venda de Títulos Públicos</a:t>
            </a:r>
            <a:r>
              <a:rPr lang="pt-BR" sz="2400" b="1" dirty="0">
                <a:solidFill>
                  <a:prstClr val="black"/>
                </a:solidFill>
              </a:rPr>
              <a:t>: quando o Banco Central vende títulos públicos ele retira moeda da economia, que é trocada pelos títulos. Desta forma há uma contração dos meios de pagamento e da liquidez da economia.</a:t>
            </a:r>
          </a:p>
          <a:p>
            <a:pPr algn="just"/>
            <a:endParaRPr lang="pt-BR" sz="2400" dirty="0">
              <a:solidFill>
                <a:prstClr val="black"/>
              </a:solidFill>
            </a:endParaRPr>
          </a:p>
          <a:p>
            <a:pPr algn="just"/>
            <a:endParaRPr lang="pt-BR" sz="2400" b="1" dirty="0">
              <a:solidFill>
                <a:prstClr val="black"/>
              </a:solidFill>
            </a:endParaRPr>
          </a:p>
        </p:txBody>
      </p:sp>
    </p:spTree>
    <p:extLst>
      <p:ext uri="{BB962C8B-B14F-4D97-AF65-F5344CB8AC3E}">
        <p14:creationId xmlns:p14="http://schemas.microsoft.com/office/powerpoint/2010/main" val="99992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1" y="-171400"/>
            <a:ext cx="9001001" cy="641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79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19672" y="548680"/>
            <a:ext cx="5976664"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POLÍTICAS ECONÔMICAS</a:t>
            </a:r>
          </a:p>
        </p:txBody>
      </p:sp>
      <p:sp>
        <p:nvSpPr>
          <p:cNvPr id="4" name="CaixaDeTexto 3"/>
          <p:cNvSpPr txBox="1"/>
          <p:nvPr/>
        </p:nvSpPr>
        <p:spPr>
          <a:xfrm>
            <a:off x="1079612" y="2564904"/>
            <a:ext cx="7056784" cy="2308324"/>
          </a:xfrm>
          <a:prstGeom prst="rect">
            <a:avLst/>
          </a:prstGeom>
          <a:noFill/>
        </p:spPr>
        <p:txBody>
          <a:bodyPr wrap="square" rtlCol="0">
            <a:spAutoFit/>
          </a:bodyPr>
          <a:lstStyle/>
          <a:p>
            <a:pPr algn="just"/>
            <a:r>
              <a:rPr lang="pt-BR" sz="3600" b="1" dirty="0">
                <a:solidFill>
                  <a:prstClr val="black"/>
                </a:solidFill>
                <a:effectLst>
                  <a:outerShdw blurRad="38100" dist="38100" dir="2700000" algn="tl">
                    <a:srgbClr val="000000">
                      <a:alpha val="43137"/>
                    </a:srgbClr>
                  </a:outerShdw>
                </a:effectLst>
              </a:rPr>
              <a:t>Quais são os objetivos, pelo menos do ponto de vista teórico, de uma boa política econômica?</a:t>
            </a:r>
          </a:p>
          <a:p>
            <a:pPr algn="just"/>
            <a:endParaRPr lang="pt-BR" sz="3600" dirty="0">
              <a:solidFill>
                <a:prstClr val="black"/>
              </a:solidFill>
            </a:endParaRPr>
          </a:p>
        </p:txBody>
      </p:sp>
    </p:spTree>
    <p:extLst>
      <p:ext uri="{BB962C8B-B14F-4D97-AF65-F5344CB8AC3E}">
        <p14:creationId xmlns:p14="http://schemas.microsoft.com/office/powerpoint/2010/main" val="361856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908720"/>
            <a:ext cx="9795461" cy="523220"/>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   </a:t>
            </a:r>
          </a:p>
        </p:txBody>
      </p:sp>
      <p:sp>
        <p:nvSpPr>
          <p:cNvPr id="3" name="CaixaDeTexto 2"/>
          <p:cNvSpPr txBox="1"/>
          <p:nvPr/>
        </p:nvSpPr>
        <p:spPr>
          <a:xfrm>
            <a:off x="1907704" y="435361"/>
            <a:ext cx="5434436"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a:t>
            </a:r>
          </a:p>
        </p:txBody>
      </p:sp>
      <p:sp>
        <p:nvSpPr>
          <p:cNvPr id="6" name="CaixaDeTexto 5"/>
          <p:cNvSpPr txBox="1"/>
          <p:nvPr/>
        </p:nvSpPr>
        <p:spPr>
          <a:xfrm>
            <a:off x="1286349" y="1844824"/>
            <a:ext cx="7208897" cy="3970318"/>
          </a:xfrm>
          <a:prstGeom prst="rect">
            <a:avLst/>
          </a:prstGeom>
          <a:noFill/>
        </p:spPr>
        <p:txBody>
          <a:bodyPr wrap="none" rtlCol="0">
            <a:spAutoFit/>
          </a:bodyPr>
          <a:lstStyle/>
          <a:p>
            <a:r>
              <a:rPr lang="pt-BR" sz="3600" b="1" dirty="0">
                <a:solidFill>
                  <a:prstClr val="black"/>
                </a:solidFill>
                <a:effectLst>
                  <a:outerShdw blurRad="38100" dist="38100" dir="2700000" algn="tl">
                    <a:srgbClr val="000000">
                      <a:alpha val="43137"/>
                    </a:srgbClr>
                  </a:outerShdw>
                </a:effectLst>
              </a:rPr>
              <a:t>Crescimento econômico;</a:t>
            </a:r>
          </a:p>
          <a:p>
            <a:endParaRPr lang="pt-BR" sz="3600" b="1" dirty="0">
              <a:solidFill>
                <a:prstClr val="black"/>
              </a:solidFill>
              <a:effectLst>
                <a:outerShdw blurRad="38100" dist="38100" dir="2700000" algn="tl">
                  <a:srgbClr val="000000">
                    <a:alpha val="43137"/>
                  </a:srgbClr>
                </a:outerShdw>
              </a:effectLst>
            </a:endParaRPr>
          </a:p>
          <a:p>
            <a:r>
              <a:rPr lang="pt-BR" sz="3600" b="1" dirty="0">
                <a:solidFill>
                  <a:prstClr val="black"/>
                </a:solidFill>
                <a:effectLst>
                  <a:outerShdw blurRad="38100" dist="38100" dir="2700000" algn="tl">
                    <a:srgbClr val="000000">
                      <a:alpha val="43137"/>
                    </a:srgbClr>
                  </a:outerShdw>
                </a:effectLst>
              </a:rPr>
              <a:t>Inflação controlada;</a:t>
            </a:r>
          </a:p>
          <a:p>
            <a:endParaRPr lang="pt-BR" sz="3600" b="1" dirty="0">
              <a:solidFill>
                <a:prstClr val="black"/>
              </a:solidFill>
              <a:effectLst>
                <a:outerShdw blurRad="38100" dist="38100" dir="2700000" algn="tl">
                  <a:srgbClr val="000000">
                    <a:alpha val="43137"/>
                  </a:srgbClr>
                </a:outerShdw>
              </a:effectLst>
            </a:endParaRPr>
          </a:p>
          <a:p>
            <a:r>
              <a:rPr lang="pt-BR" sz="3600" b="1" dirty="0">
                <a:solidFill>
                  <a:prstClr val="black"/>
                </a:solidFill>
                <a:effectLst>
                  <a:outerShdw blurRad="38100" dist="38100" dir="2700000" algn="tl">
                    <a:srgbClr val="000000">
                      <a:alpha val="43137"/>
                    </a:srgbClr>
                  </a:outerShdw>
                </a:effectLst>
              </a:rPr>
              <a:t>Criação e estabilização de empregos;</a:t>
            </a:r>
          </a:p>
          <a:p>
            <a:endParaRPr lang="pt-BR" sz="3600" b="1" dirty="0">
              <a:solidFill>
                <a:prstClr val="black"/>
              </a:solidFill>
              <a:effectLst>
                <a:outerShdw blurRad="38100" dist="38100" dir="2700000" algn="tl">
                  <a:srgbClr val="000000">
                    <a:alpha val="43137"/>
                  </a:srgbClr>
                </a:outerShdw>
              </a:effectLst>
            </a:endParaRPr>
          </a:p>
          <a:p>
            <a:r>
              <a:rPr lang="pt-BR" sz="3600" b="1" dirty="0">
                <a:solidFill>
                  <a:prstClr val="black"/>
                </a:solidFill>
                <a:effectLst>
                  <a:outerShdw blurRad="38100" dist="38100" dir="2700000" algn="tl">
                    <a:srgbClr val="000000">
                      <a:alpha val="43137"/>
                    </a:srgbClr>
                  </a:outerShdw>
                </a:effectLst>
              </a:rPr>
              <a:t>Maior acesso a bens e serviços. </a:t>
            </a:r>
          </a:p>
        </p:txBody>
      </p:sp>
    </p:spTree>
    <p:extLst>
      <p:ext uri="{BB962C8B-B14F-4D97-AF65-F5344CB8AC3E}">
        <p14:creationId xmlns:p14="http://schemas.microsoft.com/office/powerpoint/2010/main" val="36690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196752"/>
            <a:ext cx="8280920" cy="5632311"/>
          </a:xfrm>
          <a:prstGeom prst="rect">
            <a:avLst/>
          </a:prstGeom>
          <a:noFill/>
        </p:spPr>
        <p:txBody>
          <a:bodyPr wrap="square" rtlCol="0">
            <a:spAutoFit/>
          </a:bodyPr>
          <a:lstStyle/>
          <a:p>
            <a:pPr algn="just"/>
            <a:r>
              <a:rPr lang="pt-BR" sz="4000" b="1" dirty="0">
                <a:solidFill>
                  <a:prstClr val="black"/>
                </a:solidFill>
                <a:effectLst>
                  <a:outerShdw blurRad="38100" dist="38100" dir="2700000" algn="tl">
                    <a:srgbClr val="000000">
                      <a:alpha val="43137"/>
                    </a:srgbClr>
                  </a:outerShdw>
                </a:effectLst>
              </a:rPr>
              <a:t>            </a:t>
            </a:r>
            <a:r>
              <a:rPr lang="pt-BR" sz="3600" b="1" u="sng" dirty="0">
                <a:solidFill>
                  <a:prstClr val="black"/>
                </a:solidFill>
                <a:effectLst>
                  <a:outerShdw blurRad="38100" dist="38100" dir="2700000" algn="tl">
                    <a:srgbClr val="000000">
                      <a:alpha val="43137"/>
                    </a:srgbClr>
                  </a:outerShdw>
                </a:effectLst>
              </a:rPr>
              <a:t>CRESCIMENTO ECONÔMICO</a:t>
            </a:r>
          </a:p>
          <a:p>
            <a:pPr algn="just"/>
            <a:endParaRPr lang="pt-BR" sz="3200" dirty="0">
              <a:solidFill>
                <a:prstClr val="black"/>
              </a:solidFill>
            </a:endParaRPr>
          </a:p>
          <a:p>
            <a:pPr algn="just"/>
            <a:r>
              <a:rPr lang="pt-BR" sz="3200" b="1" dirty="0">
                <a:solidFill>
                  <a:prstClr val="black"/>
                </a:solidFill>
                <a:effectLst>
                  <a:outerShdw blurRad="38100" dist="38100" dir="2700000" algn="tl">
                    <a:srgbClr val="000000">
                      <a:alpha val="43137"/>
                    </a:srgbClr>
                  </a:outerShdw>
                </a:effectLst>
              </a:rPr>
              <a:t>É o aumento da capacidade produtiva da economia; </a:t>
            </a:r>
          </a:p>
          <a:p>
            <a:pPr algn="just"/>
            <a:endParaRPr lang="pt-BR" sz="3200" b="1" dirty="0">
              <a:solidFill>
                <a:prstClr val="black"/>
              </a:solidFill>
              <a:effectLst>
                <a:outerShdw blurRad="38100" dist="38100" dir="2700000" algn="tl">
                  <a:srgbClr val="000000">
                    <a:alpha val="43137"/>
                  </a:srgbClr>
                </a:outerShdw>
              </a:effectLst>
            </a:endParaRPr>
          </a:p>
          <a:p>
            <a:pPr algn="just"/>
            <a:r>
              <a:rPr lang="pt-BR" sz="3200" b="1" dirty="0">
                <a:solidFill>
                  <a:prstClr val="black"/>
                </a:solidFill>
                <a:effectLst>
                  <a:outerShdw blurRad="38100" dist="38100" dir="2700000" algn="tl">
                    <a:srgbClr val="000000">
                      <a:alpha val="43137"/>
                    </a:srgbClr>
                  </a:outerShdw>
                </a:effectLst>
              </a:rPr>
              <a:t>É o aumento do volume de produção de bens e serviços;</a:t>
            </a:r>
          </a:p>
          <a:p>
            <a:pPr algn="just"/>
            <a:endParaRPr lang="pt-BR" sz="3200" b="1" dirty="0">
              <a:solidFill>
                <a:prstClr val="black"/>
              </a:solidFill>
              <a:effectLst>
                <a:outerShdw blurRad="38100" dist="38100" dir="2700000" algn="tl">
                  <a:srgbClr val="000000">
                    <a:alpha val="43137"/>
                  </a:srgbClr>
                </a:outerShdw>
              </a:effectLst>
            </a:endParaRPr>
          </a:p>
          <a:p>
            <a:pPr algn="just"/>
            <a:r>
              <a:rPr lang="pt-BR" sz="3200" b="1" dirty="0">
                <a:solidFill>
                  <a:prstClr val="black"/>
                </a:solidFill>
                <a:effectLst>
                  <a:outerShdw blurRad="38100" dist="38100" dir="2700000" algn="tl">
                    <a:srgbClr val="000000">
                      <a:alpha val="43137"/>
                    </a:srgbClr>
                  </a:outerShdw>
                </a:effectLst>
              </a:rPr>
              <a:t>É o resultado da medição positiva do PIB.</a:t>
            </a:r>
          </a:p>
          <a:p>
            <a:pPr algn="just"/>
            <a:endParaRPr lang="pt-BR" sz="3200" b="1" dirty="0">
              <a:solidFill>
                <a:prstClr val="black"/>
              </a:solidFill>
              <a:effectLst>
                <a:outerShdw blurRad="38100" dist="38100" dir="2700000" algn="tl">
                  <a:srgbClr val="000000">
                    <a:alpha val="43137"/>
                  </a:srgbClr>
                </a:outerShdw>
              </a:effectLst>
            </a:endParaRPr>
          </a:p>
          <a:p>
            <a:pPr algn="just"/>
            <a:endParaRPr lang="pt-BR" sz="3200" dirty="0">
              <a:solidFill>
                <a:prstClr val="black"/>
              </a:solidFill>
            </a:endParaRPr>
          </a:p>
        </p:txBody>
      </p:sp>
      <p:sp>
        <p:nvSpPr>
          <p:cNvPr id="3" name="CaixaDeTexto 2"/>
          <p:cNvSpPr txBox="1"/>
          <p:nvPr/>
        </p:nvSpPr>
        <p:spPr>
          <a:xfrm>
            <a:off x="1890786" y="188640"/>
            <a:ext cx="5434436"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a:t>
            </a:r>
          </a:p>
        </p:txBody>
      </p:sp>
    </p:spTree>
    <p:extLst>
      <p:ext uri="{BB962C8B-B14F-4D97-AF65-F5344CB8AC3E}">
        <p14:creationId xmlns:p14="http://schemas.microsoft.com/office/powerpoint/2010/main" val="3559005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51720" y="404663"/>
            <a:ext cx="5938492"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a:t>
            </a:r>
          </a:p>
        </p:txBody>
      </p:sp>
      <p:sp>
        <p:nvSpPr>
          <p:cNvPr id="3" name="CaixaDeTexto 2"/>
          <p:cNvSpPr txBox="1"/>
          <p:nvPr/>
        </p:nvSpPr>
        <p:spPr>
          <a:xfrm>
            <a:off x="2267744" y="1649832"/>
            <a:ext cx="4921604" cy="646331"/>
          </a:xfrm>
          <a:prstGeom prst="rect">
            <a:avLst/>
          </a:prstGeom>
          <a:noFill/>
        </p:spPr>
        <p:txBody>
          <a:bodyPr wrap="none" rtlCol="0">
            <a:spAutoFit/>
          </a:bodyPr>
          <a:lstStyle/>
          <a:p>
            <a:r>
              <a:rPr lang="pt-BR" sz="3600" b="1" u="sng" dirty="0">
                <a:solidFill>
                  <a:prstClr val="black"/>
                </a:solidFill>
                <a:effectLst>
                  <a:outerShdw blurRad="38100" dist="38100" dir="2700000" algn="tl">
                    <a:srgbClr val="000000">
                      <a:alpha val="43137"/>
                    </a:srgbClr>
                  </a:outerShdw>
                </a:effectLst>
              </a:rPr>
              <a:t>INFLAÇÃO CONTROLADA</a:t>
            </a:r>
          </a:p>
        </p:txBody>
      </p:sp>
      <p:sp>
        <p:nvSpPr>
          <p:cNvPr id="4" name="CaixaDeTexto 3"/>
          <p:cNvSpPr txBox="1"/>
          <p:nvPr/>
        </p:nvSpPr>
        <p:spPr>
          <a:xfrm>
            <a:off x="1043608" y="3140968"/>
            <a:ext cx="7416824" cy="1815882"/>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É manter  a inflação, dentro da meta fixada, por um tempo suficiente para que os prêmios de risco diminuam e as taxas de juros continuem a convergir para padrões internacionais.</a:t>
            </a:r>
          </a:p>
        </p:txBody>
      </p:sp>
    </p:spTree>
    <p:extLst>
      <p:ext uri="{BB962C8B-B14F-4D97-AF65-F5344CB8AC3E}">
        <p14:creationId xmlns:p14="http://schemas.microsoft.com/office/powerpoint/2010/main" val="3391344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35696" y="404664"/>
            <a:ext cx="5434436"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a:t>
            </a:r>
          </a:p>
        </p:txBody>
      </p:sp>
      <p:sp>
        <p:nvSpPr>
          <p:cNvPr id="3" name="CaixaDeTexto 2"/>
          <p:cNvSpPr txBox="1"/>
          <p:nvPr/>
        </p:nvSpPr>
        <p:spPr>
          <a:xfrm>
            <a:off x="611560" y="1656481"/>
            <a:ext cx="8182112" cy="646331"/>
          </a:xfrm>
          <a:prstGeom prst="rect">
            <a:avLst/>
          </a:prstGeom>
          <a:noFill/>
        </p:spPr>
        <p:txBody>
          <a:bodyPr wrap="none" rtlCol="0">
            <a:spAutoFit/>
          </a:bodyPr>
          <a:lstStyle/>
          <a:p>
            <a:r>
              <a:rPr lang="pt-BR" sz="3600" b="1" u="sng" dirty="0">
                <a:solidFill>
                  <a:prstClr val="black"/>
                </a:solidFill>
                <a:effectLst>
                  <a:outerShdw blurRad="38100" dist="38100" dir="2700000" algn="tl">
                    <a:srgbClr val="000000">
                      <a:alpha val="43137"/>
                    </a:srgbClr>
                  </a:outerShdw>
                </a:effectLst>
              </a:rPr>
              <a:t>CRIAÇÃO E ESTABILIZAÇÃO DE EMPREGOS</a:t>
            </a:r>
          </a:p>
        </p:txBody>
      </p:sp>
      <p:sp>
        <p:nvSpPr>
          <p:cNvPr id="4" name="CaixaDeTexto 3"/>
          <p:cNvSpPr txBox="1"/>
          <p:nvPr/>
        </p:nvSpPr>
        <p:spPr>
          <a:xfrm>
            <a:off x="1115616" y="3212976"/>
            <a:ext cx="6984776" cy="1384995"/>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Redução das taxas de desemprego em decorrência da oferta de postos de trabalho, nos diversos seguimentos da economia.</a:t>
            </a:r>
          </a:p>
        </p:txBody>
      </p:sp>
    </p:spTree>
    <p:extLst>
      <p:ext uri="{BB962C8B-B14F-4D97-AF65-F5344CB8AC3E}">
        <p14:creationId xmlns:p14="http://schemas.microsoft.com/office/powerpoint/2010/main" val="1094772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47664" y="357194"/>
            <a:ext cx="6192688" cy="707886"/>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a:t>
            </a:r>
            <a:endParaRPr lang="pt-BR" sz="4000" dirty="0">
              <a:solidFill>
                <a:prstClr val="black"/>
              </a:solidFill>
            </a:endParaRPr>
          </a:p>
        </p:txBody>
      </p:sp>
      <p:sp>
        <p:nvSpPr>
          <p:cNvPr id="3" name="CaixaDeTexto 2"/>
          <p:cNvSpPr txBox="1"/>
          <p:nvPr/>
        </p:nvSpPr>
        <p:spPr>
          <a:xfrm>
            <a:off x="2018719" y="1340768"/>
            <a:ext cx="8134910" cy="523220"/>
          </a:xfrm>
          <a:prstGeom prst="rect">
            <a:avLst/>
          </a:prstGeom>
          <a:noFill/>
        </p:spPr>
        <p:txBody>
          <a:bodyPr wrap="square" rtlCol="0">
            <a:spAutoFit/>
          </a:bodyPr>
          <a:lstStyle/>
          <a:p>
            <a:r>
              <a:rPr lang="pt-BR" sz="2800" b="1" u="sng" dirty="0">
                <a:solidFill>
                  <a:prstClr val="black"/>
                </a:solidFill>
                <a:effectLst>
                  <a:outerShdw blurRad="38100" dist="38100" dir="2700000" algn="tl">
                    <a:srgbClr val="000000">
                      <a:alpha val="43137"/>
                    </a:srgbClr>
                  </a:outerShdw>
                </a:effectLst>
              </a:rPr>
              <a:t>MAIOR ACESSO A BENS E SERVIÇOS </a:t>
            </a:r>
          </a:p>
        </p:txBody>
      </p:sp>
      <p:sp>
        <p:nvSpPr>
          <p:cNvPr id="4" name="CaixaDeTexto 3"/>
          <p:cNvSpPr txBox="1"/>
          <p:nvPr/>
        </p:nvSpPr>
        <p:spPr>
          <a:xfrm>
            <a:off x="1047730" y="2780928"/>
            <a:ext cx="7344816" cy="3108543"/>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A população tenha maior acesso a bens, como eletrodomésticos, meios de transportes próprios, bens de informática, etc. Assim como maior acesso a serviços, como energia elétrica, água tratada, rede de esgoto, transporte público, coleta de lixo, saúde, educação, segurança pública, lazer...</a:t>
            </a:r>
          </a:p>
        </p:txBody>
      </p:sp>
    </p:spTree>
    <p:extLst>
      <p:ext uri="{BB962C8B-B14F-4D97-AF65-F5344CB8AC3E}">
        <p14:creationId xmlns:p14="http://schemas.microsoft.com/office/powerpoint/2010/main" val="335793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62716"/>
            <a:ext cx="9144000" cy="6858000"/>
          </a:xfrm>
          <a:prstGeom prst="rect">
            <a:avLst/>
          </a:prstGeom>
        </p:spPr>
      </p:pic>
      <p:sp>
        <p:nvSpPr>
          <p:cNvPr id="3" name="CaixaDeTexto 2"/>
          <p:cNvSpPr txBox="1"/>
          <p:nvPr/>
        </p:nvSpPr>
        <p:spPr>
          <a:xfrm>
            <a:off x="899592" y="1052736"/>
            <a:ext cx="2997937" cy="923330"/>
          </a:xfrm>
          <a:prstGeom prst="rect">
            <a:avLst/>
          </a:prstGeom>
          <a:noFill/>
        </p:spPr>
        <p:txBody>
          <a:bodyPr wrap="none" rtlCol="0">
            <a:spAutoFit/>
          </a:bodyPr>
          <a:lstStyle/>
          <a:p>
            <a:r>
              <a:rPr lang="pt-BR" sz="5400" dirty="0">
                <a:solidFill>
                  <a:prstClr val="black"/>
                </a:solidFill>
              </a:rPr>
              <a:t>O que são</a:t>
            </a:r>
          </a:p>
        </p:txBody>
      </p:sp>
      <p:sp>
        <p:nvSpPr>
          <p:cNvPr id="4" name="CaixaDeTexto 3"/>
          <p:cNvSpPr txBox="1"/>
          <p:nvPr/>
        </p:nvSpPr>
        <p:spPr>
          <a:xfrm>
            <a:off x="6300192" y="2535287"/>
            <a:ext cx="646331" cy="923330"/>
          </a:xfrm>
          <a:prstGeom prst="rect">
            <a:avLst/>
          </a:prstGeom>
          <a:noFill/>
        </p:spPr>
        <p:txBody>
          <a:bodyPr wrap="square" rtlCol="0">
            <a:spAutoFit/>
          </a:bodyPr>
          <a:lstStyle/>
          <a:p>
            <a:r>
              <a:rPr lang="pt-BR" sz="5400" dirty="0">
                <a:solidFill>
                  <a:prstClr val="black"/>
                </a:solidFill>
              </a:rPr>
              <a:t>?</a:t>
            </a:r>
          </a:p>
        </p:txBody>
      </p:sp>
    </p:spTree>
    <p:extLst>
      <p:ext uri="{BB962C8B-B14F-4D97-AF65-F5344CB8AC3E}">
        <p14:creationId xmlns:p14="http://schemas.microsoft.com/office/powerpoint/2010/main" val="3602533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80728"/>
            <a:ext cx="7756652" cy="4511522"/>
          </a:xfrm>
          <a:prstGeom prst="rect">
            <a:avLst/>
          </a:prstGeom>
        </p:spPr>
      </p:pic>
    </p:spTree>
    <p:extLst>
      <p:ext uri="{BB962C8B-B14F-4D97-AF65-F5344CB8AC3E}">
        <p14:creationId xmlns:p14="http://schemas.microsoft.com/office/powerpoint/2010/main" val="2360611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 y="333617"/>
            <a:ext cx="5040560" cy="3744416"/>
          </a:xfrm>
          <a:prstGeom prst="rect">
            <a:avLst/>
          </a:prstGeom>
        </p:spPr>
      </p:pic>
      <p:sp>
        <p:nvSpPr>
          <p:cNvPr id="3" name="CaixaDeTexto 2"/>
          <p:cNvSpPr txBox="1"/>
          <p:nvPr/>
        </p:nvSpPr>
        <p:spPr>
          <a:xfrm>
            <a:off x="5940152" y="1340768"/>
            <a:ext cx="2901248" cy="1569660"/>
          </a:xfrm>
          <a:prstGeom prst="rect">
            <a:avLst/>
          </a:prstGeom>
          <a:noFill/>
        </p:spPr>
        <p:txBody>
          <a:bodyPr wrap="square" rtlCol="0">
            <a:spAutoFit/>
          </a:bodyPr>
          <a:lstStyle/>
          <a:p>
            <a:r>
              <a:rPr lang="pt-BR" sz="9600" b="1" dirty="0">
                <a:solidFill>
                  <a:prstClr val="black"/>
                </a:solidFill>
              </a:rPr>
              <a:t>  $$$</a:t>
            </a:r>
          </a:p>
        </p:txBody>
      </p:sp>
      <p:sp>
        <p:nvSpPr>
          <p:cNvPr id="4" name="Seta entalhada para a direita 3"/>
          <p:cNvSpPr/>
          <p:nvPr/>
        </p:nvSpPr>
        <p:spPr>
          <a:xfrm>
            <a:off x="4657116" y="1793006"/>
            <a:ext cx="1322360" cy="8256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CaixaDeTexto 6"/>
          <p:cNvSpPr txBox="1"/>
          <p:nvPr/>
        </p:nvSpPr>
        <p:spPr>
          <a:xfrm>
            <a:off x="1218322" y="4192997"/>
            <a:ext cx="7323672" cy="1569660"/>
          </a:xfrm>
          <a:prstGeom prst="rect">
            <a:avLst/>
          </a:prstGeom>
          <a:noFill/>
        </p:spPr>
        <p:txBody>
          <a:bodyPr wrap="none" rtlCol="0">
            <a:spAutoFit/>
          </a:bodyPr>
          <a:lstStyle/>
          <a:p>
            <a:r>
              <a:rPr lang="pt-BR" sz="4800" b="1" dirty="0">
                <a:solidFill>
                  <a:prstClr val="black"/>
                </a:solidFill>
              </a:rPr>
              <a:t> </a:t>
            </a:r>
            <a:r>
              <a:rPr lang="pt-BR" sz="4800" b="1" dirty="0">
                <a:solidFill>
                  <a:prstClr val="black"/>
                </a:solidFill>
                <a:effectLst>
                  <a:outerShdw blurRad="38100" dist="38100" dir="2700000" algn="tl">
                    <a:srgbClr val="000000">
                      <a:alpha val="43137"/>
                    </a:srgbClr>
                  </a:outerShdw>
                </a:effectLst>
              </a:rPr>
              <a:t>O PREÇO DO ARROZ SUBIU</a:t>
            </a:r>
          </a:p>
          <a:p>
            <a:r>
              <a:rPr lang="pt-BR" sz="4800" b="1" dirty="0">
                <a:solidFill>
                  <a:prstClr val="black"/>
                </a:solidFill>
                <a:effectLst>
                  <a:outerShdw blurRad="38100" dist="38100" dir="2700000" algn="tl">
                    <a:srgbClr val="000000">
                      <a:alpha val="43137"/>
                    </a:srgbClr>
                  </a:outerShdw>
                </a:effectLst>
              </a:rPr>
              <a:t> ISSO ACARRETA INFLAÇÃO?</a:t>
            </a:r>
          </a:p>
        </p:txBody>
      </p:sp>
    </p:spTree>
    <p:extLst>
      <p:ext uri="{BB962C8B-B14F-4D97-AF65-F5344CB8AC3E}">
        <p14:creationId xmlns:p14="http://schemas.microsoft.com/office/powerpoint/2010/main" val="180400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1480"/>
            <a:ext cx="3823330" cy="2808312"/>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999792"/>
            <a:ext cx="4557163" cy="3616796"/>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645024"/>
            <a:ext cx="3823330" cy="2664296"/>
          </a:xfrm>
          <a:prstGeom prst="rect">
            <a:avLst/>
          </a:prstGeom>
        </p:spPr>
      </p:pic>
      <p:sp>
        <p:nvSpPr>
          <p:cNvPr id="7" name="Mais 6"/>
          <p:cNvSpPr/>
          <p:nvPr/>
        </p:nvSpPr>
        <p:spPr>
          <a:xfrm>
            <a:off x="4024703" y="2648508"/>
            <a:ext cx="1011453" cy="98640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686" y="230262"/>
            <a:ext cx="4061977" cy="2769530"/>
          </a:xfrm>
          <a:prstGeom prst="rect">
            <a:avLst/>
          </a:prstGeom>
        </p:spPr>
      </p:pic>
    </p:spTree>
    <p:extLst>
      <p:ext uri="{BB962C8B-B14F-4D97-AF65-F5344CB8AC3E}">
        <p14:creationId xmlns:p14="http://schemas.microsoft.com/office/powerpoint/2010/main" val="2943414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tempo.com.br/aet/wp-content/uploads/2014/05/elvis2-415x2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16832"/>
            <a:ext cx="7344816"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901475" y="116632"/>
            <a:ext cx="7431608" cy="1569660"/>
          </a:xfrm>
          <a:prstGeom prst="rect">
            <a:avLst/>
          </a:prstGeom>
          <a:noFill/>
        </p:spPr>
        <p:txBody>
          <a:bodyPr wrap="square" rtlCol="0">
            <a:spAutoFit/>
          </a:bodyPr>
          <a:lstStyle/>
          <a:p>
            <a:r>
              <a:rPr lang="pt-BR" sz="3200" b="1" dirty="0">
                <a:solidFill>
                  <a:prstClr val="black"/>
                </a:solidFill>
              </a:rPr>
              <a:t>INFLAÇÃO                             PREÇOS EM ALTA</a:t>
            </a:r>
          </a:p>
          <a:p>
            <a:r>
              <a:rPr lang="pt-BR" sz="3200" b="1" dirty="0">
                <a:solidFill>
                  <a:prstClr val="black"/>
                </a:solidFill>
              </a:rPr>
              <a:t>  </a:t>
            </a:r>
          </a:p>
          <a:p>
            <a:r>
              <a:rPr lang="pt-BR" sz="3200" b="1" dirty="0">
                <a:solidFill>
                  <a:prstClr val="black"/>
                </a:solidFill>
              </a:rPr>
              <a:t>(AUMENTO CONTINUO E GENERALIZADO)  </a:t>
            </a:r>
            <a:r>
              <a:rPr lang="pt-BR" b="1" dirty="0">
                <a:solidFill>
                  <a:prstClr val="black"/>
                </a:solidFill>
              </a:rPr>
              <a:t>   </a:t>
            </a:r>
          </a:p>
        </p:txBody>
      </p:sp>
      <p:sp>
        <p:nvSpPr>
          <p:cNvPr id="3" name="Seta para a esquerda e para a direita 2"/>
          <p:cNvSpPr/>
          <p:nvPr/>
        </p:nvSpPr>
        <p:spPr>
          <a:xfrm>
            <a:off x="3399600" y="151672"/>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491055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501900"/>
            <a:ext cx="5499100" cy="4356100"/>
          </a:xfrm>
          <a:prstGeom prst="rect">
            <a:avLst/>
          </a:prstGeom>
        </p:spPr>
      </p:pic>
      <p:sp>
        <p:nvSpPr>
          <p:cNvPr id="3" name="CaixaDeTexto 2"/>
          <p:cNvSpPr txBox="1"/>
          <p:nvPr/>
        </p:nvSpPr>
        <p:spPr>
          <a:xfrm>
            <a:off x="539552" y="476672"/>
            <a:ext cx="8136904" cy="2246769"/>
          </a:xfrm>
          <a:prstGeom prst="rect">
            <a:avLst/>
          </a:prstGeom>
          <a:noFill/>
        </p:spPr>
        <p:txBody>
          <a:bodyPr wrap="square" rtlCol="0">
            <a:spAutoFit/>
          </a:bodyPr>
          <a:lstStyle/>
          <a:p>
            <a:pPr algn="just"/>
            <a:r>
              <a:rPr lang="pt-BR" sz="2800" b="1" u="sng" dirty="0">
                <a:solidFill>
                  <a:prstClr val="black"/>
                </a:solidFill>
                <a:effectLst>
                  <a:outerShdw blurRad="38100" dist="38100" dir="2700000" algn="tl">
                    <a:srgbClr val="000000">
                      <a:alpha val="43137"/>
                    </a:srgbClr>
                  </a:outerShdw>
                </a:effectLst>
              </a:rPr>
              <a:t>CONCEITO</a:t>
            </a:r>
            <a:r>
              <a:rPr lang="pt-BR" sz="2800" b="1" dirty="0">
                <a:solidFill>
                  <a:prstClr val="black"/>
                </a:solidFill>
                <a:effectLst>
                  <a:outerShdw blurRad="38100" dist="38100" dir="2700000" algn="tl">
                    <a:srgbClr val="000000">
                      <a:alpha val="43137"/>
                    </a:srgbClr>
                  </a:outerShdw>
                </a:effectLst>
              </a:rPr>
              <a:t>:    “ A INFLAÇÃO  É  UMA ALTA  GENERALIZADA E CONTÍNUA DE PREÇOS DOS BENS E SERVIÇOS PRODUZIDOS NA ECONOMIA,  DURANTE CERTO PERÍODO DE TEMPO</a:t>
            </a:r>
            <a:r>
              <a:rPr lang="pt-BR" sz="2800" b="1" dirty="0">
                <a:solidFill>
                  <a:srgbClr val="1F497D"/>
                </a:solidFill>
                <a:effectLst>
                  <a:outerShdw blurRad="38100" dist="38100" dir="2700000" algn="tl">
                    <a:srgbClr val="000000">
                      <a:alpha val="43137"/>
                    </a:srgbClr>
                  </a:outerShdw>
                </a:effectLst>
              </a:rPr>
              <a:t>”.</a:t>
            </a:r>
          </a:p>
          <a:p>
            <a:pPr algn="just"/>
            <a:endParaRPr lang="pt-BR" sz="2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1864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505" y="3140968"/>
            <a:ext cx="2899103" cy="3276000"/>
          </a:xfrm>
          <a:prstGeom prst="rect">
            <a:avLst/>
          </a:prstGeom>
        </p:spPr>
      </p:pic>
      <p:sp>
        <p:nvSpPr>
          <p:cNvPr id="3" name="CaixaDeTexto 2"/>
          <p:cNvSpPr txBox="1"/>
          <p:nvPr/>
        </p:nvSpPr>
        <p:spPr>
          <a:xfrm>
            <a:off x="179512" y="260648"/>
            <a:ext cx="8352928" cy="4031873"/>
          </a:xfrm>
          <a:prstGeom prst="rect">
            <a:avLst/>
          </a:prstGeom>
          <a:noFill/>
        </p:spPr>
        <p:txBody>
          <a:bodyPr wrap="square" rtlCol="0">
            <a:spAutoFit/>
          </a:bodyPr>
          <a:lstStyle/>
          <a:p>
            <a:pPr algn="just"/>
            <a:r>
              <a:rPr lang="pt-BR" sz="2800" b="1" dirty="0">
                <a:solidFill>
                  <a:prstClr val="black"/>
                </a:solidFill>
              </a:rPr>
              <a:t>            </a:t>
            </a:r>
            <a:r>
              <a:rPr lang="pt-BR" sz="3200" b="1" dirty="0">
                <a:solidFill>
                  <a:srgbClr val="1F497D"/>
                </a:solidFill>
                <a:effectLst>
                  <a:outerShdw blurRad="38100" dist="38100" dir="2700000" algn="tl">
                    <a:srgbClr val="000000">
                      <a:alpha val="43137"/>
                    </a:srgbClr>
                  </a:outerShdw>
                </a:effectLst>
              </a:rPr>
              <a:t>A   INFLAÇÃO   E   O  VALOR   DA  MOEDA</a:t>
            </a:r>
          </a:p>
          <a:p>
            <a:pPr algn="just"/>
            <a:endParaRPr lang="pt-BR" sz="3200" b="1" u="sng" dirty="0">
              <a:solidFill>
                <a:prstClr val="black"/>
              </a:solidFill>
            </a:endParaRPr>
          </a:p>
          <a:p>
            <a:pPr algn="just"/>
            <a:r>
              <a:rPr lang="pt-BR" sz="3200" b="1" dirty="0">
                <a:solidFill>
                  <a:prstClr val="black"/>
                </a:solidFill>
              </a:rPr>
              <a:t>   </a:t>
            </a:r>
          </a:p>
          <a:p>
            <a:pPr algn="just"/>
            <a:r>
              <a:rPr lang="pt-BR" sz="3200" b="1" dirty="0">
                <a:solidFill>
                  <a:prstClr val="black"/>
                </a:solidFill>
              </a:rPr>
              <a:t>   SOB ESSE  ASPECTO, PODEMOS DEFINIR QUE A </a:t>
            </a:r>
          </a:p>
          <a:p>
            <a:pPr algn="just"/>
            <a:endParaRPr lang="pt-BR" sz="3200" b="1" dirty="0">
              <a:solidFill>
                <a:prstClr val="black"/>
              </a:solidFill>
            </a:endParaRPr>
          </a:p>
          <a:p>
            <a:pPr algn="just"/>
            <a:r>
              <a:rPr lang="pt-BR" sz="3200" b="1" dirty="0">
                <a:solidFill>
                  <a:prstClr val="black"/>
                </a:solidFill>
              </a:rPr>
              <a:t>   INFLAÇÃO É  A PERDA DO PODER  DE COMPRA </a:t>
            </a:r>
          </a:p>
          <a:p>
            <a:pPr algn="just"/>
            <a:endParaRPr lang="pt-BR" sz="3200" b="1" dirty="0">
              <a:solidFill>
                <a:prstClr val="black"/>
              </a:solidFill>
            </a:endParaRPr>
          </a:p>
          <a:p>
            <a:pPr algn="just"/>
            <a:r>
              <a:rPr lang="pt-BR" sz="3200" b="1" dirty="0">
                <a:solidFill>
                  <a:prstClr val="black"/>
                </a:solidFill>
              </a:rPr>
              <a:t>   DO DINHEIRO.</a:t>
            </a:r>
          </a:p>
        </p:txBody>
      </p:sp>
    </p:spTree>
    <p:extLst>
      <p:ext uri="{BB962C8B-B14F-4D97-AF65-F5344CB8AC3E}">
        <p14:creationId xmlns:p14="http://schemas.microsoft.com/office/powerpoint/2010/main" val="91255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 y="847725"/>
            <a:ext cx="7858125" cy="5162550"/>
          </a:xfrm>
          <a:prstGeom prst="rect">
            <a:avLst/>
          </a:prstGeom>
        </p:spPr>
      </p:pic>
    </p:spTree>
    <p:extLst>
      <p:ext uri="{BB962C8B-B14F-4D97-AF65-F5344CB8AC3E}">
        <p14:creationId xmlns:p14="http://schemas.microsoft.com/office/powerpoint/2010/main" val="3389944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052736"/>
            <a:ext cx="8208912" cy="6370975"/>
          </a:xfrm>
          <a:prstGeom prst="rect">
            <a:avLst/>
          </a:prstGeom>
          <a:noFill/>
        </p:spPr>
        <p:txBody>
          <a:bodyPr wrap="square" rtlCol="0">
            <a:spAutoFit/>
          </a:bodyPr>
          <a:lstStyle/>
          <a:p>
            <a:r>
              <a:rPr lang="pt-BR" sz="2400" b="1" dirty="0">
                <a:solidFill>
                  <a:prstClr val="black"/>
                </a:solidFill>
                <a:effectLst>
                  <a:outerShdw blurRad="38100" dist="38100" dir="2700000" algn="tl">
                    <a:srgbClr val="000000">
                      <a:alpha val="43137"/>
                    </a:srgbClr>
                  </a:outerShdw>
                </a:effectLst>
              </a:rPr>
              <a:t>       </a:t>
            </a:r>
            <a:r>
              <a:rPr lang="pt-BR" sz="2400" b="1" u="sng" dirty="0">
                <a:solidFill>
                  <a:prstClr val="black"/>
                </a:solidFill>
                <a:effectLst>
                  <a:outerShdw blurRad="38100" dist="38100" dir="2700000" algn="tl">
                    <a:srgbClr val="000000">
                      <a:alpha val="43137"/>
                    </a:srgbClr>
                  </a:outerShdw>
                </a:effectLst>
              </a:rPr>
              <a:t>AUMENTO NOS CUSTOS DE PRODUÇÃO DOS PRODUTOS</a:t>
            </a:r>
            <a:r>
              <a:rPr lang="pt-BR" sz="2400" b="1" dirty="0">
                <a:solidFill>
                  <a:prstClr val="black"/>
                </a:solidFill>
                <a:effectLst>
                  <a:outerShdw blurRad="38100" dist="38100" dir="2700000" algn="tl">
                    <a:srgbClr val="000000">
                      <a:alpha val="43137"/>
                    </a:srgbClr>
                  </a:outerShdw>
                </a:effectLst>
              </a:rPr>
              <a:t>: </a:t>
            </a:r>
          </a:p>
          <a:p>
            <a:pPr algn="just"/>
            <a:endParaRPr lang="pt-BR" sz="2400" b="1" dirty="0">
              <a:solidFill>
                <a:prstClr val="black"/>
              </a:solidFill>
            </a:endParaRPr>
          </a:p>
          <a:p>
            <a:pPr algn="just"/>
            <a:r>
              <a:rPr lang="pt-BR" sz="2400" b="1" dirty="0">
                <a:solidFill>
                  <a:prstClr val="black"/>
                </a:solidFill>
              </a:rPr>
              <a:t>- Quando ocorre aumento dos fatores de produção  máquinas, matéria-prima e mão de obra, o produtor tende a repassar essa elevação no preço do seu produto. Isso pode desencadear uma corrente, exemplo leite/ chocolate. </a:t>
            </a:r>
          </a:p>
          <a:p>
            <a:pPr algn="just"/>
            <a:r>
              <a:rPr lang="pt-BR" sz="2400" b="1" dirty="0">
                <a:solidFill>
                  <a:srgbClr val="1F497D"/>
                </a:solidFill>
              </a:rPr>
              <a:t> </a:t>
            </a:r>
            <a:endParaRPr lang="pt-BR" sz="2400" b="1" dirty="0">
              <a:solidFill>
                <a:prstClr val="black"/>
              </a:solidFill>
            </a:endParaRPr>
          </a:p>
          <a:p>
            <a:pPr algn="just"/>
            <a:r>
              <a:rPr lang="pt-BR" sz="2400" b="1" dirty="0">
                <a:solidFill>
                  <a:prstClr val="black"/>
                </a:solidFill>
              </a:rPr>
              <a:t>- As empresas buscam empréstimos para viabilizar seus projetos, se as taxas de juros sobem a tendência é repassar esses custos ao produto/serviço. </a:t>
            </a:r>
          </a:p>
          <a:p>
            <a:pPr algn="just"/>
            <a:endParaRPr lang="pt-BR" sz="2400" b="1" dirty="0">
              <a:solidFill>
                <a:prstClr val="black"/>
              </a:solidFill>
            </a:endParaRPr>
          </a:p>
          <a:p>
            <a:pPr algn="just"/>
            <a:r>
              <a:rPr lang="pt-BR" sz="2400" b="1" dirty="0">
                <a:solidFill>
                  <a:prstClr val="black"/>
                </a:solidFill>
              </a:rPr>
              <a:t>- Se o governo eleva a carga tributária, o preço final do produto/serviço tende a aumentar.</a:t>
            </a:r>
          </a:p>
          <a:p>
            <a:pPr algn="just"/>
            <a:endParaRPr lang="pt-BR" sz="2400" b="1" dirty="0">
              <a:solidFill>
                <a:srgbClr val="1F497D"/>
              </a:solidFill>
            </a:endParaRPr>
          </a:p>
          <a:p>
            <a:endParaRPr lang="pt-BR" sz="3600" dirty="0">
              <a:solidFill>
                <a:prstClr val="black"/>
              </a:solidFill>
            </a:endParaRPr>
          </a:p>
          <a:p>
            <a:endParaRPr lang="pt-BR" sz="3600" dirty="0">
              <a:solidFill>
                <a:prstClr val="black"/>
              </a:solidFill>
            </a:endParaRPr>
          </a:p>
        </p:txBody>
      </p:sp>
      <p:sp>
        <p:nvSpPr>
          <p:cNvPr id="3" name="CaixaDeTexto 2"/>
          <p:cNvSpPr txBox="1"/>
          <p:nvPr/>
        </p:nvSpPr>
        <p:spPr>
          <a:xfrm>
            <a:off x="1979712" y="122729"/>
            <a:ext cx="4887813"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CAUSAS DA INFLAÇÃO</a:t>
            </a:r>
          </a:p>
        </p:txBody>
      </p:sp>
    </p:spTree>
    <p:extLst>
      <p:ext uri="{BB962C8B-B14F-4D97-AF65-F5344CB8AC3E}">
        <p14:creationId xmlns:p14="http://schemas.microsoft.com/office/powerpoint/2010/main" val="166398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97" y="801973"/>
            <a:ext cx="7005406" cy="5254054"/>
          </a:xfrm>
          <a:prstGeom prst="rect">
            <a:avLst/>
          </a:prstGeom>
        </p:spPr>
      </p:pic>
      <p:sp>
        <p:nvSpPr>
          <p:cNvPr id="3" name="CaixaDeTexto 2"/>
          <p:cNvSpPr txBox="1"/>
          <p:nvPr/>
        </p:nvSpPr>
        <p:spPr>
          <a:xfrm>
            <a:off x="971600" y="1124744"/>
            <a:ext cx="7704856" cy="4862870"/>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        </a:t>
            </a:r>
            <a:r>
              <a:rPr lang="pt-BR" sz="2800" b="1" u="sng" dirty="0">
                <a:solidFill>
                  <a:prstClr val="black"/>
                </a:solidFill>
                <a:effectLst>
                  <a:outerShdw blurRad="38100" dist="38100" dir="2700000" algn="tl">
                    <a:srgbClr val="000000">
                      <a:alpha val="43137"/>
                    </a:srgbClr>
                  </a:outerShdw>
                </a:effectLst>
              </a:rPr>
              <a:t>AUMENTO DA EMISSÃO DE PAPEL-MOEDA</a:t>
            </a:r>
            <a:r>
              <a:rPr lang="pt-BR" sz="2800" b="1" dirty="0">
                <a:solidFill>
                  <a:prstClr val="black"/>
                </a:solidFill>
                <a:effectLst>
                  <a:outerShdw blurRad="38100" dist="38100" dir="2700000" algn="tl">
                    <a:srgbClr val="000000">
                      <a:alpha val="43137"/>
                    </a:srgbClr>
                  </a:outerShdw>
                </a:effectLst>
              </a:rPr>
              <a:t>: </a:t>
            </a:r>
          </a:p>
          <a:p>
            <a:pPr algn="just"/>
            <a:endParaRPr lang="pt-BR" b="1" dirty="0">
              <a:solidFill>
                <a:prstClr val="black"/>
              </a:solidFill>
              <a:effectLst>
                <a:outerShdw blurRad="38100" dist="38100" dir="2700000" algn="tl">
                  <a:srgbClr val="000000">
                    <a:alpha val="43137"/>
                  </a:srgbClr>
                </a:outerShdw>
              </a:effectLst>
            </a:endParaRPr>
          </a:p>
          <a:p>
            <a:pPr algn="just"/>
            <a:endParaRPr lang="pt-BR" sz="2400" b="1" dirty="0">
              <a:solidFill>
                <a:prstClr val="black"/>
              </a:solidFill>
            </a:endParaRPr>
          </a:p>
          <a:p>
            <a:pPr algn="just"/>
            <a:r>
              <a:rPr lang="pt-BR" sz="2400" b="1" dirty="0">
                <a:solidFill>
                  <a:prstClr val="black"/>
                </a:solidFill>
              </a:rPr>
              <a:t>Quando o governo gasta mais do que arrecada, e para pagar suas contas emite papel-moeda, provoca inflação pois está desvalorizando a moeda, uma vez que criou dinheiro novo sem lastro, sem garantia.</a:t>
            </a:r>
          </a:p>
          <a:p>
            <a:pPr algn="just"/>
            <a:endParaRPr lang="pt-BR" sz="2400" b="1" dirty="0">
              <a:solidFill>
                <a:prstClr val="black"/>
              </a:solidFill>
            </a:endParaRPr>
          </a:p>
          <a:p>
            <a:pPr algn="just"/>
            <a:r>
              <a:rPr lang="pt-BR" sz="2400" b="1" dirty="0">
                <a:solidFill>
                  <a:prstClr val="black"/>
                </a:solidFill>
              </a:rPr>
              <a:t>Quando isso acontece, há um maior volume de dinheiro em circulação no mercado mas não houve criação de riqueza ou aumento de produção. Nestes casos, é exigida maior quantidade de dinheiro para adquirir a mesma quantidade de produto.</a:t>
            </a:r>
            <a:endParaRPr lang="pt-BR" sz="2400" dirty="0">
              <a:solidFill>
                <a:prstClr val="black"/>
              </a:solidFill>
            </a:endParaRPr>
          </a:p>
        </p:txBody>
      </p:sp>
      <p:sp>
        <p:nvSpPr>
          <p:cNvPr id="4" name="CaixaDeTexto 3"/>
          <p:cNvSpPr txBox="1"/>
          <p:nvPr/>
        </p:nvSpPr>
        <p:spPr>
          <a:xfrm>
            <a:off x="2051720" y="188640"/>
            <a:ext cx="4887813"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CAUSAS DA INFLAÇÃO</a:t>
            </a:r>
          </a:p>
        </p:txBody>
      </p:sp>
    </p:spTree>
    <p:extLst>
      <p:ext uri="{BB962C8B-B14F-4D97-AF65-F5344CB8AC3E}">
        <p14:creationId xmlns:p14="http://schemas.microsoft.com/office/powerpoint/2010/main" val="1736650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5556" y="1484784"/>
            <a:ext cx="8136904" cy="4524315"/>
          </a:xfrm>
          <a:prstGeom prst="rect">
            <a:avLst/>
          </a:prstGeom>
          <a:noFill/>
        </p:spPr>
        <p:txBody>
          <a:bodyPr wrap="square" rtlCol="0">
            <a:spAutoFit/>
          </a:bodyPr>
          <a:lstStyle/>
          <a:p>
            <a:pPr algn="just"/>
            <a:r>
              <a:rPr lang="pt-BR" sz="2400" b="1" dirty="0">
                <a:solidFill>
                  <a:prstClr val="black"/>
                </a:solidFill>
              </a:rPr>
              <a:t>                  </a:t>
            </a:r>
            <a:r>
              <a:rPr lang="pt-BR" sz="2400" b="1" u="sng" dirty="0">
                <a:solidFill>
                  <a:prstClr val="black"/>
                </a:solidFill>
                <a:effectLst>
                  <a:outerShdw blurRad="38100" dist="38100" dir="2700000" algn="tl">
                    <a:srgbClr val="000000">
                      <a:alpha val="43137"/>
                    </a:srgbClr>
                  </a:outerShdw>
                </a:effectLst>
              </a:rPr>
              <a:t>AUMENTO NA DEMANDA DO PRODUTO</a:t>
            </a:r>
            <a:r>
              <a:rPr lang="pt-BR" sz="2400" b="1" dirty="0">
                <a:solidFill>
                  <a:prstClr val="black"/>
                </a:solidFill>
              </a:rPr>
              <a:t>:</a:t>
            </a:r>
          </a:p>
          <a:p>
            <a:pPr algn="just"/>
            <a:endParaRPr lang="pt-BR" sz="2400" b="1" dirty="0">
              <a:solidFill>
                <a:prstClr val="black"/>
              </a:solidFill>
            </a:endParaRPr>
          </a:p>
          <a:p>
            <a:pPr algn="just"/>
            <a:r>
              <a:rPr lang="pt-BR" sz="2400" b="1" dirty="0">
                <a:solidFill>
                  <a:prstClr val="black"/>
                </a:solidFill>
              </a:rPr>
              <a:t> As pessoas consomem num ritmo  mais  acelerado  e  a  indústria  produz  num  ritmo mais lento, ocorre um descasamento em relação a oferta.</a:t>
            </a:r>
          </a:p>
          <a:p>
            <a:pPr algn="just"/>
            <a:endParaRPr lang="pt-BR" sz="2400" b="1" dirty="0">
              <a:solidFill>
                <a:prstClr val="black"/>
              </a:solidFill>
            </a:endParaRPr>
          </a:p>
          <a:p>
            <a:pPr algn="just"/>
            <a:r>
              <a:rPr lang="pt-BR" sz="2400" b="1" dirty="0">
                <a:solidFill>
                  <a:prstClr val="black"/>
                </a:solidFill>
              </a:rPr>
              <a:t>A indústria tem dificuldades para contornar os problemas relacionados a infraestrutura tais como: alta burocracia, escoamento da produção em função da logística de transportes,  importação de componentes, etc.</a:t>
            </a:r>
          </a:p>
          <a:p>
            <a:pPr algn="just"/>
            <a:endParaRPr lang="pt-BR" sz="2400" b="1" dirty="0">
              <a:solidFill>
                <a:prstClr val="black"/>
              </a:solidFill>
            </a:endParaRPr>
          </a:p>
          <a:p>
            <a:pPr algn="just"/>
            <a:endParaRPr lang="pt-BR" sz="2400" dirty="0">
              <a:solidFill>
                <a:prstClr val="black"/>
              </a:solidFill>
            </a:endParaRPr>
          </a:p>
        </p:txBody>
      </p:sp>
      <p:sp>
        <p:nvSpPr>
          <p:cNvPr id="3" name="CaixaDeTexto 2"/>
          <p:cNvSpPr txBox="1"/>
          <p:nvPr/>
        </p:nvSpPr>
        <p:spPr>
          <a:xfrm>
            <a:off x="971600" y="332656"/>
            <a:ext cx="7344816" cy="707886"/>
          </a:xfrm>
          <a:prstGeom prst="rect">
            <a:avLst/>
          </a:prstGeom>
          <a:noFill/>
        </p:spPr>
        <p:txBody>
          <a:bodyPr wrap="square" rtlCol="0">
            <a:spAutoFit/>
          </a:bodyPr>
          <a:lstStyle/>
          <a:p>
            <a:r>
              <a:rPr lang="pt-BR"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CAUSAS DA INFLAÇÃO</a:t>
            </a:r>
          </a:p>
        </p:txBody>
      </p:sp>
    </p:spTree>
    <p:extLst>
      <p:ext uri="{BB962C8B-B14F-4D97-AF65-F5344CB8AC3E}">
        <p14:creationId xmlns:p14="http://schemas.microsoft.com/office/powerpoint/2010/main" val="80205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24942" y="2132856"/>
            <a:ext cx="7272808" cy="3416320"/>
          </a:xfrm>
          <a:prstGeom prst="rect">
            <a:avLst/>
          </a:prstGeom>
        </p:spPr>
        <p:txBody>
          <a:bodyPr wrap="square">
            <a:spAutoFit/>
          </a:bodyPr>
          <a:lstStyle/>
          <a:p>
            <a:pPr algn="just"/>
            <a:r>
              <a:rPr lang="pt-PT" sz="3200" b="1" dirty="0">
                <a:solidFill>
                  <a:prstClr val="black"/>
                </a:solidFill>
                <a:effectLst>
                  <a:outerShdw blurRad="38100" dist="38100" dir="2700000" algn="tl">
                    <a:srgbClr val="000000">
                      <a:alpha val="43137"/>
                    </a:srgbClr>
                  </a:outerShdw>
                </a:effectLst>
              </a:rPr>
              <a:t>As políticas econômicas, são um conjunto de ações governamentais que são planejadas para atingir determinadas finalidades relacionadas com a situação econômica de um país, uma região ou um conjunto de países. </a:t>
            </a:r>
          </a:p>
          <a:p>
            <a:pPr algn="just"/>
            <a:endParaRPr lang="pt-PT" sz="2400" b="1" dirty="0">
              <a:solidFill>
                <a:prstClr val="black"/>
              </a:solidFill>
              <a:effectLst>
                <a:outerShdw blurRad="38100" dist="38100" dir="2700000" algn="tl">
                  <a:srgbClr val="000000">
                    <a:alpha val="43137"/>
                  </a:srgbClr>
                </a:outerShdw>
              </a:effectLst>
            </a:endParaRPr>
          </a:p>
        </p:txBody>
      </p:sp>
      <p:sp>
        <p:nvSpPr>
          <p:cNvPr id="3" name="CaixaDeTexto 2"/>
          <p:cNvSpPr txBox="1"/>
          <p:nvPr/>
        </p:nvSpPr>
        <p:spPr>
          <a:xfrm>
            <a:off x="1002083" y="548680"/>
            <a:ext cx="7205438"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O que são políticas econômicas?</a:t>
            </a:r>
          </a:p>
        </p:txBody>
      </p:sp>
    </p:spTree>
    <p:extLst>
      <p:ext uri="{BB962C8B-B14F-4D97-AF65-F5344CB8AC3E}">
        <p14:creationId xmlns:p14="http://schemas.microsoft.com/office/powerpoint/2010/main" val="1890677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19746" y="1381413"/>
            <a:ext cx="7632848" cy="3046988"/>
          </a:xfrm>
          <a:prstGeom prst="rect">
            <a:avLst/>
          </a:prstGeom>
          <a:noFill/>
        </p:spPr>
        <p:txBody>
          <a:bodyPr wrap="square" rtlCol="0">
            <a:spAutoFit/>
          </a:bodyPr>
          <a:lstStyle/>
          <a:p>
            <a:pPr algn="just"/>
            <a:endParaRPr lang="pt-BR" sz="2400" b="1" dirty="0">
              <a:solidFill>
                <a:prstClr val="black"/>
              </a:solidFill>
            </a:endParaRPr>
          </a:p>
          <a:p>
            <a:pPr algn="just"/>
            <a:r>
              <a:rPr lang="pt-BR" sz="2400" b="1" dirty="0">
                <a:solidFill>
                  <a:prstClr val="black"/>
                </a:solidFill>
              </a:rPr>
              <a:t>Num período de inflação, sempre existe a possibilidade de empresas que fabricam um determinado produto, juntarem-se e “combinarem” um preço único e sempre mais elevado que o que vinha sendo praticado no mercado</a:t>
            </a:r>
            <a:r>
              <a:rPr lang="pt-BR" dirty="0">
                <a:solidFill>
                  <a:prstClr val="black"/>
                </a:solidFill>
              </a:rPr>
              <a:t>. </a:t>
            </a:r>
            <a:r>
              <a:rPr lang="pt-BR" sz="2400" b="1" dirty="0">
                <a:solidFill>
                  <a:prstClr val="black"/>
                </a:solidFill>
              </a:rPr>
              <a:t>Outra possibilidade é das empresas restringirem a produção, por consequência ocorre a elevação dos preços.</a:t>
            </a:r>
          </a:p>
        </p:txBody>
      </p:sp>
      <p:sp>
        <p:nvSpPr>
          <p:cNvPr id="3" name="CaixaDeTexto 2"/>
          <p:cNvSpPr txBox="1"/>
          <p:nvPr/>
        </p:nvSpPr>
        <p:spPr>
          <a:xfrm>
            <a:off x="952367" y="1089025"/>
            <a:ext cx="4752528" cy="584775"/>
          </a:xfrm>
          <a:prstGeom prst="rect">
            <a:avLst/>
          </a:prstGeom>
          <a:noFill/>
        </p:spPr>
        <p:txBody>
          <a:bodyPr wrap="square" rtlCol="0">
            <a:spAutoFit/>
          </a:bodyPr>
          <a:lstStyle/>
          <a:p>
            <a:r>
              <a:rPr lang="pt-BR" sz="3200" b="1" u="sng" dirty="0">
                <a:solidFill>
                  <a:prstClr val="black"/>
                </a:solidFill>
                <a:effectLst>
                  <a:outerShdw blurRad="38100" dist="38100" dir="2700000" algn="tl">
                    <a:srgbClr val="000000">
                      <a:alpha val="43137"/>
                    </a:srgbClr>
                  </a:outerShdw>
                </a:effectLst>
              </a:rPr>
              <a:t>FORMAÇÃO DE CARTÉIS</a:t>
            </a:r>
          </a:p>
        </p:txBody>
      </p:sp>
      <p:sp>
        <p:nvSpPr>
          <p:cNvPr id="4" name="CaixaDeTexto 3"/>
          <p:cNvSpPr txBox="1"/>
          <p:nvPr/>
        </p:nvSpPr>
        <p:spPr>
          <a:xfrm>
            <a:off x="919746" y="5013176"/>
            <a:ext cx="7650786" cy="1569660"/>
          </a:xfrm>
          <a:prstGeom prst="rect">
            <a:avLst/>
          </a:prstGeom>
          <a:noFill/>
        </p:spPr>
        <p:txBody>
          <a:bodyPr wrap="square" rtlCol="0">
            <a:spAutoFit/>
          </a:bodyPr>
          <a:lstStyle/>
          <a:p>
            <a:pPr algn="just"/>
            <a:r>
              <a:rPr lang="pt-BR" sz="2400" b="1" dirty="0">
                <a:solidFill>
                  <a:prstClr val="black"/>
                </a:solidFill>
              </a:rPr>
              <a:t>Aluguel e outros contratos sobem por cota da inflação passada. Preços mais altos entram no cálculo da inflação do próximo período. Inflação de hoje passa a ser o patamar inicial de amanhã</a:t>
            </a:r>
          </a:p>
        </p:txBody>
      </p:sp>
      <p:sp>
        <p:nvSpPr>
          <p:cNvPr id="5" name="CaixaDeTexto 4"/>
          <p:cNvSpPr txBox="1"/>
          <p:nvPr/>
        </p:nvSpPr>
        <p:spPr>
          <a:xfrm>
            <a:off x="943410" y="4428401"/>
            <a:ext cx="2302875" cy="584775"/>
          </a:xfrm>
          <a:prstGeom prst="rect">
            <a:avLst/>
          </a:prstGeom>
          <a:noFill/>
        </p:spPr>
        <p:txBody>
          <a:bodyPr wrap="square" rtlCol="0">
            <a:spAutoFit/>
          </a:bodyPr>
          <a:lstStyle/>
          <a:p>
            <a:r>
              <a:rPr lang="pt-BR" sz="3200" b="1" u="sng" dirty="0">
                <a:solidFill>
                  <a:prstClr val="black"/>
                </a:solidFill>
                <a:effectLst>
                  <a:outerShdw blurRad="38100" dist="38100" dir="2700000" algn="tl">
                    <a:srgbClr val="000000">
                      <a:alpha val="43137"/>
                    </a:srgbClr>
                  </a:outerShdw>
                </a:effectLst>
              </a:rPr>
              <a:t>INDEXAÇÃO</a:t>
            </a:r>
          </a:p>
        </p:txBody>
      </p:sp>
      <p:sp>
        <p:nvSpPr>
          <p:cNvPr id="6" name="CaixaDeTexto 5"/>
          <p:cNvSpPr txBox="1"/>
          <p:nvPr/>
        </p:nvSpPr>
        <p:spPr>
          <a:xfrm>
            <a:off x="2081767" y="20503"/>
            <a:ext cx="5053563"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PERIGOS DA INFLAÇÃO</a:t>
            </a:r>
          </a:p>
        </p:txBody>
      </p:sp>
    </p:spTree>
    <p:extLst>
      <p:ext uri="{BB962C8B-B14F-4D97-AF65-F5344CB8AC3E}">
        <p14:creationId xmlns:p14="http://schemas.microsoft.com/office/powerpoint/2010/main" val="2243445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4219" y="179816"/>
            <a:ext cx="7597786" cy="5447645"/>
          </a:xfrm>
          <a:prstGeom prst="rect">
            <a:avLst/>
          </a:prstGeom>
          <a:noFill/>
        </p:spPr>
        <p:txBody>
          <a:bodyPr wrap="none" rtlCol="0">
            <a:spAutoFit/>
          </a:bodyPr>
          <a:lstStyle/>
          <a:p>
            <a:r>
              <a:rPr lang="pt-BR" sz="2800" dirty="0">
                <a:solidFill>
                  <a:srgbClr val="1F497D"/>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p>
          <a:p>
            <a:endParaRPr lang="pt-BR" sz="2800" b="1" dirty="0">
              <a:solidFill>
                <a:srgbClr val="1F497D"/>
              </a:solidFill>
            </a:endParaRPr>
          </a:p>
          <a:p>
            <a:r>
              <a:rPr lang="pt-BR" sz="2800" b="1" dirty="0">
                <a:solidFill>
                  <a:srgbClr val="1F497D"/>
                </a:solidFill>
              </a:rPr>
              <a:t>   </a:t>
            </a:r>
          </a:p>
          <a:p>
            <a:r>
              <a:rPr lang="pt-BR" sz="2800" b="1" dirty="0">
                <a:solidFill>
                  <a:srgbClr val="1F497D"/>
                </a:solidFill>
              </a:rPr>
              <a:t>   </a:t>
            </a:r>
            <a:r>
              <a:rPr lang="pt-BR" sz="2800" b="1" dirty="0">
                <a:solidFill>
                  <a:prstClr val="black"/>
                </a:solidFill>
                <a:effectLst>
                  <a:outerShdw blurRad="38100" dist="38100" dir="2700000" algn="tl">
                    <a:srgbClr val="000000">
                      <a:alpha val="43137"/>
                    </a:srgbClr>
                  </a:outerShdw>
                </a:effectLst>
              </a:rPr>
              <a:t>Perda de poder aquisitivo;</a:t>
            </a:r>
          </a:p>
          <a:p>
            <a:endParaRPr lang="pt-BR" sz="2800" b="1" dirty="0">
              <a:solidFill>
                <a:prstClr val="black"/>
              </a:solidFill>
              <a:effectLst>
                <a:outerShdw blurRad="38100" dist="38100" dir="2700000" algn="tl">
                  <a:srgbClr val="000000">
                    <a:alpha val="43137"/>
                  </a:srgbClr>
                </a:outerShdw>
              </a:effectLst>
            </a:endParaRPr>
          </a:p>
          <a:p>
            <a:r>
              <a:rPr lang="pt-BR" sz="2800" b="1" dirty="0">
                <a:solidFill>
                  <a:prstClr val="black"/>
                </a:solidFill>
                <a:effectLst>
                  <a:outerShdw blurRad="38100" dist="38100" dir="2700000" algn="tl">
                    <a:srgbClr val="000000">
                      <a:alpha val="43137"/>
                    </a:srgbClr>
                  </a:outerShdw>
                </a:effectLst>
              </a:rPr>
              <a:t>   Perda de arrecadação;</a:t>
            </a:r>
          </a:p>
          <a:p>
            <a:endParaRPr lang="pt-BR" sz="2800" b="1" dirty="0">
              <a:solidFill>
                <a:prstClr val="black"/>
              </a:solidFill>
              <a:effectLst>
                <a:outerShdw blurRad="38100" dist="38100" dir="2700000" algn="tl">
                  <a:srgbClr val="000000">
                    <a:alpha val="43137"/>
                  </a:srgbClr>
                </a:outerShdw>
              </a:effectLst>
            </a:endParaRPr>
          </a:p>
          <a:p>
            <a:r>
              <a:rPr lang="pt-BR" sz="2800" b="1" dirty="0">
                <a:solidFill>
                  <a:prstClr val="black"/>
                </a:solidFill>
                <a:effectLst>
                  <a:outerShdw blurRad="38100" dist="38100" dir="2700000" algn="tl">
                    <a:srgbClr val="000000">
                      <a:alpha val="43137"/>
                    </a:srgbClr>
                  </a:outerShdw>
                </a:effectLst>
              </a:rPr>
              <a:t>   Dificuldade de estabelecer preços;</a:t>
            </a:r>
          </a:p>
          <a:p>
            <a:endParaRPr lang="pt-BR" sz="2800" b="1" dirty="0">
              <a:solidFill>
                <a:prstClr val="black"/>
              </a:solidFill>
              <a:effectLst>
                <a:outerShdw blurRad="38100" dist="38100" dir="2700000" algn="tl">
                  <a:srgbClr val="000000">
                    <a:alpha val="43137"/>
                  </a:srgbClr>
                </a:outerShdw>
              </a:effectLst>
            </a:endParaRPr>
          </a:p>
          <a:p>
            <a:r>
              <a:rPr lang="pt-BR" sz="2800" b="1" dirty="0">
                <a:solidFill>
                  <a:prstClr val="black"/>
                </a:solidFill>
                <a:effectLst>
                  <a:outerShdw blurRad="38100" dist="38100" dir="2700000" algn="tl">
                    <a:srgbClr val="000000">
                      <a:alpha val="43137"/>
                    </a:srgbClr>
                  </a:outerShdw>
                </a:effectLst>
              </a:rPr>
              <a:t>   Dificuldade de planejar no longo prazo;</a:t>
            </a:r>
          </a:p>
          <a:p>
            <a:endParaRPr lang="pt-BR" sz="2800" b="1" dirty="0">
              <a:solidFill>
                <a:prstClr val="black"/>
              </a:solidFill>
              <a:effectLst>
                <a:outerShdw blurRad="38100" dist="38100" dir="2700000" algn="tl">
                  <a:srgbClr val="000000">
                    <a:alpha val="43137"/>
                  </a:srgbClr>
                </a:outerShdw>
              </a:effectLst>
            </a:endParaRPr>
          </a:p>
          <a:p>
            <a:r>
              <a:rPr lang="pt-BR" sz="2800" b="1" dirty="0">
                <a:solidFill>
                  <a:prstClr val="black"/>
                </a:solidFill>
                <a:effectLst>
                  <a:outerShdw blurRad="38100" dist="38100" dir="2700000" algn="tl">
                    <a:srgbClr val="000000">
                      <a:alpha val="43137"/>
                    </a:srgbClr>
                  </a:outerShdw>
                </a:effectLst>
              </a:rPr>
              <a:t>    Instabilidade na política salarial. </a:t>
            </a:r>
          </a:p>
        </p:txBody>
      </p:sp>
    </p:spTree>
    <p:extLst>
      <p:ext uri="{BB962C8B-B14F-4D97-AF65-F5344CB8AC3E}">
        <p14:creationId xmlns:p14="http://schemas.microsoft.com/office/powerpoint/2010/main" val="1184219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25848" y="1412776"/>
            <a:ext cx="7488832" cy="3108543"/>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              </a:t>
            </a:r>
            <a:r>
              <a:rPr lang="pt-BR" sz="2800" b="1" u="sng" dirty="0">
                <a:solidFill>
                  <a:prstClr val="black"/>
                </a:solidFill>
                <a:effectLst>
                  <a:outerShdw blurRad="38100" dist="38100" dir="2700000" algn="tl">
                    <a:srgbClr val="000000">
                      <a:alpha val="43137"/>
                    </a:srgbClr>
                  </a:outerShdw>
                </a:effectLst>
              </a:rPr>
              <a:t>PERDA DO PODER AQUISITIVO</a:t>
            </a:r>
          </a:p>
          <a:p>
            <a:pPr algn="just"/>
            <a:endParaRPr lang="pt-BR" sz="2800" b="1" u="sng" dirty="0">
              <a:solidFill>
                <a:prstClr val="black"/>
              </a:solidFill>
              <a:effectLst>
                <a:outerShdw blurRad="38100" dist="38100" dir="2700000" algn="tl">
                  <a:srgbClr val="000000">
                    <a:alpha val="43137"/>
                  </a:srgbClr>
                </a:outerShdw>
              </a:effectLst>
            </a:endParaRPr>
          </a:p>
          <a:p>
            <a:pPr algn="just"/>
            <a:endParaRPr lang="pt-BR" sz="2800" b="1"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As pessoas, de um modo geral,  perdem a capacidade de adquirir bens materiais e serviços, restringindo-se às aquisições de necessidades básicas, em alguns casos de sobrevivência. </a:t>
            </a:r>
          </a:p>
        </p:txBody>
      </p:sp>
      <p:sp>
        <p:nvSpPr>
          <p:cNvPr id="3" name="CaixaDeTexto 2"/>
          <p:cNvSpPr txBox="1"/>
          <p:nvPr/>
        </p:nvSpPr>
        <p:spPr>
          <a:xfrm>
            <a:off x="1169864" y="188640"/>
            <a:ext cx="7200800"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p>
        </p:txBody>
      </p:sp>
    </p:spTree>
    <p:extLst>
      <p:ext uri="{BB962C8B-B14F-4D97-AF65-F5344CB8AC3E}">
        <p14:creationId xmlns:p14="http://schemas.microsoft.com/office/powerpoint/2010/main" val="1944496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2471" y="1124744"/>
            <a:ext cx="7560840" cy="7232749"/>
          </a:xfrm>
          <a:prstGeom prst="rect">
            <a:avLst/>
          </a:prstGeom>
          <a:noFill/>
        </p:spPr>
        <p:txBody>
          <a:bodyPr wrap="square" rtlCol="0">
            <a:spAutoFit/>
          </a:bodyPr>
          <a:lstStyle/>
          <a:p>
            <a:r>
              <a:rPr lang="pt-BR" sz="2800" b="1" dirty="0">
                <a:solidFill>
                  <a:prstClr val="black"/>
                </a:solidFill>
                <a:effectLst>
                  <a:outerShdw blurRad="38100" dist="38100" dir="2700000" algn="tl">
                    <a:srgbClr val="000000">
                      <a:alpha val="43137"/>
                    </a:srgbClr>
                  </a:outerShdw>
                </a:effectLst>
              </a:rPr>
              <a:t>                   </a:t>
            </a:r>
            <a:r>
              <a:rPr lang="pt-BR" sz="2800" b="1" u="sng" dirty="0">
                <a:solidFill>
                  <a:prstClr val="black"/>
                </a:solidFill>
                <a:effectLst>
                  <a:outerShdw blurRad="38100" dist="38100" dir="2700000" algn="tl">
                    <a:srgbClr val="000000">
                      <a:alpha val="43137"/>
                    </a:srgbClr>
                  </a:outerShdw>
                </a:effectLst>
              </a:rPr>
              <a:t>PERDA DA ARRECADAÇÃO</a:t>
            </a:r>
          </a:p>
          <a:p>
            <a:endParaRPr lang="pt-BR" sz="2800" b="1" u="sng"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O Estado deixa de arrecadar em decorrência da desaceleração dos setores produtivo e de serviços.</a:t>
            </a:r>
          </a:p>
          <a:p>
            <a:pPr algn="just"/>
            <a:endParaRPr lang="pt-BR" sz="2800" b="1" dirty="0">
              <a:solidFill>
                <a:prstClr val="black"/>
              </a:solidFill>
              <a:effectLst>
                <a:outerShdw blurRad="38100" dist="38100" dir="2700000" algn="tl">
                  <a:srgbClr val="000000">
                    <a:alpha val="43137"/>
                  </a:srgbClr>
                </a:outerShdw>
              </a:effectLst>
            </a:endParaRPr>
          </a:p>
          <a:p>
            <a:pPr algn="just"/>
            <a:r>
              <a:rPr lang="pt-BR" sz="2800" b="1">
                <a:solidFill>
                  <a:prstClr val="black"/>
                </a:solidFill>
                <a:effectLst>
                  <a:outerShdw blurRad="38100" dist="38100" dir="2700000" algn="tl">
                    <a:srgbClr val="000000">
                      <a:alpha val="43137"/>
                    </a:srgbClr>
                  </a:outerShdw>
                </a:effectLst>
              </a:rPr>
              <a:t>Torna-se    necessário    a    revisão    orçamentária</a:t>
            </a:r>
            <a:endParaRPr lang="pt-BR" sz="2800" b="1"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através de ajuste fiscal, gerando cortes, muitas vezes lineares, na peça orçamentária.</a:t>
            </a:r>
          </a:p>
          <a:p>
            <a:pPr algn="just"/>
            <a:endParaRPr lang="pt-BR" sz="2800" b="1"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Investimentos na infraestrutura sofrem cortes vitais nos programas de governo.</a:t>
            </a:r>
          </a:p>
          <a:p>
            <a:pPr algn="just"/>
            <a:endParaRPr lang="pt-BR" sz="3200" b="1" dirty="0">
              <a:solidFill>
                <a:prstClr val="black"/>
              </a:solidFill>
              <a:effectLst>
                <a:outerShdw blurRad="38100" dist="38100" dir="2700000" algn="tl">
                  <a:srgbClr val="000000">
                    <a:alpha val="43137"/>
                  </a:srgbClr>
                </a:outerShdw>
              </a:effectLst>
            </a:endParaRPr>
          </a:p>
          <a:p>
            <a:pPr algn="just"/>
            <a:endParaRPr lang="pt-BR" sz="3200" b="1" dirty="0">
              <a:solidFill>
                <a:prstClr val="black"/>
              </a:solidFill>
              <a:effectLst>
                <a:outerShdw blurRad="38100" dist="38100" dir="2700000" algn="tl">
                  <a:srgbClr val="000000">
                    <a:alpha val="43137"/>
                  </a:srgbClr>
                </a:outerShdw>
              </a:effectLst>
            </a:endParaRPr>
          </a:p>
          <a:p>
            <a:pPr algn="just"/>
            <a:endParaRPr lang="pt-BR" sz="3200" b="1" dirty="0">
              <a:solidFill>
                <a:prstClr val="black"/>
              </a:solidFill>
              <a:effectLst>
                <a:outerShdw blurRad="38100" dist="38100" dir="2700000" algn="tl">
                  <a:srgbClr val="000000">
                    <a:alpha val="43137"/>
                  </a:srgbClr>
                </a:outerShdw>
              </a:effectLst>
            </a:endParaRPr>
          </a:p>
          <a:p>
            <a:pPr algn="just"/>
            <a:endParaRPr lang="pt-BR" sz="3200" b="1" dirty="0">
              <a:solidFill>
                <a:prstClr val="black"/>
              </a:solidFill>
              <a:effectLst>
                <a:outerShdw blurRad="38100" dist="38100" dir="2700000" algn="tl">
                  <a:srgbClr val="000000">
                    <a:alpha val="43137"/>
                  </a:srgbClr>
                </a:outerShdw>
              </a:effectLst>
            </a:endParaRPr>
          </a:p>
        </p:txBody>
      </p:sp>
      <p:sp>
        <p:nvSpPr>
          <p:cNvPr id="3" name="CaixaDeTexto 2"/>
          <p:cNvSpPr txBox="1"/>
          <p:nvPr/>
        </p:nvSpPr>
        <p:spPr>
          <a:xfrm>
            <a:off x="899592" y="260648"/>
            <a:ext cx="7056784" cy="707886"/>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p>
        </p:txBody>
      </p:sp>
    </p:spTree>
    <p:extLst>
      <p:ext uri="{BB962C8B-B14F-4D97-AF65-F5344CB8AC3E}">
        <p14:creationId xmlns:p14="http://schemas.microsoft.com/office/powerpoint/2010/main" val="3675234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548680"/>
            <a:ext cx="7344816" cy="707886"/>
          </a:xfrm>
          <a:prstGeom prst="rect">
            <a:avLst/>
          </a:prstGeom>
          <a:noFill/>
        </p:spPr>
        <p:txBody>
          <a:bodyPr wrap="square" rtlCol="0">
            <a:spAutoFit/>
          </a:bodyPr>
          <a:lstStyle/>
          <a:p>
            <a:r>
              <a:rPr lang="pt-BR"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endParaRPr lang="pt-BR" sz="4000" dirty="0">
              <a:solidFill>
                <a:prstClr val="black"/>
              </a:solidFill>
            </a:endParaRPr>
          </a:p>
        </p:txBody>
      </p:sp>
      <p:sp>
        <p:nvSpPr>
          <p:cNvPr id="3" name="CaixaDeTexto 2"/>
          <p:cNvSpPr txBox="1"/>
          <p:nvPr/>
        </p:nvSpPr>
        <p:spPr>
          <a:xfrm>
            <a:off x="1403648" y="1660127"/>
            <a:ext cx="6624736" cy="523220"/>
          </a:xfrm>
          <a:prstGeom prst="rect">
            <a:avLst/>
          </a:prstGeom>
          <a:noFill/>
        </p:spPr>
        <p:txBody>
          <a:bodyPr wrap="square" rtlCol="0">
            <a:spAutoFit/>
          </a:bodyPr>
          <a:lstStyle/>
          <a:p>
            <a:r>
              <a:rPr lang="pt-BR" b="1" dirty="0">
                <a:solidFill>
                  <a:prstClr val="black"/>
                </a:solidFill>
                <a:effectLst>
                  <a:outerShdw blurRad="38100" dist="38100" dir="2700000" algn="tl">
                    <a:srgbClr val="000000">
                      <a:alpha val="43137"/>
                    </a:srgbClr>
                  </a:outerShdw>
                </a:effectLst>
              </a:rPr>
              <a:t>      </a:t>
            </a:r>
            <a:r>
              <a:rPr lang="pt-BR" sz="2800" b="1" u="sng" dirty="0">
                <a:solidFill>
                  <a:prstClr val="black"/>
                </a:solidFill>
                <a:effectLst>
                  <a:outerShdw blurRad="38100" dist="38100" dir="2700000" algn="tl">
                    <a:srgbClr val="000000">
                      <a:alpha val="43137"/>
                    </a:srgbClr>
                  </a:outerShdw>
                </a:effectLst>
              </a:rPr>
              <a:t>DIFICULDADE DE ESTABELECER PREÇOS</a:t>
            </a:r>
          </a:p>
        </p:txBody>
      </p:sp>
      <p:sp>
        <p:nvSpPr>
          <p:cNvPr id="4" name="CaixaDeTexto 3"/>
          <p:cNvSpPr txBox="1"/>
          <p:nvPr/>
        </p:nvSpPr>
        <p:spPr>
          <a:xfrm>
            <a:off x="683568" y="2996952"/>
            <a:ext cx="7499660" cy="1384995"/>
          </a:xfrm>
          <a:prstGeom prst="rect">
            <a:avLst/>
          </a:prstGeom>
          <a:noFill/>
        </p:spPr>
        <p:txBody>
          <a:bodyPr wrap="square" rtlCol="0">
            <a:spAutoFit/>
          </a:bodyPr>
          <a:lstStyle/>
          <a:p>
            <a:pPr algn="just"/>
            <a:r>
              <a:rPr lang="pt-BR" sz="2800" b="1" dirty="0">
                <a:solidFill>
                  <a:prstClr val="black"/>
                </a:solidFill>
              </a:rPr>
              <a:t>       A instabilidade econômica gera um ambiente inseguro para a demarcação de preços, os custos se alteram com uma velocidade incontrolável. </a:t>
            </a: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442" y="4509120"/>
            <a:ext cx="3017912" cy="2203076"/>
          </a:xfrm>
          <a:prstGeom prst="rect">
            <a:avLst/>
          </a:prstGeom>
        </p:spPr>
      </p:pic>
    </p:spTree>
    <p:extLst>
      <p:ext uri="{BB962C8B-B14F-4D97-AF65-F5344CB8AC3E}">
        <p14:creationId xmlns:p14="http://schemas.microsoft.com/office/powerpoint/2010/main" val="363529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332655"/>
            <a:ext cx="6862007" cy="984885"/>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p>
          <a:p>
            <a:endParaRPr lang="pt-BR" dirty="0">
              <a:solidFill>
                <a:prstClr val="black"/>
              </a:solidFill>
            </a:endParaRPr>
          </a:p>
        </p:txBody>
      </p:sp>
      <p:sp>
        <p:nvSpPr>
          <p:cNvPr id="3" name="CaixaDeTexto 2"/>
          <p:cNvSpPr txBox="1"/>
          <p:nvPr/>
        </p:nvSpPr>
        <p:spPr>
          <a:xfrm>
            <a:off x="1018227" y="1317540"/>
            <a:ext cx="7200800" cy="523220"/>
          </a:xfrm>
          <a:prstGeom prst="rect">
            <a:avLst/>
          </a:prstGeom>
          <a:noFill/>
        </p:spPr>
        <p:txBody>
          <a:bodyPr wrap="square" rtlCol="0">
            <a:spAutoFit/>
          </a:bodyPr>
          <a:lstStyle/>
          <a:p>
            <a:pPr algn="just"/>
            <a:r>
              <a:rPr lang="pt-BR" sz="2800" b="1" dirty="0">
                <a:solidFill>
                  <a:prstClr val="black"/>
                </a:solidFill>
              </a:rPr>
              <a:t>  </a:t>
            </a:r>
            <a:r>
              <a:rPr lang="pt-BR" sz="2800" b="1" u="sng" dirty="0">
                <a:solidFill>
                  <a:prstClr val="black"/>
                </a:solidFill>
              </a:rPr>
              <a:t>DIFICULDADE DE PLANEJAR A LONGO PRAZO</a:t>
            </a:r>
          </a:p>
        </p:txBody>
      </p:sp>
      <p:sp>
        <p:nvSpPr>
          <p:cNvPr id="4" name="CaixaDeTexto 3"/>
          <p:cNvSpPr txBox="1"/>
          <p:nvPr/>
        </p:nvSpPr>
        <p:spPr>
          <a:xfrm>
            <a:off x="1018227" y="2636912"/>
            <a:ext cx="7586221" cy="3108543"/>
          </a:xfrm>
          <a:prstGeom prst="rect">
            <a:avLst/>
          </a:prstGeom>
          <a:noFill/>
        </p:spPr>
        <p:txBody>
          <a:bodyPr wrap="square" rtlCol="0">
            <a:spAutoFit/>
          </a:bodyPr>
          <a:lstStyle/>
          <a:p>
            <a:pPr algn="just"/>
            <a:r>
              <a:rPr lang="pt-BR" sz="2800" b="1" dirty="0">
                <a:solidFill>
                  <a:prstClr val="black"/>
                </a:solidFill>
              </a:rPr>
              <a:t>Todas as ações de planejamento para períodos mais longos, necessitam passar por revisões constantes.</a:t>
            </a:r>
          </a:p>
          <a:p>
            <a:pPr algn="just"/>
            <a:r>
              <a:rPr lang="pt-BR" sz="2800" b="1" dirty="0">
                <a:solidFill>
                  <a:prstClr val="black"/>
                </a:solidFill>
              </a:rPr>
              <a:t>Todos os projetos, orçamentos e demais instrumentos de projeção, cotados em moeda nacional, em andamento ou futuros, serão alvos de profundas atualizações.</a:t>
            </a:r>
          </a:p>
        </p:txBody>
      </p:sp>
    </p:spTree>
    <p:extLst>
      <p:ext uri="{BB962C8B-B14F-4D97-AF65-F5344CB8AC3E}">
        <p14:creationId xmlns:p14="http://schemas.microsoft.com/office/powerpoint/2010/main" val="137940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476672"/>
            <a:ext cx="6912768"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CONSEQUÊNCIAS DA INFLAÇÃO</a:t>
            </a:r>
          </a:p>
        </p:txBody>
      </p:sp>
      <p:sp>
        <p:nvSpPr>
          <p:cNvPr id="3" name="CaixaDeTexto 2"/>
          <p:cNvSpPr txBox="1"/>
          <p:nvPr/>
        </p:nvSpPr>
        <p:spPr>
          <a:xfrm>
            <a:off x="1763688" y="1412776"/>
            <a:ext cx="5922199" cy="523220"/>
          </a:xfrm>
          <a:prstGeom prst="rect">
            <a:avLst/>
          </a:prstGeom>
          <a:noFill/>
        </p:spPr>
        <p:txBody>
          <a:bodyPr wrap="none" rtlCol="0">
            <a:spAutoFit/>
          </a:bodyPr>
          <a:lstStyle/>
          <a:p>
            <a:r>
              <a:rPr lang="pt-BR" sz="2800" b="1" u="sng" dirty="0">
                <a:solidFill>
                  <a:prstClr val="black"/>
                </a:solidFill>
              </a:rPr>
              <a:t>INSTABILIDADE NA POLÍTICA SALARIAL</a:t>
            </a:r>
          </a:p>
        </p:txBody>
      </p:sp>
      <p:sp>
        <p:nvSpPr>
          <p:cNvPr id="4" name="CaixaDeTexto 3"/>
          <p:cNvSpPr txBox="1"/>
          <p:nvPr/>
        </p:nvSpPr>
        <p:spPr>
          <a:xfrm>
            <a:off x="971600" y="2492896"/>
            <a:ext cx="7200800" cy="3108543"/>
          </a:xfrm>
          <a:prstGeom prst="rect">
            <a:avLst/>
          </a:prstGeom>
          <a:noFill/>
        </p:spPr>
        <p:txBody>
          <a:bodyPr wrap="square" rtlCol="0">
            <a:spAutoFit/>
          </a:bodyPr>
          <a:lstStyle/>
          <a:p>
            <a:pPr algn="just"/>
            <a:r>
              <a:rPr lang="pt-BR" sz="2800" b="1" dirty="0">
                <a:solidFill>
                  <a:prstClr val="black"/>
                </a:solidFill>
              </a:rPr>
              <a:t>É um período conturbado tanto para os empregados, como para os empregadores, as negociações salariais são muito constantes.</a:t>
            </a:r>
          </a:p>
          <a:p>
            <a:pPr algn="just"/>
            <a:r>
              <a:rPr lang="pt-BR" sz="2800" b="1" dirty="0">
                <a:solidFill>
                  <a:prstClr val="black"/>
                </a:solidFill>
              </a:rPr>
              <a:t>A meritocracia fica prejudicada em virtude dos sucessivos aumentos salariais lineares.</a:t>
            </a:r>
          </a:p>
          <a:p>
            <a:pPr algn="just"/>
            <a:r>
              <a:rPr lang="pt-BR" sz="2800" b="1" dirty="0">
                <a:solidFill>
                  <a:prstClr val="black"/>
                </a:solidFill>
              </a:rPr>
              <a:t>O risco de contratações fora do plano de carreira é iminente. </a:t>
            </a:r>
          </a:p>
        </p:txBody>
      </p:sp>
    </p:spTree>
    <p:extLst>
      <p:ext uri="{BB962C8B-B14F-4D97-AF65-F5344CB8AC3E}">
        <p14:creationId xmlns:p14="http://schemas.microsoft.com/office/powerpoint/2010/main" val="3506092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89500" y="692696"/>
            <a:ext cx="8136904" cy="4955203"/>
          </a:xfrm>
          <a:prstGeom prst="rect">
            <a:avLst/>
          </a:prstGeom>
          <a:noFill/>
        </p:spPr>
        <p:txBody>
          <a:bodyPr wrap="squar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POLÍTICAS ECONÔMICAS CONTRA A INFLAÇÃO</a:t>
            </a:r>
          </a:p>
          <a:p>
            <a:endPar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algn="just"/>
            <a:endParaRPr lang="pt-BR" sz="2800" b="1" u="sng" dirty="0">
              <a:solidFill>
                <a:srgbClr val="1F497D"/>
              </a:solidFill>
            </a:endParaRPr>
          </a:p>
          <a:p>
            <a:pPr indent="180975" algn="just"/>
            <a:r>
              <a:rPr lang="pt-BR" sz="2800" b="1" u="sng" dirty="0">
                <a:solidFill>
                  <a:prstClr val="black"/>
                </a:solidFill>
              </a:rPr>
              <a:t>POLÍTICA MONETÁRIA </a:t>
            </a:r>
            <a:r>
              <a:rPr lang="pt-BR" sz="2800" b="1" dirty="0">
                <a:solidFill>
                  <a:prstClr val="black"/>
                </a:solidFill>
              </a:rPr>
              <a:t>– Medida do Governo que </a:t>
            </a:r>
          </a:p>
          <a:p>
            <a:pPr indent="180975" algn="just"/>
            <a:r>
              <a:rPr lang="pt-BR" sz="2800" b="1" dirty="0">
                <a:solidFill>
                  <a:prstClr val="black"/>
                </a:solidFill>
              </a:rPr>
              <a:t>possibilita  reduzir  a  quantidade  de  moeda  em </a:t>
            </a:r>
          </a:p>
          <a:p>
            <a:pPr indent="180975" algn="just"/>
            <a:r>
              <a:rPr lang="pt-BR" sz="2800" b="1" dirty="0">
                <a:solidFill>
                  <a:prstClr val="black"/>
                </a:solidFill>
              </a:rPr>
              <a:t>circulação   na  economia,   elevação  dos  juros  e </a:t>
            </a:r>
          </a:p>
          <a:p>
            <a:pPr indent="180975" algn="just"/>
            <a:r>
              <a:rPr lang="pt-BR" sz="2800" b="1" dirty="0">
                <a:solidFill>
                  <a:prstClr val="black"/>
                </a:solidFill>
              </a:rPr>
              <a:t>restrição ao crédito.</a:t>
            </a:r>
          </a:p>
          <a:p>
            <a:pPr algn="just"/>
            <a:endParaRPr lang="pt-BR" sz="2800" b="1" dirty="0">
              <a:solidFill>
                <a:prstClr val="black"/>
              </a:solidFill>
            </a:endParaRPr>
          </a:p>
          <a:p>
            <a:pPr indent="180975" algn="just"/>
            <a:r>
              <a:rPr lang="pt-BR" sz="2800" b="1" u="sng" dirty="0">
                <a:solidFill>
                  <a:prstClr val="black"/>
                </a:solidFill>
              </a:rPr>
              <a:t>POLÍTICA FISCAL </a:t>
            </a:r>
            <a:r>
              <a:rPr lang="pt-BR" sz="2800" b="1" dirty="0">
                <a:solidFill>
                  <a:prstClr val="black"/>
                </a:solidFill>
              </a:rPr>
              <a:t>–   Medida    do    Governo    que </a:t>
            </a:r>
          </a:p>
          <a:p>
            <a:pPr indent="180975" algn="just"/>
            <a:r>
              <a:rPr lang="pt-BR" sz="2800" b="1" dirty="0">
                <a:solidFill>
                  <a:prstClr val="black"/>
                </a:solidFill>
              </a:rPr>
              <a:t>possibilita diminuir/aumentar a demanda através</a:t>
            </a:r>
          </a:p>
          <a:p>
            <a:pPr indent="180975" algn="just"/>
            <a:r>
              <a:rPr lang="pt-BR" sz="2800" b="1" dirty="0">
                <a:solidFill>
                  <a:prstClr val="black"/>
                </a:solidFill>
              </a:rPr>
              <a:t>da carga tributária. </a:t>
            </a:r>
          </a:p>
        </p:txBody>
      </p:sp>
    </p:spTree>
    <p:extLst>
      <p:ext uri="{BB962C8B-B14F-4D97-AF65-F5344CB8AC3E}">
        <p14:creationId xmlns:p14="http://schemas.microsoft.com/office/powerpoint/2010/main" val="1040369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9209" y="-99392"/>
            <a:ext cx="9036496" cy="6186309"/>
          </a:xfrm>
          <a:prstGeom prst="rect">
            <a:avLst/>
          </a:prstGeom>
          <a:noFill/>
        </p:spPr>
        <p:txBody>
          <a:bodyPr wrap="square" rtlCol="0">
            <a:spAutoFit/>
          </a:bodyPr>
          <a:lstStyle/>
          <a:p>
            <a:r>
              <a:rPr lang="pt-BR" sz="3200" b="1" dirty="0">
                <a:solidFill>
                  <a:srgbClr val="1F497D"/>
                </a:solidFill>
              </a:rPr>
              <a:t>                          </a:t>
            </a:r>
            <a:endParaRPr lang="pt-BR" sz="3200" b="1" i="1" dirty="0">
              <a:solidFill>
                <a:srgbClr val="1F497D"/>
              </a:solidFill>
              <a:effectLst>
                <a:outerShdw blurRad="38100" dist="38100" dir="2700000" algn="tl">
                  <a:srgbClr val="000000">
                    <a:alpha val="43137"/>
                  </a:srgbClr>
                </a:outerShdw>
              </a:effectLst>
            </a:endParaRPr>
          </a:p>
          <a:p>
            <a:r>
              <a:rPr lang="pt-BR" sz="3200" b="1" i="1" dirty="0">
                <a:solidFill>
                  <a:srgbClr val="1F497D"/>
                </a:solidFill>
                <a:effectLst>
                  <a:outerShdw blurRad="38100" dist="38100" dir="2700000" algn="tl">
                    <a:srgbClr val="000000">
                      <a:alpha val="43137"/>
                    </a:srgbClr>
                  </a:outerShdw>
                </a:effectLst>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TIPOS DE INFLAÇÃO</a:t>
            </a:r>
            <a:endParaRPr lang="pt-BR" sz="4000" b="1" dirty="0">
              <a:solidFill>
                <a:srgbClr val="1F497D"/>
              </a:solidFill>
              <a:effectLst>
                <a:outerShdw blurRad="38100" dist="38100" dir="2700000" algn="tl">
                  <a:srgbClr val="000000">
                    <a:alpha val="43137"/>
                  </a:srgbClr>
                </a:outerShdw>
              </a:effectLst>
            </a:endParaRPr>
          </a:p>
          <a:p>
            <a:pPr algn="just"/>
            <a:endParaRPr lang="pt-BR" sz="2400" b="1" dirty="0">
              <a:solidFill>
                <a:srgbClr val="1F497D"/>
              </a:solidFill>
            </a:endParaRPr>
          </a:p>
          <a:p>
            <a:pPr algn="just"/>
            <a:endParaRPr lang="pt-BR" sz="2400" b="1" u="sng" dirty="0">
              <a:solidFill>
                <a:srgbClr val="1F497D"/>
              </a:solidFill>
            </a:endParaRPr>
          </a:p>
          <a:p>
            <a:pPr algn="just"/>
            <a:r>
              <a:rPr lang="pt-BR" sz="2400" b="1" dirty="0">
                <a:solidFill>
                  <a:srgbClr val="1F497D"/>
                </a:solidFill>
              </a:rPr>
              <a:t>	</a:t>
            </a:r>
          </a:p>
          <a:p>
            <a:pPr algn="just"/>
            <a:r>
              <a:rPr lang="pt-BR" sz="2400" b="1" dirty="0">
                <a:solidFill>
                  <a:srgbClr val="1F497D"/>
                </a:solidFill>
              </a:rPr>
              <a:t>	</a:t>
            </a:r>
            <a:r>
              <a:rPr lang="pt-BR" sz="3600" b="1" u="sng" dirty="0">
                <a:solidFill>
                  <a:prstClr val="black"/>
                </a:solidFill>
              </a:rPr>
              <a:t>INFLAÇÃO DE DEMANDA</a:t>
            </a:r>
          </a:p>
          <a:p>
            <a:pPr algn="just"/>
            <a:endParaRPr lang="pt-BR" sz="3600" b="1" u="sng" dirty="0">
              <a:solidFill>
                <a:prstClr val="black"/>
              </a:solidFill>
            </a:endParaRPr>
          </a:p>
          <a:p>
            <a:pPr algn="just"/>
            <a:r>
              <a:rPr lang="pt-BR" sz="3600" b="1" dirty="0">
                <a:solidFill>
                  <a:prstClr val="black"/>
                </a:solidFill>
              </a:rPr>
              <a:t>	</a:t>
            </a:r>
            <a:r>
              <a:rPr lang="pt-BR" sz="3600" b="1" u="sng" dirty="0">
                <a:solidFill>
                  <a:prstClr val="black"/>
                </a:solidFill>
              </a:rPr>
              <a:t>INFLAÇÃO DE CUSTOS</a:t>
            </a:r>
          </a:p>
          <a:p>
            <a:pPr algn="just"/>
            <a:endParaRPr lang="pt-BR" sz="3600" b="1" dirty="0">
              <a:solidFill>
                <a:prstClr val="black"/>
              </a:solidFill>
            </a:endParaRPr>
          </a:p>
          <a:p>
            <a:pPr algn="just"/>
            <a:r>
              <a:rPr lang="pt-BR" sz="3600" b="1" dirty="0">
                <a:solidFill>
                  <a:prstClr val="black"/>
                </a:solidFill>
              </a:rPr>
              <a:t>	</a:t>
            </a:r>
            <a:r>
              <a:rPr lang="pt-BR" sz="3600" b="1" u="sng" dirty="0">
                <a:solidFill>
                  <a:prstClr val="black"/>
                </a:solidFill>
              </a:rPr>
              <a:t>INFLAÇÃO INERCIAL</a:t>
            </a:r>
          </a:p>
          <a:p>
            <a:pPr algn="just"/>
            <a:endParaRPr lang="pt-BR" sz="3600" b="1" u="sng" dirty="0">
              <a:solidFill>
                <a:prstClr val="black"/>
              </a:solidFill>
            </a:endParaRPr>
          </a:p>
          <a:p>
            <a:pPr algn="just"/>
            <a:r>
              <a:rPr lang="pt-BR" sz="3600" b="1" dirty="0">
                <a:solidFill>
                  <a:prstClr val="black"/>
                </a:solidFill>
              </a:rPr>
              <a:t>	</a:t>
            </a:r>
            <a:r>
              <a:rPr lang="pt-BR" sz="3600" b="1" u="sng" dirty="0">
                <a:solidFill>
                  <a:prstClr val="black"/>
                </a:solidFill>
              </a:rPr>
              <a:t>INFLAÇÃO ESTRUTURAL</a:t>
            </a:r>
            <a:endParaRPr lang="pt-BR" sz="3600" b="1" dirty="0">
              <a:solidFill>
                <a:prstClr val="black"/>
              </a:solidFill>
            </a:endParaRPr>
          </a:p>
        </p:txBody>
      </p:sp>
    </p:spTree>
    <p:extLst>
      <p:ext uri="{BB962C8B-B14F-4D97-AF65-F5344CB8AC3E}">
        <p14:creationId xmlns:p14="http://schemas.microsoft.com/office/powerpoint/2010/main" val="750921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16632"/>
            <a:ext cx="8280920" cy="6186309"/>
          </a:xfrm>
          <a:prstGeom prst="rect">
            <a:avLst/>
          </a:prstGeom>
          <a:noFill/>
        </p:spPr>
        <p:txBody>
          <a:bodyPr wrap="square" rtlCol="0">
            <a:spAutoFit/>
          </a:bodyPr>
          <a:lstStyle/>
          <a:p>
            <a:r>
              <a:rPr lang="pt-BR" sz="2800" b="1" dirty="0">
                <a:solidFill>
                  <a:srgbClr val="1F497D"/>
                </a:solidFill>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DE DEMANDA</a:t>
            </a:r>
            <a:endParaRPr lang="pt-BR" sz="3200" b="1" dirty="0">
              <a:solidFill>
                <a:srgbClr val="1F497D"/>
              </a:solidFill>
              <a:effectLst>
                <a:outerShdw blurRad="38100" dist="38100" dir="2700000" algn="tl">
                  <a:srgbClr val="000000">
                    <a:alpha val="43137"/>
                  </a:srgbClr>
                </a:outerShdw>
              </a:effectLst>
            </a:endParaRPr>
          </a:p>
          <a:p>
            <a:endParaRPr lang="pt-BR" sz="2800" b="1" dirty="0">
              <a:solidFill>
                <a:srgbClr val="1F497D"/>
              </a:solidFill>
            </a:endParaRPr>
          </a:p>
          <a:p>
            <a:pPr algn="just"/>
            <a:r>
              <a:rPr lang="pt-BR" sz="2800" b="1" dirty="0">
                <a:solidFill>
                  <a:prstClr val="black"/>
                </a:solidFill>
              </a:rPr>
              <a:t>É um processo inflacionário  gerado pelo  aumento  do </a:t>
            </a:r>
          </a:p>
          <a:p>
            <a:pPr algn="just"/>
            <a:r>
              <a:rPr lang="pt-BR" sz="2800" b="1" dirty="0">
                <a:solidFill>
                  <a:prstClr val="black"/>
                </a:solidFill>
              </a:rPr>
              <a:t>consumo com a economia em pleno emprego. Ou seja</a:t>
            </a:r>
          </a:p>
          <a:p>
            <a:pPr algn="just"/>
            <a:r>
              <a:rPr lang="pt-BR" sz="2800" b="1" dirty="0">
                <a:solidFill>
                  <a:prstClr val="black"/>
                </a:solidFill>
              </a:rPr>
              <a:t>os  preços  sobem  por que  há um  aumento  geral  da </a:t>
            </a:r>
          </a:p>
          <a:p>
            <a:pPr algn="just"/>
            <a:r>
              <a:rPr lang="pt-BR" sz="2800" b="1" dirty="0">
                <a:solidFill>
                  <a:prstClr val="black"/>
                </a:solidFill>
              </a:rPr>
              <a:t>demanda sem um acompanhamento no crescimento da oferta.</a:t>
            </a:r>
          </a:p>
          <a:p>
            <a:pPr algn="just"/>
            <a:endParaRPr lang="pt-BR" sz="2800" b="1" dirty="0">
              <a:solidFill>
                <a:prstClr val="black"/>
              </a:solidFill>
            </a:endParaRPr>
          </a:p>
          <a:p>
            <a:pPr algn="just"/>
            <a:r>
              <a:rPr lang="pt-BR" sz="2800" b="1" dirty="0">
                <a:solidFill>
                  <a:prstClr val="black"/>
                </a:solidFill>
              </a:rPr>
              <a:t>CAUSAS:   -  aumento nos níveis de investimento 		              (créditos, financiamentos, etc...);</a:t>
            </a:r>
          </a:p>
          <a:p>
            <a:pPr algn="just"/>
            <a:r>
              <a:rPr lang="pt-BR" sz="2800" b="1" dirty="0">
                <a:solidFill>
                  <a:prstClr val="black"/>
                </a:solidFill>
              </a:rPr>
              <a:t>                   -  aumento dos gastos do governo;</a:t>
            </a:r>
          </a:p>
          <a:p>
            <a:pPr algn="just"/>
            <a:r>
              <a:rPr lang="pt-BR" sz="2800" b="1" dirty="0">
                <a:solidFill>
                  <a:prstClr val="black"/>
                </a:solidFill>
              </a:rPr>
              <a:t>	        -  aumento do consumo das famílias;</a:t>
            </a:r>
          </a:p>
          <a:p>
            <a:pPr algn="just"/>
            <a:r>
              <a:rPr lang="pt-BR" sz="2800" b="1" dirty="0">
                <a:solidFill>
                  <a:prstClr val="black"/>
                </a:solidFill>
              </a:rPr>
              <a:t>	        -  emissão elevada de moeda; </a:t>
            </a:r>
          </a:p>
          <a:p>
            <a:pPr algn="just"/>
            <a:endParaRPr lang="pt-BR" sz="2800" b="1" dirty="0">
              <a:solidFill>
                <a:prstClr val="black"/>
              </a:solidFill>
            </a:endParaRPr>
          </a:p>
        </p:txBody>
      </p:sp>
    </p:spTree>
    <p:extLst>
      <p:ext uri="{BB962C8B-B14F-4D97-AF65-F5344CB8AC3E}">
        <p14:creationId xmlns:p14="http://schemas.microsoft.com/office/powerpoint/2010/main" val="733959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266745"/>
            <a:ext cx="7064242"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O que são políticas econômicas?</a:t>
            </a:r>
          </a:p>
        </p:txBody>
      </p:sp>
      <p:sp>
        <p:nvSpPr>
          <p:cNvPr id="3" name="CaixaDeTexto 2"/>
          <p:cNvSpPr txBox="1"/>
          <p:nvPr/>
        </p:nvSpPr>
        <p:spPr>
          <a:xfrm>
            <a:off x="1259632" y="1628800"/>
            <a:ext cx="6984776" cy="4832092"/>
          </a:xfrm>
          <a:prstGeom prst="rect">
            <a:avLst/>
          </a:prstGeom>
          <a:noFill/>
        </p:spPr>
        <p:txBody>
          <a:bodyPr wrap="square" rtlCol="0">
            <a:spAutoFit/>
          </a:bodyPr>
          <a:lstStyle/>
          <a:p>
            <a:pPr algn="just"/>
            <a:r>
              <a:rPr lang="pt-PT" sz="2800" b="1" dirty="0">
                <a:solidFill>
                  <a:prstClr val="black"/>
                </a:solidFill>
                <a:effectLst>
                  <a:outerShdw blurRad="38100" dist="38100" dir="2700000" algn="tl">
                    <a:srgbClr val="000000">
                      <a:alpha val="43137"/>
                    </a:srgbClr>
                  </a:outerShdw>
                </a:effectLst>
              </a:rPr>
              <a:t>Estas ações são executadas pelos agentes de política econômica, a saber: nacionalmente, o </a:t>
            </a:r>
            <a:r>
              <a:rPr lang="pt-PT" sz="2800" b="1" dirty="0">
                <a:solidFill>
                  <a:prstClr val="black"/>
                </a:solidFill>
                <a:effectLst>
                  <a:outerShdw blurRad="38100" dist="38100" dir="2700000" algn="tl">
                    <a:srgbClr val="000000">
                      <a:alpha val="43137"/>
                    </a:srgbClr>
                  </a:outerShdw>
                </a:effectLst>
                <a:hlinkClick r:id="rId2" tooltip="Governo"/>
              </a:rPr>
              <a:t>Governo</a:t>
            </a:r>
            <a:r>
              <a:rPr lang="pt-PT" sz="2800" b="1" dirty="0">
                <a:solidFill>
                  <a:prstClr val="black"/>
                </a:solidFill>
                <a:effectLst>
                  <a:outerShdw blurRad="38100" dist="38100" dir="2700000" algn="tl">
                    <a:srgbClr val="000000">
                      <a:alpha val="43137"/>
                    </a:srgbClr>
                  </a:outerShdw>
                </a:effectLst>
              </a:rPr>
              <a:t>, o </a:t>
            </a:r>
            <a:r>
              <a:rPr lang="pt-PT" sz="2800" b="1" dirty="0">
                <a:solidFill>
                  <a:prstClr val="black"/>
                </a:solidFill>
                <a:effectLst>
                  <a:outerShdw blurRad="38100" dist="38100" dir="2700000" algn="tl">
                    <a:srgbClr val="000000">
                      <a:alpha val="43137"/>
                    </a:srgbClr>
                  </a:outerShdw>
                </a:effectLst>
                <a:hlinkClick r:id="rId3" tooltip="Banco Central"/>
              </a:rPr>
              <a:t>Banco Central</a:t>
            </a:r>
            <a:r>
              <a:rPr lang="pt-PT" sz="2800" b="1" dirty="0">
                <a:solidFill>
                  <a:prstClr val="black"/>
                </a:solidFill>
                <a:effectLst>
                  <a:outerShdw blurRad="38100" dist="38100" dir="2700000" algn="tl">
                    <a:srgbClr val="000000">
                      <a:alpha val="43137"/>
                    </a:srgbClr>
                  </a:outerShdw>
                </a:effectLst>
              </a:rPr>
              <a:t> e o </a:t>
            </a:r>
            <a:r>
              <a:rPr lang="pt-PT" sz="2800" b="1" dirty="0">
                <a:solidFill>
                  <a:prstClr val="black"/>
                </a:solidFill>
                <a:effectLst>
                  <a:outerShdw blurRad="38100" dist="38100" dir="2700000" algn="tl">
                    <a:srgbClr val="000000">
                      <a:alpha val="43137"/>
                    </a:srgbClr>
                  </a:outerShdw>
                </a:effectLst>
                <a:hlinkClick r:id="rId4" tooltip="Parlamento"/>
              </a:rPr>
              <a:t>Parlamento</a:t>
            </a:r>
            <a:r>
              <a:rPr lang="pt-PT" sz="2800" b="1" dirty="0">
                <a:solidFill>
                  <a:prstClr val="black"/>
                </a:solidFill>
                <a:effectLst>
                  <a:outerShdw blurRad="38100" dist="38100" dir="2700000" algn="tl">
                    <a:srgbClr val="000000">
                      <a:alpha val="43137"/>
                    </a:srgbClr>
                  </a:outerShdw>
                </a:effectLst>
              </a:rPr>
              <a:t> e internacionalmente por órgãos como, por exemplo, o </a:t>
            </a:r>
            <a:r>
              <a:rPr lang="pt-PT" sz="2800" b="1" dirty="0">
                <a:solidFill>
                  <a:prstClr val="black"/>
                </a:solidFill>
                <a:effectLst>
                  <a:outerShdw blurRad="38100" dist="38100" dir="2700000" algn="tl">
                    <a:srgbClr val="000000">
                      <a:alpha val="43137"/>
                    </a:srgbClr>
                  </a:outerShdw>
                </a:effectLst>
                <a:hlinkClick r:id="rId5" tooltip="FMI"/>
              </a:rPr>
              <a:t>FMI</a:t>
            </a:r>
            <a:r>
              <a:rPr lang="pt-PT" sz="2800" b="1" dirty="0">
                <a:solidFill>
                  <a:prstClr val="black"/>
                </a:solidFill>
                <a:effectLst>
                  <a:outerShdw blurRad="38100" dist="38100" dir="2700000" algn="tl">
                    <a:srgbClr val="000000">
                      <a:alpha val="43137"/>
                    </a:srgbClr>
                  </a:outerShdw>
                </a:effectLst>
              </a:rPr>
              <a:t> e o </a:t>
            </a:r>
            <a:r>
              <a:rPr lang="pt-PT" sz="2800" b="1" dirty="0">
                <a:solidFill>
                  <a:prstClr val="black"/>
                </a:solidFill>
                <a:effectLst>
                  <a:outerShdw blurRad="38100" dist="38100" dir="2700000" algn="tl">
                    <a:srgbClr val="000000">
                      <a:alpha val="43137"/>
                    </a:srgbClr>
                  </a:outerShdw>
                </a:effectLst>
                <a:hlinkClick r:id="rId6" tooltip="Banco Mundial"/>
              </a:rPr>
              <a:t>Banco Mundial</a:t>
            </a:r>
            <a:r>
              <a:rPr lang="pt-PT" sz="2800" b="1" dirty="0">
                <a:solidFill>
                  <a:prstClr val="black"/>
                </a:solidFill>
                <a:effectLst>
                  <a:outerShdw blurRad="38100" dist="38100" dir="2700000" algn="tl">
                    <a:srgbClr val="000000">
                      <a:alpha val="43137"/>
                    </a:srgbClr>
                  </a:outerShdw>
                </a:effectLst>
              </a:rPr>
              <a:t>. </a:t>
            </a:r>
          </a:p>
          <a:p>
            <a:pPr algn="just"/>
            <a:endParaRPr lang="pt-PT" sz="2800" b="1" dirty="0">
              <a:solidFill>
                <a:prstClr val="black"/>
              </a:solidFill>
              <a:effectLst>
                <a:outerShdw blurRad="38100" dist="38100" dir="2700000" algn="tl">
                  <a:srgbClr val="000000">
                    <a:alpha val="43137"/>
                  </a:srgbClr>
                </a:outerShdw>
              </a:effectLst>
            </a:endParaRPr>
          </a:p>
          <a:p>
            <a:pPr algn="just"/>
            <a:r>
              <a:rPr lang="pt-PT" sz="2800" b="1" dirty="0">
                <a:solidFill>
                  <a:prstClr val="black"/>
                </a:solidFill>
                <a:effectLst>
                  <a:outerShdw blurRad="38100" dist="38100" dir="2700000" algn="tl">
                    <a:srgbClr val="000000">
                      <a:alpha val="43137"/>
                    </a:srgbClr>
                  </a:outerShdw>
                </a:effectLst>
              </a:rPr>
              <a:t>Cada vez mais há uma interação com entidades multinacionais, pelo fato de a economia da maioria dos países encontrar-se globalizada</a:t>
            </a:r>
            <a:endParaRPr lang="pt-BR" sz="2800" b="1" dirty="0">
              <a:solidFill>
                <a:prstClr val="black"/>
              </a:solidFill>
              <a:effectLst>
                <a:outerShdw blurRad="38100" dist="38100" dir="2700000" algn="tl">
                  <a:srgbClr val="000000">
                    <a:alpha val="43137"/>
                  </a:srgbClr>
                </a:outerShdw>
              </a:effectLst>
            </a:endParaRPr>
          </a:p>
          <a:p>
            <a:pPr algn="just"/>
            <a:endParaRPr lang="pt-BR"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17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72544" y="44624"/>
            <a:ext cx="3865225" cy="523220"/>
          </a:xfrm>
          <a:prstGeom prst="rect">
            <a:avLst/>
          </a:prstGeom>
          <a:noFill/>
        </p:spPr>
        <p:txBody>
          <a:bodyPr wrap="non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DE DEMANDA</a:t>
            </a:r>
          </a:p>
        </p:txBody>
      </p:sp>
      <p:sp>
        <p:nvSpPr>
          <p:cNvPr id="3" name="CaixaDeTexto 2"/>
          <p:cNvSpPr txBox="1"/>
          <p:nvPr/>
        </p:nvSpPr>
        <p:spPr>
          <a:xfrm>
            <a:off x="683646" y="799710"/>
            <a:ext cx="7704856" cy="1200329"/>
          </a:xfrm>
          <a:prstGeom prst="rect">
            <a:avLst/>
          </a:prstGeom>
          <a:noFill/>
          <a:ln w="28575">
            <a:solidFill>
              <a:schemeClr val="tx2"/>
            </a:solidFill>
          </a:ln>
        </p:spPr>
        <p:txBody>
          <a:bodyPr wrap="square" rtlCol="0">
            <a:spAutoFit/>
          </a:bodyPr>
          <a:lstStyle/>
          <a:p>
            <a:r>
              <a:rPr lang="pt-BR" sz="2400" b="1" dirty="0">
                <a:solidFill>
                  <a:srgbClr val="1F497D"/>
                </a:solidFill>
              </a:rPr>
              <a:t>Em 2012,   foi anunciado pelo Governo</a:t>
            </a:r>
            <a:r>
              <a:rPr lang="pt-BR" sz="2400" b="1" dirty="0">
                <a:solidFill>
                  <a:prstClr val="black"/>
                </a:solidFill>
              </a:rPr>
              <a:t> </a:t>
            </a:r>
            <a:r>
              <a:rPr lang="pt-BR" sz="2400" b="1" dirty="0">
                <a:solidFill>
                  <a:srgbClr val="1F497D"/>
                </a:solidFill>
              </a:rPr>
              <a:t>uma  expectativa de</a:t>
            </a:r>
          </a:p>
          <a:p>
            <a:r>
              <a:rPr lang="pt-BR" sz="2400" b="1" dirty="0">
                <a:solidFill>
                  <a:srgbClr val="1F497D"/>
                </a:solidFill>
              </a:rPr>
              <a:t>crescimento, no PIB, de 5,0% no período janeiro/dezembro</a:t>
            </a:r>
          </a:p>
          <a:p>
            <a:r>
              <a:rPr lang="pt-BR" sz="2400" b="1" dirty="0">
                <a:solidFill>
                  <a:srgbClr val="1F497D"/>
                </a:solidFill>
              </a:rPr>
              <a:t>                PIB                 DESEMPREGO                 INFLAÇÃO</a:t>
            </a:r>
          </a:p>
        </p:txBody>
      </p:sp>
      <p:sp>
        <p:nvSpPr>
          <p:cNvPr id="4" name="Seta para cima 3"/>
          <p:cNvSpPr/>
          <p:nvPr/>
        </p:nvSpPr>
        <p:spPr>
          <a:xfrm>
            <a:off x="2543843" y="1590253"/>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Seta para baixo 5"/>
          <p:cNvSpPr/>
          <p:nvPr/>
        </p:nvSpPr>
        <p:spPr>
          <a:xfrm>
            <a:off x="5486882" y="1562633"/>
            <a:ext cx="307981" cy="38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Seta para baixo 6"/>
          <p:cNvSpPr/>
          <p:nvPr/>
        </p:nvSpPr>
        <p:spPr>
          <a:xfrm>
            <a:off x="7812359" y="1554817"/>
            <a:ext cx="307981" cy="38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0" name="CaixaDeTexto 9"/>
          <p:cNvSpPr txBox="1"/>
          <p:nvPr/>
        </p:nvSpPr>
        <p:spPr>
          <a:xfrm>
            <a:off x="251521" y="2524254"/>
            <a:ext cx="4284553" cy="1631216"/>
          </a:xfrm>
          <a:prstGeom prst="rect">
            <a:avLst/>
          </a:prstGeom>
          <a:noFill/>
          <a:ln w="28575">
            <a:solidFill>
              <a:schemeClr val="tx1"/>
            </a:solidFill>
          </a:ln>
        </p:spPr>
        <p:txBody>
          <a:bodyPr wrap="square" rtlCol="0">
            <a:spAutoFit/>
          </a:bodyPr>
          <a:lstStyle/>
          <a:p>
            <a:r>
              <a:rPr lang="pt-BR" sz="2000" b="1" u="sng" dirty="0">
                <a:solidFill>
                  <a:srgbClr val="1F497D"/>
                </a:solidFill>
              </a:rPr>
              <a:t>CONSUMO DAS FAMILIAS MUITO ALTO           </a:t>
            </a:r>
          </a:p>
          <a:p>
            <a:r>
              <a:rPr lang="pt-BR" sz="2000" b="1" dirty="0">
                <a:solidFill>
                  <a:srgbClr val="1F497D"/>
                </a:solidFill>
              </a:rPr>
              <a:t>  -  facilidades de crédito</a:t>
            </a:r>
          </a:p>
          <a:p>
            <a:r>
              <a:rPr lang="pt-BR" sz="2000" b="1" dirty="0">
                <a:solidFill>
                  <a:srgbClr val="1F497D"/>
                </a:solidFill>
              </a:rPr>
              <a:t>  -  aumento do salário real</a:t>
            </a:r>
          </a:p>
          <a:p>
            <a:r>
              <a:rPr lang="pt-BR" sz="2000" b="1" dirty="0">
                <a:solidFill>
                  <a:srgbClr val="1F497D"/>
                </a:solidFill>
              </a:rPr>
              <a:t>  -  acesso da classe “C” a classe média</a:t>
            </a:r>
          </a:p>
          <a:p>
            <a:r>
              <a:rPr lang="pt-BR" sz="2000" b="1" dirty="0">
                <a:solidFill>
                  <a:srgbClr val="1F497D"/>
                </a:solidFill>
              </a:rPr>
              <a:t>  -  bolsa família</a:t>
            </a:r>
          </a:p>
        </p:txBody>
      </p:sp>
      <p:sp>
        <p:nvSpPr>
          <p:cNvPr id="11" name="CaixaDeTexto 10"/>
          <p:cNvSpPr txBox="1"/>
          <p:nvPr/>
        </p:nvSpPr>
        <p:spPr>
          <a:xfrm>
            <a:off x="4860032" y="2564904"/>
            <a:ext cx="4176464" cy="1323439"/>
          </a:xfrm>
          <a:prstGeom prst="rect">
            <a:avLst/>
          </a:prstGeom>
          <a:noFill/>
          <a:ln w="28575">
            <a:solidFill>
              <a:schemeClr val="tx1"/>
            </a:solidFill>
          </a:ln>
        </p:spPr>
        <p:txBody>
          <a:bodyPr wrap="square" rtlCol="0">
            <a:spAutoFit/>
          </a:bodyPr>
          <a:lstStyle/>
          <a:p>
            <a:r>
              <a:rPr lang="pt-BR" sz="2000" b="1" dirty="0">
                <a:solidFill>
                  <a:srgbClr val="1F497D"/>
                </a:solidFill>
              </a:rPr>
              <a:t>      </a:t>
            </a:r>
            <a:r>
              <a:rPr lang="pt-BR" sz="2000" b="1" u="sng" dirty="0">
                <a:solidFill>
                  <a:srgbClr val="1F497D"/>
                </a:solidFill>
              </a:rPr>
              <a:t>INVESTIMENTO DAS EMPRESAS</a:t>
            </a:r>
          </a:p>
          <a:p>
            <a:pPr marL="285750" indent="-285750">
              <a:buFontTx/>
              <a:buChar char="-"/>
            </a:pPr>
            <a:r>
              <a:rPr lang="pt-BR" sz="2000" b="1" dirty="0">
                <a:solidFill>
                  <a:srgbClr val="1F497D"/>
                </a:solidFill>
              </a:rPr>
              <a:t>não aconteceu</a:t>
            </a:r>
          </a:p>
          <a:p>
            <a:pPr marL="285750" indent="-285750">
              <a:buFontTx/>
              <a:buChar char="-"/>
            </a:pPr>
            <a:r>
              <a:rPr lang="pt-BR" sz="2000" b="1" dirty="0">
                <a:solidFill>
                  <a:srgbClr val="1F497D"/>
                </a:solidFill>
              </a:rPr>
              <a:t>falta de mão de obra especializada</a:t>
            </a:r>
          </a:p>
          <a:p>
            <a:pPr marL="285750" indent="-285750">
              <a:buFontTx/>
              <a:buChar char="-"/>
            </a:pPr>
            <a:r>
              <a:rPr lang="pt-BR" sz="2000" b="1" dirty="0">
                <a:solidFill>
                  <a:srgbClr val="1F497D"/>
                </a:solidFill>
              </a:rPr>
              <a:t>crise internacional</a:t>
            </a:r>
          </a:p>
        </p:txBody>
      </p:sp>
      <p:sp>
        <p:nvSpPr>
          <p:cNvPr id="12" name="CaixaDeTexto 11"/>
          <p:cNvSpPr txBox="1"/>
          <p:nvPr/>
        </p:nvSpPr>
        <p:spPr>
          <a:xfrm>
            <a:off x="251520" y="4540479"/>
            <a:ext cx="4253635" cy="1015663"/>
          </a:xfrm>
          <a:prstGeom prst="rect">
            <a:avLst/>
          </a:prstGeom>
          <a:noFill/>
          <a:ln w="28575">
            <a:solidFill>
              <a:schemeClr val="tx1"/>
            </a:solidFill>
          </a:ln>
        </p:spPr>
        <p:txBody>
          <a:bodyPr wrap="square" rtlCol="0">
            <a:spAutoFit/>
          </a:bodyPr>
          <a:lstStyle/>
          <a:p>
            <a:r>
              <a:rPr lang="pt-BR" sz="2000" b="1" dirty="0">
                <a:solidFill>
                  <a:srgbClr val="1F497D"/>
                </a:solidFill>
              </a:rPr>
              <a:t>                   </a:t>
            </a:r>
            <a:r>
              <a:rPr lang="pt-BR" sz="2000" b="1" u="sng" dirty="0">
                <a:solidFill>
                  <a:srgbClr val="1F497D"/>
                </a:solidFill>
              </a:rPr>
              <a:t>GOVERNO</a:t>
            </a:r>
          </a:p>
          <a:p>
            <a:pPr marL="342900" indent="-342900">
              <a:buFontTx/>
              <a:buChar char="-"/>
            </a:pPr>
            <a:r>
              <a:rPr lang="pt-BR" sz="2000" b="1" dirty="0">
                <a:solidFill>
                  <a:srgbClr val="1F497D"/>
                </a:solidFill>
              </a:rPr>
              <a:t>prometeu gastar menos </a:t>
            </a:r>
          </a:p>
          <a:p>
            <a:pPr marL="342900" indent="-342900">
              <a:buFontTx/>
              <a:buChar char="-"/>
            </a:pPr>
            <a:r>
              <a:rPr lang="pt-BR" sz="2000" b="1" dirty="0">
                <a:solidFill>
                  <a:srgbClr val="1F497D"/>
                </a:solidFill>
              </a:rPr>
              <a:t>não cumpriu e ainda aumentou</a:t>
            </a:r>
          </a:p>
        </p:txBody>
      </p:sp>
      <p:sp>
        <p:nvSpPr>
          <p:cNvPr id="13" name="CaixaDeTexto 12"/>
          <p:cNvSpPr txBox="1"/>
          <p:nvPr/>
        </p:nvSpPr>
        <p:spPr>
          <a:xfrm>
            <a:off x="4860032" y="4540479"/>
            <a:ext cx="4176464" cy="1015663"/>
          </a:xfrm>
          <a:prstGeom prst="rect">
            <a:avLst/>
          </a:prstGeom>
          <a:noFill/>
          <a:ln w="28575">
            <a:solidFill>
              <a:schemeClr val="tx1"/>
            </a:solidFill>
          </a:ln>
        </p:spPr>
        <p:txBody>
          <a:bodyPr wrap="square" rtlCol="0">
            <a:spAutoFit/>
          </a:bodyPr>
          <a:lstStyle/>
          <a:p>
            <a:r>
              <a:rPr lang="pt-BR" sz="2000" b="1" dirty="0">
                <a:solidFill>
                  <a:srgbClr val="1F497D"/>
                </a:solidFill>
              </a:rPr>
              <a:t>                     </a:t>
            </a:r>
            <a:r>
              <a:rPr lang="pt-BR" sz="2000" b="1" u="sng" dirty="0">
                <a:solidFill>
                  <a:srgbClr val="1F497D"/>
                </a:solidFill>
              </a:rPr>
              <a:t>EXPORTAÇÕES</a:t>
            </a:r>
          </a:p>
          <a:p>
            <a:pPr marL="92075" indent="-92075"/>
            <a:r>
              <a:rPr lang="pt-BR" sz="2000" b="1" dirty="0">
                <a:solidFill>
                  <a:srgbClr val="1F497D"/>
                </a:solidFill>
              </a:rPr>
              <a:t>- as expectativas de aumento não se     realizaram, principalmente p/China</a:t>
            </a:r>
          </a:p>
        </p:txBody>
      </p:sp>
      <p:sp>
        <p:nvSpPr>
          <p:cNvPr id="14" name="CaixaDeTexto 13"/>
          <p:cNvSpPr txBox="1"/>
          <p:nvPr/>
        </p:nvSpPr>
        <p:spPr>
          <a:xfrm>
            <a:off x="323528" y="6165304"/>
            <a:ext cx="8712968" cy="461665"/>
          </a:xfrm>
          <a:prstGeom prst="rect">
            <a:avLst/>
          </a:prstGeom>
          <a:noFill/>
          <a:ln w="38100">
            <a:solidFill>
              <a:schemeClr val="tx2"/>
            </a:solidFill>
          </a:ln>
        </p:spPr>
        <p:txBody>
          <a:bodyPr wrap="square" rtlCol="0">
            <a:spAutoFit/>
          </a:bodyPr>
          <a:lstStyle/>
          <a:p>
            <a:r>
              <a:rPr lang="pt-BR" sz="2400" b="1" dirty="0">
                <a:solidFill>
                  <a:srgbClr val="1F497D"/>
                </a:solidFill>
              </a:rPr>
              <a:t>                   PIB                        DESEMPREGO                   INFLAÇÃO</a:t>
            </a:r>
          </a:p>
        </p:txBody>
      </p:sp>
      <p:sp>
        <p:nvSpPr>
          <p:cNvPr id="15" name="Seta para baixo 14"/>
          <p:cNvSpPr/>
          <p:nvPr/>
        </p:nvSpPr>
        <p:spPr>
          <a:xfrm>
            <a:off x="2583852" y="6202306"/>
            <a:ext cx="307981" cy="38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6" name="Seta para cima 15"/>
          <p:cNvSpPr/>
          <p:nvPr/>
        </p:nvSpPr>
        <p:spPr>
          <a:xfrm>
            <a:off x="5868144" y="6202306"/>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7" name="Seta para cima 16"/>
          <p:cNvSpPr/>
          <p:nvPr/>
        </p:nvSpPr>
        <p:spPr>
          <a:xfrm>
            <a:off x="8374725" y="6202306"/>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1004076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556792"/>
            <a:ext cx="8280920" cy="4401205"/>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Inflação de custos. Também pode ser chamada de inflação de oferta, e é aquela na qual ocorre um aumento em fatores que incidem diretamente sobre o produto. </a:t>
            </a:r>
          </a:p>
          <a:p>
            <a:pPr algn="just"/>
            <a:endParaRPr lang="pt-BR" sz="2800" b="1"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Por exemplo, caso ocorra o aumento do valor da matéria-prima, os produtos que são derivados dessa matéria irão sofrer uma alta. Essa alta pode ocorrer também em virtude da elevação das taxas de juros, salários, combustíveis e tarifas públicas.</a:t>
            </a:r>
          </a:p>
        </p:txBody>
      </p:sp>
      <p:sp>
        <p:nvSpPr>
          <p:cNvPr id="3" name="CaixaDeTexto 2"/>
          <p:cNvSpPr txBox="1"/>
          <p:nvPr/>
        </p:nvSpPr>
        <p:spPr>
          <a:xfrm>
            <a:off x="1527843" y="332656"/>
            <a:ext cx="5400600" cy="646331"/>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          </a:t>
            </a:r>
            <a:r>
              <a:rPr lang="pt-B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DE CUSTOS</a:t>
            </a:r>
            <a:endParaRPr lang="pt-BR" sz="3600" b="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8307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895745999"/>
              </p:ext>
            </p:extLst>
          </p:nvPr>
        </p:nvGraphicFramePr>
        <p:xfrm>
          <a:off x="539552" y="548680"/>
          <a:ext cx="7891920" cy="613664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907704" y="44624"/>
            <a:ext cx="5400600" cy="584775"/>
          </a:xfrm>
          <a:prstGeom prst="rect">
            <a:avLst/>
          </a:prstGeom>
          <a:noFill/>
        </p:spPr>
        <p:txBody>
          <a:bodyPr wrap="square" rtlCol="0">
            <a:spAutoFit/>
          </a:bodyPr>
          <a:lstStyle/>
          <a:p>
            <a:r>
              <a:rPr lang="pt-BR" sz="2400" dirty="0">
                <a:solidFill>
                  <a:prstClr val="black"/>
                </a:solidFill>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DE CUSTOS</a:t>
            </a:r>
            <a:endParaRPr lang="pt-BR" sz="3200" b="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3684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2276872"/>
            <a:ext cx="7488832" cy="3108543"/>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rPr>
              <a:t>Também conhecida como inflação Psicológica, porque não é causada necessariamente por uma alteração na demanda ou oferta. </a:t>
            </a:r>
          </a:p>
          <a:p>
            <a:pPr algn="just"/>
            <a:endParaRPr lang="pt-BR" sz="2800" b="1" dirty="0">
              <a:solidFill>
                <a:prstClr val="black"/>
              </a:solidFill>
              <a:effectLst>
                <a:outerShdw blurRad="38100" dist="38100" dir="2700000" algn="tl">
                  <a:srgbClr val="000000">
                    <a:alpha val="43137"/>
                  </a:srgbClr>
                </a:outerShdw>
              </a:effectLst>
            </a:endParaRPr>
          </a:p>
          <a:p>
            <a:pPr algn="just"/>
            <a:r>
              <a:rPr lang="pt-BR" sz="2800" b="1" dirty="0">
                <a:solidFill>
                  <a:prstClr val="black"/>
                </a:solidFill>
                <a:effectLst>
                  <a:outerShdw blurRad="38100" dist="38100" dir="2700000" algn="tl">
                    <a:srgbClr val="000000">
                      <a:alpha val="43137"/>
                    </a:srgbClr>
                  </a:outerShdw>
                </a:effectLst>
              </a:rPr>
              <a:t>Muitas vezes acontece porque as pessoas acreditam que a subida dos preços vai  continuar;</a:t>
            </a:r>
          </a:p>
          <a:p>
            <a:pPr algn="just"/>
            <a:endParaRPr lang="pt-BR" sz="2800" b="1" dirty="0">
              <a:solidFill>
                <a:prstClr val="black"/>
              </a:solidFill>
              <a:effectLst>
                <a:outerShdw blurRad="38100" dist="38100" dir="2700000" algn="tl">
                  <a:srgbClr val="000000">
                    <a:alpha val="43137"/>
                  </a:srgbClr>
                </a:outerShdw>
              </a:effectLst>
            </a:endParaRPr>
          </a:p>
        </p:txBody>
      </p:sp>
      <p:sp>
        <p:nvSpPr>
          <p:cNvPr id="3" name="CaixaDeTexto 2"/>
          <p:cNvSpPr txBox="1"/>
          <p:nvPr/>
        </p:nvSpPr>
        <p:spPr>
          <a:xfrm>
            <a:off x="1331639" y="787181"/>
            <a:ext cx="5184577"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INERCIAL</a:t>
            </a:r>
          </a:p>
        </p:txBody>
      </p:sp>
    </p:spTree>
    <p:extLst>
      <p:ext uri="{BB962C8B-B14F-4D97-AF65-F5344CB8AC3E}">
        <p14:creationId xmlns:p14="http://schemas.microsoft.com/office/powerpoint/2010/main" val="2020337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75656" y="1340768"/>
            <a:ext cx="6912768" cy="4524315"/>
          </a:xfrm>
          <a:prstGeom prst="rect">
            <a:avLst/>
          </a:prstGeom>
          <a:noFill/>
        </p:spPr>
        <p:txBody>
          <a:bodyPr wrap="square" rtlCol="0">
            <a:spAutoFit/>
          </a:bodyPr>
          <a:lstStyle/>
          <a:p>
            <a:pPr algn="just"/>
            <a:endParaRPr lang="pt-BR" sz="3200" b="1" dirty="0">
              <a:solidFill>
                <a:prstClr val="black"/>
              </a:solidFill>
              <a:effectLst>
                <a:outerShdw blurRad="38100" dist="38100" dir="2700000" algn="tl">
                  <a:srgbClr val="000000">
                    <a:alpha val="43137"/>
                  </a:srgbClr>
                </a:outerShdw>
              </a:effectLst>
            </a:endParaRPr>
          </a:p>
          <a:p>
            <a:pPr algn="just"/>
            <a:r>
              <a:rPr lang="pt-BR" sz="3200" b="1" dirty="0">
                <a:solidFill>
                  <a:prstClr val="black"/>
                </a:solidFill>
                <a:effectLst>
                  <a:outerShdw blurRad="38100" dist="38100" dir="2700000" algn="tl">
                    <a:srgbClr val="000000">
                      <a:alpha val="43137"/>
                    </a:srgbClr>
                  </a:outerShdw>
                </a:effectLst>
              </a:rPr>
              <a:t>Parecida  com a  inflação de custos,  mas a subida    de   preços    acontece   por  uma    falta  de   eficiência das infraestruturas envolvidas no processo de produção. </a:t>
            </a:r>
          </a:p>
          <a:p>
            <a:pPr algn="just"/>
            <a:r>
              <a:rPr lang="pt-BR" sz="3200" b="1" dirty="0">
                <a:solidFill>
                  <a:prstClr val="black"/>
                </a:solidFill>
                <a:effectLst>
                  <a:outerShdw blurRad="38100" dist="38100" dir="2700000" algn="tl">
                    <a:srgbClr val="000000">
                      <a:alpha val="43137"/>
                    </a:srgbClr>
                  </a:outerShdw>
                </a:effectLst>
              </a:rPr>
              <a:t>( Pressão de sindicatos, tabelamento de preços acima do valor de mercado etc...)</a:t>
            </a:r>
          </a:p>
        </p:txBody>
      </p:sp>
      <p:sp>
        <p:nvSpPr>
          <p:cNvPr id="3" name="CaixaDeTexto 2"/>
          <p:cNvSpPr txBox="1"/>
          <p:nvPr/>
        </p:nvSpPr>
        <p:spPr>
          <a:xfrm>
            <a:off x="1475655" y="476672"/>
            <a:ext cx="5215915"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INFLAÇÃO ESTRUTURAL</a:t>
            </a:r>
          </a:p>
        </p:txBody>
      </p:sp>
    </p:spTree>
    <p:extLst>
      <p:ext uri="{BB962C8B-B14F-4D97-AF65-F5344CB8AC3E}">
        <p14:creationId xmlns:p14="http://schemas.microsoft.com/office/powerpoint/2010/main" val="699623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7785" y="1628800"/>
            <a:ext cx="7920880" cy="3539430"/>
          </a:xfrm>
          <a:prstGeom prst="rect">
            <a:avLst/>
          </a:prstGeom>
          <a:noFill/>
        </p:spPr>
        <p:txBody>
          <a:bodyPr wrap="square" rtlCol="0">
            <a:spAutoFit/>
          </a:bodyPr>
          <a:lstStyle/>
          <a:p>
            <a:pPr algn="just"/>
            <a:r>
              <a:rPr lang="pt-BR" sz="3200" b="1" dirty="0">
                <a:solidFill>
                  <a:prstClr val="black"/>
                </a:solidFill>
              </a:rPr>
              <a:t>“ A</a:t>
            </a:r>
            <a:r>
              <a:rPr lang="pt-BR" sz="3200" b="1" dirty="0">
                <a:solidFill>
                  <a:srgbClr val="1F497D"/>
                </a:solidFill>
              </a:rPr>
              <a:t> </a:t>
            </a:r>
            <a:r>
              <a:rPr lang="pt-BR" sz="3200" b="1" u="sng" dirty="0">
                <a:solidFill>
                  <a:srgbClr val="FF0000"/>
                </a:solidFill>
              </a:rPr>
              <a:t>INFLAÇÃO</a:t>
            </a:r>
            <a:r>
              <a:rPr lang="pt-BR" sz="3200" b="1" dirty="0">
                <a:solidFill>
                  <a:srgbClr val="1F497D"/>
                </a:solidFill>
              </a:rPr>
              <a:t>  </a:t>
            </a:r>
            <a:r>
              <a:rPr lang="pt-BR" sz="3200" b="1" dirty="0">
                <a:solidFill>
                  <a:prstClr val="black"/>
                </a:solidFill>
              </a:rPr>
              <a:t>É  UMA ALTA  GENERALIZADA E CONTÍNUA DE PREÇOS DOS BENS E SERVIÇOS PRODUZIDOS NA ECONOMIA,  DURANTE CERTO PERÍODO DE TEMPO”.</a:t>
            </a:r>
          </a:p>
          <a:p>
            <a:pPr algn="just"/>
            <a:r>
              <a:rPr lang="pt-BR" sz="3200" b="1" dirty="0">
                <a:solidFill>
                  <a:prstClr val="black"/>
                </a:solidFill>
              </a:rPr>
              <a:t>		</a:t>
            </a:r>
          </a:p>
          <a:p>
            <a:pPr algn="just"/>
            <a:r>
              <a:rPr lang="pt-BR" sz="3200" b="1" dirty="0">
                <a:solidFill>
                  <a:prstClr val="black"/>
                </a:solidFill>
              </a:rPr>
              <a:t>               (  0,47%        0,65%       0,93%      )</a:t>
            </a:r>
          </a:p>
          <a:p>
            <a:pPr algn="just"/>
            <a:endParaRPr lang="pt-BR" sz="3200" dirty="0">
              <a:solidFill>
                <a:prstClr val="black"/>
              </a:solidFill>
            </a:endParaRPr>
          </a:p>
        </p:txBody>
      </p:sp>
      <p:sp>
        <p:nvSpPr>
          <p:cNvPr id="4" name="Seta para cima 3"/>
          <p:cNvSpPr/>
          <p:nvPr/>
        </p:nvSpPr>
        <p:spPr>
          <a:xfrm>
            <a:off x="3573996" y="3947517"/>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Seta para cima 4"/>
          <p:cNvSpPr/>
          <p:nvPr/>
        </p:nvSpPr>
        <p:spPr>
          <a:xfrm>
            <a:off x="6948264" y="3986361"/>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Seta para cima 5"/>
          <p:cNvSpPr/>
          <p:nvPr/>
        </p:nvSpPr>
        <p:spPr>
          <a:xfrm>
            <a:off x="5364088" y="3986361"/>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1949582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43807" y="1239718"/>
            <a:ext cx="8064896" cy="4647426"/>
          </a:xfrm>
          <a:prstGeom prst="rect">
            <a:avLst/>
          </a:prstGeom>
          <a:noFill/>
        </p:spPr>
        <p:txBody>
          <a:bodyPr wrap="square" rtlCol="0">
            <a:spAutoFit/>
          </a:bodyPr>
          <a:lstStyle/>
          <a:p>
            <a:pPr algn="just"/>
            <a:r>
              <a:rPr lang="pt-BR" sz="2400" b="1" dirty="0">
                <a:solidFill>
                  <a:prstClr val="black"/>
                </a:solidFill>
              </a:rPr>
              <a:t>	                 </a:t>
            </a:r>
          </a:p>
          <a:p>
            <a:pPr algn="just"/>
            <a:r>
              <a:rPr lang="pt-BR" sz="2400" b="1" dirty="0">
                <a:solidFill>
                  <a:prstClr val="black"/>
                </a:solidFill>
              </a:rPr>
              <a:t> </a:t>
            </a:r>
            <a:r>
              <a:rPr lang="pt-BR" sz="3200" b="1" dirty="0">
                <a:solidFill>
                  <a:prstClr val="black"/>
                </a:solidFill>
              </a:rPr>
              <a:t>“  A </a:t>
            </a:r>
            <a:r>
              <a:rPr lang="pt-BR" sz="3200" b="1" u="sng" dirty="0">
                <a:solidFill>
                  <a:srgbClr val="FF0000"/>
                </a:solidFill>
              </a:rPr>
              <a:t>DESINFLAÇÃO</a:t>
            </a:r>
            <a:r>
              <a:rPr lang="pt-BR" sz="3200" b="1" dirty="0">
                <a:solidFill>
                  <a:prstClr val="black"/>
                </a:solidFill>
              </a:rPr>
              <a:t> É A REDUÇÃO DO RÍTMO DE ALTA DOS PREÇOS NUM PROCESSO INFLACIONÁRIO OU A DESACELERAÇÃO DO RITMO DE CRESCIMENTO DOS PREÇOS”</a:t>
            </a:r>
          </a:p>
          <a:p>
            <a:pPr algn="just"/>
            <a:r>
              <a:rPr lang="pt-BR" sz="3200" b="1" dirty="0">
                <a:solidFill>
                  <a:prstClr val="black"/>
                </a:solidFill>
              </a:rPr>
              <a:t>	              </a:t>
            </a:r>
          </a:p>
          <a:p>
            <a:pPr algn="just"/>
            <a:r>
              <a:rPr lang="pt-BR" sz="3200" b="1" dirty="0">
                <a:solidFill>
                  <a:prstClr val="black"/>
                </a:solidFill>
              </a:rPr>
              <a:t>               ( 0,47%      0,43%       0,37%      )</a:t>
            </a:r>
          </a:p>
          <a:p>
            <a:pPr algn="just"/>
            <a:endParaRPr lang="pt-BR" sz="3200" b="1" dirty="0">
              <a:solidFill>
                <a:srgbClr val="1F497D"/>
              </a:solidFill>
            </a:endParaRPr>
          </a:p>
          <a:p>
            <a:endParaRPr lang="pt-BR" sz="2400" b="1" dirty="0">
              <a:solidFill>
                <a:srgbClr val="1F497D"/>
              </a:solidFill>
            </a:endParaRPr>
          </a:p>
          <a:p>
            <a:endParaRPr lang="pt-BR" sz="24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34242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baixo 8"/>
          <p:cNvSpPr/>
          <p:nvPr/>
        </p:nvSpPr>
        <p:spPr>
          <a:xfrm>
            <a:off x="3563888" y="400506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2" name="Seta para baixo 11"/>
          <p:cNvSpPr/>
          <p:nvPr/>
        </p:nvSpPr>
        <p:spPr>
          <a:xfrm>
            <a:off x="6732240" y="3995142"/>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3" name="Seta para baixo 12"/>
          <p:cNvSpPr/>
          <p:nvPr/>
        </p:nvSpPr>
        <p:spPr>
          <a:xfrm>
            <a:off x="5076056" y="400506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3057962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6025" y="404664"/>
            <a:ext cx="6984776" cy="4031873"/>
          </a:xfrm>
          <a:prstGeom prst="rect">
            <a:avLst/>
          </a:prstGeom>
          <a:noFill/>
        </p:spPr>
        <p:txBody>
          <a:bodyPr wrap="square" rtlCol="0">
            <a:spAutoFit/>
          </a:bodyPr>
          <a:lstStyle/>
          <a:p>
            <a:pPr algn="just"/>
            <a:r>
              <a:rPr lang="pt-BR" sz="3200" b="1" dirty="0">
                <a:solidFill>
                  <a:prstClr val="black"/>
                </a:solidFill>
              </a:rPr>
              <a:t>“A </a:t>
            </a:r>
            <a:r>
              <a:rPr lang="pt-BR" sz="3200" b="1" u="sng" dirty="0">
                <a:solidFill>
                  <a:srgbClr val="FF0000"/>
                </a:solidFill>
              </a:rPr>
              <a:t>DEFLAÇÃO</a:t>
            </a:r>
            <a:r>
              <a:rPr lang="pt-BR" sz="3200" b="1" dirty="0">
                <a:solidFill>
                  <a:prstClr val="black"/>
                </a:solidFill>
              </a:rPr>
              <a:t> É UMA BAIXA GENERALIZADA E CONTÍNUA DE PREÇOS DOS BENS E SERVIÇOS PRODUZIDOS NA ECONOMIA, DURANTE CERTO PERÍODO DE TEMPO” PODEMOS TAMBÉM DIZER QUE A DEFLAÇÃO É UMA INFLAÇÃO NEGATIVA.</a:t>
            </a:r>
          </a:p>
          <a:p>
            <a:pPr algn="just"/>
            <a:r>
              <a:rPr lang="pt-BR" sz="3200" b="1" dirty="0">
                <a:solidFill>
                  <a:prstClr val="black"/>
                </a:solidFill>
              </a:rPr>
              <a:t>                     (0,47%         - 0,12%)</a:t>
            </a:r>
          </a:p>
        </p:txBody>
      </p:sp>
      <p:sp>
        <p:nvSpPr>
          <p:cNvPr id="3" name="Seta para baixo 2"/>
          <p:cNvSpPr/>
          <p:nvPr/>
        </p:nvSpPr>
        <p:spPr>
          <a:xfrm>
            <a:off x="4427984" y="3716457"/>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340" y="4509120"/>
            <a:ext cx="3611383" cy="2708920"/>
          </a:xfrm>
          <a:prstGeom prst="rect">
            <a:avLst/>
          </a:prstGeom>
        </p:spPr>
      </p:pic>
    </p:spTree>
    <p:extLst>
      <p:ext uri="{BB962C8B-B14F-4D97-AF65-F5344CB8AC3E}">
        <p14:creationId xmlns:p14="http://schemas.microsoft.com/office/powerpoint/2010/main" val="1661641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16632"/>
            <a:ext cx="8387231" cy="5755422"/>
          </a:xfrm>
          <a:prstGeom prst="rect">
            <a:avLst/>
          </a:prstGeom>
          <a:noFill/>
        </p:spPr>
        <p:txBody>
          <a:bodyPr wrap="square" rtlCol="0">
            <a:spAutoFit/>
          </a:bodyPr>
          <a:lstStyle/>
          <a:p>
            <a:pPr marL="182563" algn="just"/>
            <a:r>
              <a:rPr lang="pt-BR" sz="3200" b="1" dirty="0">
                <a:solidFill>
                  <a:prstClr val="black"/>
                </a:solidFill>
                <a:effectLst>
                  <a:outerShdw blurRad="38100" dist="38100" dir="2700000" algn="tl">
                    <a:srgbClr val="000000">
                      <a:alpha val="43137"/>
                    </a:srgbClr>
                  </a:outerShdw>
                </a:effectLst>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ÍNDICES DE AFERIÇÃO DA INFLAÇÃO</a:t>
            </a:r>
            <a:endParaRPr lang="pt-BR" sz="4000" b="1" dirty="0">
              <a:solidFill>
                <a:srgbClr val="1F497D"/>
              </a:solidFill>
              <a:effectLst>
                <a:outerShdw blurRad="38100" dist="38100" dir="2700000" algn="tl">
                  <a:srgbClr val="000000">
                    <a:alpha val="43137"/>
                  </a:srgbClr>
                </a:outerShdw>
              </a:effectLst>
            </a:endParaRPr>
          </a:p>
          <a:p>
            <a:pPr marL="182563" algn="just"/>
            <a:endParaRPr lang="pt-BR" sz="4000" b="1" dirty="0">
              <a:solidFill>
                <a:prstClr val="black"/>
              </a:solidFill>
            </a:endParaRPr>
          </a:p>
          <a:p>
            <a:pPr marL="182563" algn="just"/>
            <a:r>
              <a:rPr lang="pt-BR" sz="3600" b="1" dirty="0">
                <a:solidFill>
                  <a:prstClr val="black"/>
                </a:solidFill>
              </a:rPr>
              <a:t>Com a divulgação de diversos Índices de Inflação como: </a:t>
            </a:r>
            <a:r>
              <a:rPr lang="pt-BR" sz="3600" b="1" u="sng" dirty="0">
                <a:solidFill>
                  <a:srgbClr val="1F497D"/>
                </a:solidFill>
              </a:rPr>
              <a:t>IGP-M</a:t>
            </a:r>
            <a:r>
              <a:rPr lang="pt-BR" sz="3600" b="1" dirty="0">
                <a:solidFill>
                  <a:prstClr val="black"/>
                </a:solidFill>
              </a:rPr>
              <a:t>, Índice Geral de Preços de Mercado; </a:t>
            </a:r>
            <a:r>
              <a:rPr lang="pt-BR" sz="3600" b="1" u="sng" dirty="0">
                <a:solidFill>
                  <a:srgbClr val="1F497D"/>
                </a:solidFill>
              </a:rPr>
              <a:t>INPC</a:t>
            </a:r>
            <a:r>
              <a:rPr lang="pt-BR" sz="3600" b="1" dirty="0">
                <a:solidFill>
                  <a:prstClr val="black"/>
                </a:solidFill>
              </a:rPr>
              <a:t>, Índice Nacional de Preços ao Consumidor; </a:t>
            </a:r>
            <a:r>
              <a:rPr lang="pt-BR" sz="3600" b="1" u="sng" dirty="0">
                <a:solidFill>
                  <a:srgbClr val="1F497D"/>
                </a:solidFill>
              </a:rPr>
              <a:t>IPCA</a:t>
            </a:r>
            <a:r>
              <a:rPr lang="pt-BR" sz="3600" b="1" dirty="0">
                <a:solidFill>
                  <a:prstClr val="black"/>
                </a:solidFill>
              </a:rPr>
              <a:t> Índice de Preços ao Consumidor Amplo e outros índices, muita gente fica confusa e tem dificuldade em interpretar qual deles é o mais relevante para o seu dia a dia.</a:t>
            </a:r>
            <a:endParaRPr lang="pt-BR" sz="2000" dirty="0">
              <a:solidFill>
                <a:prstClr val="black"/>
              </a:solidFill>
            </a:endParaRPr>
          </a:p>
        </p:txBody>
      </p:sp>
    </p:spTree>
    <p:extLst>
      <p:ext uri="{BB962C8B-B14F-4D97-AF65-F5344CB8AC3E}">
        <p14:creationId xmlns:p14="http://schemas.microsoft.com/office/powerpoint/2010/main" val="46198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5961" y="1318022"/>
            <a:ext cx="7776864" cy="5539978"/>
          </a:xfrm>
          <a:prstGeom prst="rect">
            <a:avLst/>
          </a:prstGeom>
          <a:noFill/>
        </p:spPr>
        <p:txBody>
          <a:bodyPr wrap="square" rtlCol="0">
            <a:spAutoFit/>
          </a:bodyPr>
          <a:lstStyle/>
          <a:p>
            <a:pPr marL="182563" algn="just"/>
            <a:r>
              <a:rPr lang="pt-BR" sz="2800" b="1" dirty="0">
                <a:solidFill>
                  <a:prstClr val="black"/>
                </a:solidFill>
              </a:rPr>
              <a:t>Para aferir a inflação é necessária uma medida, e a forma mais simples encontrada é compor uma cesta de produtos e medir a sua variação de preços. </a:t>
            </a:r>
            <a:r>
              <a:rPr lang="pt-BR" sz="2800" b="1" u="sng" dirty="0">
                <a:solidFill>
                  <a:srgbClr val="FF0000"/>
                </a:solidFill>
              </a:rPr>
              <a:t>Este é o conceito básico de todos os índices de inflação</a:t>
            </a:r>
          </a:p>
          <a:p>
            <a:pPr marL="182563" algn="just"/>
            <a:endParaRPr lang="pt-BR" sz="2800" b="1" u="sng" dirty="0">
              <a:solidFill>
                <a:prstClr val="black"/>
              </a:solidFill>
            </a:endParaRPr>
          </a:p>
          <a:p>
            <a:pPr marL="182563" algn="just"/>
            <a:r>
              <a:rPr lang="pt-BR" sz="2800" b="1" dirty="0">
                <a:solidFill>
                  <a:prstClr val="black"/>
                </a:solidFill>
              </a:rPr>
              <a:t>Com essa metodologia, baseada em pesquisas de orçamento familiar, os Institutos, que calculam os índices, montam uma cesta de produtos que representa a realidade de consumo da parcela da população que o índice tenta medir.</a:t>
            </a:r>
          </a:p>
          <a:p>
            <a:pPr marL="182563" algn="just"/>
            <a:endParaRPr lang="pt-BR" sz="2800" b="1" dirty="0">
              <a:solidFill>
                <a:prstClr val="black"/>
              </a:solidFill>
            </a:endParaRPr>
          </a:p>
          <a:p>
            <a:pPr algn="just"/>
            <a:endParaRPr lang="pt-BR" dirty="0">
              <a:solidFill>
                <a:prstClr val="black"/>
              </a:solidFill>
            </a:endParaRPr>
          </a:p>
        </p:txBody>
      </p:sp>
      <p:sp>
        <p:nvSpPr>
          <p:cNvPr id="3" name="CaixaDeTexto 2"/>
          <p:cNvSpPr txBox="1"/>
          <p:nvPr/>
        </p:nvSpPr>
        <p:spPr>
          <a:xfrm>
            <a:off x="1043608" y="332656"/>
            <a:ext cx="7593745"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ÍNDICE DE AFERIÇÃO DA INFLAÇÃO</a:t>
            </a:r>
          </a:p>
        </p:txBody>
      </p:sp>
    </p:spTree>
    <p:extLst>
      <p:ext uri="{BB962C8B-B14F-4D97-AF65-F5344CB8AC3E}">
        <p14:creationId xmlns:p14="http://schemas.microsoft.com/office/powerpoint/2010/main" val="1806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1844824"/>
            <a:ext cx="6912768" cy="3539430"/>
          </a:xfrm>
          <a:prstGeom prst="rect">
            <a:avLst/>
          </a:prstGeom>
          <a:noFill/>
        </p:spPr>
        <p:txBody>
          <a:bodyPr wrap="square" rtlCol="0">
            <a:spAutoFit/>
          </a:bodyPr>
          <a:lstStyle/>
          <a:p>
            <a:pPr algn="just"/>
            <a:r>
              <a:rPr lang="pt-PT" sz="3200" b="1" u="sng" dirty="0">
                <a:solidFill>
                  <a:prstClr val="black"/>
                </a:solidFill>
                <a:effectLst>
                  <a:outerShdw blurRad="38100" dist="38100" dir="2700000" algn="tl">
                    <a:srgbClr val="000000">
                      <a:alpha val="43137"/>
                    </a:srgbClr>
                  </a:outerShdw>
                </a:effectLst>
              </a:rPr>
              <a:t>Política econômica monetária</a:t>
            </a:r>
            <a:r>
              <a:rPr lang="pt-PT" sz="3200" b="1" dirty="0">
                <a:solidFill>
                  <a:prstClr val="black"/>
                </a:solidFill>
                <a:effectLst>
                  <a:outerShdw blurRad="38100" dist="38100" dir="2700000" algn="tl">
                    <a:srgbClr val="000000">
                      <a:alpha val="43137"/>
                    </a:srgbClr>
                  </a:outerShdw>
                </a:effectLst>
              </a:rPr>
              <a:t> </a:t>
            </a:r>
            <a:r>
              <a:rPr lang="pt-PT" sz="3200" b="1" dirty="0">
                <a:solidFill>
                  <a:prstClr val="black"/>
                </a:solidFill>
              </a:rPr>
              <a:t>é a atuação de autoridades monetárias sobre a quantidade de </a:t>
            </a:r>
            <a:r>
              <a:rPr lang="pt-PT" sz="3200" b="1" dirty="0">
                <a:solidFill>
                  <a:prstClr val="black"/>
                </a:solidFill>
                <a:hlinkClick r:id="rId2" tooltip="Moeda"/>
              </a:rPr>
              <a:t>moeda</a:t>
            </a:r>
            <a:r>
              <a:rPr lang="pt-PT" sz="3200" b="1" dirty="0">
                <a:solidFill>
                  <a:prstClr val="black"/>
                </a:solidFill>
              </a:rPr>
              <a:t> em circulação, de crédito e das taxas de </a:t>
            </a:r>
            <a:r>
              <a:rPr lang="pt-PT" sz="3200" b="1" dirty="0">
                <a:solidFill>
                  <a:prstClr val="black"/>
                </a:solidFill>
                <a:hlinkClick r:id="rId3" tooltip="Juro"/>
              </a:rPr>
              <a:t>juros</a:t>
            </a:r>
            <a:r>
              <a:rPr lang="pt-PT" sz="3200" b="1" dirty="0">
                <a:solidFill>
                  <a:prstClr val="black"/>
                </a:solidFill>
              </a:rPr>
              <a:t> controlando a liquidez global do sistema econômico.</a:t>
            </a:r>
            <a:endParaRPr lang="pt-BR" sz="3200" b="1" dirty="0">
              <a:solidFill>
                <a:prstClr val="black"/>
              </a:solidFill>
            </a:endParaRPr>
          </a:p>
          <a:p>
            <a:pPr algn="just"/>
            <a:endParaRPr lang="pt-BR" sz="3200" dirty="0">
              <a:solidFill>
                <a:prstClr val="black"/>
              </a:solidFill>
            </a:endParaRPr>
          </a:p>
        </p:txBody>
      </p:sp>
    </p:spTree>
    <p:extLst>
      <p:ext uri="{BB962C8B-B14F-4D97-AF65-F5344CB8AC3E}">
        <p14:creationId xmlns:p14="http://schemas.microsoft.com/office/powerpoint/2010/main" val="3752848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4390" y="908720"/>
            <a:ext cx="7848872" cy="5262979"/>
          </a:xfrm>
          <a:prstGeom prst="rect">
            <a:avLst/>
          </a:prstGeom>
          <a:noFill/>
        </p:spPr>
        <p:txBody>
          <a:bodyPr wrap="square" rtlCol="0">
            <a:spAutoFit/>
          </a:bodyPr>
          <a:lstStyle/>
          <a:p>
            <a:pPr marL="182563" algn="just"/>
            <a:endParaRPr lang="pt-BR" sz="2800" b="1" dirty="0">
              <a:solidFill>
                <a:prstClr val="black"/>
              </a:solidFill>
            </a:endParaRPr>
          </a:p>
          <a:p>
            <a:pPr marL="182563" algn="just"/>
            <a:r>
              <a:rPr lang="pt-BR" sz="2800" b="1" dirty="0">
                <a:solidFill>
                  <a:prstClr val="black"/>
                </a:solidFill>
              </a:rPr>
              <a:t>OS DOIS PRINCIPAIS ÍNDICES CALCULADOS PELO IBGE SÃO O </a:t>
            </a:r>
            <a:r>
              <a:rPr lang="pt-BR" sz="2800" b="1" u="sng" dirty="0">
                <a:solidFill>
                  <a:srgbClr val="1F497D">
                    <a:lumMod val="75000"/>
                  </a:srgbClr>
                </a:solidFill>
              </a:rPr>
              <a:t>INPC</a:t>
            </a:r>
            <a:r>
              <a:rPr lang="pt-BR" sz="2800" b="1" dirty="0">
                <a:solidFill>
                  <a:prstClr val="black"/>
                </a:solidFill>
              </a:rPr>
              <a:t>, QUE MEDE A VARIAÇÃO DE PREÇOS EM UMA FAIXA DE RENDA  ENTRE 1 E 8 SALÁRIOS MÍNIMOS E O </a:t>
            </a:r>
            <a:r>
              <a:rPr lang="pt-BR" sz="2800" b="1" u="sng" dirty="0">
                <a:solidFill>
                  <a:srgbClr val="1F497D">
                    <a:lumMod val="75000"/>
                  </a:srgbClr>
                </a:solidFill>
              </a:rPr>
              <a:t>IPCA</a:t>
            </a:r>
            <a:r>
              <a:rPr lang="pt-BR" sz="2800" b="1" dirty="0">
                <a:solidFill>
                  <a:prstClr val="black"/>
                </a:solidFill>
              </a:rPr>
              <a:t>, QUE TRABALHA NA FAIXA DE 1 A 40 SALÁRIOS MÍNIMOS. </a:t>
            </a:r>
          </a:p>
          <a:p>
            <a:pPr marL="182563" algn="just"/>
            <a:endParaRPr lang="pt-BR" sz="2800" b="1" dirty="0">
              <a:solidFill>
                <a:prstClr val="black"/>
              </a:solidFill>
            </a:endParaRPr>
          </a:p>
          <a:p>
            <a:pPr marL="182563" algn="just"/>
            <a:r>
              <a:rPr lang="pt-BR" sz="2800" b="1" dirty="0">
                <a:solidFill>
                  <a:prstClr val="black"/>
                </a:solidFill>
              </a:rPr>
              <a:t>COMO OS HÁBITOS DA POPULAÇÃO DE CONSUMO COM RENDA ENTRE 1 E 8 SALÁRIOS SÃO DIFERENTES DAQUELES QUE GANHAM ENTRE 1 E 40 SALÁRIOS, A COMPOSIÇÃO DOS ÍNDICES DEVE SER DIFERENTE. </a:t>
            </a:r>
          </a:p>
        </p:txBody>
      </p:sp>
      <p:sp>
        <p:nvSpPr>
          <p:cNvPr id="4" name="CaixaDeTexto 3"/>
          <p:cNvSpPr txBox="1"/>
          <p:nvPr/>
        </p:nvSpPr>
        <p:spPr>
          <a:xfrm>
            <a:off x="899592" y="0"/>
            <a:ext cx="8550878"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ÍNDICES DE AFERIÇÃO DA INFLAÇÃO</a:t>
            </a:r>
          </a:p>
        </p:txBody>
      </p:sp>
    </p:spTree>
    <p:extLst>
      <p:ext uri="{BB962C8B-B14F-4D97-AF65-F5344CB8AC3E}">
        <p14:creationId xmlns:p14="http://schemas.microsoft.com/office/powerpoint/2010/main" val="2120294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1484784"/>
            <a:ext cx="7128792" cy="4524315"/>
          </a:xfrm>
          <a:prstGeom prst="rect">
            <a:avLst/>
          </a:prstGeom>
          <a:noFill/>
        </p:spPr>
        <p:txBody>
          <a:bodyPr wrap="square" rtlCol="0">
            <a:spAutoFit/>
          </a:bodyPr>
          <a:lstStyle/>
          <a:p>
            <a:pPr marL="265113" algn="just"/>
            <a:r>
              <a:rPr lang="pt-BR" sz="3200" b="1" dirty="0">
                <a:solidFill>
                  <a:prstClr val="black"/>
                </a:solidFill>
              </a:rPr>
              <a:t>POR EXEMPLO, O PESO DOS PREÇOS DE  ALIMENTOS E  BEBIDAS É MENOR NO </a:t>
            </a:r>
            <a:r>
              <a:rPr lang="pt-BR" sz="3200" b="1" u="sng" dirty="0">
                <a:solidFill>
                  <a:srgbClr val="1F497D"/>
                </a:solidFill>
              </a:rPr>
              <a:t>IPCA</a:t>
            </a:r>
            <a:r>
              <a:rPr lang="pt-BR" sz="3200" b="1" dirty="0">
                <a:solidFill>
                  <a:srgbClr val="1F497D"/>
                </a:solidFill>
              </a:rPr>
              <a:t> </a:t>
            </a:r>
            <a:r>
              <a:rPr lang="pt-BR" sz="3200" b="1" dirty="0">
                <a:solidFill>
                  <a:prstClr val="black"/>
                </a:solidFill>
              </a:rPr>
              <a:t>(23,12%) DO QUE NO </a:t>
            </a:r>
            <a:r>
              <a:rPr lang="pt-BR" sz="3200" b="1" u="sng" dirty="0">
                <a:solidFill>
                  <a:srgbClr val="1F497D"/>
                </a:solidFill>
              </a:rPr>
              <a:t>INPC</a:t>
            </a:r>
            <a:r>
              <a:rPr lang="pt-BR" sz="3200" b="1" dirty="0">
                <a:solidFill>
                  <a:prstClr val="black"/>
                </a:solidFill>
              </a:rPr>
              <a:t> (28,27%) O QUE REFLETE O FATO DE QUE A POPULAÇÃO DE MENOR RENDA GASTA UMA PARCELA  MAIOR COM ALIMENTOS E BEBIDAS, SOBRANDO MENOS NO FINAL DO MÊS PARA OUTRAS DESPESAS.</a:t>
            </a:r>
          </a:p>
        </p:txBody>
      </p:sp>
      <p:sp>
        <p:nvSpPr>
          <p:cNvPr id="3" name="CaixaDeTexto 2"/>
          <p:cNvSpPr txBox="1"/>
          <p:nvPr/>
        </p:nvSpPr>
        <p:spPr>
          <a:xfrm>
            <a:off x="683568" y="476672"/>
            <a:ext cx="8136904"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ÍNDICES DE AFERIÇÃO DA INFLAÇÃO</a:t>
            </a:r>
          </a:p>
        </p:txBody>
      </p:sp>
    </p:spTree>
    <p:extLst>
      <p:ext uri="{BB962C8B-B14F-4D97-AF65-F5344CB8AC3E}">
        <p14:creationId xmlns:p14="http://schemas.microsoft.com/office/powerpoint/2010/main" val="88421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2839" y="1484784"/>
            <a:ext cx="8136904" cy="5632311"/>
          </a:xfrm>
          <a:prstGeom prst="rect">
            <a:avLst/>
          </a:prstGeom>
        </p:spPr>
        <p:txBody>
          <a:bodyPr wrap="square">
            <a:spAutoFit/>
          </a:bodyPr>
          <a:lstStyle/>
          <a:p>
            <a:pPr marL="265113" algn="just"/>
            <a:r>
              <a:rPr lang="pt-BR" sz="2800" b="1" dirty="0">
                <a:solidFill>
                  <a:prstClr val="black"/>
                </a:solidFill>
                <a:effectLst>
                  <a:outerShdw blurRad="38100" dist="38100" dir="2700000" algn="tl">
                    <a:srgbClr val="000000">
                      <a:alpha val="43137"/>
                    </a:srgbClr>
                  </a:outerShdw>
                </a:effectLst>
              </a:rPr>
              <a:t>ALGUNS DESTES ÍNDICES MEDEM A INFLAÇÃO À NÍVEL DO CONSUMIDOR, OU SEJA, A VARIAÇÃO DOS PREÇOS NO VAREJO, O QUE AFETA DIRETAMENTE A POPULAÇÃO. É O CASO DO </a:t>
            </a:r>
            <a:r>
              <a:rPr lang="pt-BR" sz="2800" b="1" u="sng" dirty="0">
                <a:solidFill>
                  <a:srgbClr val="1F497D"/>
                </a:solidFill>
                <a:effectLst>
                  <a:outerShdw blurRad="38100" dist="38100" dir="2700000" algn="tl">
                    <a:srgbClr val="000000">
                      <a:alpha val="43137"/>
                    </a:srgbClr>
                  </a:outerShdw>
                </a:effectLst>
              </a:rPr>
              <a:t>IPC</a:t>
            </a:r>
            <a:r>
              <a:rPr lang="pt-BR" sz="2800" b="1" dirty="0">
                <a:solidFill>
                  <a:prstClr val="black"/>
                </a:solidFill>
                <a:effectLst>
                  <a:outerShdw blurRad="38100" dist="38100" dir="2700000" algn="tl">
                    <a:srgbClr val="000000">
                      <a:alpha val="43137"/>
                    </a:srgbClr>
                  </a:outerShdw>
                </a:effectLst>
              </a:rPr>
              <a:t>,(Índice de Preços ao Consumidor) DO </a:t>
            </a:r>
            <a:r>
              <a:rPr lang="pt-BR" sz="2800" b="1" u="sng" dirty="0">
                <a:solidFill>
                  <a:srgbClr val="1F497D"/>
                </a:solidFill>
                <a:effectLst>
                  <a:outerShdw blurRad="38100" dist="38100" dir="2700000" algn="tl">
                    <a:srgbClr val="000000">
                      <a:alpha val="43137"/>
                    </a:srgbClr>
                  </a:outerShdw>
                </a:effectLst>
              </a:rPr>
              <a:t>INPC</a:t>
            </a:r>
            <a:r>
              <a:rPr lang="pt-BR" sz="2800" b="1" dirty="0">
                <a:solidFill>
                  <a:prstClr val="black"/>
                </a:solidFill>
                <a:effectLst>
                  <a:outerShdw blurRad="38100" dist="38100" dir="2700000" algn="tl">
                    <a:srgbClr val="000000">
                      <a:alpha val="43137"/>
                    </a:srgbClr>
                  </a:outerShdw>
                </a:effectLst>
              </a:rPr>
              <a:t> E DO </a:t>
            </a:r>
            <a:r>
              <a:rPr lang="pt-BR" sz="2800" b="1" u="sng" dirty="0">
                <a:solidFill>
                  <a:srgbClr val="1F497D"/>
                </a:solidFill>
                <a:effectLst>
                  <a:outerShdw blurRad="38100" dist="38100" dir="2700000" algn="tl">
                    <a:srgbClr val="000000">
                      <a:alpha val="43137"/>
                    </a:srgbClr>
                  </a:outerShdw>
                </a:effectLst>
              </a:rPr>
              <a:t>IPCA</a:t>
            </a:r>
            <a:r>
              <a:rPr lang="pt-BR" sz="2800" b="1" dirty="0">
                <a:solidFill>
                  <a:srgbClr val="1F497D"/>
                </a:solidFill>
                <a:effectLst>
                  <a:outerShdw blurRad="38100" dist="38100" dir="2700000" algn="tl">
                    <a:srgbClr val="000000">
                      <a:alpha val="43137"/>
                    </a:srgbClr>
                  </a:outerShdw>
                </a:effectLst>
              </a:rPr>
              <a:t>. </a:t>
            </a:r>
          </a:p>
          <a:p>
            <a:pPr marL="265113" algn="just"/>
            <a:endParaRPr lang="pt-BR" sz="2800" b="1" dirty="0">
              <a:solidFill>
                <a:srgbClr val="1F497D"/>
              </a:solidFill>
              <a:effectLst>
                <a:outerShdw blurRad="38100" dist="38100" dir="2700000" algn="tl">
                  <a:srgbClr val="000000">
                    <a:alpha val="43137"/>
                  </a:srgbClr>
                </a:outerShdw>
              </a:effectLst>
            </a:endParaRPr>
          </a:p>
          <a:p>
            <a:pPr marL="265113" algn="just"/>
            <a:r>
              <a:rPr lang="pt-BR" sz="2800" b="1" dirty="0">
                <a:solidFill>
                  <a:prstClr val="black"/>
                </a:solidFill>
                <a:effectLst>
                  <a:outerShdw blurRad="38100" dist="38100" dir="2700000" algn="tl">
                    <a:srgbClr val="000000">
                      <a:alpha val="43137"/>
                    </a:srgbClr>
                  </a:outerShdw>
                </a:effectLst>
              </a:rPr>
              <a:t>OUTROS ÍNDICES CALCULAM OS PREÇOS AOS PRODUTORES, MEDEM A VARIAÇÃO DOS PREÇOS NO ATACADO , COMO </a:t>
            </a:r>
            <a:r>
              <a:rPr lang="pt-BR" sz="2800" b="1" u="sng" dirty="0">
                <a:solidFill>
                  <a:srgbClr val="1F497D"/>
                </a:solidFill>
                <a:effectLst>
                  <a:outerShdw blurRad="38100" dist="38100" dir="2700000" algn="tl">
                    <a:srgbClr val="000000">
                      <a:alpha val="43137"/>
                    </a:srgbClr>
                  </a:outerShdw>
                </a:effectLst>
              </a:rPr>
              <a:t>IPA</a:t>
            </a:r>
            <a:r>
              <a:rPr lang="pt-BR" sz="2800" b="1" dirty="0">
                <a:solidFill>
                  <a:prstClr val="black"/>
                </a:solidFill>
                <a:effectLst>
                  <a:outerShdw blurRad="38100" dist="38100" dir="2700000" algn="tl">
                    <a:srgbClr val="000000">
                      <a:alpha val="43137"/>
                    </a:srgbClr>
                  </a:outerShdw>
                </a:effectLst>
              </a:rPr>
              <a:t> (Índice de Preços por Atacado) E O </a:t>
            </a:r>
            <a:r>
              <a:rPr lang="pt-BR" sz="2800" b="1" u="sng" dirty="0">
                <a:solidFill>
                  <a:srgbClr val="1F497D"/>
                </a:solidFill>
                <a:effectLst>
                  <a:outerShdw blurRad="38100" dist="38100" dir="2700000" algn="tl">
                    <a:srgbClr val="000000">
                      <a:alpha val="43137"/>
                    </a:srgbClr>
                  </a:outerShdw>
                </a:effectLst>
              </a:rPr>
              <a:t>IPA-DI</a:t>
            </a:r>
            <a:r>
              <a:rPr lang="pt-BR" sz="2800" b="1" dirty="0">
                <a:solidFill>
                  <a:prstClr val="black"/>
                </a:solidFill>
                <a:effectLst>
                  <a:outerShdw blurRad="38100" dist="38100" dir="2700000" algn="tl">
                    <a:srgbClr val="000000">
                      <a:alpha val="43137"/>
                    </a:srgbClr>
                  </a:outerShdw>
                </a:effectLst>
              </a:rPr>
              <a:t> (Índice de Preços por Atacado de Disponibilidade Interna)</a:t>
            </a:r>
          </a:p>
          <a:p>
            <a:pPr marL="265113" algn="just"/>
            <a:endParaRPr lang="pt-BR" sz="2400" b="1" dirty="0">
              <a:solidFill>
                <a:srgbClr val="1F497D"/>
              </a:solidFill>
              <a:effectLst>
                <a:outerShdw blurRad="38100" dist="38100" dir="2700000" algn="tl">
                  <a:srgbClr val="000000">
                    <a:alpha val="43137"/>
                  </a:srgbClr>
                </a:outerShdw>
              </a:effectLst>
            </a:endParaRPr>
          </a:p>
        </p:txBody>
      </p:sp>
      <p:sp>
        <p:nvSpPr>
          <p:cNvPr id="4" name="CaixaDeTexto 3"/>
          <p:cNvSpPr txBox="1"/>
          <p:nvPr/>
        </p:nvSpPr>
        <p:spPr>
          <a:xfrm>
            <a:off x="251520" y="476672"/>
            <a:ext cx="8496943"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ÍNDICES DE AFERIÇÃO DA INFLAÇÃO</a:t>
            </a:r>
          </a:p>
        </p:txBody>
      </p:sp>
    </p:spTree>
    <p:extLst>
      <p:ext uri="{BB962C8B-B14F-4D97-AF65-F5344CB8AC3E}">
        <p14:creationId xmlns:p14="http://schemas.microsoft.com/office/powerpoint/2010/main" val="4145840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12734" y="1340768"/>
            <a:ext cx="8136904" cy="5693866"/>
          </a:xfrm>
          <a:prstGeom prst="rect">
            <a:avLst/>
          </a:prstGeom>
          <a:noFill/>
        </p:spPr>
        <p:txBody>
          <a:bodyPr wrap="square" rtlCol="0">
            <a:spAutoFit/>
          </a:bodyPr>
          <a:lstStyle/>
          <a:p>
            <a:pPr marL="265113" algn="just"/>
            <a:r>
              <a:rPr lang="pt-BR" sz="2800" b="1" dirty="0">
                <a:solidFill>
                  <a:prstClr val="black"/>
                </a:solidFill>
                <a:effectLst>
                  <a:outerShdw blurRad="38100" dist="38100" dir="2700000" algn="tl">
                    <a:srgbClr val="000000">
                      <a:alpha val="43137"/>
                    </a:srgbClr>
                  </a:outerShdw>
                </a:effectLst>
              </a:rPr>
              <a:t>EXISTEM TAMBÉM ÍNDICES ESPECIALIZADOS, COMO O </a:t>
            </a:r>
            <a:r>
              <a:rPr lang="pt-BR" sz="2800" b="1" u="sng" dirty="0">
                <a:solidFill>
                  <a:srgbClr val="1F497D"/>
                </a:solidFill>
                <a:effectLst>
                  <a:outerShdw blurRad="38100" dist="38100" dir="2700000" algn="tl">
                    <a:srgbClr val="000000">
                      <a:alpha val="43137"/>
                    </a:srgbClr>
                  </a:outerShdw>
                </a:effectLst>
              </a:rPr>
              <a:t>INCC</a:t>
            </a:r>
            <a:r>
              <a:rPr lang="pt-BR" sz="2800" b="1" dirty="0">
                <a:solidFill>
                  <a:prstClr val="black"/>
                </a:solidFill>
                <a:effectLst>
                  <a:outerShdw blurRad="38100" dist="38100" dir="2700000" algn="tl">
                    <a:srgbClr val="000000">
                      <a:alpha val="43137"/>
                    </a:srgbClr>
                  </a:outerShdw>
                </a:effectLst>
              </a:rPr>
              <a:t> QUE MEDE OS PREÇOS DA CONSTRUÇÃO CIVIL.</a:t>
            </a:r>
          </a:p>
          <a:p>
            <a:pPr marL="265113" algn="just"/>
            <a:endParaRPr lang="pt-BR" sz="2800" b="1" dirty="0">
              <a:solidFill>
                <a:prstClr val="black"/>
              </a:solidFill>
              <a:effectLst>
                <a:outerShdw blurRad="38100" dist="38100" dir="2700000" algn="tl">
                  <a:srgbClr val="000000">
                    <a:alpha val="43137"/>
                  </a:srgbClr>
                </a:outerShdw>
              </a:effectLst>
            </a:endParaRPr>
          </a:p>
          <a:p>
            <a:pPr marL="265113" algn="just"/>
            <a:r>
              <a:rPr lang="pt-BR" sz="2800" b="1" dirty="0">
                <a:solidFill>
                  <a:prstClr val="black"/>
                </a:solidFill>
                <a:effectLst>
                  <a:outerShdw blurRad="38100" dist="38100" dir="2700000" algn="tl">
                    <a:srgbClr val="000000">
                      <a:alpha val="43137"/>
                    </a:srgbClr>
                  </a:outerShdw>
                </a:effectLst>
              </a:rPr>
              <a:t>A ESCOLHA DO ÍNDICE CORRETO, DESTE MODO, DEPENDE DO PADRÃO DE CONSUMO DE CADA UM. POR DIVERSOS MOTIVOS ALGUNS ÍNDICES GANHARAM MAIOR IMPORTÂNCIA, COMO O </a:t>
            </a:r>
            <a:r>
              <a:rPr lang="pt-BR" sz="2800" b="1" u="sng" dirty="0">
                <a:solidFill>
                  <a:srgbClr val="1F497D"/>
                </a:solidFill>
                <a:effectLst>
                  <a:outerShdw blurRad="38100" dist="38100" dir="2700000" algn="tl">
                    <a:srgbClr val="000000">
                      <a:alpha val="43137"/>
                    </a:srgbClr>
                  </a:outerShdw>
                </a:effectLst>
              </a:rPr>
              <a:t>IPCA</a:t>
            </a:r>
            <a:r>
              <a:rPr lang="pt-BR" sz="2800" b="1" dirty="0">
                <a:solidFill>
                  <a:prstClr val="black"/>
                </a:solidFill>
                <a:effectLst>
                  <a:outerShdw blurRad="38100" dist="38100" dir="2700000" algn="tl">
                    <a:srgbClr val="000000">
                      <a:alpha val="43137"/>
                    </a:srgbClr>
                  </a:outerShdw>
                </a:effectLst>
              </a:rPr>
              <a:t>, QUE É USADO PELO GOVERNO PARA GUIAR SUAS METAS DE INFLAÇÃO, OU O </a:t>
            </a:r>
            <a:r>
              <a:rPr lang="pt-BR" sz="2800" b="1" u="sng" dirty="0">
                <a:solidFill>
                  <a:srgbClr val="1F497D"/>
                </a:solidFill>
                <a:effectLst>
                  <a:outerShdw blurRad="38100" dist="38100" dir="2700000" algn="tl">
                    <a:srgbClr val="000000">
                      <a:alpha val="43137"/>
                    </a:srgbClr>
                  </a:outerShdw>
                </a:effectLst>
              </a:rPr>
              <a:t>IGP-M</a:t>
            </a:r>
            <a:r>
              <a:rPr lang="pt-BR" sz="2800" b="1" dirty="0">
                <a:solidFill>
                  <a:prstClr val="black"/>
                </a:solidFill>
                <a:effectLst>
                  <a:outerShdw blurRad="38100" dist="38100" dir="2700000" algn="tl">
                    <a:srgbClr val="000000">
                      <a:alpha val="43137"/>
                    </a:srgbClr>
                  </a:outerShdw>
                </a:effectLst>
              </a:rPr>
              <a:t> E O </a:t>
            </a:r>
            <a:r>
              <a:rPr lang="pt-BR" sz="2800" b="1" u="sng" dirty="0">
                <a:solidFill>
                  <a:srgbClr val="1F497D"/>
                </a:solidFill>
                <a:effectLst>
                  <a:outerShdw blurRad="38100" dist="38100" dir="2700000" algn="tl">
                    <a:srgbClr val="000000">
                      <a:alpha val="43137"/>
                    </a:srgbClr>
                  </a:outerShdw>
                </a:effectLst>
              </a:rPr>
              <a:t>IGP-DI</a:t>
            </a:r>
            <a:r>
              <a:rPr lang="pt-BR" sz="2800" b="1" dirty="0">
                <a:solidFill>
                  <a:prstClr val="black"/>
                </a:solidFill>
                <a:effectLst>
                  <a:outerShdw blurRad="38100" dist="38100" dir="2700000" algn="tl">
                    <a:srgbClr val="000000">
                      <a:alpha val="43137"/>
                    </a:srgbClr>
                  </a:outerShdw>
                </a:effectLst>
              </a:rPr>
              <a:t>, QUE SÃO USADOS NO REAJUSTE DE INÚMEROS CONTRATOS COMERCIAIS.</a:t>
            </a:r>
          </a:p>
          <a:p>
            <a:pPr algn="just"/>
            <a:endParaRPr lang="pt-BR" sz="2800" dirty="0">
              <a:solidFill>
                <a:prstClr val="black"/>
              </a:solidFill>
            </a:endParaRPr>
          </a:p>
        </p:txBody>
      </p:sp>
      <p:sp>
        <p:nvSpPr>
          <p:cNvPr id="4" name="CaixaDeTexto 3"/>
          <p:cNvSpPr txBox="1"/>
          <p:nvPr/>
        </p:nvSpPr>
        <p:spPr>
          <a:xfrm>
            <a:off x="611560" y="268597"/>
            <a:ext cx="8208912"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ÍNDICES DE AFERIÇÃO DA INFLAÇÃO</a:t>
            </a:r>
          </a:p>
        </p:txBody>
      </p:sp>
    </p:spTree>
    <p:extLst>
      <p:ext uri="{BB962C8B-B14F-4D97-AF65-F5344CB8AC3E}">
        <p14:creationId xmlns:p14="http://schemas.microsoft.com/office/powerpoint/2010/main" val="22089180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8" y="0"/>
            <a:ext cx="71993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39028563"/>
              </p:ext>
            </p:extLst>
          </p:nvPr>
        </p:nvGraphicFramePr>
        <p:xfrm>
          <a:off x="611560" y="1124744"/>
          <a:ext cx="8305790" cy="5440680"/>
        </p:xfrm>
        <a:graphic>
          <a:graphicData uri="http://schemas.openxmlformats.org/drawingml/2006/table">
            <a:tbl>
              <a:tblPr firstRow="1" firstCol="1" bandRow="1"/>
              <a:tblGrid>
                <a:gridCol w="3458986">
                  <a:extLst>
                    <a:ext uri="{9D8B030D-6E8A-4147-A177-3AD203B41FA5}">
                      <a16:colId xmlns:a16="http://schemas.microsoft.com/office/drawing/2014/main" val="20000"/>
                    </a:ext>
                  </a:extLst>
                </a:gridCol>
                <a:gridCol w="225451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422910">
                <a:tc gridSpan="3">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PESO DOS GRUPOS DE PRODUTOS E SERVIÇOS</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506338">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TIPO DE GASTO</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tc>
                  <a:txBody>
                    <a:bodyPr/>
                    <a:lstStyle/>
                    <a:p>
                      <a:pPr marL="0" indent="0" algn="ctr">
                        <a:lnSpc>
                          <a:spcPct val="150000"/>
                        </a:lnSpc>
                        <a:spcAft>
                          <a:spcPts val="1000"/>
                        </a:spcAft>
                      </a:pPr>
                      <a:r>
                        <a:rPr lang="pt-BR" sz="1600" b="1" dirty="0" smtClean="0">
                          <a:solidFill>
                            <a:srgbClr val="000000"/>
                          </a:solidFill>
                          <a:effectLst/>
                          <a:latin typeface="Arial"/>
                          <a:ea typeface="Times New Roman"/>
                          <a:cs typeface="Times New Roman"/>
                        </a:rPr>
                        <a:t>PESO </a:t>
                      </a:r>
                      <a:r>
                        <a:rPr lang="pt-BR" sz="1600" b="1" dirty="0">
                          <a:solidFill>
                            <a:srgbClr val="000000"/>
                          </a:solidFill>
                          <a:effectLst/>
                          <a:latin typeface="Arial"/>
                          <a:ea typeface="Times New Roman"/>
                          <a:cs typeface="Times New Roman"/>
                        </a:rPr>
                        <a:t>% </a:t>
                      </a:r>
                      <a:r>
                        <a:rPr lang="pt-BR" sz="1600" b="1" dirty="0" smtClean="0">
                          <a:solidFill>
                            <a:srgbClr val="000000"/>
                          </a:solidFill>
                          <a:effectLst/>
                          <a:latin typeface="Arial"/>
                          <a:ea typeface="Times New Roman"/>
                          <a:cs typeface="Times New Roman"/>
                        </a:rPr>
                        <a:t>DO GASTO</a:t>
                      </a:r>
                      <a:r>
                        <a:rPr lang="pt-BR" sz="1600" b="1" dirty="0">
                          <a:solidFill>
                            <a:srgbClr val="000000"/>
                          </a:solidFill>
                          <a:effectLst/>
                          <a:latin typeface="Arial"/>
                          <a:ea typeface="Times New Roman"/>
                          <a:cs typeface="Times New Roman"/>
                        </a:rPr>
                        <a:t/>
                      </a:r>
                      <a:br>
                        <a:rPr lang="pt-BR" sz="1600" b="1" dirty="0">
                          <a:solidFill>
                            <a:srgbClr val="000000"/>
                          </a:solidFill>
                          <a:effectLst/>
                          <a:latin typeface="Arial"/>
                          <a:ea typeface="Times New Roman"/>
                          <a:cs typeface="Times New Roman"/>
                        </a:rPr>
                      </a:br>
                      <a:r>
                        <a:rPr lang="pt-BR" sz="1600" b="1" dirty="0">
                          <a:solidFill>
                            <a:srgbClr val="000000"/>
                          </a:solidFill>
                          <a:effectLst/>
                          <a:latin typeface="Arial"/>
                          <a:ea typeface="Times New Roman"/>
                          <a:cs typeface="Times New Roman"/>
                        </a:rPr>
                        <a:t>(até 31.12.2011)</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PESO </a:t>
                      </a:r>
                      <a:r>
                        <a:rPr lang="pt-BR" sz="1600" b="1" dirty="0">
                          <a:solidFill>
                            <a:srgbClr val="000000"/>
                          </a:solidFill>
                          <a:effectLst/>
                          <a:latin typeface="Arial"/>
                          <a:ea typeface="Times New Roman"/>
                          <a:cs typeface="Times New Roman"/>
                        </a:rPr>
                        <a:t>% </a:t>
                      </a:r>
                      <a:r>
                        <a:rPr lang="pt-BR" sz="1600" b="1" dirty="0" smtClean="0">
                          <a:solidFill>
                            <a:srgbClr val="000000"/>
                          </a:solidFill>
                          <a:effectLst/>
                          <a:latin typeface="Arial"/>
                          <a:ea typeface="Times New Roman"/>
                          <a:cs typeface="Times New Roman"/>
                        </a:rPr>
                        <a:t>DO GASTO</a:t>
                      </a:r>
                      <a:r>
                        <a:rPr lang="pt-BR" sz="1600" b="1" dirty="0">
                          <a:solidFill>
                            <a:srgbClr val="000000"/>
                          </a:solidFill>
                          <a:effectLst/>
                          <a:latin typeface="Arial"/>
                          <a:ea typeface="Times New Roman"/>
                          <a:cs typeface="Times New Roman"/>
                        </a:rPr>
                        <a:t/>
                      </a:r>
                      <a:br>
                        <a:rPr lang="pt-BR" sz="1600" b="1" dirty="0">
                          <a:solidFill>
                            <a:srgbClr val="000000"/>
                          </a:solidFill>
                          <a:effectLst/>
                          <a:latin typeface="Arial"/>
                          <a:ea typeface="Times New Roman"/>
                          <a:cs typeface="Times New Roman"/>
                        </a:rPr>
                      </a:br>
                      <a:r>
                        <a:rPr lang="pt-BR" sz="1600" b="1" dirty="0">
                          <a:solidFill>
                            <a:srgbClr val="000000"/>
                          </a:solidFill>
                          <a:effectLst/>
                          <a:latin typeface="Arial"/>
                          <a:ea typeface="Times New Roman"/>
                          <a:cs typeface="Times New Roman"/>
                        </a:rPr>
                        <a:t>(a partir de 01.01.2012)</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376666">
                <a:tc>
                  <a:txBody>
                    <a:bodyPr/>
                    <a:lstStyle/>
                    <a:p>
                      <a:pPr algn="ctr">
                        <a:lnSpc>
                          <a:spcPct val="150000"/>
                        </a:lnSpc>
                        <a:spcAft>
                          <a:spcPts val="1000"/>
                        </a:spcAft>
                      </a:pPr>
                      <a:r>
                        <a:rPr lang="pt-BR" sz="1600" b="1" dirty="0" smtClean="0">
                          <a:solidFill>
                            <a:srgbClr val="000000"/>
                          </a:solidFill>
                          <a:effectLst/>
                          <a:latin typeface="Arial"/>
                          <a:ea typeface="Calibri"/>
                          <a:cs typeface="Times New Roman"/>
                        </a:rPr>
                        <a:t>ALIMENTAÇÃO</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23,46</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23,12</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TRANSPORTES</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18,69</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20,54</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HABITAÇÃO</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13,25</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14,62</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SAÚDE E CUIDADOS PESOAIS</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10,76</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11,09</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DESPESAS</a:t>
                      </a:r>
                      <a:r>
                        <a:rPr lang="pt-BR" sz="1600" b="1" baseline="0" dirty="0" smtClean="0">
                          <a:solidFill>
                            <a:srgbClr val="000000"/>
                          </a:solidFill>
                          <a:effectLst/>
                          <a:latin typeface="Arial"/>
                          <a:ea typeface="Times New Roman"/>
                          <a:cs typeface="Times New Roman"/>
                        </a:rPr>
                        <a:t> PESSOAIS</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10,54</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9,94</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VESTUÁRIO</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6,94</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6,67</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COMUNICAÇÃO</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5,25</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4,96</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ARTIGOS DE RESIDÊNCIA</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a:solidFill>
                            <a:srgbClr val="000000"/>
                          </a:solidFill>
                          <a:effectLst/>
                          <a:latin typeface="Arial"/>
                          <a:ea typeface="Times New Roman"/>
                          <a:cs typeface="Times New Roman"/>
                        </a:rPr>
                        <a:t>3,90</a:t>
                      </a:r>
                      <a:endParaRPr lang="pt-BR" sz="1600" b="1">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4,69</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EDUCAÇÃO</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a:solidFill>
                            <a:srgbClr val="000000"/>
                          </a:solidFill>
                          <a:effectLst/>
                          <a:latin typeface="Arial"/>
                          <a:ea typeface="Times New Roman"/>
                          <a:cs typeface="Times New Roman"/>
                        </a:rPr>
                        <a:t>7,21</a:t>
                      </a:r>
                      <a:endParaRPr lang="pt-BR" sz="1600" b="1">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4,37</a:t>
                      </a:r>
                      <a:endParaRPr lang="pt-BR" sz="1600" b="1"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algn="ctr">
                        <a:lnSpc>
                          <a:spcPct val="150000"/>
                        </a:lnSpc>
                        <a:spcAft>
                          <a:spcPts val="1000"/>
                        </a:spcAft>
                      </a:pPr>
                      <a:r>
                        <a:rPr lang="pt-BR" sz="1600" b="1" dirty="0" smtClean="0">
                          <a:solidFill>
                            <a:srgbClr val="000000"/>
                          </a:solidFill>
                          <a:effectLst/>
                          <a:latin typeface="Arial"/>
                          <a:ea typeface="Times New Roman"/>
                          <a:cs typeface="Times New Roman"/>
                        </a:rPr>
                        <a:t>TOTAL</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1600" b="1">
                          <a:solidFill>
                            <a:srgbClr val="000000"/>
                          </a:solidFill>
                          <a:effectLst/>
                          <a:latin typeface="Arial"/>
                          <a:ea typeface="Times New Roman"/>
                          <a:cs typeface="Times New Roman"/>
                        </a:rPr>
                        <a:t>100,00</a:t>
                      </a:r>
                      <a:endParaRPr lang="pt-BR" sz="160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tc>
                  <a:txBody>
                    <a:bodyPr/>
                    <a:lstStyle/>
                    <a:p>
                      <a:pPr algn="ctr">
                        <a:lnSpc>
                          <a:spcPct val="150000"/>
                        </a:lnSpc>
                        <a:spcAft>
                          <a:spcPts val="1000"/>
                        </a:spcAft>
                      </a:pPr>
                      <a:r>
                        <a:rPr lang="pt-BR" sz="1600" b="1" dirty="0">
                          <a:solidFill>
                            <a:srgbClr val="000000"/>
                          </a:solidFill>
                          <a:effectLst/>
                          <a:latin typeface="Arial"/>
                          <a:ea typeface="Times New Roman"/>
                          <a:cs typeface="Times New Roman"/>
                        </a:rPr>
                        <a:t>100,00</a:t>
                      </a:r>
                      <a:endParaRPr lang="pt-BR" sz="1600" dirty="0">
                        <a:effectLst/>
                        <a:latin typeface="Calibri"/>
                        <a:ea typeface="Calibri"/>
                        <a:cs typeface="Times New Roman"/>
                      </a:endParaRPr>
                    </a:p>
                  </a:txBody>
                  <a:tcPr marL="28575" marR="28575" marT="28575" marB="28575" anchor="ctr">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C0C0C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92554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10404" y="764704"/>
            <a:ext cx="5497900" cy="5016758"/>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BALANÇO DE</a:t>
            </a:r>
          </a:p>
          <a:p>
            <a:endParaRPr lang="pt-BR" sz="4000" b="1" dirty="0">
              <a:solidFill>
                <a:srgbClr val="1F497D"/>
              </a:solidFill>
              <a:effectLst>
                <a:outerShdw blurRad="38100" dist="38100" dir="2700000" algn="tl">
                  <a:srgbClr val="000000">
                    <a:alpha val="43137"/>
                  </a:srgbClr>
                </a:outerShdw>
              </a:effectLst>
            </a:endParaRPr>
          </a:p>
          <a:p>
            <a:r>
              <a:rPr lang="pt-BR" sz="4000" b="1" dirty="0">
                <a:solidFill>
                  <a:srgbClr val="1F497D"/>
                </a:solidFill>
                <a:effectLst>
                  <a:outerShdw blurRad="38100" dist="38100" dir="2700000" algn="tl">
                    <a:srgbClr val="000000">
                      <a:alpha val="43137"/>
                    </a:srgbClr>
                  </a:outerShdw>
                </a:effectLst>
              </a:rPr>
              <a:t>          </a:t>
            </a:r>
          </a:p>
          <a:p>
            <a:endParaRPr lang="pt-BR" sz="4000" b="1" dirty="0">
              <a:solidFill>
                <a:srgbClr val="1F497D"/>
              </a:solidFill>
              <a:effectLst>
                <a:outerShdw blurRad="38100" dist="38100" dir="2700000" algn="tl">
                  <a:srgbClr val="000000">
                    <a:alpha val="43137"/>
                  </a:srgbClr>
                </a:outerShdw>
              </a:effectLst>
            </a:endParaRPr>
          </a:p>
          <a:p>
            <a:r>
              <a:rPr lang="pt-BR" sz="4000" b="1" dirty="0">
                <a:solidFill>
                  <a:srgbClr val="1F497D"/>
                </a:solidFill>
                <a:effectLst>
                  <a:outerShdw blurRad="38100" dist="38100" dir="2700000" algn="tl">
                    <a:srgbClr val="000000">
                      <a:alpha val="43137"/>
                    </a:srgbClr>
                  </a:outerShdw>
                </a:effectLst>
              </a:rPr>
              <a:t>          </a:t>
            </a:r>
          </a:p>
          <a:p>
            <a:endParaRPr lang="pt-BR" sz="4000" b="1" dirty="0">
              <a:solidFill>
                <a:srgbClr val="1F497D"/>
              </a:solidFill>
              <a:effectLst>
                <a:outerShdw blurRad="38100" dist="38100" dir="2700000" algn="tl">
                  <a:srgbClr val="000000">
                    <a:alpha val="43137"/>
                  </a:srgbClr>
                </a:outerShdw>
              </a:effectLst>
            </a:endParaRPr>
          </a:p>
          <a:p>
            <a:r>
              <a:rPr lang="pt-BR" sz="4000" b="1" dirty="0">
                <a:solidFill>
                  <a:srgbClr val="1F497D"/>
                </a:solidFill>
                <a:effectLst>
                  <a:outerShdw blurRad="38100" dist="38100" dir="2700000" algn="tl">
                    <a:srgbClr val="000000">
                      <a:alpha val="43137"/>
                    </a:srgbClr>
                  </a:outerShdw>
                </a:effectLst>
              </a:rPr>
              <a:t>          </a:t>
            </a:r>
          </a:p>
          <a:p>
            <a:r>
              <a:rPr lang="pt-BR" sz="4000" b="1" dirty="0">
                <a:solidFill>
                  <a:srgbClr val="1F497D"/>
                </a:solidFill>
                <a:effectLst>
                  <a:outerShdw blurRad="38100" dist="38100" dir="2700000" algn="tl">
                    <a:srgbClr val="000000">
                      <a:alpha val="43137"/>
                    </a:srgbClr>
                  </a:outerShdw>
                </a:effectLst>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PAGAMENTOS</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981" y="1694428"/>
            <a:ext cx="3150746" cy="3157309"/>
          </a:xfrm>
          <a:prstGeom prst="rect">
            <a:avLst/>
          </a:prstGeom>
        </p:spPr>
      </p:pic>
    </p:spTree>
    <p:extLst>
      <p:ext uri="{BB962C8B-B14F-4D97-AF65-F5344CB8AC3E}">
        <p14:creationId xmlns:p14="http://schemas.microsoft.com/office/powerpoint/2010/main" val="3487636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332656"/>
            <a:ext cx="184731" cy="461665"/>
          </a:xfrm>
          <a:prstGeom prst="rect">
            <a:avLst/>
          </a:prstGeom>
          <a:noFill/>
        </p:spPr>
        <p:txBody>
          <a:bodyPr wrap="none" rtlCol="0">
            <a:spAutoFit/>
          </a:bodyPr>
          <a:lstStyle/>
          <a:p>
            <a:endParaRPr lang="pt-BR" sz="2400">
              <a:solidFill>
                <a:prstClr val="black"/>
              </a:solidFill>
            </a:endParaRPr>
          </a:p>
        </p:txBody>
      </p:sp>
      <p:sp>
        <p:nvSpPr>
          <p:cNvPr id="3" name="CaixaDeTexto 2"/>
          <p:cNvSpPr txBox="1"/>
          <p:nvPr/>
        </p:nvSpPr>
        <p:spPr>
          <a:xfrm>
            <a:off x="395536" y="101045"/>
            <a:ext cx="8064896" cy="5509200"/>
          </a:xfrm>
          <a:prstGeom prst="rect">
            <a:avLst/>
          </a:prstGeom>
          <a:noFill/>
        </p:spPr>
        <p:txBody>
          <a:bodyPr wrap="square" rtlCol="0">
            <a:spAutoFit/>
          </a:bodyPr>
          <a:lstStyle/>
          <a:p>
            <a:r>
              <a:rPr lang="pt-BR" sz="3200" dirty="0">
                <a:solidFill>
                  <a:prstClr val="black"/>
                </a:solidFill>
              </a:rPr>
              <a:t>           </a:t>
            </a:r>
          </a:p>
          <a:p>
            <a:r>
              <a:rPr lang="pt-BR" sz="3200" b="1" dirty="0">
                <a:ln w="10541" cmpd="sng">
                  <a:solidFill>
                    <a:srgbClr val="4F81BD">
                      <a:shade val="88000"/>
                      <a:satMod val="110000"/>
                    </a:srgbClr>
                  </a:solidFill>
                  <a:prstDash val="solid"/>
                </a:ln>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BALANÇO DE PAGAMENTOS</a:t>
            </a:r>
            <a:endParaRPr lang="pt-BR" sz="4000" b="1" dirty="0">
              <a:solidFill>
                <a:srgbClr val="1F497D"/>
              </a:solidFill>
            </a:endParaRPr>
          </a:p>
          <a:p>
            <a:endParaRPr lang="pt-BR" sz="2400" b="1" dirty="0">
              <a:solidFill>
                <a:srgbClr val="1F497D"/>
              </a:solidFill>
            </a:endParaRPr>
          </a:p>
          <a:p>
            <a:pPr algn="just"/>
            <a:endParaRPr lang="pt-BR" sz="3200" b="1" dirty="0">
              <a:solidFill>
                <a:prstClr val="black"/>
              </a:solidFill>
              <a:effectLst>
                <a:outerShdw blurRad="38100" dist="38100" dir="2700000" algn="tl">
                  <a:srgbClr val="000000">
                    <a:alpha val="43137"/>
                  </a:srgbClr>
                </a:outerShdw>
              </a:effectLst>
            </a:endParaRPr>
          </a:p>
          <a:p>
            <a:pPr algn="just"/>
            <a:endParaRPr lang="pt-BR" sz="3200" b="1" dirty="0">
              <a:solidFill>
                <a:prstClr val="black"/>
              </a:solidFill>
              <a:effectLst>
                <a:outerShdw blurRad="38100" dist="38100" dir="2700000" algn="tl">
                  <a:srgbClr val="000000">
                    <a:alpha val="43137"/>
                  </a:srgbClr>
                </a:outerShdw>
              </a:effectLst>
            </a:endParaRPr>
          </a:p>
          <a:p>
            <a:pPr algn="just"/>
            <a:r>
              <a:rPr lang="pt-BR" sz="3200" b="1" dirty="0">
                <a:solidFill>
                  <a:prstClr val="black"/>
                </a:solidFill>
                <a:effectLst>
                  <a:outerShdw blurRad="38100" dist="38100" dir="2700000" algn="tl">
                    <a:srgbClr val="000000">
                      <a:alpha val="43137"/>
                    </a:srgbClr>
                  </a:outerShdw>
                </a:effectLst>
              </a:rPr>
              <a:t>É O REGISTRO DO TOTAL DE DIVISAS (DINHEIRO) QUE ENTRA E SAI DE UM PAÍS, NA FORMA DE IMPORTAÇÕES E EXPORTAÇÕES DE PRODUTOS, SERVIÇOS, CAPITAL FINANCEIRO, BEM COMO DAS TRANSFERÊNCIAS COMERCIAIS.</a:t>
            </a:r>
          </a:p>
        </p:txBody>
      </p:sp>
      <p:sp>
        <p:nvSpPr>
          <p:cNvPr id="5" name="CaixaDeTexto 4"/>
          <p:cNvSpPr txBox="1"/>
          <p:nvPr/>
        </p:nvSpPr>
        <p:spPr>
          <a:xfrm>
            <a:off x="174288" y="3675112"/>
            <a:ext cx="4608512" cy="830997"/>
          </a:xfrm>
          <a:prstGeom prst="rect">
            <a:avLst/>
          </a:prstGeom>
          <a:noFill/>
          <a:effectLst/>
        </p:spPr>
        <p:txBody>
          <a:bodyPr wrap="square" rtlCol="0">
            <a:spAutoFit/>
          </a:bodyPr>
          <a:lstStyle/>
          <a:p>
            <a:r>
              <a:rPr lang="pt-BR" sz="2400" dirty="0">
                <a:ln>
                  <a:solidFill>
                    <a:prstClr val="black"/>
                  </a:solidFill>
                </a:ln>
                <a:solidFill>
                  <a:prstClr val="black"/>
                </a:solidFill>
              </a:rPr>
              <a:t>         </a:t>
            </a:r>
            <a:endParaRPr lang="pt-BR" sz="2400" dirty="0">
              <a:solidFill>
                <a:prstClr val="black"/>
              </a:solidFill>
            </a:endParaRPr>
          </a:p>
          <a:p>
            <a:endParaRPr lang="pt-BR" sz="2400" dirty="0">
              <a:solidFill>
                <a:prstClr val="black"/>
              </a:solidFill>
            </a:endParaRPr>
          </a:p>
        </p:txBody>
      </p:sp>
    </p:spTree>
    <p:extLst>
      <p:ext uri="{BB962C8B-B14F-4D97-AF65-F5344CB8AC3E}">
        <p14:creationId xmlns:p14="http://schemas.microsoft.com/office/powerpoint/2010/main" val="190401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65955" y="2492896"/>
            <a:ext cx="7560840" cy="2554545"/>
          </a:xfrm>
          <a:prstGeom prst="rect">
            <a:avLst/>
          </a:prstGeom>
          <a:noFill/>
        </p:spPr>
        <p:txBody>
          <a:bodyPr wrap="square" rtlCol="0">
            <a:spAutoFit/>
          </a:bodyPr>
          <a:lstStyle/>
          <a:p>
            <a:pPr algn="just"/>
            <a:r>
              <a:rPr lang="pt-BR" sz="3200" b="1" dirty="0">
                <a:solidFill>
                  <a:prstClr val="black"/>
                </a:solidFill>
                <a:effectLst>
                  <a:outerShdw blurRad="38100" dist="38100" dir="2700000" algn="tl">
                    <a:srgbClr val="000000">
                      <a:alpha val="43137"/>
                    </a:srgbClr>
                  </a:outerShdw>
                </a:effectLst>
              </a:rPr>
              <a:t>É UM INSTRUMENTO DA CONTABILIDADE NACIONAL, QUE DEMONSTRA AS RELAÇÕES COMERCIAIS DE UM PAÍS COM O RESTO DO MUNDO. </a:t>
            </a:r>
          </a:p>
          <a:p>
            <a:endParaRPr lang="pt-BR" sz="3200" dirty="0">
              <a:solidFill>
                <a:prstClr val="black"/>
              </a:solidFill>
            </a:endParaRPr>
          </a:p>
        </p:txBody>
      </p:sp>
      <p:sp>
        <p:nvSpPr>
          <p:cNvPr id="4" name="CaixaDeTexto 3"/>
          <p:cNvSpPr txBox="1"/>
          <p:nvPr/>
        </p:nvSpPr>
        <p:spPr>
          <a:xfrm>
            <a:off x="1250930" y="692696"/>
            <a:ext cx="7200800"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BALANÇO DE PAGAMENTOS</a:t>
            </a:r>
            <a:endParaRPr lang="pt-BR" sz="4000" dirty="0">
              <a:solidFill>
                <a:prstClr val="black"/>
              </a:solidFill>
            </a:endParaRPr>
          </a:p>
        </p:txBody>
      </p:sp>
    </p:spTree>
    <p:extLst>
      <p:ext uri="{BB962C8B-B14F-4D97-AF65-F5344CB8AC3E}">
        <p14:creationId xmlns:p14="http://schemas.microsoft.com/office/powerpoint/2010/main" val="1894845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980728"/>
            <a:ext cx="7272808" cy="2739211"/>
          </a:xfrm>
          <a:prstGeom prst="rect">
            <a:avLst/>
          </a:prstGeom>
          <a:noFill/>
        </p:spPr>
        <p:txBody>
          <a:bodyPr wrap="square" rtlCol="0">
            <a:spAutoFit/>
          </a:bodyPr>
          <a:lstStyle/>
          <a:p>
            <a:r>
              <a:rPr lang="pt-BR" sz="3200" b="1" dirty="0">
                <a:ln>
                  <a:solidFill>
                    <a:prstClr val="black"/>
                  </a:solidFill>
                </a:ln>
                <a:solidFill>
                  <a:srgbClr val="1F497D"/>
                </a:solidFill>
              </a:rPr>
              <a:t>                      </a:t>
            </a:r>
            <a:r>
              <a:rPr lang="pt-BR" sz="3200" b="1" dirty="0">
                <a:ln>
                  <a:solidFill>
                    <a:prstClr val="black"/>
                  </a:solidFill>
                </a:ln>
                <a:solidFill>
                  <a:srgbClr val="FF0000"/>
                </a:solidFill>
              </a:rPr>
              <a:t>DÉBITOS ( - )</a:t>
            </a:r>
          </a:p>
          <a:p>
            <a:endParaRPr lang="pt-BR" sz="2800" b="1" dirty="0">
              <a:ln>
                <a:solidFill>
                  <a:prstClr val="black"/>
                </a:solidFill>
              </a:ln>
              <a:solidFill>
                <a:prstClr val="black"/>
              </a:solidFill>
            </a:endParaRPr>
          </a:p>
          <a:p>
            <a:r>
              <a:rPr lang="pt-BR" sz="2800" b="1" dirty="0">
                <a:ln>
                  <a:solidFill>
                    <a:prstClr val="black"/>
                  </a:solidFill>
                </a:ln>
                <a:solidFill>
                  <a:prstClr val="black"/>
                </a:solidFill>
              </a:rPr>
              <a:t>IMPORTAÇÕES</a:t>
            </a:r>
          </a:p>
          <a:p>
            <a:r>
              <a:rPr lang="pt-BR" sz="2800" b="1" dirty="0">
                <a:ln>
                  <a:solidFill>
                    <a:prstClr val="black"/>
                  </a:solidFill>
                </a:ln>
                <a:solidFill>
                  <a:prstClr val="black"/>
                </a:solidFill>
              </a:rPr>
              <a:t>PAGAMENTOS DE DOAÇÕES</a:t>
            </a:r>
          </a:p>
          <a:p>
            <a:r>
              <a:rPr lang="pt-BR" sz="2800" b="1" dirty="0">
                <a:ln>
                  <a:solidFill>
                    <a:prstClr val="black"/>
                  </a:solidFill>
                </a:ln>
                <a:solidFill>
                  <a:prstClr val="black"/>
                </a:solidFill>
              </a:rPr>
              <a:t>PAGAMENTO DE EMPRÉSTIMOS</a:t>
            </a:r>
          </a:p>
          <a:p>
            <a:r>
              <a:rPr lang="pt-BR" sz="2800" b="1" dirty="0">
                <a:ln>
                  <a:solidFill>
                    <a:prstClr val="black"/>
                  </a:solidFill>
                </a:ln>
                <a:solidFill>
                  <a:prstClr val="black"/>
                </a:solidFill>
              </a:rPr>
              <a:t>COMPRA DE ATIVOS NO MERCADO </a:t>
            </a:r>
            <a:r>
              <a:rPr lang="pt-BR" sz="2800" b="1" dirty="0">
                <a:ln>
                  <a:solidFill>
                    <a:prstClr val="black"/>
                  </a:solidFill>
                </a:ln>
                <a:solidFill>
                  <a:prstClr val="black"/>
                </a:solidFill>
                <a:effectLst>
                  <a:outerShdw blurRad="38100" dist="38100" dir="2700000" algn="tl">
                    <a:srgbClr val="000000">
                      <a:alpha val="43137"/>
                    </a:srgbClr>
                  </a:outerShdw>
                </a:effectLst>
              </a:rPr>
              <a:t>FIN</a:t>
            </a:r>
            <a:r>
              <a:rPr lang="pt-BR" sz="2800" dirty="0">
                <a:ln>
                  <a:solidFill>
                    <a:prstClr val="black"/>
                  </a:solidFill>
                </a:ln>
                <a:solidFill>
                  <a:prstClr val="black"/>
                </a:solidFill>
                <a:effectLst>
                  <a:outerShdw blurRad="38100" dist="38100" dir="2700000" algn="tl">
                    <a:srgbClr val="000000">
                      <a:alpha val="43137"/>
                    </a:srgbClr>
                  </a:outerShdw>
                </a:effectLst>
              </a:rPr>
              <a:t>ANCEIRO</a:t>
            </a:r>
            <a:r>
              <a:rPr lang="pt-BR" dirty="0">
                <a:solidFill>
                  <a:prstClr val="black"/>
                </a:solidFill>
                <a:effectLst>
                  <a:outerShdw blurRad="38100" dist="38100" dir="2700000" algn="tl">
                    <a:srgbClr val="000000">
                      <a:alpha val="43137"/>
                    </a:srgbClr>
                  </a:outerShdw>
                </a:effectLst>
              </a:rPr>
              <a:t> </a:t>
            </a:r>
          </a:p>
        </p:txBody>
      </p:sp>
      <p:sp>
        <p:nvSpPr>
          <p:cNvPr id="3" name="CaixaDeTexto 2"/>
          <p:cNvSpPr txBox="1"/>
          <p:nvPr/>
        </p:nvSpPr>
        <p:spPr>
          <a:xfrm>
            <a:off x="971600" y="3903345"/>
            <a:ext cx="4631398" cy="3016210"/>
          </a:xfrm>
          <a:prstGeom prst="rect">
            <a:avLst/>
          </a:prstGeom>
          <a:noFill/>
        </p:spPr>
        <p:txBody>
          <a:bodyPr wrap="square" rtlCol="0">
            <a:spAutoFit/>
          </a:bodyPr>
          <a:lstStyle/>
          <a:p>
            <a:r>
              <a:rPr lang="pt-BR" sz="3200" b="1" dirty="0">
                <a:ln>
                  <a:solidFill>
                    <a:prstClr val="black"/>
                  </a:solidFill>
                </a:ln>
                <a:solidFill>
                  <a:srgbClr val="1F497D"/>
                </a:solidFill>
              </a:rPr>
              <a:t>                     CRÉDITOS ( + )</a:t>
            </a:r>
          </a:p>
          <a:p>
            <a:endParaRPr lang="pt-BR" sz="2800" b="1" dirty="0">
              <a:ln>
                <a:solidFill>
                  <a:prstClr val="black"/>
                </a:solidFill>
              </a:ln>
              <a:solidFill>
                <a:prstClr val="black"/>
              </a:solidFill>
            </a:endParaRPr>
          </a:p>
          <a:p>
            <a:r>
              <a:rPr lang="pt-BR" sz="2800" b="1" dirty="0">
                <a:ln>
                  <a:solidFill>
                    <a:prstClr val="black"/>
                  </a:solidFill>
                </a:ln>
                <a:solidFill>
                  <a:prstClr val="black"/>
                </a:solidFill>
              </a:rPr>
              <a:t>EXPORTAÇÕES</a:t>
            </a:r>
          </a:p>
          <a:p>
            <a:r>
              <a:rPr lang="pt-BR" sz="2800" b="1" dirty="0">
                <a:ln>
                  <a:solidFill>
                    <a:prstClr val="black"/>
                  </a:solidFill>
                </a:ln>
                <a:solidFill>
                  <a:prstClr val="black"/>
                </a:solidFill>
              </a:rPr>
              <a:t>RECEBER DOAÇÕES</a:t>
            </a:r>
          </a:p>
          <a:p>
            <a:r>
              <a:rPr lang="pt-BR" sz="2800" b="1" dirty="0">
                <a:ln>
                  <a:solidFill>
                    <a:prstClr val="black"/>
                  </a:solidFill>
                </a:ln>
                <a:solidFill>
                  <a:prstClr val="black"/>
                </a:solidFill>
              </a:rPr>
              <a:t>RECEBER EMPRÉSTIMOS</a:t>
            </a:r>
          </a:p>
          <a:p>
            <a:r>
              <a:rPr lang="pt-BR" sz="2800" b="1" dirty="0">
                <a:ln>
                  <a:solidFill>
                    <a:prstClr val="black"/>
                  </a:solidFill>
                </a:ln>
                <a:solidFill>
                  <a:prstClr val="black"/>
                </a:solidFill>
              </a:rPr>
              <a:t>VENDA DE ATIVOS NA BOLSA</a:t>
            </a:r>
          </a:p>
          <a:p>
            <a:endParaRPr lang="pt-BR" dirty="0">
              <a:solidFill>
                <a:prstClr val="black"/>
              </a:solidFill>
            </a:endParaRPr>
          </a:p>
        </p:txBody>
      </p:sp>
      <p:sp>
        <p:nvSpPr>
          <p:cNvPr id="4" name="CaixaDeTexto 3"/>
          <p:cNvSpPr txBox="1"/>
          <p:nvPr/>
        </p:nvSpPr>
        <p:spPr>
          <a:xfrm>
            <a:off x="1475656" y="116632"/>
            <a:ext cx="6222024"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BALANÇO DE PAGAMENTOS</a:t>
            </a:r>
          </a:p>
        </p:txBody>
      </p:sp>
    </p:spTree>
    <p:extLst>
      <p:ext uri="{BB962C8B-B14F-4D97-AF65-F5344CB8AC3E}">
        <p14:creationId xmlns:p14="http://schemas.microsoft.com/office/powerpoint/2010/main" val="2645129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9484"/>
            <a:ext cx="8928992" cy="6555641"/>
          </a:xfrm>
          <a:prstGeom prst="rect">
            <a:avLst/>
          </a:prstGeom>
          <a:noFill/>
        </p:spPr>
        <p:txBody>
          <a:bodyPr wrap="square" rtlCol="0">
            <a:spAutoFit/>
          </a:bodyPr>
          <a:lstStyle/>
          <a:p>
            <a:r>
              <a:rPr lang="pt-BR" sz="3200" i="1" dirty="0">
                <a:solidFill>
                  <a:srgbClr val="4F81BD"/>
                </a:solidFill>
                <a:effectLst>
                  <a:outerShdw blurRad="38100" dist="38100" dir="2700000" algn="tl">
                    <a:srgbClr val="000000">
                      <a:alpha val="43137"/>
                    </a:srgbClr>
                  </a:outerShdw>
                </a:effectLst>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BALANÇO DE PAGAMENTOS</a:t>
            </a:r>
            <a:endParaRPr lang="pt-BR" sz="3200" b="1" dirty="0">
              <a:solidFill>
                <a:srgbClr val="1F497D"/>
              </a:solidFill>
              <a:effectLst>
                <a:outerShdw blurRad="38100" dist="38100" dir="2700000" algn="tl">
                  <a:srgbClr val="000000">
                    <a:alpha val="43137"/>
                  </a:srgbClr>
                </a:outerShdw>
              </a:effectLst>
            </a:endParaRPr>
          </a:p>
          <a:p>
            <a:r>
              <a:rPr lang="pt-BR" sz="2800" b="1" i="1" dirty="0">
                <a:solidFill>
                  <a:srgbClr val="4F81BD"/>
                </a:solidFill>
                <a:effectLst>
                  <a:outerShdw blurRad="38100" dist="38100" dir="2700000" algn="tl">
                    <a:srgbClr val="000000">
                      <a:alpha val="43137"/>
                    </a:srgbClr>
                  </a:outerShdw>
                </a:effectLst>
              </a:rPr>
              <a:t>                                      </a:t>
            </a:r>
            <a:r>
              <a:rPr lang="pt-BR" b="1" i="1" dirty="0">
                <a:solidFill>
                  <a:srgbClr val="1F497D"/>
                </a:solidFill>
                <a:effectLst>
                  <a:outerShdw blurRad="38100" dist="38100" dir="2700000" algn="tl">
                    <a:srgbClr val="000000">
                      <a:alpha val="43137"/>
                    </a:srgbClr>
                  </a:outerShdw>
                </a:effectLst>
              </a:rPr>
              <a:t>(em milhões de dólares)</a:t>
            </a:r>
            <a:endParaRPr lang="pt-BR" b="1" dirty="0">
              <a:solidFill>
                <a:srgbClr val="1F497D"/>
              </a:solidFill>
            </a:endParaRPr>
          </a:p>
          <a:p>
            <a:endParaRPr lang="pt-BR" sz="2400" b="1" i="1" dirty="0">
              <a:solidFill>
                <a:srgbClr val="4F81BD"/>
              </a:solidFill>
              <a:effectLst>
                <a:outerShdw blurRad="38100" dist="38100" dir="2700000" algn="tl">
                  <a:srgbClr val="000000">
                    <a:alpha val="43137"/>
                  </a:srgbClr>
                </a:outerShdw>
              </a:effectLst>
            </a:endParaRPr>
          </a:p>
          <a:p>
            <a:r>
              <a:rPr lang="pt-BR" sz="2400" b="1" dirty="0">
                <a:solidFill>
                  <a:prstClr val="black"/>
                </a:solidFill>
              </a:rPr>
              <a:t>              1.    </a:t>
            </a:r>
            <a:r>
              <a:rPr lang="pt-BR" sz="2400" b="1" dirty="0">
                <a:solidFill>
                  <a:prstClr val="black"/>
                </a:solidFill>
                <a:effectLst>
                  <a:outerShdw blurRad="38100" dist="38100" dir="2700000" algn="tl">
                    <a:srgbClr val="000000">
                      <a:alpha val="43137"/>
                    </a:srgbClr>
                  </a:outerShdw>
                </a:effectLst>
              </a:rPr>
              <a:t>Balança de Transações Correntes</a:t>
            </a:r>
          </a:p>
          <a:p>
            <a:r>
              <a:rPr lang="pt-BR" sz="2400" b="1" dirty="0">
                <a:solidFill>
                  <a:prstClr val="black"/>
                </a:solidFill>
              </a:rPr>
              <a:t>         </a:t>
            </a:r>
          </a:p>
          <a:p>
            <a:r>
              <a:rPr lang="pt-BR" sz="2400" b="1" dirty="0">
                <a:solidFill>
                  <a:prstClr val="black"/>
                </a:solidFill>
              </a:rPr>
              <a:t>              1.1 Balança Comercial</a:t>
            </a:r>
          </a:p>
          <a:p>
            <a:r>
              <a:rPr lang="pt-BR" sz="2400" b="1" dirty="0">
                <a:solidFill>
                  <a:prstClr val="black"/>
                </a:solidFill>
              </a:rPr>
              <a:t>	 1.1.1  Importações ............... 17.000         </a:t>
            </a:r>
          </a:p>
          <a:p>
            <a:r>
              <a:rPr lang="pt-BR" sz="2400" b="1" dirty="0">
                <a:solidFill>
                  <a:prstClr val="black"/>
                </a:solidFill>
              </a:rPr>
              <a:t>              1.1.2  Exportações................  15.000</a:t>
            </a:r>
          </a:p>
          <a:p>
            <a:r>
              <a:rPr lang="pt-BR" sz="2400" b="1" dirty="0">
                <a:solidFill>
                  <a:prstClr val="black"/>
                </a:solidFill>
              </a:rPr>
              <a:t>	 Saldo (Déficit) ........................................................         2.000</a:t>
            </a:r>
          </a:p>
          <a:p>
            <a:r>
              <a:rPr lang="pt-BR" sz="2400" b="1" dirty="0">
                <a:solidFill>
                  <a:prstClr val="black"/>
                </a:solidFill>
              </a:rPr>
              <a:t>        </a:t>
            </a:r>
          </a:p>
          <a:p>
            <a:r>
              <a:rPr lang="pt-BR" sz="2400" b="1" dirty="0">
                <a:solidFill>
                  <a:prstClr val="black"/>
                </a:solidFill>
              </a:rPr>
              <a:t>	1.2 Balança de Serviços  </a:t>
            </a:r>
          </a:p>
          <a:p>
            <a:r>
              <a:rPr lang="pt-BR" sz="2400" b="1" dirty="0">
                <a:solidFill>
                  <a:prstClr val="black"/>
                </a:solidFill>
              </a:rPr>
              <a:t>              1.2.1  Fretes Pagos.................  5.000           </a:t>
            </a:r>
          </a:p>
          <a:p>
            <a:r>
              <a:rPr lang="pt-BR" sz="2400" b="1" dirty="0">
                <a:solidFill>
                  <a:prstClr val="black"/>
                </a:solidFill>
              </a:rPr>
              <a:t>              1.2.2  Fretes Recebidos .......... 3.000</a:t>
            </a:r>
          </a:p>
          <a:p>
            <a:r>
              <a:rPr lang="pt-BR" sz="2400" b="1" dirty="0">
                <a:solidFill>
                  <a:prstClr val="black"/>
                </a:solidFill>
              </a:rPr>
              <a:t>	 Saldo (Déficit).........................................................         2.000</a:t>
            </a:r>
          </a:p>
          <a:p>
            <a:r>
              <a:rPr lang="pt-BR" sz="2400" b="1" dirty="0">
                <a:solidFill>
                  <a:prstClr val="black"/>
                </a:solidFill>
              </a:rPr>
              <a:t>        </a:t>
            </a:r>
          </a:p>
          <a:p>
            <a:r>
              <a:rPr lang="pt-BR" sz="2400" b="1" dirty="0">
                <a:solidFill>
                  <a:prstClr val="black"/>
                </a:solidFill>
              </a:rPr>
              <a:t>	 Saldo da Balança de Transações Correntes .............         4.000</a:t>
            </a:r>
          </a:p>
          <a:p>
            <a:r>
              <a:rPr lang="pt-BR" sz="2400" b="1" dirty="0">
                <a:solidFill>
                  <a:prstClr val="black"/>
                </a:solidFill>
              </a:rPr>
              <a:t>                                               (Déficit)</a:t>
            </a:r>
          </a:p>
        </p:txBody>
      </p:sp>
    </p:spTree>
    <p:extLst>
      <p:ext uri="{BB962C8B-B14F-4D97-AF65-F5344CB8AC3E}">
        <p14:creationId xmlns:p14="http://schemas.microsoft.com/office/powerpoint/2010/main" val="51815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1700808"/>
            <a:ext cx="7344816" cy="4524315"/>
          </a:xfrm>
          <a:prstGeom prst="rect">
            <a:avLst/>
          </a:prstGeom>
          <a:noFill/>
        </p:spPr>
        <p:txBody>
          <a:bodyPr wrap="square" rtlCol="0">
            <a:spAutoFit/>
          </a:bodyPr>
          <a:lstStyle/>
          <a:p>
            <a:pPr algn="just"/>
            <a:r>
              <a:rPr lang="pt-PT" sz="3200" b="1" u="sng" dirty="0">
                <a:solidFill>
                  <a:prstClr val="black"/>
                </a:solidFill>
                <a:effectLst>
                  <a:outerShdw blurRad="38100" dist="38100" dir="2700000" algn="tl">
                    <a:srgbClr val="000000">
                      <a:alpha val="43137"/>
                    </a:srgbClr>
                  </a:outerShdw>
                </a:effectLst>
              </a:rPr>
              <a:t>Política econômica cambial</a:t>
            </a:r>
            <a:r>
              <a:rPr lang="pt-PT" sz="3200" b="1" dirty="0">
                <a:solidFill>
                  <a:prstClr val="black"/>
                </a:solidFill>
              </a:rPr>
              <a:t> é o conjunto de ações e orientações ao dispor do Estado destinadas a equilibrar o funcionamento da economia através de alterações das </a:t>
            </a:r>
            <a:r>
              <a:rPr lang="pt-PT" sz="3200" b="1" dirty="0">
                <a:solidFill>
                  <a:prstClr val="black"/>
                </a:solidFill>
                <a:hlinkClick r:id="rId2" tooltip="Taxas de câmbio"/>
              </a:rPr>
              <a:t>taxas de câmbio</a:t>
            </a:r>
            <a:r>
              <a:rPr lang="pt-PT" sz="3200" b="1" dirty="0">
                <a:solidFill>
                  <a:prstClr val="black"/>
                </a:solidFill>
              </a:rPr>
              <a:t> (preço das moedas estrangeiras medido em moeda nacional) e do controle das </a:t>
            </a:r>
            <a:r>
              <a:rPr lang="pt-PT" sz="3200" b="1" dirty="0">
                <a:solidFill>
                  <a:prstClr val="black"/>
                </a:solidFill>
                <a:hlinkClick r:id="rId3" tooltip="Câmbio"/>
              </a:rPr>
              <a:t>operações cambiais</a:t>
            </a:r>
            <a:r>
              <a:rPr lang="pt-PT" sz="3200" b="1" dirty="0">
                <a:solidFill>
                  <a:prstClr val="black"/>
                </a:solidFill>
              </a:rPr>
              <a:t>.</a:t>
            </a:r>
            <a:endParaRPr lang="pt-BR" sz="3200" b="1" dirty="0">
              <a:solidFill>
                <a:prstClr val="black"/>
              </a:solidFill>
            </a:endParaRPr>
          </a:p>
          <a:p>
            <a:pPr algn="just"/>
            <a:endParaRPr lang="pt-BR" sz="3200" b="1" dirty="0">
              <a:solidFill>
                <a:prstClr val="black"/>
              </a:solidFill>
            </a:endParaRPr>
          </a:p>
        </p:txBody>
      </p:sp>
    </p:spTree>
    <p:extLst>
      <p:ext uri="{BB962C8B-B14F-4D97-AF65-F5344CB8AC3E}">
        <p14:creationId xmlns:p14="http://schemas.microsoft.com/office/powerpoint/2010/main" val="115904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5" y="1844824"/>
            <a:ext cx="8208912" cy="4154984"/>
          </a:xfrm>
          <a:prstGeom prst="rect">
            <a:avLst/>
          </a:prstGeom>
          <a:noFill/>
        </p:spPr>
        <p:txBody>
          <a:bodyPr wrap="square" rtlCol="0">
            <a:spAutoFit/>
          </a:bodyPr>
          <a:lstStyle/>
          <a:p>
            <a:r>
              <a:rPr lang="pt-BR" sz="2400" b="1" dirty="0">
                <a:solidFill>
                  <a:prstClr val="black"/>
                </a:solidFill>
              </a:rPr>
              <a:t>2.     </a:t>
            </a:r>
            <a:r>
              <a:rPr lang="pt-BR" sz="2400" b="1" dirty="0">
                <a:solidFill>
                  <a:prstClr val="black"/>
                </a:solidFill>
                <a:effectLst>
                  <a:outerShdw blurRad="38100" dist="38100" dir="2700000" algn="tl">
                    <a:srgbClr val="000000">
                      <a:alpha val="43137"/>
                    </a:srgbClr>
                  </a:outerShdw>
                </a:effectLst>
              </a:rPr>
              <a:t>Balança de Transações de Capitais</a:t>
            </a:r>
          </a:p>
          <a:p>
            <a:r>
              <a:rPr lang="pt-BR" sz="2400" b="1" dirty="0">
                <a:solidFill>
                  <a:prstClr val="black"/>
                </a:solidFill>
              </a:rPr>
              <a:t>        </a:t>
            </a:r>
          </a:p>
          <a:p>
            <a:r>
              <a:rPr lang="pt-BR" sz="2400" b="1" dirty="0">
                <a:solidFill>
                  <a:prstClr val="black"/>
                </a:solidFill>
              </a:rPr>
              <a:t>        2.1  Balança de Capitais</a:t>
            </a:r>
          </a:p>
          <a:p>
            <a:r>
              <a:rPr lang="pt-BR" sz="2400" b="1" dirty="0">
                <a:solidFill>
                  <a:prstClr val="black"/>
                </a:solidFill>
              </a:rPr>
              <a:t> 					</a:t>
            </a:r>
          </a:p>
          <a:p>
            <a:r>
              <a:rPr lang="pt-BR" sz="2400" b="1" dirty="0">
                <a:solidFill>
                  <a:prstClr val="black"/>
                </a:solidFill>
              </a:rPr>
              <a:t>         2.1.1     Empréstimo em  Euros .......     2.000</a:t>
            </a:r>
          </a:p>
          <a:p>
            <a:r>
              <a:rPr lang="pt-BR" sz="2400" b="1" dirty="0">
                <a:solidFill>
                  <a:prstClr val="black"/>
                </a:solidFill>
              </a:rPr>
              <a:t>         2.1.2     Empréstimo do FMI ...........      3.000</a:t>
            </a:r>
          </a:p>
          <a:p>
            <a:r>
              <a:rPr lang="pt-BR" sz="2400" b="1" dirty="0">
                <a:solidFill>
                  <a:prstClr val="black"/>
                </a:solidFill>
              </a:rPr>
              <a:t>         2.1.3     Ingresso de Capitais............     1.000</a:t>
            </a:r>
          </a:p>
          <a:p>
            <a:r>
              <a:rPr lang="pt-BR" sz="2400" b="1" dirty="0">
                <a:solidFill>
                  <a:prstClr val="black"/>
                </a:solidFill>
              </a:rPr>
              <a:t>         2.1.4    Pagamento de Empréstimo..     3.000   </a:t>
            </a:r>
          </a:p>
          <a:p>
            <a:r>
              <a:rPr lang="pt-BR" sz="2400" b="1" dirty="0">
                <a:solidFill>
                  <a:prstClr val="black"/>
                </a:solidFill>
              </a:rPr>
              <a:t>         </a:t>
            </a:r>
          </a:p>
          <a:p>
            <a:r>
              <a:rPr lang="pt-BR" sz="2400" b="1" dirty="0">
                <a:solidFill>
                  <a:prstClr val="black"/>
                </a:solidFill>
              </a:rPr>
              <a:t>         Saldo da Balança de Transações de Capital ........  4.000         			(Superávit) </a:t>
            </a:r>
          </a:p>
        </p:txBody>
      </p:sp>
      <p:sp>
        <p:nvSpPr>
          <p:cNvPr id="3" name="CaixaDeTexto 2"/>
          <p:cNvSpPr txBox="1"/>
          <p:nvPr/>
        </p:nvSpPr>
        <p:spPr>
          <a:xfrm>
            <a:off x="1583160" y="478972"/>
            <a:ext cx="7560840"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BALANÇO DE PAGAMENTOS</a:t>
            </a:r>
          </a:p>
        </p:txBody>
      </p:sp>
    </p:spTree>
    <p:extLst>
      <p:ext uri="{BB962C8B-B14F-4D97-AF65-F5344CB8AC3E}">
        <p14:creationId xmlns:p14="http://schemas.microsoft.com/office/powerpoint/2010/main" val="629282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6204" y="980728"/>
            <a:ext cx="8928992" cy="6740307"/>
          </a:xfrm>
          <a:prstGeom prst="rect">
            <a:avLst/>
          </a:prstGeom>
          <a:noFill/>
        </p:spPr>
        <p:txBody>
          <a:bodyPr wrap="square" rtlCol="0">
            <a:spAutoFit/>
          </a:bodyPr>
          <a:lstStyle/>
          <a:p>
            <a:r>
              <a:rPr lang="pt-BR" sz="2400" b="1" dirty="0">
                <a:solidFill>
                  <a:prstClr val="black"/>
                </a:solidFill>
              </a:rPr>
              <a:t>1 - </a:t>
            </a:r>
            <a:r>
              <a:rPr lang="pt-BR" sz="2400" b="1" u="sng" dirty="0">
                <a:solidFill>
                  <a:prstClr val="black"/>
                </a:solidFill>
              </a:rPr>
              <a:t>Balança de Transações Correntes</a:t>
            </a:r>
          </a:p>
          <a:p>
            <a:r>
              <a:rPr lang="pt-BR" sz="2400" b="1" dirty="0">
                <a:solidFill>
                  <a:prstClr val="black"/>
                </a:solidFill>
              </a:rPr>
              <a:t>	</a:t>
            </a:r>
          </a:p>
          <a:p>
            <a:r>
              <a:rPr lang="pt-BR" sz="2400" b="1" dirty="0">
                <a:solidFill>
                  <a:prstClr val="black"/>
                </a:solidFill>
              </a:rPr>
              <a:t> 	1.1 – Balança Comercial</a:t>
            </a:r>
          </a:p>
          <a:p>
            <a:r>
              <a:rPr lang="pt-BR" sz="2400" b="1" dirty="0">
                <a:solidFill>
                  <a:prstClr val="black"/>
                </a:solidFill>
              </a:rPr>
              <a:t>		- Exportação de bens</a:t>
            </a:r>
          </a:p>
          <a:p>
            <a:r>
              <a:rPr lang="pt-BR" sz="2400" b="1" dirty="0">
                <a:solidFill>
                  <a:prstClr val="black"/>
                </a:solidFill>
              </a:rPr>
              <a:t>		- Importação de bens</a:t>
            </a:r>
          </a:p>
          <a:p>
            <a:r>
              <a:rPr lang="pt-BR" sz="2400" b="1" dirty="0">
                <a:solidFill>
                  <a:prstClr val="black"/>
                </a:solidFill>
              </a:rPr>
              <a:t>	</a:t>
            </a:r>
          </a:p>
          <a:p>
            <a:r>
              <a:rPr lang="pt-BR" sz="2400" b="1" dirty="0">
                <a:solidFill>
                  <a:prstClr val="black"/>
                </a:solidFill>
              </a:rPr>
              <a:t>	1.2 – Balança de Serviços</a:t>
            </a:r>
          </a:p>
          <a:p>
            <a:r>
              <a:rPr lang="pt-BR" sz="2400" b="1" dirty="0">
                <a:solidFill>
                  <a:prstClr val="black"/>
                </a:solidFill>
              </a:rPr>
              <a:t>		- Transportes, frete e seguros</a:t>
            </a:r>
          </a:p>
          <a:p>
            <a:r>
              <a:rPr lang="pt-BR" sz="2400" b="1" dirty="0">
                <a:solidFill>
                  <a:prstClr val="black"/>
                </a:solidFill>
              </a:rPr>
              <a:t>		- Viagens Internacionais e Turismo</a:t>
            </a:r>
          </a:p>
          <a:p>
            <a:r>
              <a:rPr lang="pt-BR" sz="2400" b="1" dirty="0">
                <a:solidFill>
                  <a:prstClr val="black"/>
                </a:solidFill>
              </a:rPr>
              <a:t>		- Serviços de Capital (remessas de lucros e 				   recebimento de juros)</a:t>
            </a:r>
          </a:p>
          <a:p>
            <a:r>
              <a:rPr lang="pt-BR" sz="2400" b="1" dirty="0">
                <a:solidFill>
                  <a:prstClr val="black"/>
                </a:solidFill>
              </a:rPr>
              <a:t> 	</a:t>
            </a:r>
          </a:p>
          <a:p>
            <a:r>
              <a:rPr lang="pt-BR" sz="2400" b="1" dirty="0">
                <a:solidFill>
                  <a:prstClr val="black"/>
                </a:solidFill>
              </a:rPr>
              <a:t>	1.3 – Transferências Unilaterais Correntes</a:t>
            </a:r>
          </a:p>
          <a:p>
            <a:r>
              <a:rPr lang="pt-BR" sz="2400" b="1" dirty="0">
                <a:solidFill>
                  <a:prstClr val="black"/>
                </a:solidFill>
              </a:rPr>
              <a:t>		- Bolsas de Estudo (sem contrapartida)</a:t>
            </a:r>
          </a:p>
          <a:p>
            <a:r>
              <a:rPr lang="pt-BR" sz="2400" b="1" dirty="0">
                <a:solidFill>
                  <a:prstClr val="black"/>
                </a:solidFill>
              </a:rPr>
              <a:t>		- Remessas de trabalhadores no exterior</a:t>
            </a:r>
          </a:p>
          <a:p>
            <a:r>
              <a:rPr lang="pt-BR" sz="2400" b="1" dirty="0">
                <a:solidFill>
                  <a:prstClr val="black"/>
                </a:solidFill>
              </a:rPr>
              <a:t>		</a:t>
            </a:r>
            <a:endParaRPr lang="pt-BR" sz="2400" b="1" u="sng" dirty="0">
              <a:solidFill>
                <a:prstClr val="black"/>
              </a:solidFill>
            </a:endParaRPr>
          </a:p>
          <a:p>
            <a:r>
              <a:rPr lang="pt-BR" sz="2400" b="1" dirty="0">
                <a:solidFill>
                  <a:prstClr val="black"/>
                </a:solidFill>
              </a:rPr>
              <a:t>			</a:t>
            </a:r>
          </a:p>
          <a:p>
            <a:endParaRPr lang="pt-BR" sz="2400" b="1" u="sng" dirty="0">
              <a:solidFill>
                <a:prstClr val="black"/>
              </a:solidFill>
            </a:endParaRPr>
          </a:p>
        </p:txBody>
      </p:sp>
      <p:sp>
        <p:nvSpPr>
          <p:cNvPr id="3" name="CaixaDeTexto 2"/>
          <p:cNvSpPr txBox="1"/>
          <p:nvPr/>
        </p:nvSpPr>
        <p:spPr>
          <a:xfrm>
            <a:off x="107504" y="188640"/>
            <a:ext cx="8784976" cy="646331"/>
          </a:xfrm>
          <a:prstGeom prst="rect">
            <a:avLst/>
          </a:prstGeom>
          <a:noFill/>
        </p:spPr>
        <p:txBody>
          <a:bodyPr wrap="square" rtlCol="0">
            <a:spAutoFit/>
          </a:bodyPr>
          <a:lstStyle/>
          <a:p>
            <a:r>
              <a:rPr lang="pt-BR" sz="3600" dirty="0">
                <a:solidFill>
                  <a:prstClr val="black"/>
                </a:solidFill>
              </a:rPr>
              <a:t>  </a:t>
            </a:r>
            <a:r>
              <a:rPr lang="pt-B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ESTRUTURA DO BALANÇO DE PAGAMENTOS</a:t>
            </a:r>
            <a:endParaRPr lang="pt-BR" sz="3600" dirty="0">
              <a:solidFill>
                <a:prstClr val="black"/>
              </a:solidFill>
            </a:endParaRPr>
          </a:p>
        </p:txBody>
      </p:sp>
    </p:spTree>
    <p:extLst>
      <p:ext uri="{BB962C8B-B14F-4D97-AF65-F5344CB8AC3E}">
        <p14:creationId xmlns:p14="http://schemas.microsoft.com/office/powerpoint/2010/main" val="39557659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1124744"/>
            <a:ext cx="8476838" cy="5262979"/>
          </a:xfrm>
          <a:prstGeom prst="rect">
            <a:avLst/>
          </a:prstGeom>
          <a:noFill/>
        </p:spPr>
        <p:txBody>
          <a:bodyPr wrap="square" rtlCol="0">
            <a:spAutoFit/>
          </a:bodyPr>
          <a:lstStyle/>
          <a:p>
            <a:r>
              <a:rPr lang="pt-BR" sz="2400" b="1" dirty="0">
                <a:solidFill>
                  <a:prstClr val="black"/>
                </a:solidFill>
              </a:rPr>
              <a:t>2 – </a:t>
            </a:r>
            <a:r>
              <a:rPr lang="pt-BR" sz="2400" b="1" u="sng" dirty="0">
                <a:solidFill>
                  <a:prstClr val="black"/>
                </a:solidFill>
              </a:rPr>
              <a:t>Balança de Transações de Capital</a:t>
            </a:r>
          </a:p>
          <a:p>
            <a:r>
              <a:rPr lang="pt-BR" sz="2400" b="1" dirty="0">
                <a:solidFill>
                  <a:prstClr val="black"/>
                </a:solidFill>
              </a:rPr>
              <a:t>	- Investimentos e Reinvestimentos</a:t>
            </a:r>
          </a:p>
          <a:p>
            <a:r>
              <a:rPr lang="pt-BR" sz="2400" b="1" dirty="0">
                <a:solidFill>
                  <a:prstClr val="black"/>
                </a:solidFill>
              </a:rPr>
              <a:t>	- Empréstimos e Financiamentos</a:t>
            </a:r>
          </a:p>
          <a:p>
            <a:r>
              <a:rPr lang="pt-BR" sz="2400" b="1" dirty="0">
                <a:solidFill>
                  <a:prstClr val="black"/>
                </a:solidFill>
              </a:rPr>
              <a:t>	- Amortizações (pagamento parcial de empréstimos)</a:t>
            </a:r>
          </a:p>
          <a:p>
            <a:r>
              <a:rPr lang="pt-BR" sz="2400" b="1" dirty="0">
                <a:solidFill>
                  <a:prstClr val="black"/>
                </a:solidFill>
              </a:rPr>
              <a:t>	- Capitais de Curto Prazo (especulativo)</a:t>
            </a:r>
          </a:p>
          <a:p>
            <a:endParaRPr lang="pt-BR" sz="2400" b="1" dirty="0">
              <a:solidFill>
                <a:prstClr val="black"/>
              </a:solidFill>
            </a:endParaRPr>
          </a:p>
          <a:p>
            <a:r>
              <a:rPr lang="pt-BR" sz="2400" b="1" dirty="0">
                <a:solidFill>
                  <a:prstClr val="black"/>
                </a:solidFill>
              </a:rPr>
              <a:t>3 – </a:t>
            </a:r>
            <a:r>
              <a:rPr lang="pt-BR" sz="2400" b="1" u="sng" dirty="0">
                <a:solidFill>
                  <a:prstClr val="black"/>
                </a:solidFill>
              </a:rPr>
              <a:t>Erros e Omissões</a:t>
            </a:r>
          </a:p>
          <a:p>
            <a:r>
              <a:rPr lang="pt-BR" sz="2400" b="1" dirty="0">
                <a:solidFill>
                  <a:prstClr val="black"/>
                </a:solidFill>
              </a:rPr>
              <a:t>	- Acordo Internacional de 5% - Despesas estimativas/ 	 	   Importação/Exportação</a:t>
            </a:r>
          </a:p>
          <a:p>
            <a:endParaRPr lang="pt-BR" sz="2400" b="1" dirty="0">
              <a:solidFill>
                <a:prstClr val="black"/>
              </a:solidFill>
            </a:endParaRPr>
          </a:p>
          <a:p>
            <a:r>
              <a:rPr lang="pt-BR" sz="2400" b="1" dirty="0">
                <a:solidFill>
                  <a:prstClr val="black"/>
                </a:solidFill>
              </a:rPr>
              <a:t>4 – </a:t>
            </a:r>
            <a:r>
              <a:rPr lang="pt-BR" sz="2400" b="1" u="sng" dirty="0">
                <a:solidFill>
                  <a:prstClr val="black"/>
                </a:solidFill>
              </a:rPr>
              <a:t>Movimento de Capitais Compensatórios</a:t>
            </a:r>
          </a:p>
          <a:p>
            <a:r>
              <a:rPr lang="pt-BR" sz="2400" b="1" dirty="0">
                <a:solidFill>
                  <a:prstClr val="black"/>
                </a:solidFill>
              </a:rPr>
              <a:t>	- Atrasados Comerciais (contas pagas em atraso)</a:t>
            </a:r>
          </a:p>
          <a:p>
            <a:r>
              <a:rPr lang="pt-BR" sz="2400" b="1" dirty="0">
                <a:solidFill>
                  <a:prstClr val="black"/>
                </a:solidFill>
              </a:rPr>
              <a:t>	- Variações de Reservas 		</a:t>
            </a:r>
            <a:endParaRPr lang="pt-BR" sz="2400" b="1" u="sng" dirty="0">
              <a:solidFill>
                <a:prstClr val="black"/>
              </a:solidFill>
            </a:endParaRPr>
          </a:p>
          <a:p>
            <a:pPr algn="just"/>
            <a:endParaRPr lang="pt-BR" sz="2400" dirty="0">
              <a:solidFill>
                <a:prstClr val="black"/>
              </a:solidFill>
            </a:endParaRPr>
          </a:p>
        </p:txBody>
      </p:sp>
      <p:sp>
        <p:nvSpPr>
          <p:cNvPr id="4" name="CaixaDeTexto 3"/>
          <p:cNvSpPr txBox="1"/>
          <p:nvPr/>
        </p:nvSpPr>
        <p:spPr>
          <a:xfrm>
            <a:off x="243602" y="188640"/>
            <a:ext cx="8628772" cy="646331"/>
          </a:xfrm>
          <a:prstGeom prst="rect">
            <a:avLst/>
          </a:prstGeom>
          <a:noFill/>
        </p:spPr>
        <p:txBody>
          <a:bodyPr wrap="none" rtlCol="0">
            <a:spAutoFit/>
          </a:bodyPr>
          <a:lstStyle/>
          <a:p>
            <a:r>
              <a:rPr lang="pt-B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ESTRUTURA DO BALANÇO DE PAGAMENTOS</a:t>
            </a:r>
          </a:p>
        </p:txBody>
      </p:sp>
    </p:spTree>
    <p:extLst>
      <p:ext uri="{BB962C8B-B14F-4D97-AF65-F5344CB8AC3E}">
        <p14:creationId xmlns:p14="http://schemas.microsoft.com/office/powerpoint/2010/main" val="3733629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lindro 1"/>
          <p:cNvSpPr/>
          <p:nvPr/>
        </p:nvSpPr>
        <p:spPr>
          <a:xfrm>
            <a:off x="2528067" y="822608"/>
            <a:ext cx="4248472" cy="498265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prstClr val="black"/>
                </a:solidFill>
              </a:rPr>
              <a:t>DIVISAS</a:t>
            </a:r>
          </a:p>
          <a:p>
            <a:pPr algn="ctr"/>
            <a:endParaRPr lang="pt-BR" sz="3200" dirty="0">
              <a:solidFill>
                <a:prstClr val="black"/>
              </a:solidFill>
            </a:endParaRPr>
          </a:p>
          <a:p>
            <a:pPr algn="ctr"/>
            <a:r>
              <a:rPr lang="pt-BR" sz="3200" dirty="0">
                <a:solidFill>
                  <a:prstClr val="black"/>
                </a:solidFill>
              </a:rPr>
              <a:t>RESERVAS</a:t>
            </a:r>
          </a:p>
        </p:txBody>
      </p:sp>
      <p:sp>
        <p:nvSpPr>
          <p:cNvPr id="3" name="CaixaDeTexto 2"/>
          <p:cNvSpPr txBox="1"/>
          <p:nvPr/>
        </p:nvSpPr>
        <p:spPr>
          <a:xfrm>
            <a:off x="1543515" y="6021288"/>
            <a:ext cx="6849055" cy="523220"/>
          </a:xfrm>
          <a:prstGeom prst="rect">
            <a:avLst/>
          </a:prstGeom>
          <a:noFill/>
        </p:spPr>
        <p:txBody>
          <a:bodyPr wrap="square" rtlCol="0">
            <a:spAutoFit/>
          </a:bodyPr>
          <a:lstStyle/>
          <a:p>
            <a:r>
              <a:rPr lang="pt-BR" sz="2800" b="1" dirty="0">
                <a:solidFill>
                  <a:prstClr val="black"/>
                </a:solidFill>
                <a:effectLst>
                  <a:outerShdw blurRad="38100" dist="38100" dir="2700000" algn="tl">
                    <a:srgbClr val="000000">
                      <a:alpha val="43137"/>
                    </a:srgbClr>
                  </a:outerShdw>
                </a:effectLst>
              </a:rPr>
              <a:t>CUSTÓDIA - OURO/MOEDA ESTRANGEIRA</a:t>
            </a:r>
          </a:p>
        </p:txBody>
      </p:sp>
      <p:sp>
        <p:nvSpPr>
          <p:cNvPr id="4" name="CaixaDeTexto 3"/>
          <p:cNvSpPr txBox="1"/>
          <p:nvPr/>
        </p:nvSpPr>
        <p:spPr>
          <a:xfrm>
            <a:off x="3851920" y="980728"/>
            <a:ext cx="2232248" cy="707886"/>
          </a:xfrm>
          <a:prstGeom prst="rect">
            <a:avLst/>
          </a:prstGeom>
          <a:noFill/>
        </p:spPr>
        <p:txBody>
          <a:bodyPr wrap="square" rtlCol="0">
            <a:spAutoFit/>
          </a:bodyPr>
          <a:lstStyle/>
          <a:p>
            <a:r>
              <a:rPr lang="pt-BR" sz="4000" b="1" dirty="0">
                <a:solidFill>
                  <a:prstClr val="black"/>
                </a:solidFill>
                <a:effectLst>
                  <a:outerShdw blurRad="38100" dist="38100" dir="2700000" algn="tl">
                    <a:srgbClr val="000000">
                      <a:alpha val="43137"/>
                    </a:srgbClr>
                  </a:outerShdw>
                </a:effectLst>
              </a:rPr>
              <a:t>BACEN</a:t>
            </a:r>
          </a:p>
        </p:txBody>
      </p:sp>
      <p:sp>
        <p:nvSpPr>
          <p:cNvPr id="5" name="Seta para a direita 4"/>
          <p:cNvSpPr/>
          <p:nvPr/>
        </p:nvSpPr>
        <p:spPr>
          <a:xfrm>
            <a:off x="395536" y="2312331"/>
            <a:ext cx="1626480" cy="68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prstClr val="white"/>
                </a:solidFill>
              </a:rPr>
              <a:t>IMPORTAÇÃO</a:t>
            </a:r>
          </a:p>
        </p:txBody>
      </p:sp>
      <p:sp>
        <p:nvSpPr>
          <p:cNvPr id="7" name="Seta para a esquerda 6"/>
          <p:cNvSpPr/>
          <p:nvPr/>
        </p:nvSpPr>
        <p:spPr>
          <a:xfrm>
            <a:off x="395536" y="3954900"/>
            <a:ext cx="1626480" cy="6982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prstClr val="white"/>
                </a:solidFill>
              </a:rPr>
              <a:t>EXPORTAÇÃO</a:t>
            </a:r>
          </a:p>
        </p:txBody>
      </p:sp>
      <p:sp>
        <p:nvSpPr>
          <p:cNvPr id="9" name="CaixaDeTexto 8"/>
          <p:cNvSpPr txBox="1"/>
          <p:nvPr/>
        </p:nvSpPr>
        <p:spPr>
          <a:xfrm>
            <a:off x="827584" y="1791070"/>
            <a:ext cx="977161"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R$</a:t>
            </a:r>
          </a:p>
        </p:txBody>
      </p:sp>
      <p:sp>
        <p:nvSpPr>
          <p:cNvPr id="10" name="CaixaDeTexto 9"/>
          <p:cNvSpPr txBox="1"/>
          <p:nvPr/>
        </p:nvSpPr>
        <p:spPr>
          <a:xfrm>
            <a:off x="7325050" y="1787853"/>
            <a:ext cx="1067520" cy="584775"/>
          </a:xfrm>
          <a:prstGeom prst="rect">
            <a:avLst/>
          </a:prstGeom>
          <a:noFill/>
        </p:spPr>
        <p:txBody>
          <a:bodyPr wrap="square" rtlCol="0">
            <a:spAutoFit/>
          </a:bodyPr>
          <a:lstStyle/>
          <a:p>
            <a:r>
              <a:rPr lang="pt-BR" sz="3200" dirty="0">
                <a:solidFill>
                  <a:srgbClr val="1F497D"/>
                </a:solidFill>
              </a:rPr>
              <a:t> </a:t>
            </a:r>
            <a:r>
              <a:rPr lang="pt-BR" sz="3200" b="1" dirty="0">
                <a:solidFill>
                  <a:srgbClr val="1F497D"/>
                </a:solidFill>
                <a:effectLst>
                  <a:outerShdw blurRad="38100" dist="38100" dir="2700000" algn="tl">
                    <a:srgbClr val="000000">
                      <a:alpha val="43137"/>
                    </a:srgbClr>
                  </a:outerShdw>
                </a:effectLst>
              </a:rPr>
              <a:t>US$</a:t>
            </a:r>
          </a:p>
        </p:txBody>
      </p:sp>
      <p:sp>
        <p:nvSpPr>
          <p:cNvPr id="11" name="CaixaDeTexto 10"/>
          <p:cNvSpPr txBox="1"/>
          <p:nvPr/>
        </p:nvSpPr>
        <p:spPr>
          <a:xfrm>
            <a:off x="827584" y="3370125"/>
            <a:ext cx="1029169" cy="584775"/>
          </a:xfrm>
          <a:prstGeom prst="rect">
            <a:avLst/>
          </a:prstGeom>
          <a:noFill/>
        </p:spPr>
        <p:txBody>
          <a:bodyPr wrap="square" rtlCol="0">
            <a:spAutoFit/>
          </a:bodyPr>
          <a:lstStyle/>
          <a:p>
            <a:r>
              <a:rPr lang="pt-BR" sz="3200" b="1" dirty="0">
                <a:solidFill>
                  <a:srgbClr val="FF0000"/>
                </a:solidFill>
                <a:effectLst>
                  <a:outerShdw blurRad="38100" dist="38100" dir="2700000" algn="tl">
                    <a:srgbClr val="000000">
                      <a:alpha val="43137"/>
                    </a:srgbClr>
                  </a:outerShdw>
                </a:effectLst>
              </a:rPr>
              <a:t>R$</a:t>
            </a:r>
          </a:p>
        </p:txBody>
      </p:sp>
      <p:sp>
        <p:nvSpPr>
          <p:cNvPr id="12" name="CaixaDeTexto 11"/>
          <p:cNvSpPr txBox="1"/>
          <p:nvPr/>
        </p:nvSpPr>
        <p:spPr>
          <a:xfrm>
            <a:off x="7236296" y="3281003"/>
            <a:ext cx="1327821" cy="584775"/>
          </a:xfrm>
          <a:prstGeom prst="rect">
            <a:avLst/>
          </a:prstGeom>
          <a:noFill/>
        </p:spPr>
        <p:txBody>
          <a:bodyPr wrap="square" rtlCol="0">
            <a:spAutoFit/>
          </a:bodyPr>
          <a:lstStyle/>
          <a:p>
            <a:r>
              <a:rPr lang="pt-BR" sz="3200" dirty="0">
                <a:solidFill>
                  <a:srgbClr val="FF0000"/>
                </a:solidFill>
              </a:rPr>
              <a:t>   </a:t>
            </a:r>
            <a:r>
              <a:rPr lang="pt-BR" sz="3200" b="1" dirty="0">
                <a:solidFill>
                  <a:srgbClr val="FF0000"/>
                </a:solidFill>
                <a:effectLst>
                  <a:outerShdw blurRad="38100" dist="38100" dir="2700000" algn="tl">
                    <a:srgbClr val="000000">
                      <a:alpha val="43137"/>
                    </a:srgbClr>
                  </a:outerShdw>
                </a:effectLst>
              </a:rPr>
              <a:t>US$</a:t>
            </a:r>
          </a:p>
        </p:txBody>
      </p:sp>
      <p:sp>
        <p:nvSpPr>
          <p:cNvPr id="13" name="Fluxograma: Conector 12"/>
          <p:cNvSpPr/>
          <p:nvPr/>
        </p:nvSpPr>
        <p:spPr>
          <a:xfrm>
            <a:off x="3203848" y="2312331"/>
            <a:ext cx="2952328" cy="2772853"/>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solidFill>
                  <a:prstClr val="black"/>
                </a:solidFill>
              </a:rPr>
              <a:t>DIVISAS</a:t>
            </a:r>
          </a:p>
          <a:p>
            <a:pPr algn="ctr"/>
            <a:r>
              <a:rPr lang="pt-BR" sz="3600" dirty="0">
                <a:solidFill>
                  <a:prstClr val="white"/>
                </a:solidFill>
              </a:rPr>
              <a:t>RESERVAS</a:t>
            </a:r>
          </a:p>
        </p:txBody>
      </p:sp>
      <p:sp>
        <p:nvSpPr>
          <p:cNvPr id="14" name="Seta para a direita 13"/>
          <p:cNvSpPr/>
          <p:nvPr/>
        </p:nvSpPr>
        <p:spPr>
          <a:xfrm>
            <a:off x="7111889" y="2212336"/>
            <a:ext cx="1626480" cy="68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prstClr val="white"/>
                </a:solidFill>
              </a:rPr>
              <a:t>IMPORTAÇÃO</a:t>
            </a:r>
          </a:p>
        </p:txBody>
      </p:sp>
      <p:sp>
        <p:nvSpPr>
          <p:cNvPr id="16" name="Seta para a esquerda 15"/>
          <p:cNvSpPr/>
          <p:nvPr/>
        </p:nvSpPr>
        <p:spPr>
          <a:xfrm>
            <a:off x="7111889" y="3843609"/>
            <a:ext cx="1626480" cy="6982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prstClr val="white"/>
                </a:solidFill>
              </a:rPr>
              <a:t>EXPORTAÇÃO</a:t>
            </a:r>
          </a:p>
        </p:txBody>
      </p:sp>
      <p:sp>
        <p:nvSpPr>
          <p:cNvPr id="17" name="Fluxograma: Conector 16"/>
          <p:cNvSpPr/>
          <p:nvPr/>
        </p:nvSpPr>
        <p:spPr>
          <a:xfrm>
            <a:off x="3275856" y="2490011"/>
            <a:ext cx="2808311" cy="24174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prstClr val="white"/>
                </a:solidFill>
                <a:effectLst>
                  <a:outerShdw blurRad="38100" dist="38100" dir="2700000" algn="tl">
                    <a:srgbClr val="000000">
                      <a:alpha val="43137"/>
                    </a:srgbClr>
                  </a:outerShdw>
                </a:effectLst>
              </a:rPr>
              <a:t>DIVISAS</a:t>
            </a:r>
          </a:p>
          <a:p>
            <a:pPr algn="ctr"/>
            <a:r>
              <a:rPr lang="pt-BR" sz="3200" b="1" dirty="0">
                <a:solidFill>
                  <a:prstClr val="white"/>
                </a:solidFill>
                <a:effectLst>
                  <a:outerShdw blurRad="38100" dist="38100" dir="2700000" algn="tl">
                    <a:srgbClr val="000000">
                      <a:alpha val="43137"/>
                    </a:srgbClr>
                  </a:outerShdw>
                </a:effectLst>
              </a:rPr>
              <a:t>RESERVAS</a:t>
            </a:r>
          </a:p>
        </p:txBody>
      </p:sp>
    </p:spTree>
    <p:extLst>
      <p:ext uri="{BB962C8B-B14F-4D97-AF65-F5344CB8AC3E}">
        <p14:creationId xmlns:p14="http://schemas.microsoft.com/office/powerpoint/2010/main" val="2754801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56792"/>
            <a:ext cx="7086553" cy="4498202"/>
          </a:xfrm>
          <a:prstGeom prst="rect">
            <a:avLst/>
          </a:prstGeom>
        </p:spPr>
      </p:pic>
      <p:sp>
        <p:nvSpPr>
          <p:cNvPr id="3" name="CaixaDeTexto 2"/>
          <p:cNvSpPr txBox="1"/>
          <p:nvPr/>
        </p:nvSpPr>
        <p:spPr>
          <a:xfrm>
            <a:off x="971600" y="448814"/>
            <a:ext cx="8056371" cy="830997"/>
          </a:xfrm>
          <a:prstGeom prst="rect">
            <a:avLst/>
          </a:prstGeom>
          <a:noFill/>
        </p:spPr>
        <p:txBody>
          <a:bodyPr wrap="square" rtlCol="0">
            <a:spAutoFit/>
          </a:bodyPr>
          <a:lstStyle/>
          <a:p>
            <a:r>
              <a:rPr lang="pt-BR" sz="4800" b="1" dirty="0">
                <a:solidFill>
                  <a:srgbClr val="00B050"/>
                </a:solidFill>
                <a:effectLst>
                  <a:outerShdw blurRad="38100" dist="38100" dir="2700000" algn="tl">
                    <a:srgbClr val="000000">
                      <a:alpha val="43137"/>
                    </a:srgbClr>
                  </a:outerShdw>
                </a:effectLst>
              </a:rPr>
              <a:t>INDICADORES MONETÁRIOS</a:t>
            </a:r>
          </a:p>
        </p:txBody>
      </p:sp>
    </p:spTree>
    <p:extLst>
      <p:ext uri="{BB962C8B-B14F-4D97-AF65-F5344CB8AC3E}">
        <p14:creationId xmlns:p14="http://schemas.microsoft.com/office/powerpoint/2010/main" val="3349371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830997"/>
          </a:xfrm>
          <a:prstGeom prst="rect">
            <a:avLst/>
          </a:prstGeom>
          <a:noFill/>
        </p:spPr>
        <p:txBody>
          <a:bodyPr wrap="square" rtlCol="0">
            <a:spAutoFit/>
          </a:bodyPr>
          <a:lstStyle/>
          <a:p>
            <a:r>
              <a:rPr lang="pt-BR" sz="2800" b="1" i="1" dirty="0">
                <a:solidFill>
                  <a:srgbClr val="1F497D"/>
                </a:solidFill>
                <a:effectLst>
                  <a:outerShdw blurRad="38100" dist="38100" dir="2700000" algn="tl">
                    <a:srgbClr val="000000">
                      <a:alpha val="43137"/>
                    </a:srgbClr>
                  </a:outerShdw>
                </a:effectLst>
              </a:rPr>
              <a:t>        </a:t>
            </a:r>
            <a:r>
              <a:rPr lang="pt-BR" sz="4800" b="1" dirty="0">
                <a:solidFill>
                  <a:srgbClr val="00B050"/>
                </a:solidFill>
                <a:effectLst>
                  <a:outerShdw blurRad="38100" dist="38100" dir="2700000" algn="tl">
                    <a:srgbClr val="000000">
                      <a:alpha val="43137"/>
                    </a:srgbClr>
                  </a:outerShdw>
                </a:effectLst>
              </a:rPr>
              <a:t>INDICADORES MONETÁRIOS</a:t>
            </a:r>
          </a:p>
        </p:txBody>
      </p:sp>
      <p:sp>
        <p:nvSpPr>
          <p:cNvPr id="3" name="CaixaDeTexto 2"/>
          <p:cNvSpPr txBox="1"/>
          <p:nvPr/>
        </p:nvSpPr>
        <p:spPr>
          <a:xfrm>
            <a:off x="756823" y="1844824"/>
            <a:ext cx="7776864" cy="3847207"/>
          </a:xfrm>
          <a:prstGeom prst="rect">
            <a:avLst/>
          </a:prstGeom>
          <a:noFill/>
        </p:spPr>
        <p:txBody>
          <a:bodyPr wrap="square" rtlCol="0">
            <a:spAutoFit/>
          </a:bodyPr>
          <a:lstStyle/>
          <a:p>
            <a:pPr algn="just"/>
            <a:r>
              <a:rPr lang="pt-BR" sz="3200" b="1" dirty="0">
                <a:solidFill>
                  <a:prstClr val="black"/>
                </a:solidFill>
              </a:rPr>
              <a:t>Existem três conceitos monetários indicadores do volume de dinheiro na Economia que, a despeito de medirem coisas diferentes, são muitas vezes usados, até mesmo pela imprensa, como se fossem a mesma coisa. Mas na realidade, são conceitos bastante distintos:</a:t>
            </a:r>
            <a:endParaRPr lang="pt-BR" sz="3200" b="1" i="1" u="sng" dirty="0">
              <a:solidFill>
                <a:prstClr val="black"/>
              </a:solidFill>
              <a:effectLst>
                <a:outerShdw blurRad="38100" dist="38100" dir="2700000" algn="tl">
                  <a:srgbClr val="000000">
                    <a:alpha val="43137"/>
                  </a:srgbClr>
                </a:outerShdw>
              </a:effectLst>
            </a:endParaRPr>
          </a:p>
          <a:p>
            <a:pPr marL="447675" indent="-447675" algn="just"/>
            <a:endParaRPr lang="pt-BR" sz="2000" b="1" i="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0228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628800"/>
            <a:ext cx="8208912" cy="4893647"/>
          </a:xfrm>
          <a:prstGeom prst="rect">
            <a:avLst/>
          </a:prstGeom>
          <a:noFill/>
        </p:spPr>
        <p:txBody>
          <a:bodyPr wrap="square" rtlCol="0">
            <a:spAutoFit/>
          </a:bodyPr>
          <a:lstStyle/>
          <a:p>
            <a:pPr marL="447675" indent="-447675" algn="just"/>
            <a:r>
              <a:rPr lang="pt-BR" sz="2400" b="1" i="1" dirty="0">
                <a:solidFill>
                  <a:prstClr val="black"/>
                </a:solidFill>
                <a:effectLst>
                  <a:outerShdw blurRad="38100" dist="38100" dir="2700000" algn="tl">
                    <a:srgbClr val="000000">
                      <a:alpha val="43137"/>
                    </a:srgbClr>
                  </a:outerShdw>
                </a:effectLst>
              </a:rPr>
              <a:t>1 – </a:t>
            </a:r>
            <a:r>
              <a:rPr lang="pt-BR" sz="2400" b="1" i="1" u="sng" dirty="0">
                <a:solidFill>
                  <a:prstClr val="black"/>
                </a:solidFill>
                <a:effectLst>
                  <a:outerShdw blurRad="38100" dist="38100" dir="2700000" algn="tl">
                    <a:srgbClr val="000000">
                      <a:alpha val="43137"/>
                    </a:srgbClr>
                  </a:outerShdw>
                </a:effectLst>
              </a:rPr>
              <a:t>Papel-Moeda Emitido</a:t>
            </a:r>
            <a:r>
              <a:rPr lang="pt-BR" sz="2400" b="1" dirty="0">
                <a:solidFill>
                  <a:prstClr val="black"/>
                </a:solidFill>
              </a:rPr>
              <a:t> </a:t>
            </a:r>
            <a:r>
              <a:rPr lang="pt-BR" sz="2400" b="1" i="1" u="sng" dirty="0">
                <a:solidFill>
                  <a:prstClr val="black"/>
                </a:solidFill>
                <a:effectLst>
                  <a:outerShdw blurRad="38100" dist="38100" dir="2700000" algn="tl">
                    <a:srgbClr val="000000">
                      <a:alpha val="43137"/>
                    </a:srgbClr>
                  </a:outerShdw>
                </a:effectLst>
              </a:rPr>
              <a:t>(PME) </a:t>
            </a:r>
            <a:r>
              <a:rPr lang="pt-BR" sz="2400" b="1" dirty="0">
                <a:solidFill>
                  <a:prstClr val="black"/>
                </a:solidFill>
                <a:effectLst>
                  <a:outerShdw blurRad="38100" dist="38100" dir="2700000" algn="tl">
                    <a:srgbClr val="000000">
                      <a:alpha val="43137"/>
                    </a:srgbClr>
                  </a:outerShdw>
                </a:effectLst>
              </a:rPr>
              <a:t>: </a:t>
            </a:r>
            <a:r>
              <a:rPr lang="pt-BR" sz="2400" b="1" dirty="0">
                <a:solidFill>
                  <a:prstClr val="black"/>
                </a:solidFill>
              </a:rPr>
              <a:t>trata-se do total de dinheiro “autorizado”, isto é, produzido ou fabricado, pelas Autoridades Monetárias;</a:t>
            </a:r>
          </a:p>
          <a:p>
            <a:pPr marL="447675" indent="-447675" algn="just"/>
            <a:endParaRPr lang="pt-BR" sz="2400" b="1" i="1" dirty="0">
              <a:solidFill>
                <a:prstClr val="black"/>
              </a:solidFill>
              <a:effectLst>
                <a:outerShdw blurRad="38100" dist="38100" dir="2700000" algn="tl">
                  <a:srgbClr val="000000">
                    <a:alpha val="43137"/>
                  </a:srgbClr>
                </a:outerShdw>
              </a:effectLst>
            </a:endParaRPr>
          </a:p>
          <a:p>
            <a:pPr marL="447675" indent="-447675" algn="just"/>
            <a:r>
              <a:rPr lang="pt-BR" sz="2400" b="1" i="1" dirty="0">
                <a:solidFill>
                  <a:prstClr val="black"/>
                </a:solidFill>
                <a:effectLst>
                  <a:outerShdw blurRad="38100" dist="38100" dir="2700000" algn="tl">
                    <a:srgbClr val="000000">
                      <a:alpha val="43137"/>
                    </a:srgbClr>
                  </a:outerShdw>
                </a:effectLst>
              </a:rPr>
              <a:t>2 -  </a:t>
            </a:r>
            <a:r>
              <a:rPr lang="pt-BR" sz="2400" b="1" i="1" u="sng" dirty="0">
                <a:solidFill>
                  <a:prstClr val="black"/>
                </a:solidFill>
                <a:effectLst>
                  <a:outerShdw blurRad="38100" dist="38100" dir="2700000" algn="tl">
                    <a:srgbClr val="000000">
                      <a:alpha val="43137"/>
                    </a:srgbClr>
                  </a:outerShdw>
                </a:effectLst>
              </a:rPr>
              <a:t>Papel-Moeda em Circulação (PMC)</a:t>
            </a:r>
            <a:r>
              <a:rPr lang="pt-BR" sz="2400" b="1" dirty="0">
                <a:solidFill>
                  <a:prstClr val="black"/>
                </a:solidFill>
              </a:rPr>
              <a:t>: equivale ao total do papel-moeda emitido menos o dinheiro que se encontra no caixa do Banco Central;</a:t>
            </a:r>
          </a:p>
          <a:p>
            <a:pPr marL="447675" indent="-447675" algn="just"/>
            <a:endParaRPr lang="pt-BR" sz="2400" b="1" i="1" dirty="0">
              <a:solidFill>
                <a:prstClr val="black"/>
              </a:solidFill>
              <a:effectLst>
                <a:outerShdw blurRad="38100" dist="38100" dir="2700000" algn="tl">
                  <a:srgbClr val="000000">
                    <a:alpha val="43137"/>
                  </a:srgbClr>
                </a:outerShdw>
              </a:effectLst>
            </a:endParaRPr>
          </a:p>
          <a:p>
            <a:pPr marL="447675" indent="-447675" algn="just"/>
            <a:r>
              <a:rPr lang="pt-BR" sz="2400" b="1" i="1" dirty="0">
                <a:solidFill>
                  <a:prstClr val="black"/>
                </a:solidFill>
                <a:effectLst>
                  <a:outerShdw blurRad="38100" dist="38100" dir="2700000" algn="tl">
                    <a:srgbClr val="000000">
                      <a:alpha val="43137"/>
                    </a:srgbClr>
                  </a:outerShdw>
                </a:effectLst>
              </a:rPr>
              <a:t>3 - </a:t>
            </a:r>
            <a:r>
              <a:rPr lang="pt-BR" sz="2400" b="1" i="1" u="sng" dirty="0">
                <a:solidFill>
                  <a:prstClr val="black"/>
                </a:solidFill>
                <a:effectLst>
                  <a:outerShdw blurRad="38100" dist="38100" dir="2700000" algn="tl">
                    <a:srgbClr val="000000">
                      <a:alpha val="43137"/>
                    </a:srgbClr>
                  </a:outerShdw>
                </a:effectLst>
              </a:rPr>
              <a:t>Papel-Moeda em Poder do Publico (PMP)</a:t>
            </a:r>
            <a:r>
              <a:rPr lang="pt-BR" sz="2400" b="1" dirty="0">
                <a:solidFill>
                  <a:prstClr val="black"/>
                </a:solidFill>
              </a:rPr>
              <a:t>: deduzindo-se do PMC o dinheiro em caixa dos bancos comerciais, tem-se o total do dinheiro em poder do público, isto é, todos os indivíduos e empresas.</a:t>
            </a:r>
            <a:endParaRPr lang="pt-BR" sz="2400" b="1" i="1" u="sng" dirty="0">
              <a:solidFill>
                <a:prstClr val="black"/>
              </a:solidFill>
              <a:effectLst>
                <a:outerShdw blurRad="38100" dist="38100" dir="2700000" algn="tl">
                  <a:srgbClr val="000000">
                    <a:alpha val="43137"/>
                  </a:srgbClr>
                </a:outerShdw>
              </a:effectLst>
            </a:endParaRPr>
          </a:p>
          <a:p>
            <a:pPr algn="just"/>
            <a:endParaRPr lang="pt-BR" sz="2400" dirty="0">
              <a:solidFill>
                <a:prstClr val="black"/>
              </a:solidFill>
            </a:endParaRPr>
          </a:p>
        </p:txBody>
      </p:sp>
      <p:sp>
        <p:nvSpPr>
          <p:cNvPr id="3" name="CaixaDeTexto 2"/>
          <p:cNvSpPr txBox="1"/>
          <p:nvPr/>
        </p:nvSpPr>
        <p:spPr>
          <a:xfrm>
            <a:off x="539552" y="404664"/>
            <a:ext cx="7920880" cy="830997"/>
          </a:xfrm>
          <a:prstGeom prst="rect">
            <a:avLst/>
          </a:prstGeom>
          <a:noFill/>
        </p:spPr>
        <p:txBody>
          <a:bodyPr wrap="square" rtlCol="0">
            <a:spAutoFit/>
          </a:bodyPr>
          <a:lstStyle/>
          <a:p>
            <a:r>
              <a:rPr lang="pt-BR" sz="4800" dirty="0">
                <a:solidFill>
                  <a:srgbClr val="00B050"/>
                </a:solidFill>
              </a:rPr>
              <a:t>   </a:t>
            </a:r>
            <a:r>
              <a:rPr lang="pt-BR" sz="4800" b="1" dirty="0">
                <a:solidFill>
                  <a:srgbClr val="00B050"/>
                </a:solidFill>
                <a:effectLst>
                  <a:outerShdw blurRad="38100" dist="38100" dir="2700000" algn="tl">
                    <a:srgbClr val="000000">
                      <a:alpha val="43137"/>
                    </a:srgbClr>
                  </a:outerShdw>
                </a:effectLst>
              </a:rPr>
              <a:t>INDICADORES MONETÁRIOS</a:t>
            </a:r>
          </a:p>
        </p:txBody>
      </p:sp>
    </p:spTree>
    <p:extLst>
      <p:ext uri="{BB962C8B-B14F-4D97-AF65-F5344CB8AC3E}">
        <p14:creationId xmlns:p14="http://schemas.microsoft.com/office/powerpoint/2010/main" val="27187625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8676456" cy="5976663"/>
          </a:xfrm>
          <a:prstGeom prst="rect">
            <a:avLst/>
          </a:prstGeom>
        </p:spPr>
      </p:pic>
    </p:spTree>
    <p:extLst>
      <p:ext uri="{BB962C8B-B14F-4D97-AF65-F5344CB8AC3E}">
        <p14:creationId xmlns:p14="http://schemas.microsoft.com/office/powerpoint/2010/main" val="3221477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39752" y="116632"/>
            <a:ext cx="5379614" cy="707886"/>
          </a:xfrm>
          <a:prstGeom prst="rect">
            <a:avLst/>
          </a:prstGeom>
          <a:noFill/>
        </p:spPr>
        <p:txBody>
          <a:bodyPr wrap="none" rtlCol="0">
            <a:spAutoFit/>
          </a:bodyPr>
          <a:lstStyle/>
          <a:p>
            <a:r>
              <a:rPr lang="pt-BR" sz="2800" b="1" dirty="0">
                <a:solidFill>
                  <a:srgbClr val="1F497D"/>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endParaRPr lang="pt-BR" sz="4000" b="1" dirty="0">
              <a:solidFill>
                <a:srgbClr val="1F497D"/>
              </a:solidFill>
              <a:effectLst>
                <a:outerShdw blurRad="38100" dist="38100" dir="2700000" algn="tl">
                  <a:srgbClr val="000000">
                    <a:alpha val="43137"/>
                  </a:srgbClr>
                </a:outerShdw>
              </a:effectLst>
            </a:endParaRPr>
          </a:p>
        </p:txBody>
      </p:sp>
      <p:sp>
        <p:nvSpPr>
          <p:cNvPr id="3" name="CaixaDeTexto 2"/>
          <p:cNvSpPr txBox="1"/>
          <p:nvPr/>
        </p:nvSpPr>
        <p:spPr>
          <a:xfrm>
            <a:off x="395536" y="1196752"/>
            <a:ext cx="8496944" cy="5262979"/>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rPr>
              <a:t>O público,   aí  incluídos  os  indivíduos e as empresas,  possui de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uma forma geral,   diversos  ativos ou haveres,  isto é,  coisas que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tem valor econômico e que constituem seu patrimônio, podendo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ser citados como exemplo: imóveis, fazendas, veículos, depósitos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de poupança, aplicações financeiras em bancos, depósitos à vista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em  bancos comerciais,  papel-moeda  em  espécie em seu poder, </a:t>
            </a:r>
          </a:p>
          <a:p>
            <a:pPr algn="just"/>
            <a:endParaRPr lang="pt-BR" sz="2400" b="1" dirty="0">
              <a:solidFill>
                <a:prstClr val="black"/>
              </a:solidFill>
              <a:effectLst>
                <a:outerShdw blurRad="38100" dist="38100" dir="2700000" algn="tl">
                  <a:srgbClr val="000000">
                    <a:alpha val="43137"/>
                  </a:srgbClr>
                </a:outerShdw>
              </a:effectLst>
            </a:endParaRPr>
          </a:p>
          <a:p>
            <a:pPr algn="just"/>
            <a:r>
              <a:rPr lang="pt-BR" sz="2400" b="1" dirty="0">
                <a:solidFill>
                  <a:prstClr val="black"/>
                </a:solidFill>
                <a:effectLst>
                  <a:outerShdw blurRad="38100" dist="38100" dir="2700000" algn="tl">
                    <a:srgbClr val="000000">
                      <a:alpha val="43137"/>
                    </a:srgbClr>
                  </a:outerShdw>
                </a:effectLst>
              </a:rPr>
              <a:t>ações etc.</a:t>
            </a:r>
          </a:p>
          <a:p>
            <a:pPr algn="just"/>
            <a:endParaRPr lang="pt-BR" sz="2400" b="1" dirty="0">
              <a:solidFill>
                <a:prstClr val="black"/>
              </a:solidFill>
            </a:endParaRPr>
          </a:p>
        </p:txBody>
      </p:sp>
    </p:spTree>
    <p:extLst>
      <p:ext uri="{BB962C8B-B14F-4D97-AF65-F5344CB8AC3E}">
        <p14:creationId xmlns:p14="http://schemas.microsoft.com/office/powerpoint/2010/main" val="32267149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95736" y="297896"/>
            <a:ext cx="5216108"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p>
        </p:txBody>
      </p:sp>
      <p:sp>
        <p:nvSpPr>
          <p:cNvPr id="3" name="CaixaDeTexto 2"/>
          <p:cNvSpPr txBox="1"/>
          <p:nvPr/>
        </p:nvSpPr>
        <p:spPr>
          <a:xfrm>
            <a:off x="575556" y="1412776"/>
            <a:ext cx="7992888" cy="2185214"/>
          </a:xfrm>
          <a:prstGeom prst="rect">
            <a:avLst/>
          </a:prstGeom>
          <a:noFill/>
        </p:spPr>
        <p:txBody>
          <a:bodyPr wrap="square" rtlCol="0">
            <a:spAutoFit/>
          </a:bodyPr>
          <a:lstStyle/>
          <a:p>
            <a:pPr algn="just"/>
            <a:r>
              <a:rPr lang="pt-BR" sz="2400" b="1" dirty="0">
                <a:solidFill>
                  <a:prstClr val="black"/>
                </a:solidFill>
              </a:rPr>
              <a:t>Cada ativo deste possui um grau diferente de liquidez, medido pela capacidade de o ativo se transformar em moeda ou dinheiro propriamente dito. Assim, quanto mais fácil for transformar um ativo em dinheiro, maior se diria que é seu grau de liquidez.</a:t>
            </a:r>
          </a:p>
          <a:p>
            <a:pPr algn="just"/>
            <a:endParaRPr lang="pt-BR" sz="1600" b="1" dirty="0">
              <a:solidFill>
                <a:prstClr val="black"/>
              </a:solidFill>
            </a:endParaRPr>
          </a:p>
        </p:txBody>
      </p:sp>
      <p:sp>
        <p:nvSpPr>
          <p:cNvPr id="4" name="CaixaDeTexto 3"/>
          <p:cNvSpPr txBox="1"/>
          <p:nvPr/>
        </p:nvSpPr>
        <p:spPr>
          <a:xfrm>
            <a:off x="575556" y="3861048"/>
            <a:ext cx="8064897" cy="1107996"/>
          </a:xfrm>
          <a:prstGeom prst="rect">
            <a:avLst/>
          </a:prstGeom>
          <a:noFill/>
        </p:spPr>
        <p:txBody>
          <a:bodyPr wrap="square" rtlCol="0">
            <a:spAutoFit/>
          </a:bodyPr>
          <a:lstStyle/>
          <a:p>
            <a:r>
              <a:rPr lang="pt-PT" sz="2400" b="1" dirty="0">
                <a:solidFill>
                  <a:prstClr val="black"/>
                </a:solidFill>
              </a:rPr>
              <a:t>Liquidez,   em  </a:t>
            </a:r>
            <a:r>
              <a:rPr lang="pt-PT" sz="2400" b="1" dirty="0">
                <a:solidFill>
                  <a:prstClr val="black"/>
                </a:solidFill>
                <a:hlinkClick r:id="rId2" tooltip="Contabilidade"/>
              </a:rPr>
              <a:t>contabilidade</a:t>
            </a:r>
            <a:r>
              <a:rPr lang="pt-PT" sz="2400" b="1" dirty="0">
                <a:solidFill>
                  <a:prstClr val="black"/>
                </a:solidFill>
              </a:rPr>
              <a:t>,    corresponde  à  velocidade  e facilidade com a qual um </a:t>
            </a:r>
            <a:r>
              <a:rPr lang="pt-PT" sz="2400" b="1" dirty="0">
                <a:solidFill>
                  <a:prstClr val="black"/>
                </a:solidFill>
                <a:hlinkClick r:id="rId3" tooltip="Ativo"/>
              </a:rPr>
              <a:t>ativo</a:t>
            </a:r>
            <a:r>
              <a:rPr lang="pt-PT" sz="2400" b="1" dirty="0">
                <a:solidFill>
                  <a:prstClr val="black"/>
                </a:solidFill>
              </a:rPr>
              <a:t> pode ser convertido em </a:t>
            </a:r>
            <a:r>
              <a:rPr lang="pt-PT" sz="2400" b="1" dirty="0">
                <a:solidFill>
                  <a:prstClr val="black"/>
                </a:solidFill>
                <a:hlinkClick r:id="rId4" tooltip="Caixa"/>
              </a:rPr>
              <a:t>caixa</a:t>
            </a:r>
            <a:endParaRPr lang="pt-BR" sz="2400" b="1" dirty="0">
              <a:solidFill>
                <a:prstClr val="black"/>
              </a:solidFill>
            </a:endParaRPr>
          </a:p>
          <a:p>
            <a:endParaRPr lang="pt-BR" dirty="0">
              <a:solidFill>
                <a:prstClr val="black"/>
              </a:solidFill>
            </a:endParaRPr>
          </a:p>
        </p:txBody>
      </p:sp>
      <mc:AlternateContent xmlns:mc="http://schemas.openxmlformats.org/markup-compatibility/2006" xmlns:a14="http://schemas.microsoft.com/office/drawing/2010/main">
        <mc:Choice Requires="a14">
          <p:sp>
            <p:nvSpPr>
              <p:cNvPr id="5" name="CaixaDeTexto 4"/>
              <p:cNvSpPr txBox="1"/>
              <p:nvPr/>
            </p:nvSpPr>
            <p:spPr>
              <a:xfrm>
                <a:off x="1115616" y="5589240"/>
                <a:ext cx="6552728" cy="10177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sz="3200" b="1" i="1">
                          <a:solidFill>
                            <a:prstClr val="black"/>
                          </a:solidFill>
                          <a:effectLst>
                            <a:outerShdw blurRad="38100" dist="38100" dir="2700000" algn="tl">
                              <a:srgbClr val="000000">
                                <a:alpha val="43137"/>
                              </a:srgbClr>
                            </a:outerShdw>
                          </a:effectLst>
                          <a:latin typeface="Cambria Math"/>
                        </a:rPr>
                        <m:t>𝑳𝒊𝒒𝒖𝒊𝒅𝒆𝒛</m:t>
                      </m:r>
                      <m:r>
                        <a:rPr lang="pt-BR" sz="3200" b="1" i="1">
                          <a:solidFill>
                            <a:prstClr val="black"/>
                          </a:solidFill>
                          <a:effectLst>
                            <a:outerShdw blurRad="38100" dist="38100" dir="2700000" algn="tl">
                              <a:srgbClr val="000000">
                                <a:alpha val="43137"/>
                              </a:srgbClr>
                            </a:outerShdw>
                          </a:effectLst>
                          <a:latin typeface="Cambria Math"/>
                        </a:rPr>
                        <m:t>=</m:t>
                      </m:r>
                      <m:f>
                        <m:fPr>
                          <m:ctrlPr>
                            <a:rPr lang="pt-BR" sz="3200" b="1" i="1">
                              <a:solidFill>
                                <a:prstClr val="black"/>
                              </a:solidFill>
                              <a:effectLst>
                                <a:outerShdw blurRad="38100" dist="38100" dir="2700000" algn="tl">
                                  <a:srgbClr val="000000">
                                    <a:alpha val="43137"/>
                                  </a:srgbClr>
                                </a:outerShdw>
                              </a:effectLst>
                              <a:latin typeface="Cambria Math" panose="02040503050406030204" pitchFamily="18" charset="0"/>
                            </a:rPr>
                          </m:ctrlPr>
                        </m:fPr>
                        <m:num>
                          <m:r>
                            <a:rPr lang="pt-BR" sz="3200" b="1" i="1">
                              <a:solidFill>
                                <a:prstClr val="black"/>
                              </a:solidFill>
                              <a:effectLst>
                                <a:outerShdw blurRad="38100" dist="38100" dir="2700000" algn="tl">
                                  <a:srgbClr val="000000">
                                    <a:alpha val="43137"/>
                                  </a:srgbClr>
                                </a:outerShdw>
                              </a:effectLst>
                              <a:latin typeface="Cambria Math"/>
                            </a:rPr>
                            <m:t>𝑪𝒂𝒊𝒙𝒂</m:t>
                          </m:r>
                          <m:r>
                            <a:rPr lang="pt-BR" sz="3200" b="1" i="1">
                              <a:solidFill>
                                <a:prstClr val="black"/>
                              </a:solidFill>
                              <a:effectLst>
                                <a:outerShdw blurRad="38100" dist="38100" dir="2700000" algn="tl">
                                  <a:srgbClr val="000000">
                                    <a:alpha val="43137"/>
                                  </a:srgbClr>
                                </a:outerShdw>
                              </a:effectLst>
                              <a:latin typeface="Cambria Math"/>
                            </a:rPr>
                            <m:t>+</m:t>
                          </m:r>
                          <m:r>
                            <a:rPr lang="pt-BR" sz="3200" b="1" i="1">
                              <a:solidFill>
                                <a:prstClr val="black"/>
                              </a:solidFill>
                              <a:effectLst>
                                <a:outerShdw blurRad="38100" dist="38100" dir="2700000" algn="tl">
                                  <a:srgbClr val="000000">
                                    <a:alpha val="43137"/>
                                  </a:srgbClr>
                                </a:outerShdw>
                              </a:effectLst>
                              <a:latin typeface="Cambria Math"/>
                            </a:rPr>
                            <m:t>𝑩𝒂𝒏𝒄𝒐𝒔</m:t>
                          </m:r>
                        </m:num>
                        <m:den>
                          <m:r>
                            <a:rPr lang="pt-BR" sz="3200" b="1" i="1">
                              <a:solidFill>
                                <a:prstClr val="black"/>
                              </a:solidFill>
                              <a:effectLst>
                                <a:outerShdw blurRad="38100" dist="38100" dir="2700000" algn="tl">
                                  <a:srgbClr val="000000">
                                    <a:alpha val="43137"/>
                                  </a:srgbClr>
                                </a:outerShdw>
                              </a:effectLst>
                              <a:latin typeface="Cambria Math"/>
                            </a:rPr>
                            <m:t>𝑫</m:t>
                          </m:r>
                          <m:r>
                            <a:rPr lang="pt-BR" sz="3200" b="1" i="1">
                              <a:solidFill>
                                <a:prstClr val="black"/>
                              </a:solidFill>
                              <a:effectLst>
                                <a:outerShdw blurRad="38100" dist="38100" dir="2700000" algn="tl">
                                  <a:srgbClr val="000000">
                                    <a:alpha val="43137"/>
                                  </a:srgbClr>
                                </a:outerShdw>
                              </a:effectLst>
                              <a:latin typeface="Cambria Math"/>
                            </a:rPr>
                            <m:t>í</m:t>
                          </m:r>
                          <m:r>
                            <a:rPr lang="pt-BR" sz="3200" b="1" i="1">
                              <a:solidFill>
                                <a:prstClr val="black"/>
                              </a:solidFill>
                              <a:effectLst>
                                <a:outerShdw blurRad="38100" dist="38100" dir="2700000" algn="tl">
                                  <a:srgbClr val="000000">
                                    <a:alpha val="43137"/>
                                  </a:srgbClr>
                                </a:outerShdw>
                              </a:effectLst>
                              <a:latin typeface="Cambria Math"/>
                            </a:rPr>
                            <m:t>𝒗𝒊𝒅𝒂𝒔</m:t>
                          </m:r>
                        </m:den>
                      </m:f>
                    </m:oMath>
                  </m:oMathPara>
                </a14:m>
                <a:endParaRPr lang="pt-BR" sz="3200" b="1" dirty="0">
                  <a:solidFill>
                    <a:prstClr val="black"/>
                  </a:solidFill>
                </a:endParaRPr>
              </a:p>
            </p:txBody>
          </p:sp>
        </mc:Choice>
        <mc:Fallback xmlns="">
          <p:sp>
            <p:nvSpPr>
              <p:cNvPr id="5" name="CaixaDeTexto 4"/>
              <p:cNvSpPr txBox="1">
                <a:spLocks noRot="1" noChangeAspect="1" noMove="1" noResize="1" noEditPoints="1" noAdjustHandles="1" noChangeArrowheads="1" noChangeShapeType="1" noTextEdit="1"/>
              </p:cNvSpPr>
              <p:nvPr/>
            </p:nvSpPr>
            <p:spPr>
              <a:xfrm>
                <a:off x="1115616" y="5589240"/>
                <a:ext cx="6552728" cy="1017715"/>
              </a:xfrm>
              <a:prstGeom prst="rect">
                <a:avLst/>
              </a:prstGeom>
              <a:blipFill rotWithShape="1">
                <a:blip r:embed="rId5"/>
                <a:stretch>
                  <a:fillRect b="-1796"/>
                </a:stretch>
              </a:blipFill>
            </p:spPr>
            <p:txBody>
              <a:bodyPr/>
              <a:lstStyle/>
              <a:p>
                <a:r>
                  <a:rPr lang="pt-BR">
                    <a:noFill/>
                  </a:rPr>
                  <a:t> </a:t>
                </a:r>
              </a:p>
            </p:txBody>
          </p:sp>
        </mc:Fallback>
      </mc:AlternateContent>
    </p:spTree>
    <p:extLst>
      <p:ext uri="{BB962C8B-B14F-4D97-AF65-F5344CB8AC3E}">
        <p14:creationId xmlns:p14="http://schemas.microsoft.com/office/powerpoint/2010/main" val="406951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89615" y="1196752"/>
            <a:ext cx="7272808" cy="5016758"/>
          </a:xfrm>
          <a:prstGeom prst="rect">
            <a:avLst/>
          </a:prstGeom>
          <a:noFill/>
        </p:spPr>
        <p:txBody>
          <a:bodyPr wrap="square" rtlCol="0">
            <a:spAutoFit/>
          </a:bodyPr>
          <a:lstStyle/>
          <a:p>
            <a:pPr algn="just"/>
            <a:r>
              <a:rPr lang="pt-PT" sz="3200" b="1" u="sng" dirty="0">
                <a:solidFill>
                  <a:prstClr val="black"/>
                </a:solidFill>
                <a:effectLst>
                  <a:outerShdw blurRad="38100" dist="38100" dir="2700000" algn="tl">
                    <a:srgbClr val="000000">
                      <a:alpha val="43137"/>
                    </a:srgbClr>
                  </a:outerShdw>
                </a:effectLst>
              </a:rPr>
              <a:t>Política econômica fiscal</a:t>
            </a:r>
            <a:r>
              <a:rPr lang="pt-PT" sz="3200" b="1" dirty="0">
                <a:solidFill>
                  <a:prstClr val="black"/>
                </a:solidFill>
              </a:rPr>
              <a:t>, define o </a:t>
            </a:r>
            <a:r>
              <a:rPr lang="pt-PT" sz="3200" b="1" u="sng" dirty="0">
                <a:solidFill>
                  <a:srgbClr val="1F497D">
                    <a:lumMod val="75000"/>
                  </a:srgbClr>
                </a:solidFill>
              </a:rPr>
              <a:t>orçamento</a:t>
            </a:r>
            <a:r>
              <a:rPr lang="pt-PT" sz="3200" b="1" dirty="0">
                <a:solidFill>
                  <a:prstClr val="black"/>
                </a:solidFill>
              </a:rPr>
              <a:t> do governo e seus componentes, os </a:t>
            </a:r>
            <a:r>
              <a:rPr lang="pt-PT" sz="3200" b="1" u="sng" dirty="0">
                <a:solidFill>
                  <a:srgbClr val="1F497D">
                    <a:lumMod val="75000"/>
                  </a:srgbClr>
                </a:solidFill>
              </a:rPr>
              <a:t>gastos públicos</a:t>
            </a:r>
            <a:r>
              <a:rPr lang="pt-PT" sz="3200" b="1" dirty="0">
                <a:solidFill>
                  <a:srgbClr val="1F497D">
                    <a:lumMod val="75000"/>
                  </a:srgbClr>
                </a:solidFill>
              </a:rPr>
              <a:t> </a:t>
            </a:r>
            <a:r>
              <a:rPr lang="pt-PT" sz="3200" b="1" dirty="0">
                <a:solidFill>
                  <a:prstClr val="black"/>
                </a:solidFill>
              </a:rPr>
              <a:t>e </a:t>
            </a:r>
            <a:r>
              <a:rPr lang="pt-PT" sz="3200" b="1" u="sng" dirty="0">
                <a:solidFill>
                  <a:srgbClr val="1F497D">
                    <a:lumMod val="75000"/>
                  </a:srgbClr>
                </a:solidFill>
              </a:rPr>
              <a:t>impostos</a:t>
            </a:r>
            <a:r>
              <a:rPr lang="pt-PT" sz="3200" b="1" dirty="0">
                <a:solidFill>
                  <a:prstClr val="black"/>
                </a:solidFill>
              </a:rPr>
              <a:t> como variáveis de controle para garantir e manter a estabilidade econômica, amortecendo as flutuações dos ciclos econômicos e ajudando a manter uma economia crescente, o pleno emprego e a inflação baixa</a:t>
            </a:r>
            <a:endParaRPr lang="pt-BR" sz="3200" b="1" dirty="0">
              <a:solidFill>
                <a:prstClr val="black"/>
              </a:solidFill>
            </a:endParaRPr>
          </a:p>
          <a:p>
            <a:pPr algn="just"/>
            <a:endParaRPr lang="pt-BR" sz="3200" dirty="0">
              <a:solidFill>
                <a:prstClr val="black"/>
              </a:solidFill>
            </a:endParaRPr>
          </a:p>
        </p:txBody>
      </p:sp>
    </p:spTree>
    <p:extLst>
      <p:ext uri="{BB962C8B-B14F-4D97-AF65-F5344CB8AC3E}">
        <p14:creationId xmlns:p14="http://schemas.microsoft.com/office/powerpoint/2010/main" val="3919446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42880" y="476672"/>
            <a:ext cx="7704856" cy="3046988"/>
          </a:xfrm>
          <a:prstGeom prst="rect">
            <a:avLst/>
          </a:prstGeom>
          <a:noFill/>
        </p:spPr>
        <p:txBody>
          <a:bodyPr wrap="square" rtlCol="0">
            <a:spAutoFit/>
          </a:bodyPr>
          <a:lstStyle/>
          <a:p>
            <a:pPr algn="just"/>
            <a:endParaRPr lang="pt-BR" sz="2400" b="1" dirty="0">
              <a:solidFill>
                <a:prstClr val="black"/>
              </a:solidFill>
            </a:endParaRPr>
          </a:p>
          <a:p>
            <a:pPr algn="just"/>
            <a:r>
              <a:rPr lang="pt-BR" sz="2800" b="1" dirty="0">
                <a:solidFill>
                  <a:prstClr val="black"/>
                </a:solidFill>
              </a:rPr>
              <a:t>Do ponto de vista da economia, se o indivíduo </a:t>
            </a:r>
            <a:r>
              <a:rPr lang="pt-BR" sz="2800" b="1" dirty="0">
                <a:solidFill>
                  <a:prstClr val="black"/>
                </a:solidFill>
                <a:effectLst>
                  <a:outerShdw blurRad="38100" dist="38100" dir="2700000" algn="tl">
                    <a:srgbClr val="000000">
                      <a:alpha val="43137"/>
                    </a:srgbClr>
                  </a:outerShdw>
                </a:effectLst>
              </a:rPr>
              <a:t>“A” </a:t>
            </a:r>
            <a:r>
              <a:rPr lang="pt-BR" sz="2800" b="1" dirty="0">
                <a:solidFill>
                  <a:prstClr val="black"/>
                </a:solidFill>
              </a:rPr>
              <a:t>tem uma mala com  R$ 80 mil e o indivíduo </a:t>
            </a:r>
            <a:r>
              <a:rPr lang="pt-BR" sz="2800" b="1" dirty="0">
                <a:solidFill>
                  <a:prstClr val="black"/>
                </a:solidFill>
                <a:effectLst>
                  <a:outerShdw blurRad="38100" dist="38100" dir="2700000" algn="tl">
                    <a:srgbClr val="000000">
                      <a:alpha val="43137"/>
                    </a:srgbClr>
                  </a:outerShdw>
                </a:effectLst>
              </a:rPr>
              <a:t>“B” </a:t>
            </a:r>
            <a:r>
              <a:rPr lang="pt-BR" sz="2800" b="1" dirty="0">
                <a:solidFill>
                  <a:prstClr val="black"/>
                </a:solidFill>
              </a:rPr>
              <a:t>tem um caminhão que vale também R$ 80 mil, podemos afirmar que ambos tem o mesmo nível de riqueza, porém a riqueza do indivíduo </a:t>
            </a:r>
            <a:r>
              <a:rPr lang="pt-BR" sz="2800" b="1" dirty="0">
                <a:solidFill>
                  <a:prstClr val="black"/>
                </a:solidFill>
                <a:effectLst>
                  <a:outerShdw blurRad="38100" dist="38100" dir="2700000" algn="tl">
                    <a:srgbClr val="000000">
                      <a:alpha val="43137"/>
                    </a:srgbClr>
                  </a:outerShdw>
                </a:effectLst>
              </a:rPr>
              <a:t>“A” </a:t>
            </a:r>
            <a:r>
              <a:rPr lang="pt-BR" sz="2800" b="1" dirty="0">
                <a:solidFill>
                  <a:prstClr val="black"/>
                </a:solidFill>
              </a:rPr>
              <a:t>tem mais liquidez.</a:t>
            </a:r>
          </a:p>
        </p:txBody>
      </p:sp>
      <p:sp>
        <p:nvSpPr>
          <p:cNvPr id="5" name="CaixaDeTexto 4"/>
          <p:cNvSpPr txBox="1"/>
          <p:nvPr/>
        </p:nvSpPr>
        <p:spPr>
          <a:xfrm>
            <a:off x="1691680" y="0"/>
            <a:ext cx="5904656" cy="707886"/>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endParaRPr lang="pt-BR" sz="4000" b="1" dirty="0">
              <a:solidFill>
                <a:srgbClr val="1F497D"/>
              </a:solidFill>
              <a:effectLst>
                <a:outerShdw blurRad="38100" dist="38100" dir="2700000" algn="tl">
                  <a:srgbClr val="000000">
                    <a:alpha val="43137"/>
                  </a:srgbClr>
                </a:outerShdw>
              </a:effectLst>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761" y="3645024"/>
            <a:ext cx="5629320" cy="3005190"/>
          </a:xfrm>
          <a:prstGeom prst="rect">
            <a:avLst/>
          </a:prstGeom>
        </p:spPr>
      </p:pic>
    </p:spTree>
    <p:extLst>
      <p:ext uri="{BB962C8B-B14F-4D97-AF65-F5344CB8AC3E}">
        <p14:creationId xmlns:p14="http://schemas.microsoft.com/office/powerpoint/2010/main" val="3666798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115616" y="1988840"/>
            <a:ext cx="7344816" cy="4031873"/>
          </a:xfrm>
          <a:prstGeom prst="rect">
            <a:avLst/>
          </a:prstGeom>
          <a:noFill/>
        </p:spPr>
        <p:txBody>
          <a:bodyPr wrap="square" rtlCol="0">
            <a:spAutoFit/>
          </a:bodyPr>
          <a:lstStyle/>
          <a:p>
            <a:pPr algn="just"/>
            <a:r>
              <a:rPr lang="pt-BR" sz="3200" b="1" dirty="0">
                <a:solidFill>
                  <a:prstClr val="black"/>
                </a:solidFill>
              </a:rPr>
              <a:t>Define-se </a:t>
            </a:r>
            <a:r>
              <a:rPr lang="pt-BR" sz="3200" b="1" i="1" u="sng" dirty="0">
                <a:solidFill>
                  <a:prstClr val="black"/>
                </a:solidFill>
                <a:effectLst>
                  <a:outerShdw blurRad="38100" dist="38100" dir="2700000" algn="tl">
                    <a:srgbClr val="000000">
                      <a:alpha val="43137"/>
                    </a:srgbClr>
                  </a:outerShdw>
                </a:effectLst>
              </a:rPr>
              <a:t>Meios de Pagamento</a:t>
            </a:r>
            <a:r>
              <a:rPr lang="pt-BR" sz="3200" b="1" i="1" dirty="0">
                <a:solidFill>
                  <a:prstClr val="black"/>
                </a:solidFill>
                <a:effectLst>
                  <a:outerShdw blurRad="38100" dist="38100" dir="2700000" algn="tl">
                    <a:srgbClr val="000000">
                      <a:alpha val="43137"/>
                    </a:srgbClr>
                  </a:outerShdw>
                </a:effectLst>
              </a:rPr>
              <a:t>, </a:t>
            </a:r>
            <a:r>
              <a:rPr lang="pt-BR" sz="3200" b="1" dirty="0">
                <a:solidFill>
                  <a:prstClr val="black"/>
                </a:solidFill>
              </a:rPr>
              <a:t>como todos os haveres possuídos pelo público não-bancário e que podem ser utilizados a qualquer momento para a liquidação de qualquer dívida em moeda nacional. </a:t>
            </a:r>
          </a:p>
          <a:p>
            <a:pPr algn="just"/>
            <a:endParaRPr lang="pt-BR" sz="3200" b="1" dirty="0">
              <a:solidFill>
                <a:prstClr val="black"/>
              </a:solidFill>
            </a:endParaRPr>
          </a:p>
          <a:p>
            <a:pPr algn="just"/>
            <a:r>
              <a:rPr lang="pt-BR" sz="3200" b="1" dirty="0">
                <a:solidFill>
                  <a:prstClr val="black"/>
                </a:solidFill>
              </a:rPr>
              <a:t>Ou seja, são haveres que possuem liquidez absoluta e imediata.</a:t>
            </a:r>
          </a:p>
        </p:txBody>
      </p:sp>
      <p:sp>
        <p:nvSpPr>
          <p:cNvPr id="4" name="CaixaDeTexto 3"/>
          <p:cNvSpPr txBox="1"/>
          <p:nvPr/>
        </p:nvSpPr>
        <p:spPr>
          <a:xfrm>
            <a:off x="1979712" y="460499"/>
            <a:ext cx="5331524"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MEIOS DE PAGAMENTO</a:t>
            </a:r>
          </a:p>
        </p:txBody>
      </p:sp>
    </p:spTree>
    <p:extLst>
      <p:ext uri="{BB962C8B-B14F-4D97-AF65-F5344CB8AC3E}">
        <p14:creationId xmlns:p14="http://schemas.microsoft.com/office/powerpoint/2010/main" val="1538635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8728"/>
            <a:ext cx="8712968" cy="707886"/>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endParaRPr lang="pt-BR" sz="4000" b="1" dirty="0">
              <a:solidFill>
                <a:srgbClr val="1F497D"/>
              </a:solidFill>
              <a:effectLst>
                <a:outerShdw blurRad="38100" dist="38100" dir="2700000" algn="tl">
                  <a:srgbClr val="000000">
                    <a:alpha val="43137"/>
                  </a:srgbClr>
                </a:outerShdw>
              </a:effectLst>
            </a:endParaRPr>
          </a:p>
        </p:txBody>
      </p:sp>
      <p:sp>
        <p:nvSpPr>
          <p:cNvPr id="3" name="CaixaDeTexto 2"/>
          <p:cNvSpPr txBox="1"/>
          <p:nvPr/>
        </p:nvSpPr>
        <p:spPr>
          <a:xfrm>
            <a:off x="395536" y="1124744"/>
            <a:ext cx="8424936" cy="4524315"/>
          </a:xfrm>
          <a:prstGeom prst="rect">
            <a:avLst/>
          </a:prstGeom>
          <a:noFill/>
        </p:spPr>
        <p:txBody>
          <a:bodyPr wrap="square" rtlCol="0">
            <a:spAutoFit/>
          </a:bodyPr>
          <a:lstStyle/>
          <a:p>
            <a:pPr algn="just"/>
            <a:r>
              <a:rPr lang="pt-BR" sz="2400" b="1" dirty="0">
                <a:solidFill>
                  <a:prstClr val="black"/>
                </a:solidFill>
              </a:rPr>
              <a:t>Muito embora haja controvérsia ao maior ou menor grau de liquidez de um ativo, é praticamente consensual que apenas dois haveres preenchem estas condições de possuírem liquidez absoluta e de serem aceitos, de imediato, como pagamento nas transações: </a:t>
            </a:r>
            <a:r>
              <a:rPr lang="pt-BR" sz="2400" b="1" u="sng" dirty="0">
                <a:solidFill>
                  <a:srgbClr val="FF0000"/>
                </a:solidFill>
              </a:rPr>
              <a:t>o papel-moeda em poder do público  (PMP) </a:t>
            </a:r>
            <a:r>
              <a:rPr lang="pt-BR" sz="2400" b="1" dirty="0">
                <a:solidFill>
                  <a:prstClr val="black"/>
                </a:solidFill>
              </a:rPr>
              <a:t>e a moeda escritural ou bancária, representada pelos </a:t>
            </a:r>
            <a:r>
              <a:rPr lang="pt-BR" sz="2400" b="1" u="sng" dirty="0">
                <a:solidFill>
                  <a:srgbClr val="FF0000"/>
                </a:solidFill>
              </a:rPr>
              <a:t>depósitos à vista, do público, nos bancos comerciais públicos e privados (</a:t>
            </a:r>
            <a:r>
              <a:rPr lang="pt-BR" sz="2400" b="1" u="sng" dirty="0" err="1">
                <a:solidFill>
                  <a:srgbClr val="FF0000"/>
                </a:solidFill>
              </a:rPr>
              <a:t>DVbc</a:t>
            </a:r>
            <a:r>
              <a:rPr lang="pt-BR" sz="2400" b="1" u="sng" dirty="0">
                <a:solidFill>
                  <a:srgbClr val="FF0000"/>
                </a:solidFill>
              </a:rPr>
              <a:t>)</a:t>
            </a:r>
          </a:p>
          <a:p>
            <a:pPr algn="just"/>
            <a:endParaRPr lang="pt-BR" sz="2400" b="1" dirty="0">
              <a:solidFill>
                <a:prstClr val="black"/>
              </a:solidFill>
            </a:endParaRPr>
          </a:p>
          <a:p>
            <a:pPr algn="just"/>
            <a:r>
              <a:rPr lang="pt-BR" sz="2400" b="1" dirty="0">
                <a:solidFill>
                  <a:prstClr val="black"/>
                </a:solidFill>
              </a:rPr>
              <a:t>Assim, no caso brasileiro, o </a:t>
            </a:r>
            <a:r>
              <a:rPr lang="pt-BR" sz="2400" b="1" u="sng" dirty="0">
                <a:solidFill>
                  <a:srgbClr val="FF0000"/>
                </a:solidFill>
              </a:rPr>
              <a:t>total de meios de pagamento</a:t>
            </a:r>
            <a:r>
              <a:rPr lang="pt-BR" sz="2400" b="1" dirty="0">
                <a:solidFill>
                  <a:prstClr val="black"/>
                </a:solidFill>
              </a:rPr>
              <a:t>, geralmente denominado </a:t>
            </a:r>
            <a:r>
              <a:rPr lang="pt-BR" sz="2400" b="1" dirty="0">
                <a:solidFill>
                  <a:srgbClr val="FF0000"/>
                </a:solidFill>
              </a:rPr>
              <a:t>M₁</a:t>
            </a:r>
            <a:r>
              <a:rPr lang="pt-BR" sz="2400" b="1" dirty="0">
                <a:solidFill>
                  <a:prstClr val="black"/>
                </a:solidFill>
              </a:rPr>
              <a:t> é definido pela expressão:</a:t>
            </a:r>
          </a:p>
          <a:p>
            <a:pPr algn="just"/>
            <a:endParaRPr lang="pt-BR" sz="2400" b="1" dirty="0">
              <a:solidFill>
                <a:prstClr val="black"/>
              </a:solidFill>
            </a:endParaRPr>
          </a:p>
        </p:txBody>
      </p:sp>
      <p:sp>
        <p:nvSpPr>
          <p:cNvPr id="4" name="Retângulo de cantos arredondados 3"/>
          <p:cNvSpPr/>
          <p:nvPr/>
        </p:nvSpPr>
        <p:spPr>
          <a:xfrm>
            <a:off x="3311860" y="5527060"/>
            <a:ext cx="2808312" cy="9144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effectLst>
                  <a:outerShdw blurRad="38100" dist="38100" dir="2700000" algn="tl">
                    <a:srgbClr val="000000">
                      <a:alpha val="43137"/>
                    </a:srgbClr>
                  </a:outerShdw>
                </a:effectLst>
              </a:rPr>
              <a:t>M₁ = PMP  +  </a:t>
            </a:r>
            <a:r>
              <a:rPr lang="pt-BR" sz="2400" b="1" dirty="0" err="1">
                <a:solidFill>
                  <a:prstClr val="black"/>
                </a:solidFill>
                <a:effectLst>
                  <a:outerShdw blurRad="38100" dist="38100" dir="2700000" algn="tl">
                    <a:srgbClr val="000000">
                      <a:alpha val="43137"/>
                    </a:srgbClr>
                  </a:outerShdw>
                </a:effectLst>
              </a:rPr>
              <a:t>DVbc</a:t>
            </a:r>
            <a:endParaRPr lang="pt-BR" sz="24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29863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628800"/>
            <a:ext cx="8208912" cy="4893647"/>
          </a:xfrm>
          <a:prstGeom prst="rect">
            <a:avLst/>
          </a:prstGeom>
          <a:noFill/>
        </p:spPr>
        <p:txBody>
          <a:bodyPr wrap="square" rtlCol="0">
            <a:spAutoFit/>
          </a:bodyPr>
          <a:lstStyle/>
          <a:p>
            <a:pPr marL="447675" indent="-447675" algn="just"/>
            <a:r>
              <a:rPr lang="pt-BR" sz="2400" b="1" i="1" dirty="0">
                <a:solidFill>
                  <a:prstClr val="black"/>
                </a:solidFill>
                <a:effectLst>
                  <a:outerShdw blurRad="38100" dist="38100" dir="2700000" algn="tl">
                    <a:srgbClr val="000000">
                      <a:alpha val="43137"/>
                    </a:srgbClr>
                  </a:outerShdw>
                </a:effectLst>
              </a:rPr>
              <a:t>1 – </a:t>
            </a:r>
            <a:r>
              <a:rPr lang="pt-BR" sz="2400" b="1" i="1" u="sng" dirty="0">
                <a:solidFill>
                  <a:prstClr val="black"/>
                </a:solidFill>
                <a:effectLst>
                  <a:outerShdw blurRad="38100" dist="38100" dir="2700000" algn="tl">
                    <a:srgbClr val="000000">
                      <a:alpha val="43137"/>
                    </a:srgbClr>
                  </a:outerShdw>
                </a:effectLst>
              </a:rPr>
              <a:t>Papel-Moeda Emitido</a:t>
            </a:r>
            <a:r>
              <a:rPr lang="pt-BR" sz="2400" b="1" dirty="0">
                <a:solidFill>
                  <a:prstClr val="black"/>
                </a:solidFill>
              </a:rPr>
              <a:t> </a:t>
            </a:r>
            <a:r>
              <a:rPr lang="pt-BR" sz="2400" b="1" i="1" u="sng" dirty="0">
                <a:solidFill>
                  <a:prstClr val="black"/>
                </a:solidFill>
                <a:effectLst>
                  <a:outerShdw blurRad="38100" dist="38100" dir="2700000" algn="tl">
                    <a:srgbClr val="000000">
                      <a:alpha val="43137"/>
                    </a:srgbClr>
                  </a:outerShdw>
                </a:effectLst>
              </a:rPr>
              <a:t>(PME) </a:t>
            </a:r>
            <a:r>
              <a:rPr lang="pt-BR" sz="2400" b="1" dirty="0">
                <a:solidFill>
                  <a:prstClr val="black"/>
                </a:solidFill>
                <a:effectLst>
                  <a:outerShdw blurRad="38100" dist="38100" dir="2700000" algn="tl">
                    <a:srgbClr val="000000">
                      <a:alpha val="43137"/>
                    </a:srgbClr>
                  </a:outerShdw>
                </a:effectLst>
              </a:rPr>
              <a:t>: </a:t>
            </a:r>
            <a:r>
              <a:rPr lang="pt-BR" sz="2400" b="1" dirty="0">
                <a:solidFill>
                  <a:prstClr val="black"/>
                </a:solidFill>
              </a:rPr>
              <a:t>trata-se do total de dinheiro “autorizado”, isto é, produzido ou fabricado, pelas Autoridades Monetárias;</a:t>
            </a:r>
          </a:p>
          <a:p>
            <a:pPr marL="447675" indent="-447675" algn="just"/>
            <a:endParaRPr lang="pt-BR" sz="2400" b="1" i="1" dirty="0">
              <a:solidFill>
                <a:prstClr val="black"/>
              </a:solidFill>
              <a:effectLst>
                <a:outerShdw blurRad="38100" dist="38100" dir="2700000" algn="tl">
                  <a:srgbClr val="000000">
                    <a:alpha val="43137"/>
                  </a:srgbClr>
                </a:outerShdw>
              </a:effectLst>
            </a:endParaRPr>
          </a:p>
          <a:p>
            <a:pPr marL="447675" indent="-447675" algn="just"/>
            <a:r>
              <a:rPr lang="pt-BR" sz="2400" b="1" i="1" dirty="0">
                <a:solidFill>
                  <a:prstClr val="black"/>
                </a:solidFill>
                <a:effectLst>
                  <a:outerShdw blurRad="38100" dist="38100" dir="2700000" algn="tl">
                    <a:srgbClr val="000000">
                      <a:alpha val="43137"/>
                    </a:srgbClr>
                  </a:outerShdw>
                </a:effectLst>
              </a:rPr>
              <a:t>2 -  </a:t>
            </a:r>
            <a:r>
              <a:rPr lang="pt-BR" sz="2400" b="1" i="1" u="sng" dirty="0">
                <a:solidFill>
                  <a:prstClr val="black"/>
                </a:solidFill>
                <a:effectLst>
                  <a:outerShdw blurRad="38100" dist="38100" dir="2700000" algn="tl">
                    <a:srgbClr val="000000">
                      <a:alpha val="43137"/>
                    </a:srgbClr>
                  </a:outerShdw>
                </a:effectLst>
              </a:rPr>
              <a:t>Papel-Moeda em Circulação (PMC)</a:t>
            </a:r>
            <a:r>
              <a:rPr lang="pt-BR" sz="2400" b="1" dirty="0">
                <a:solidFill>
                  <a:prstClr val="black"/>
                </a:solidFill>
              </a:rPr>
              <a:t>: equivale ao total do papel-moeda emitido menos o dinheiro que se encontra no caixa do Banco Central;</a:t>
            </a:r>
          </a:p>
          <a:p>
            <a:pPr marL="447675" indent="-447675" algn="just"/>
            <a:endParaRPr lang="pt-BR" sz="2400" b="1" i="1" dirty="0">
              <a:solidFill>
                <a:prstClr val="black"/>
              </a:solidFill>
              <a:effectLst>
                <a:outerShdw blurRad="38100" dist="38100" dir="2700000" algn="tl">
                  <a:srgbClr val="000000">
                    <a:alpha val="43137"/>
                  </a:srgbClr>
                </a:outerShdw>
              </a:effectLst>
            </a:endParaRPr>
          </a:p>
          <a:p>
            <a:pPr marL="447675" indent="-447675" algn="just"/>
            <a:r>
              <a:rPr lang="pt-BR" sz="2400" b="1" i="1" dirty="0">
                <a:solidFill>
                  <a:prstClr val="black"/>
                </a:solidFill>
                <a:effectLst>
                  <a:outerShdw blurRad="38100" dist="38100" dir="2700000" algn="tl">
                    <a:srgbClr val="000000">
                      <a:alpha val="43137"/>
                    </a:srgbClr>
                  </a:outerShdw>
                </a:effectLst>
              </a:rPr>
              <a:t>3 - </a:t>
            </a:r>
            <a:r>
              <a:rPr lang="pt-BR" sz="2400" b="1" i="1" u="sng" dirty="0">
                <a:solidFill>
                  <a:prstClr val="black"/>
                </a:solidFill>
                <a:effectLst>
                  <a:outerShdw blurRad="38100" dist="38100" dir="2700000" algn="tl">
                    <a:srgbClr val="000000">
                      <a:alpha val="43137"/>
                    </a:srgbClr>
                  </a:outerShdw>
                </a:effectLst>
              </a:rPr>
              <a:t>Papel-Moeda em Poder do Publico (PMP)</a:t>
            </a:r>
            <a:r>
              <a:rPr lang="pt-BR" sz="2400" b="1" dirty="0">
                <a:solidFill>
                  <a:prstClr val="black"/>
                </a:solidFill>
              </a:rPr>
              <a:t>: deduzindo-se do PMC o dinheiro em caixa dos bancos comerciais, tem-se o total do dinheiro em poder do público, isto é, todos os indivíduos e empresas.</a:t>
            </a:r>
            <a:endParaRPr lang="pt-BR" sz="2400" b="1" i="1" u="sng" dirty="0">
              <a:solidFill>
                <a:prstClr val="black"/>
              </a:solidFill>
              <a:effectLst>
                <a:outerShdw blurRad="38100" dist="38100" dir="2700000" algn="tl">
                  <a:srgbClr val="000000">
                    <a:alpha val="43137"/>
                  </a:srgbClr>
                </a:outerShdw>
              </a:effectLst>
            </a:endParaRPr>
          </a:p>
          <a:p>
            <a:pPr algn="just"/>
            <a:endParaRPr lang="pt-BR" sz="2400" dirty="0">
              <a:solidFill>
                <a:prstClr val="black"/>
              </a:solidFill>
            </a:endParaRPr>
          </a:p>
        </p:txBody>
      </p:sp>
      <p:sp>
        <p:nvSpPr>
          <p:cNvPr id="3" name="CaixaDeTexto 2"/>
          <p:cNvSpPr txBox="1"/>
          <p:nvPr/>
        </p:nvSpPr>
        <p:spPr>
          <a:xfrm>
            <a:off x="539552" y="404664"/>
            <a:ext cx="7920880" cy="830997"/>
          </a:xfrm>
          <a:prstGeom prst="rect">
            <a:avLst/>
          </a:prstGeom>
          <a:noFill/>
        </p:spPr>
        <p:txBody>
          <a:bodyPr wrap="square" rtlCol="0">
            <a:spAutoFit/>
          </a:bodyPr>
          <a:lstStyle/>
          <a:p>
            <a:r>
              <a:rPr lang="pt-BR" sz="4800" dirty="0">
                <a:solidFill>
                  <a:srgbClr val="00B050"/>
                </a:solidFill>
              </a:rPr>
              <a:t>   </a:t>
            </a:r>
            <a:r>
              <a:rPr lang="pt-BR" sz="4800" b="1" dirty="0">
                <a:solidFill>
                  <a:srgbClr val="00B050"/>
                </a:solidFill>
                <a:effectLst>
                  <a:outerShdw blurRad="38100" dist="38100" dir="2700000" algn="tl">
                    <a:srgbClr val="000000">
                      <a:alpha val="43137"/>
                    </a:srgbClr>
                  </a:outerShdw>
                </a:effectLst>
              </a:rPr>
              <a:t>INDICADORES MONETÁRIOS</a:t>
            </a:r>
          </a:p>
        </p:txBody>
      </p:sp>
    </p:spTree>
    <p:extLst>
      <p:ext uri="{BB962C8B-B14F-4D97-AF65-F5344CB8AC3E}">
        <p14:creationId xmlns:p14="http://schemas.microsoft.com/office/powerpoint/2010/main" val="2874085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95736" y="297896"/>
            <a:ext cx="5216108"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p>
        </p:txBody>
      </p:sp>
      <p:sp>
        <p:nvSpPr>
          <p:cNvPr id="3" name="CaixaDeTexto 2"/>
          <p:cNvSpPr txBox="1"/>
          <p:nvPr/>
        </p:nvSpPr>
        <p:spPr>
          <a:xfrm>
            <a:off x="575556" y="1412776"/>
            <a:ext cx="7992888" cy="2185214"/>
          </a:xfrm>
          <a:prstGeom prst="rect">
            <a:avLst/>
          </a:prstGeom>
          <a:noFill/>
        </p:spPr>
        <p:txBody>
          <a:bodyPr wrap="square" rtlCol="0">
            <a:spAutoFit/>
          </a:bodyPr>
          <a:lstStyle/>
          <a:p>
            <a:pPr algn="just"/>
            <a:r>
              <a:rPr lang="pt-BR" sz="2400" b="1" dirty="0">
                <a:solidFill>
                  <a:prstClr val="black"/>
                </a:solidFill>
              </a:rPr>
              <a:t>Cada ativo deste possui um grau diferente de liquidez, medido pela capacidade de o ativo se transformar em moeda ou dinheiro propriamente dito. Assim, quanto mais fácil for transformar um ativo em dinheiro, maior se diria que é seu grau de liquidez.</a:t>
            </a:r>
          </a:p>
          <a:p>
            <a:pPr algn="just"/>
            <a:endParaRPr lang="pt-BR" sz="1600" b="1" dirty="0">
              <a:solidFill>
                <a:prstClr val="black"/>
              </a:solidFill>
            </a:endParaRPr>
          </a:p>
        </p:txBody>
      </p:sp>
      <p:sp>
        <p:nvSpPr>
          <p:cNvPr id="4" name="CaixaDeTexto 3"/>
          <p:cNvSpPr txBox="1"/>
          <p:nvPr/>
        </p:nvSpPr>
        <p:spPr>
          <a:xfrm>
            <a:off x="575556" y="3861048"/>
            <a:ext cx="8064897" cy="1107996"/>
          </a:xfrm>
          <a:prstGeom prst="rect">
            <a:avLst/>
          </a:prstGeom>
          <a:noFill/>
        </p:spPr>
        <p:txBody>
          <a:bodyPr wrap="square" rtlCol="0">
            <a:spAutoFit/>
          </a:bodyPr>
          <a:lstStyle/>
          <a:p>
            <a:r>
              <a:rPr lang="pt-PT" sz="2400" b="1" dirty="0">
                <a:solidFill>
                  <a:prstClr val="black"/>
                </a:solidFill>
              </a:rPr>
              <a:t>Liquidez,   em  </a:t>
            </a:r>
            <a:r>
              <a:rPr lang="pt-PT" sz="2400" b="1" dirty="0">
                <a:solidFill>
                  <a:prstClr val="black"/>
                </a:solidFill>
                <a:hlinkClick r:id="rId2" tooltip="Contabilidade"/>
              </a:rPr>
              <a:t>contabilidade</a:t>
            </a:r>
            <a:r>
              <a:rPr lang="pt-PT" sz="2400" b="1" dirty="0">
                <a:solidFill>
                  <a:prstClr val="black"/>
                </a:solidFill>
              </a:rPr>
              <a:t>,    corresponde  à  velocidade  e facilidade com a qual um </a:t>
            </a:r>
            <a:r>
              <a:rPr lang="pt-PT" sz="2400" b="1" dirty="0">
                <a:solidFill>
                  <a:prstClr val="black"/>
                </a:solidFill>
                <a:hlinkClick r:id="rId3" tooltip="Ativo"/>
              </a:rPr>
              <a:t>ativo</a:t>
            </a:r>
            <a:r>
              <a:rPr lang="pt-PT" sz="2400" b="1" dirty="0">
                <a:solidFill>
                  <a:prstClr val="black"/>
                </a:solidFill>
              </a:rPr>
              <a:t> pode ser convertido em </a:t>
            </a:r>
            <a:r>
              <a:rPr lang="pt-PT" sz="2400" b="1" dirty="0">
                <a:solidFill>
                  <a:prstClr val="black"/>
                </a:solidFill>
                <a:hlinkClick r:id="rId4" tooltip="Caixa"/>
              </a:rPr>
              <a:t>caixa</a:t>
            </a:r>
            <a:endParaRPr lang="pt-BR" sz="2400" b="1" dirty="0">
              <a:solidFill>
                <a:prstClr val="black"/>
              </a:solidFill>
            </a:endParaRPr>
          </a:p>
          <a:p>
            <a:endParaRPr lang="pt-BR" dirty="0">
              <a:solidFill>
                <a:prstClr val="black"/>
              </a:solidFill>
            </a:endParaRPr>
          </a:p>
        </p:txBody>
      </p:sp>
      <mc:AlternateContent xmlns:mc="http://schemas.openxmlformats.org/markup-compatibility/2006" xmlns:a14="http://schemas.microsoft.com/office/drawing/2010/main">
        <mc:Choice Requires="a14">
          <p:sp>
            <p:nvSpPr>
              <p:cNvPr id="5" name="CaixaDeTexto 4"/>
              <p:cNvSpPr txBox="1"/>
              <p:nvPr/>
            </p:nvSpPr>
            <p:spPr>
              <a:xfrm>
                <a:off x="1115616" y="5589240"/>
                <a:ext cx="6552728" cy="10177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sz="3200" b="1" i="1">
                          <a:solidFill>
                            <a:prstClr val="black"/>
                          </a:solidFill>
                          <a:effectLst>
                            <a:outerShdw blurRad="38100" dist="38100" dir="2700000" algn="tl">
                              <a:srgbClr val="000000">
                                <a:alpha val="43137"/>
                              </a:srgbClr>
                            </a:outerShdw>
                          </a:effectLst>
                          <a:latin typeface="Cambria Math"/>
                        </a:rPr>
                        <m:t>𝑳𝒊𝒒𝒖𝒊𝒅𝒆𝒛</m:t>
                      </m:r>
                      <m:r>
                        <a:rPr lang="pt-BR" sz="3200" b="1" i="1">
                          <a:solidFill>
                            <a:prstClr val="black"/>
                          </a:solidFill>
                          <a:effectLst>
                            <a:outerShdw blurRad="38100" dist="38100" dir="2700000" algn="tl">
                              <a:srgbClr val="000000">
                                <a:alpha val="43137"/>
                              </a:srgbClr>
                            </a:outerShdw>
                          </a:effectLst>
                          <a:latin typeface="Cambria Math"/>
                        </a:rPr>
                        <m:t>=</m:t>
                      </m:r>
                      <m:f>
                        <m:fPr>
                          <m:ctrlPr>
                            <a:rPr lang="pt-BR" sz="3200" b="1" i="1">
                              <a:solidFill>
                                <a:prstClr val="black"/>
                              </a:solidFill>
                              <a:effectLst>
                                <a:outerShdw blurRad="38100" dist="38100" dir="2700000" algn="tl">
                                  <a:srgbClr val="000000">
                                    <a:alpha val="43137"/>
                                  </a:srgbClr>
                                </a:outerShdw>
                              </a:effectLst>
                              <a:latin typeface="Cambria Math" panose="02040503050406030204" pitchFamily="18" charset="0"/>
                            </a:rPr>
                          </m:ctrlPr>
                        </m:fPr>
                        <m:num>
                          <m:r>
                            <a:rPr lang="pt-BR" sz="3200" b="1" i="1">
                              <a:solidFill>
                                <a:prstClr val="black"/>
                              </a:solidFill>
                              <a:effectLst>
                                <a:outerShdw blurRad="38100" dist="38100" dir="2700000" algn="tl">
                                  <a:srgbClr val="000000">
                                    <a:alpha val="43137"/>
                                  </a:srgbClr>
                                </a:outerShdw>
                              </a:effectLst>
                              <a:latin typeface="Cambria Math"/>
                            </a:rPr>
                            <m:t>𝑪𝒂𝒊𝒙𝒂</m:t>
                          </m:r>
                          <m:r>
                            <a:rPr lang="pt-BR" sz="3200" b="1" i="1">
                              <a:solidFill>
                                <a:prstClr val="black"/>
                              </a:solidFill>
                              <a:effectLst>
                                <a:outerShdw blurRad="38100" dist="38100" dir="2700000" algn="tl">
                                  <a:srgbClr val="000000">
                                    <a:alpha val="43137"/>
                                  </a:srgbClr>
                                </a:outerShdw>
                              </a:effectLst>
                              <a:latin typeface="Cambria Math"/>
                            </a:rPr>
                            <m:t>+</m:t>
                          </m:r>
                          <m:r>
                            <a:rPr lang="pt-BR" sz="3200" b="1" i="1">
                              <a:solidFill>
                                <a:prstClr val="black"/>
                              </a:solidFill>
                              <a:effectLst>
                                <a:outerShdw blurRad="38100" dist="38100" dir="2700000" algn="tl">
                                  <a:srgbClr val="000000">
                                    <a:alpha val="43137"/>
                                  </a:srgbClr>
                                </a:outerShdw>
                              </a:effectLst>
                              <a:latin typeface="Cambria Math"/>
                            </a:rPr>
                            <m:t>𝑩𝒂𝒏𝒄𝒐𝒔</m:t>
                          </m:r>
                        </m:num>
                        <m:den>
                          <m:r>
                            <a:rPr lang="pt-BR" sz="3200" b="1" i="1">
                              <a:solidFill>
                                <a:prstClr val="black"/>
                              </a:solidFill>
                              <a:effectLst>
                                <a:outerShdw blurRad="38100" dist="38100" dir="2700000" algn="tl">
                                  <a:srgbClr val="000000">
                                    <a:alpha val="43137"/>
                                  </a:srgbClr>
                                </a:outerShdw>
                              </a:effectLst>
                              <a:latin typeface="Cambria Math"/>
                            </a:rPr>
                            <m:t>𝑫</m:t>
                          </m:r>
                          <m:r>
                            <a:rPr lang="pt-BR" sz="3200" b="1" i="1">
                              <a:solidFill>
                                <a:prstClr val="black"/>
                              </a:solidFill>
                              <a:effectLst>
                                <a:outerShdw blurRad="38100" dist="38100" dir="2700000" algn="tl">
                                  <a:srgbClr val="000000">
                                    <a:alpha val="43137"/>
                                  </a:srgbClr>
                                </a:outerShdw>
                              </a:effectLst>
                              <a:latin typeface="Cambria Math"/>
                            </a:rPr>
                            <m:t>í</m:t>
                          </m:r>
                          <m:r>
                            <a:rPr lang="pt-BR" sz="3200" b="1" i="1">
                              <a:solidFill>
                                <a:prstClr val="black"/>
                              </a:solidFill>
                              <a:effectLst>
                                <a:outerShdw blurRad="38100" dist="38100" dir="2700000" algn="tl">
                                  <a:srgbClr val="000000">
                                    <a:alpha val="43137"/>
                                  </a:srgbClr>
                                </a:outerShdw>
                              </a:effectLst>
                              <a:latin typeface="Cambria Math"/>
                            </a:rPr>
                            <m:t>𝒗𝒊𝒅𝒂𝒔</m:t>
                          </m:r>
                        </m:den>
                      </m:f>
                    </m:oMath>
                  </m:oMathPara>
                </a14:m>
                <a:endParaRPr lang="pt-BR" sz="3200" b="1" dirty="0">
                  <a:solidFill>
                    <a:prstClr val="black"/>
                  </a:solidFill>
                </a:endParaRPr>
              </a:p>
            </p:txBody>
          </p:sp>
        </mc:Choice>
        <mc:Fallback xmlns="">
          <p:sp>
            <p:nvSpPr>
              <p:cNvPr id="5" name="CaixaDeTexto 4"/>
              <p:cNvSpPr txBox="1">
                <a:spLocks noRot="1" noChangeAspect="1" noMove="1" noResize="1" noEditPoints="1" noAdjustHandles="1" noChangeArrowheads="1" noChangeShapeType="1" noTextEdit="1"/>
              </p:cNvSpPr>
              <p:nvPr/>
            </p:nvSpPr>
            <p:spPr>
              <a:xfrm>
                <a:off x="1115616" y="5589240"/>
                <a:ext cx="6552728" cy="1017715"/>
              </a:xfrm>
              <a:prstGeom prst="rect">
                <a:avLst/>
              </a:prstGeom>
              <a:blipFill rotWithShape="1">
                <a:blip r:embed="rId5"/>
                <a:stretch>
                  <a:fillRect b="-1796"/>
                </a:stretch>
              </a:blipFill>
            </p:spPr>
            <p:txBody>
              <a:bodyPr/>
              <a:lstStyle/>
              <a:p>
                <a:r>
                  <a:rPr lang="pt-BR">
                    <a:noFill/>
                  </a:rPr>
                  <a:t> </a:t>
                </a:r>
              </a:p>
            </p:txBody>
          </p:sp>
        </mc:Fallback>
      </mc:AlternateContent>
    </p:spTree>
    <p:extLst>
      <p:ext uri="{BB962C8B-B14F-4D97-AF65-F5344CB8AC3E}">
        <p14:creationId xmlns:p14="http://schemas.microsoft.com/office/powerpoint/2010/main" val="23626018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48728"/>
            <a:ext cx="8712968" cy="707886"/>
          </a:xfrm>
          <a:prstGeom prst="rect">
            <a:avLst/>
          </a:prstGeom>
          <a:noFill/>
        </p:spPr>
        <p:txBody>
          <a:bodyPr wrap="square" rtlCol="0">
            <a:spAutoFit/>
          </a:bodyPr>
          <a:lstStyle/>
          <a:p>
            <a:r>
              <a:rPr lang="pt-BR" dirty="0">
                <a:solidFill>
                  <a:prstClr val="black"/>
                </a:solidFill>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MEIOS DE PAGAMENTO</a:t>
            </a:r>
            <a:endParaRPr lang="pt-BR" sz="4000" b="1" dirty="0">
              <a:solidFill>
                <a:srgbClr val="1F497D"/>
              </a:solidFill>
              <a:effectLst>
                <a:outerShdw blurRad="38100" dist="38100" dir="2700000" algn="tl">
                  <a:srgbClr val="000000">
                    <a:alpha val="43137"/>
                  </a:srgbClr>
                </a:outerShdw>
              </a:effectLst>
            </a:endParaRPr>
          </a:p>
        </p:txBody>
      </p:sp>
      <p:sp>
        <p:nvSpPr>
          <p:cNvPr id="3" name="CaixaDeTexto 2"/>
          <p:cNvSpPr txBox="1"/>
          <p:nvPr/>
        </p:nvSpPr>
        <p:spPr>
          <a:xfrm>
            <a:off x="395536" y="1124744"/>
            <a:ext cx="8424936" cy="4524315"/>
          </a:xfrm>
          <a:prstGeom prst="rect">
            <a:avLst/>
          </a:prstGeom>
          <a:noFill/>
        </p:spPr>
        <p:txBody>
          <a:bodyPr wrap="square" rtlCol="0">
            <a:spAutoFit/>
          </a:bodyPr>
          <a:lstStyle/>
          <a:p>
            <a:pPr algn="just"/>
            <a:r>
              <a:rPr lang="pt-BR" sz="2400" b="1" dirty="0">
                <a:solidFill>
                  <a:prstClr val="black"/>
                </a:solidFill>
              </a:rPr>
              <a:t>Muito embora haja controvérsia ao maior ou menor grau de liquidez de um ativo, é praticamente consensual que apenas dois haveres preenchem estas condições de possuírem liquidez absoluta e de serem aceitos, de imediato, como pagamento nas transações: </a:t>
            </a:r>
            <a:r>
              <a:rPr lang="pt-BR" sz="2400" b="1" u="sng" dirty="0">
                <a:solidFill>
                  <a:srgbClr val="FF0000"/>
                </a:solidFill>
              </a:rPr>
              <a:t>o papel-moeda em poder do público  (PMP) </a:t>
            </a:r>
            <a:r>
              <a:rPr lang="pt-BR" sz="2400" b="1" dirty="0">
                <a:solidFill>
                  <a:prstClr val="black"/>
                </a:solidFill>
              </a:rPr>
              <a:t>e a moeda escritural ou bancária, representada pelos </a:t>
            </a:r>
            <a:r>
              <a:rPr lang="pt-BR" sz="2400" b="1" u="sng" dirty="0">
                <a:solidFill>
                  <a:srgbClr val="FF0000"/>
                </a:solidFill>
              </a:rPr>
              <a:t>depósitos à vista, do público, nos bancos comerciais públicos e privados (</a:t>
            </a:r>
            <a:r>
              <a:rPr lang="pt-BR" sz="2400" b="1" u="sng" dirty="0" err="1">
                <a:solidFill>
                  <a:srgbClr val="FF0000"/>
                </a:solidFill>
              </a:rPr>
              <a:t>DVbc</a:t>
            </a:r>
            <a:r>
              <a:rPr lang="pt-BR" sz="2400" b="1" u="sng" dirty="0">
                <a:solidFill>
                  <a:srgbClr val="FF0000"/>
                </a:solidFill>
              </a:rPr>
              <a:t>)</a:t>
            </a:r>
          </a:p>
          <a:p>
            <a:pPr algn="just"/>
            <a:endParaRPr lang="pt-BR" sz="2400" b="1" dirty="0">
              <a:solidFill>
                <a:prstClr val="black"/>
              </a:solidFill>
            </a:endParaRPr>
          </a:p>
          <a:p>
            <a:pPr algn="just"/>
            <a:r>
              <a:rPr lang="pt-BR" sz="2400" b="1" dirty="0">
                <a:solidFill>
                  <a:prstClr val="black"/>
                </a:solidFill>
              </a:rPr>
              <a:t>Assim, no caso brasileiro, o </a:t>
            </a:r>
            <a:r>
              <a:rPr lang="pt-BR" sz="2400" b="1" u="sng" dirty="0">
                <a:solidFill>
                  <a:srgbClr val="FF0000"/>
                </a:solidFill>
              </a:rPr>
              <a:t>total de meios de pagamento</a:t>
            </a:r>
            <a:r>
              <a:rPr lang="pt-BR" sz="2400" b="1" dirty="0">
                <a:solidFill>
                  <a:prstClr val="black"/>
                </a:solidFill>
              </a:rPr>
              <a:t>, geralmente denominado </a:t>
            </a:r>
            <a:r>
              <a:rPr lang="pt-BR" sz="2400" b="1" dirty="0">
                <a:solidFill>
                  <a:srgbClr val="FF0000"/>
                </a:solidFill>
              </a:rPr>
              <a:t>M₁</a:t>
            </a:r>
            <a:r>
              <a:rPr lang="pt-BR" sz="2400" b="1" dirty="0">
                <a:solidFill>
                  <a:prstClr val="black"/>
                </a:solidFill>
              </a:rPr>
              <a:t> é definido pela expressão:</a:t>
            </a:r>
          </a:p>
          <a:p>
            <a:pPr algn="just"/>
            <a:endParaRPr lang="pt-BR" sz="2400" b="1" dirty="0">
              <a:solidFill>
                <a:prstClr val="black"/>
              </a:solidFill>
            </a:endParaRPr>
          </a:p>
        </p:txBody>
      </p:sp>
      <p:sp>
        <p:nvSpPr>
          <p:cNvPr id="4" name="Retângulo de cantos arredondados 3"/>
          <p:cNvSpPr/>
          <p:nvPr/>
        </p:nvSpPr>
        <p:spPr>
          <a:xfrm>
            <a:off x="3311860" y="5527060"/>
            <a:ext cx="2808312" cy="9144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effectLst>
                  <a:outerShdw blurRad="38100" dist="38100" dir="2700000" algn="tl">
                    <a:srgbClr val="000000">
                      <a:alpha val="43137"/>
                    </a:srgbClr>
                  </a:outerShdw>
                </a:effectLst>
              </a:rPr>
              <a:t>M₁ = PMP  +  </a:t>
            </a:r>
            <a:r>
              <a:rPr lang="pt-BR" sz="2400" b="1" dirty="0" err="1">
                <a:solidFill>
                  <a:prstClr val="black"/>
                </a:solidFill>
                <a:effectLst>
                  <a:outerShdw blurRad="38100" dist="38100" dir="2700000" algn="tl">
                    <a:srgbClr val="000000">
                      <a:alpha val="43137"/>
                    </a:srgbClr>
                  </a:outerShdw>
                </a:effectLst>
              </a:rPr>
              <a:t>DVbc</a:t>
            </a:r>
            <a:endParaRPr lang="pt-BR" sz="24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13472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16632"/>
            <a:ext cx="9036496" cy="584775"/>
          </a:xfrm>
          <a:prstGeom prst="rect">
            <a:avLst/>
          </a:prstGeom>
          <a:noFill/>
        </p:spPr>
        <p:txBody>
          <a:bodyPr wrap="square" rtlCol="0">
            <a:spAutoFit/>
          </a:bodyPr>
          <a:lstStyle/>
          <a:p>
            <a:r>
              <a:rPr lang="pt-BR" sz="2800" b="1" dirty="0">
                <a:solidFill>
                  <a:srgbClr val="1F497D"/>
                </a:solidFill>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endParaRPr lang="pt-BR" sz="3200" b="1" dirty="0">
              <a:solidFill>
                <a:srgbClr val="1F497D"/>
              </a:solidFill>
              <a:effectLst>
                <a:outerShdw blurRad="38100" dist="38100" dir="2700000" algn="tl">
                  <a:srgbClr val="000000">
                    <a:alpha val="43137"/>
                  </a:srgbClr>
                </a:outerShdw>
              </a:effectLst>
            </a:endParaRPr>
          </a:p>
        </p:txBody>
      </p:sp>
      <p:sp>
        <p:nvSpPr>
          <p:cNvPr id="4" name="CaixaDeTexto 3"/>
          <p:cNvSpPr txBox="1"/>
          <p:nvPr/>
        </p:nvSpPr>
        <p:spPr>
          <a:xfrm>
            <a:off x="251520" y="908720"/>
            <a:ext cx="8712968" cy="5447645"/>
          </a:xfrm>
          <a:prstGeom prst="rect">
            <a:avLst/>
          </a:prstGeom>
          <a:noFill/>
        </p:spPr>
        <p:txBody>
          <a:bodyPr wrap="square" rtlCol="0">
            <a:spAutoFit/>
          </a:bodyPr>
          <a:lstStyle/>
          <a:p>
            <a:pPr algn="just"/>
            <a:endParaRPr lang="pt-BR" sz="2000" b="1" dirty="0">
              <a:solidFill>
                <a:prstClr val="black"/>
              </a:solidFill>
            </a:endParaRPr>
          </a:p>
          <a:p>
            <a:pPr algn="just"/>
            <a:r>
              <a:rPr lang="pt-BR" sz="2800" b="1" dirty="0">
                <a:solidFill>
                  <a:prstClr val="black"/>
                </a:solidFill>
              </a:rPr>
              <a:t>Conceitualmente, a política monetária consiste no controle da oferta monetária e das taxas de juros, pelas autoridades monetárias (Banco Central), através do uso de instrumentos diretos e indiretos, com vistas a controlar o nível de liquidez do sistema econômico.</a:t>
            </a:r>
          </a:p>
          <a:p>
            <a:pPr algn="just"/>
            <a:endParaRPr lang="pt-BR" sz="2800" b="1" dirty="0">
              <a:solidFill>
                <a:prstClr val="black"/>
              </a:solidFill>
            </a:endParaRPr>
          </a:p>
          <a:p>
            <a:pPr algn="just"/>
            <a:r>
              <a:rPr lang="pt-BR" sz="2800" b="1" dirty="0">
                <a:solidFill>
                  <a:prstClr val="black"/>
                </a:solidFill>
              </a:rPr>
              <a:t>A política monetária deve, por outro lado se inserir no contexto da política econômica global do governo, procurando sempre que possível, a compatibilização e o atingimento de seus objetivos macroeconômicos. </a:t>
            </a:r>
          </a:p>
          <a:p>
            <a:pPr algn="just"/>
            <a:endParaRPr lang="pt-BR" sz="2800" b="1" dirty="0">
              <a:solidFill>
                <a:prstClr val="black"/>
              </a:solidFill>
            </a:endParaRPr>
          </a:p>
          <a:p>
            <a:pPr algn="just"/>
            <a:endParaRPr lang="pt-BR" sz="2000" b="1" dirty="0">
              <a:solidFill>
                <a:prstClr val="black"/>
              </a:solidFill>
            </a:endParaRPr>
          </a:p>
        </p:txBody>
      </p:sp>
    </p:spTree>
    <p:extLst>
      <p:ext uri="{BB962C8B-B14F-4D97-AF65-F5344CB8AC3E}">
        <p14:creationId xmlns:p14="http://schemas.microsoft.com/office/powerpoint/2010/main" val="22338642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60648"/>
            <a:ext cx="8988634" cy="584775"/>
          </a:xfrm>
          <a:prstGeom prst="rect">
            <a:avLst/>
          </a:prstGeom>
          <a:noFill/>
        </p:spPr>
        <p:txBody>
          <a:bodyPr wrap="squar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p>
        </p:txBody>
      </p:sp>
      <p:sp>
        <p:nvSpPr>
          <p:cNvPr id="3" name="CaixaDeTexto 2"/>
          <p:cNvSpPr txBox="1"/>
          <p:nvPr/>
        </p:nvSpPr>
        <p:spPr>
          <a:xfrm>
            <a:off x="645773" y="1268760"/>
            <a:ext cx="8208912" cy="3416320"/>
          </a:xfrm>
          <a:prstGeom prst="rect">
            <a:avLst/>
          </a:prstGeom>
          <a:noFill/>
        </p:spPr>
        <p:txBody>
          <a:bodyPr wrap="square" rtlCol="0">
            <a:spAutoFit/>
          </a:bodyPr>
          <a:lstStyle/>
          <a:p>
            <a:pPr algn="just"/>
            <a:r>
              <a:rPr lang="pt-BR" sz="2400" b="1" dirty="0">
                <a:solidFill>
                  <a:prstClr val="black"/>
                </a:solidFill>
              </a:rPr>
              <a:t>Quando se fala em controle da oferta monetária, pensa-se, imediatamente, que basta o Banco Central parar de emitir moeda, e tudo se resolve. Mas, as coisas não são assim tão simples. </a:t>
            </a:r>
          </a:p>
          <a:p>
            <a:pPr algn="just"/>
            <a:endParaRPr lang="pt-BR" sz="2400" b="1" dirty="0">
              <a:solidFill>
                <a:prstClr val="black"/>
              </a:solidFill>
            </a:endParaRPr>
          </a:p>
          <a:p>
            <a:pPr algn="just"/>
            <a:r>
              <a:rPr lang="pt-BR" sz="2400" b="1" dirty="0">
                <a:solidFill>
                  <a:prstClr val="black"/>
                </a:solidFill>
              </a:rPr>
              <a:t>Não se pode esquecer que os bancos comerciais tem uma grande capacidade para “criar” moeda através de empréstimos que se transformam em novos depósitos, que dão origem a novos empréstimos, e assim por diante.</a:t>
            </a:r>
          </a:p>
        </p:txBody>
      </p:sp>
      <p:sp>
        <p:nvSpPr>
          <p:cNvPr id="4" name="CaixaDeTexto 3"/>
          <p:cNvSpPr txBox="1"/>
          <p:nvPr/>
        </p:nvSpPr>
        <p:spPr>
          <a:xfrm>
            <a:off x="645773" y="5118545"/>
            <a:ext cx="8229333" cy="1477328"/>
          </a:xfrm>
          <a:prstGeom prst="rect">
            <a:avLst/>
          </a:prstGeom>
          <a:noFill/>
        </p:spPr>
        <p:txBody>
          <a:bodyPr wrap="square" rtlCol="0">
            <a:spAutoFit/>
          </a:bodyPr>
          <a:lstStyle/>
          <a:p>
            <a:pPr algn="just"/>
            <a:r>
              <a:rPr lang="pt-BR" sz="2400" b="1" dirty="0">
                <a:solidFill>
                  <a:prstClr val="black"/>
                </a:solidFill>
              </a:rPr>
              <a:t>É através de empréstimos que os bancos “multiplicam” o dinheiro circulante na economia. Quanto mais empréstimos fizerem, maior será a multiplicação dos meios de pagamento. </a:t>
            </a:r>
          </a:p>
          <a:p>
            <a:endParaRPr lang="pt-BR" dirty="0">
              <a:solidFill>
                <a:prstClr val="black"/>
              </a:solidFill>
            </a:endParaRPr>
          </a:p>
        </p:txBody>
      </p:sp>
    </p:spTree>
    <p:extLst>
      <p:ext uri="{BB962C8B-B14F-4D97-AF65-F5344CB8AC3E}">
        <p14:creationId xmlns:p14="http://schemas.microsoft.com/office/powerpoint/2010/main" val="3180904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6632"/>
            <a:ext cx="8712968" cy="584775"/>
          </a:xfrm>
          <a:prstGeom prst="rect">
            <a:avLst/>
          </a:prstGeom>
          <a:noFill/>
        </p:spPr>
        <p:txBody>
          <a:bodyPr wrap="squar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p>
        </p:txBody>
      </p:sp>
      <p:sp>
        <p:nvSpPr>
          <p:cNvPr id="3" name="CaixaDeTexto 2"/>
          <p:cNvSpPr txBox="1"/>
          <p:nvPr/>
        </p:nvSpPr>
        <p:spPr>
          <a:xfrm>
            <a:off x="359202" y="548680"/>
            <a:ext cx="8568953" cy="5509200"/>
          </a:xfrm>
          <a:prstGeom prst="rect">
            <a:avLst/>
          </a:prstGeom>
          <a:noFill/>
        </p:spPr>
        <p:txBody>
          <a:bodyPr wrap="square" rtlCol="0">
            <a:spAutoFit/>
          </a:bodyPr>
          <a:lstStyle/>
          <a:p>
            <a:pPr algn="just"/>
            <a:endParaRPr lang="pt-BR" sz="2000" b="1" dirty="0">
              <a:solidFill>
                <a:prstClr val="black"/>
              </a:solidFill>
            </a:endParaRPr>
          </a:p>
          <a:p>
            <a:pPr algn="just"/>
            <a:endParaRPr lang="pt-BR" sz="2000" b="1" dirty="0">
              <a:solidFill>
                <a:prstClr val="black"/>
              </a:solidFill>
            </a:endParaRPr>
          </a:p>
          <a:p>
            <a:pPr algn="just"/>
            <a:r>
              <a:rPr lang="pt-BR" sz="2400" b="1" dirty="0">
                <a:solidFill>
                  <a:prstClr val="black"/>
                </a:solidFill>
              </a:rPr>
              <a:t>A origem desses empréstimos, está nos depósitos captados pelos bancos. Assim, um grande condicionante do volume dos empréstimos é o volume dos depósitos à vista no banco. </a:t>
            </a:r>
          </a:p>
          <a:p>
            <a:pPr algn="just"/>
            <a:endParaRPr lang="pt-BR" sz="2400" b="1" dirty="0">
              <a:solidFill>
                <a:prstClr val="black"/>
              </a:solidFill>
            </a:endParaRPr>
          </a:p>
          <a:p>
            <a:pPr algn="just"/>
            <a:r>
              <a:rPr lang="pt-BR" sz="2400" b="1" dirty="0">
                <a:solidFill>
                  <a:prstClr val="black"/>
                </a:solidFill>
              </a:rPr>
              <a:t>Um outro condicionante é o montante ou proporção dos depósitos à vista que o banco pode emprestar. Obviamente, os bancos gostariam de emprestar todo o volume de depósitos, mas este desejo esbarra na necessidade imperiosa de se manter em caixa, sob forma de moeda, uma parcela dos depósitos para o pagamento de cheques dos clientes. Mas, as limitações ao volume de empréstimos que os bancos podem efetuar vão mais além, pois ainda existem restrições impostas por lei e outra medidas restritivas, de iniciativa do Banco Central.</a:t>
            </a:r>
          </a:p>
        </p:txBody>
      </p:sp>
    </p:spTree>
    <p:extLst>
      <p:ext uri="{BB962C8B-B14F-4D97-AF65-F5344CB8AC3E}">
        <p14:creationId xmlns:p14="http://schemas.microsoft.com/office/powerpoint/2010/main" val="33907944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1628800"/>
            <a:ext cx="7488832" cy="3816429"/>
          </a:xfrm>
          <a:prstGeom prst="rect">
            <a:avLst/>
          </a:prstGeom>
          <a:noFill/>
        </p:spPr>
        <p:txBody>
          <a:bodyPr wrap="square" rtlCol="0">
            <a:spAutoFit/>
          </a:bodyPr>
          <a:lstStyle/>
          <a:p>
            <a:pPr algn="just"/>
            <a:r>
              <a:rPr lang="pt-BR" sz="2800" b="1" dirty="0">
                <a:solidFill>
                  <a:prstClr val="black"/>
                </a:solidFill>
              </a:rPr>
              <a:t>Com estas  considerações, podemos, então, partir para a derivação do chamado multiplicador bancário  ( </a:t>
            </a:r>
            <a:r>
              <a:rPr lang="pt-BR" sz="2800" b="1" dirty="0">
                <a:solidFill>
                  <a:prstClr val="black"/>
                </a:solidFill>
                <a:effectLst>
                  <a:outerShdw blurRad="38100" dist="38100" dir="2700000" algn="tl">
                    <a:srgbClr val="000000">
                      <a:alpha val="43137"/>
                    </a:srgbClr>
                  </a:outerShdw>
                </a:effectLst>
              </a:rPr>
              <a:t>k</a:t>
            </a:r>
            <a:r>
              <a:rPr lang="pt-BR" sz="2800" b="1" dirty="0">
                <a:solidFill>
                  <a:prstClr val="black"/>
                </a:solidFill>
              </a:rPr>
              <a:t> ) dos meios de pagamentos, relativamente ao volume de dinheiro que o Banco Central coloca em circulação, este dito “de alto poder de expansão” e que tecnicamente, é denominado de </a:t>
            </a:r>
            <a:r>
              <a:rPr lang="pt-BR" sz="2800" b="1" dirty="0">
                <a:solidFill>
                  <a:prstClr val="black"/>
                </a:solidFill>
                <a:effectLst>
                  <a:outerShdw blurRad="38100" dist="38100" dir="2700000" algn="tl">
                    <a:srgbClr val="000000">
                      <a:alpha val="43137"/>
                    </a:srgbClr>
                  </a:outerShdw>
                </a:effectLst>
              </a:rPr>
              <a:t>Base Monetária – (BM)</a:t>
            </a:r>
            <a:r>
              <a:rPr lang="pt-BR" sz="2800" b="1" dirty="0">
                <a:solidFill>
                  <a:prstClr val="black"/>
                </a:solidFill>
              </a:rPr>
              <a:t>.</a:t>
            </a:r>
          </a:p>
          <a:p>
            <a:pPr algn="just"/>
            <a:endParaRPr lang="pt-BR" dirty="0">
              <a:solidFill>
                <a:prstClr val="black"/>
              </a:solidFill>
            </a:endParaRPr>
          </a:p>
        </p:txBody>
      </p:sp>
      <p:sp>
        <p:nvSpPr>
          <p:cNvPr id="3" name="CaixaDeTexto 2"/>
          <p:cNvSpPr txBox="1"/>
          <p:nvPr/>
        </p:nvSpPr>
        <p:spPr>
          <a:xfrm>
            <a:off x="179512" y="465815"/>
            <a:ext cx="8784976" cy="584775"/>
          </a:xfrm>
          <a:prstGeom prst="rect">
            <a:avLst/>
          </a:prstGeom>
          <a:noFill/>
        </p:spPr>
        <p:txBody>
          <a:bodyPr wrap="squar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p>
        </p:txBody>
      </p:sp>
    </p:spTree>
    <p:extLst>
      <p:ext uri="{BB962C8B-B14F-4D97-AF65-F5344CB8AC3E}">
        <p14:creationId xmlns:p14="http://schemas.microsoft.com/office/powerpoint/2010/main" val="314268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1089" y="3127317"/>
            <a:ext cx="1658801" cy="1015663"/>
          </a:xfrm>
          <a:prstGeom prst="rect">
            <a:avLst/>
          </a:prstGeom>
          <a:noFill/>
        </p:spPr>
        <p:txBody>
          <a:bodyPr wrap="square" rtlCol="0">
            <a:spAutoFit/>
          </a:bodyPr>
          <a:lstStyle/>
          <a:p>
            <a:r>
              <a:rPr lang="pt-BR" sz="2000" dirty="0">
                <a:solidFill>
                  <a:prstClr val="black"/>
                </a:solidFill>
              </a:rPr>
              <a:t>  </a:t>
            </a:r>
          </a:p>
          <a:p>
            <a:r>
              <a:rPr lang="pt-BR" sz="2000" dirty="0">
                <a:solidFill>
                  <a:prstClr val="black"/>
                </a:solidFill>
              </a:rPr>
              <a:t>  </a:t>
            </a:r>
            <a:r>
              <a:rPr lang="pt-BR" sz="2000" b="1" dirty="0">
                <a:solidFill>
                  <a:srgbClr val="F79646">
                    <a:lumMod val="50000"/>
                  </a:srgbClr>
                </a:solidFill>
                <a:effectLst>
                  <a:outerShdw blurRad="38100" dist="38100" dir="2700000" algn="tl">
                    <a:srgbClr val="000000">
                      <a:alpha val="43137"/>
                    </a:srgbClr>
                  </a:outerShdw>
                </a:effectLst>
              </a:rPr>
              <a:t>POLÍTICA </a:t>
            </a:r>
          </a:p>
          <a:p>
            <a:r>
              <a:rPr lang="pt-BR" sz="2000" b="1" dirty="0">
                <a:solidFill>
                  <a:srgbClr val="F79646">
                    <a:lumMod val="50000"/>
                  </a:srgbClr>
                </a:solidFill>
                <a:effectLst>
                  <a:outerShdw blurRad="38100" dist="38100" dir="2700000" algn="tl">
                    <a:srgbClr val="000000">
                      <a:alpha val="43137"/>
                    </a:srgbClr>
                  </a:outerShdw>
                </a:effectLst>
              </a:rPr>
              <a:t>ECONÔMICA</a:t>
            </a:r>
          </a:p>
        </p:txBody>
      </p:sp>
      <p:sp>
        <p:nvSpPr>
          <p:cNvPr id="5" name="Chave direita 4"/>
          <p:cNvSpPr/>
          <p:nvPr/>
        </p:nvSpPr>
        <p:spPr>
          <a:xfrm>
            <a:off x="1115736" y="1621830"/>
            <a:ext cx="1080000" cy="4546088"/>
          </a:xfrm>
          <a:prstGeom prst="rightBrace">
            <a:avLst>
              <a:gd name="adj1" fmla="val 8333"/>
              <a:gd name="adj2" fmla="val 4954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6000" dirty="0">
              <a:solidFill>
                <a:prstClr val="black"/>
              </a:solidFill>
            </a:endParaRPr>
          </a:p>
        </p:txBody>
      </p:sp>
      <p:sp>
        <p:nvSpPr>
          <p:cNvPr id="6" name="CaixaDeTexto 5"/>
          <p:cNvSpPr txBox="1"/>
          <p:nvPr/>
        </p:nvSpPr>
        <p:spPr>
          <a:xfrm>
            <a:off x="1989627" y="935175"/>
            <a:ext cx="1635551" cy="1323439"/>
          </a:xfrm>
          <a:prstGeom prst="rect">
            <a:avLst/>
          </a:prstGeom>
          <a:noFill/>
        </p:spPr>
        <p:txBody>
          <a:bodyPr wrap="square" rtlCol="0">
            <a:spAutoFit/>
          </a:bodyPr>
          <a:lstStyle/>
          <a:p>
            <a:endParaRPr lang="pt-BR" sz="2000" dirty="0">
              <a:solidFill>
                <a:prstClr val="black"/>
              </a:solidFill>
            </a:endParaRPr>
          </a:p>
          <a:p>
            <a:endParaRPr lang="pt-BR" sz="2000" dirty="0">
              <a:solidFill>
                <a:prstClr val="black"/>
              </a:solidFill>
            </a:endParaRPr>
          </a:p>
          <a:p>
            <a:endParaRPr lang="pt-BR" sz="2000" b="1" dirty="0">
              <a:solidFill>
                <a:prstClr val="black"/>
              </a:solidFill>
            </a:endParaRPr>
          </a:p>
          <a:p>
            <a:r>
              <a:rPr lang="pt-BR" sz="2000" b="1" dirty="0">
                <a:solidFill>
                  <a:prstClr val="black"/>
                </a:solidFill>
                <a:effectLst>
                  <a:outerShdw blurRad="38100" dist="38100" dir="2700000" algn="tl">
                    <a:srgbClr val="000000">
                      <a:alpha val="43137"/>
                    </a:srgbClr>
                  </a:outerShdw>
                </a:effectLst>
              </a:rPr>
              <a:t>MONETÁRIA</a:t>
            </a:r>
            <a:r>
              <a:rPr lang="pt-BR" sz="2000" dirty="0">
                <a:solidFill>
                  <a:prstClr val="black"/>
                </a:solidFill>
              </a:rPr>
              <a:t>                 </a:t>
            </a:r>
          </a:p>
        </p:txBody>
      </p:sp>
      <p:sp>
        <p:nvSpPr>
          <p:cNvPr id="7" name="CaixaDeTexto 6"/>
          <p:cNvSpPr txBox="1"/>
          <p:nvPr/>
        </p:nvSpPr>
        <p:spPr>
          <a:xfrm>
            <a:off x="2166571" y="3085920"/>
            <a:ext cx="1321450" cy="923330"/>
          </a:xfrm>
          <a:prstGeom prst="rect">
            <a:avLst/>
          </a:prstGeom>
          <a:noFill/>
        </p:spPr>
        <p:txBody>
          <a:bodyPr wrap="square" rtlCol="0">
            <a:spAutoFit/>
          </a:bodyPr>
          <a:lstStyle/>
          <a:p>
            <a:endParaRPr lang="pt-BR" dirty="0">
              <a:solidFill>
                <a:prstClr val="black"/>
              </a:solidFill>
            </a:endParaRPr>
          </a:p>
          <a:p>
            <a:endParaRPr lang="pt-BR" b="1" dirty="0">
              <a:solidFill>
                <a:prstClr val="black"/>
              </a:solidFill>
            </a:endParaRPr>
          </a:p>
          <a:p>
            <a:r>
              <a:rPr lang="pt-BR" b="1" dirty="0">
                <a:solidFill>
                  <a:prstClr val="black"/>
                </a:solidFill>
                <a:effectLst>
                  <a:outerShdw blurRad="38100" dist="38100" dir="2700000" algn="tl">
                    <a:srgbClr val="000000">
                      <a:alpha val="43137"/>
                    </a:srgbClr>
                  </a:outerShdw>
                </a:effectLst>
              </a:rPr>
              <a:t>CAMBIAL</a:t>
            </a:r>
          </a:p>
        </p:txBody>
      </p:sp>
      <p:sp>
        <p:nvSpPr>
          <p:cNvPr id="8" name="CaixaDeTexto 7"/>
          <p:cNvSpPr txBox="1"/>
          <p:nvPr/>
        </p:nvSpPr>
        <p:spPr>
          <a:xfrm>
            <a:off x="2195736" y="4724872"/>
            <a:ext cx="1107487" cy="1200329"/>
          </a:xfrm>
          <a:prstGeom prst="rect">
            <a:avLst/>
          </a:prstGeom>
          <a:noFill/>
        </p:spPr>
        <p:txBody>
          <a:bodyPr wrap="square" rtlCol="0">
            <a:spAutoFit/>
          </a:bodyPr>
          <a:lstStyle/>
          <a:p>
            <a:endParaRPr lang="pt-BR" dirty="0">
              <a:solidFill>
                <a:prstClr val="black"/>
              </a:solidFill>
            </a:endParaRPr>
          </a:p>
          <a:p>
            <a:endParaRPr lang="pt-BR" dirty="0">
              <a:solidFill>
                <a:prstClr val="black"/>
              </a:solidFill>
            </a:endParaRPr>
          </a:p>
          <a:p>
            <a:endParaRPr lang="pt-BR" b="1" dirty="0">
              <a:solidFill>
                <a:prstClr val="black"/>
              </a:solidFill>
            </a:endParaRPr>
          </a:p>
          <a:p>
            <a:r>
              <a:rPr lang="pt-BR" b="1" dirty="0">
                <a:solidFill>
                  <a:prstClr val="black"/>
                </a:solidFill>
              </a:rPr>
              <a:t> </a:t>
            </a:r>
            <a:r>
              <a:rPr lang="pt-BR" b="1" dirty="0">
                <a:solidFill>
                  <a:prstClr val="black"/>
                </a:solidFill>
                <a:effectLst>
                  <a:outerShdw blurRad="38100" dist="38100" dir="2700000" algn="tl">
                    <a:srgbClr val="000000">
                      <a:alpha val="43137"/>
                    </a:srgbClr>
                  </a:outerShdw>
                </a:effectLst>
              </a:rPr>
              <a:t>FISCAL</a:t>
            </a:r>
          </a:p>
        </p:txBody>
      </p:sp>
      <p:sp>
        <p:nvSpPr>
          <p:cNvPr id="9" name="CaixaDeTexto 8"/>
          <p:cNvSpPr txBox="1"/>
          <p:nvPr/>
        </p:nvSpPr>
        <p:spPr>
          <a:xfrm>
            <a:off x="3923928" y="107340"/>
            <a:ext cx="1769146" cy="923330"/>
          </a:xfrm>
          <a:prstGeom prst="rect">
            <a:avLst/>
          </a:prstGeom>
          <a:noFill/>
        </p:spPr>
        <p:txBody>
          <a:bodyPr wrap="square" rtlCol="0">
            <a:spAutoFit/>
          </a:bodyPr>
          <a:lstStyle/>
          <a:p>
            <a:r>
              <a:rPr lang="pt-BR" dirty="0">
                <a:solidFill>
                  <a:prstClr val="black"/>
                </a:solidFill>
              </a:rPr>
              <a:t>  </a:t>
            </a:r>
            <a:r>
              <a:rPr lang="pt-BR" b="1" dirty="0">
                <a:solidFill>
                  <a:srgbClr val="002060"/>
                </a:solidFill>
              </a:rPr>
              <a:t>DIRETRIZES</a:t>
            </a:r>
          </a:p>
          <a:p>
            <a:r>
              <a:rPr lang="pt-BR" b="1" dirty="0">
                <a:solidFill>
                  <a:srgbClr val="C0504D"/>
                </a:solidFill>
              </a:rPr>
              <a:t>  </a:t>
            </a:r>
            <a:r>
              <a:rPr lang="pt-BR" b="1" dirty="0">
                <a:solidFill>
                  <a:srgbClr val="002060"/>
                </a:solidFill>
              </a:rPr>
              <a:t>E NORMAS</a:t>
            </a:r>
          </a:p>
          <a:p>
            <a:endParaRPr lang="pt-BR" dirty="0">
              <a:solidFill>
                <a:srgbClr val="C0504D"/>
              </a:solidFill>
            </a:endParaRPr>
          </a:p>
        </p:txBody>
      </p:sp>
      <p:sp>
        <p:nvSpPr>
          <p:cNvPr id="10" name="CaixaDeTexto 9"/>
          <p:cNvSpPr txBox="1"/>
          <p:nvPr/>
        </p:nvSpPr>
        <p:spPr>
          <a:xfrm>
            <a:off x="5746774" y="332656"/>
            <a:ext cx="1829153" cy="369332"/>
          </a:xfrm>
          <a:prstGeom prst="rect">
            <a:avLst/>
          </a:prstGeom>
          <a:noFill/>
        </p:spPr>
        <p:txBody>
          <a:bodyPr wrap="square" rtlCol="0">
            <a:spAutoFit/>
          </a:bodyPr>
          <a:lstStyle/>
          <a:p>
            <a:r>
              <a:rPr lang="pt-BR" b="1" dirty="0">
                <a:solidFill>
                  <a:srgbClr val="9BBB59">
                    <a:lumMod val="50000"/>
                  </a:srgbClr>
                </a:solidFill>
              </a:rPr>
              <a:t>EXECUÇÃO</a:t>
            </a:r>
          </a:p>
        </p:txBody>
      </p:sp>
      <p:sp>
        <p:nvSpPr>
          <p:cNvPr id="11" name="CaixaDeTexto 10"/>
          <p:cNvSpPr txBox="1"/>
          <p:nvPr/>
        </p:nvSpPr>
        <p:spPr>
          <a:xfrm>
            <a:off x="7422426" y="113982"/>
            <a:ext cx="1527498" cy="646331"/>
          </a:xfrm>
          <a:prstGeom prst="rect">
            <a:avLst/>
          </a:prstGeom>
          <a:noFill/>
        </p:spPr>
        <p:txBody>
          <a:bodyPr wrap="square" rtlCol="0">
            <a:spAutoFit/>
          </a:bodyPr>
          <a:lstStyle/>
          <a:p>
            <a:r>
              <a:rPr lang="pt-BR" b="1" dirty="0">
                <a:solidFill>
                  <a:srgbClr val="FF0000"/>
                </a:solidFill>
              </a:rPr>
              <a:t>EXPRESSÃO </a:t>
            </a:r>
          </a:p>
          <a:p>
            <a:r>
              <a:rPr lang="pt-BR" b="1" dirty="0">
                <a:solidFill>
                  <a:srgbClr val="FF0000"/>
                </a:solidFill>
              </a:rPr>
              <a:t>    CHAVE</a:t>
            </a:r>
          </a:p>
        </p:txBody>
      </p:sp>
      <p:sp>
        <p:nvSpPr>
          <p:cNvPr id="12" name="CaixaDeTexto 11"/>
          <p:cNvSpPr txBox="1"/>
          <p:nvPr/>
        </p:nvSpPr>
        <p:spPr>
          <a:xfrm>
            <a:off x="3995936" y="1335251"/>
            <a:ext cx="1750838" cy="1200329"/>
          </a:xfrm>
          <a:prstGeom prst="rect">
            <a:avLst/>
          </a:prstGeom>
          <a:noFill/>
        </p:spPr>
        <p:txBody>
          <a:bodyPr wrap="square" rtlCol="0">
            <a:spAutoFit/>
          </a:bodyPr>
          <a:lstStyle/>
          <a:p>
            <a:r>
              <a:rPr lang="pt-BR" dirty="0">
                <a:solidFill>
                  <a:prstClr val="black"/>
                </a:solidFill>
              </a:rPr>
              <a:t> </a:t>
            </a:r>
          </a:p>
          <a:p>
            <a:r>
              <a:rPr lang="pt-BR" b="1" dirty="0">
                <a:solidFill>
                  <a:srgbClr val="002060"/>
                </a:solidFill>
              </a:rPr>
              <a:t> CONSELHO</a:t>
            </a:r>
          </a:p>
          <a:p>
            <a:r>
              <a:rPr lang="pt-BR" b="1" dirty="0">
                <a:solidFill>
                  <a:srgbClr val="002060"/>
                </a:solidFill>
              </a:rPr>
              <a:t>MONETÁRIO</a:t>
            </a:r>
          </a:p>
          <a:p>
            <a:r>
              <a:rPr lang="pt-BR" b="1" dirty="0">
                <a:solidFill>
                  <a:srgbClr val="002060"/>
                </a:solidFill>
              </a:rPr>
              <a:t>  NACIONAL</a:t>
            </a:r>
          </a:p>
        </p:txBody>
      </p:sp>
      <p:sp>
        <p:nvSpPr>
          <p:cNvPr id="13" name="CaixaDeTexto 12"/>
          <p:cNvSpPr txBox="1"/>
          <p:nvPr/>
        </p:nvSpPr>
        <p:spPr>
          <a:xfrm>
            <a:off x="3995936" y="2536680"/>
            <a:ext cx="1607249" cy="1754326"/>
          </a:xfrm>
          <a:prstGeom prst="rect">
            <a:avLst/>
          </a:prstGeom>
          <a:noFill/>
        </p:spPr>
        <p:txBody>
          <a:bodyPr wrap="square" rtlCol="0">
            <a:spAutoFit/>
          </a:bodyPr>
          <a:lstStyle/>
          <a:p>
            <a:endParaRPr lang="pt-BR" b="1" dirty="0">
              <a:solidFill>
                <a:srgbClr val="002060"/>
              </a:solidFill>
            </a:endParaRPr>
          </a:p>
          <a:p>
            <a:endParaRPr lang="pt-BR" b="1" dirty="0">
              <a:solidFill>
                <a:prstClr val="black"/>
              </a:solidFill>
            </a:endParaRPr>
          </a:p>
          <a:p>
            <a:endParaRPr lang="pt-BR" b="1" dirty="0">
              <a:solidFill>
                <a:prstClr val="black"/>
              </a:solidFill>
            </a:endParaRPr>
          </a:p>
          <a:p>
            <a:r>
              <a:rPr lang="pt-BR" b="1" dirty="0">
                <a:solidFill>
                  <a:prstClr val="black"/>
                </a:solidFill>
              </a:rPr>
              <a:t> </a:t>
            </a:r>
            <a:r>
              <a:rPr lang="pt-BR" b="1" dirty="0">
                <a:solidFill>
                  <a:srgbClr val="002060"/>
                </a:solidFill>
              </a:rPr>
              <a:t>CONSELHO</a:t>
            </a:r>
          </a:p>
          <a:p>
            <a:r>
              <a:rPr lang="pt-BR" b="1" dirty="0">
                <a:solidFill>
                  <a:srgbClr val="002060"/>
                </a:solidFill>
              </a:rPr>
              <a:t>MONETÁRIO</a:t>
            </a:r>
          </a:p>
          <a:p>
            <a:r>
              <a:rPr lang="pt-BR" b="1" dirty="0">
                <a:solidFill>
                  <a:srgbClr val="002060"/>
                </a:solidFill>
              </a:rPr>
              <a:t> NACIONAL</a:t>
            </a:r>
          </a:p>
        </p:txBody>
      </p:sp>
      <p:sp>
        <p:nvSpPr>
          <p:cNvPr id="14" name="CaixaDeTexto 13"/>
          <p:cNvSpPr txBox="1"/>
          <p:nvPr/>
        </p:nvSpPr>
        <p:spPr>
          <a:xfrm>
            <a:off x="4207759" y="4594264"/>
            <a:ext cx="1201483" cy="1477328"/>
          </a:xfrm>
          <a:prstGeom prst="rect">
            <a:avLst/>
          </a:prstGeom>
          <a:noFill/>
        </p:spPr>
        <p:txBody>
          <a:bodyPr wrap="none" rtlCol="0">
            <a:spAutoFit/>
          </a:bodyPr>
          <a:lstStyle/>
          <a:p>
            <a:endParaRPr lang="pt-BR" dirty="0">
              <a:solidFill>
                <a:prstClr val="black"/>
              </a:solidFill>
            </a:endParaRPr>
          </a:p>
          <a:p>
            <a:endParaRPr lang="pt-BR" dirty="0">
              <a:solidFill>
                <a:prstClr val="black"/>
              </a:solidFill>
            </a:endParaRPr>
          </a:p>
          <a:p>
            <a:endParaRPr lang="pt-BR" b="1" dirty="0">
              <a:solidFill>
                <a:prstClr val="black"/>
              </a:solidFill>
            </a:endParaRPr>
          </a:p>
          <a:p>
            <a:r>
              <a:rPr lang="pt-BR" b="1" dirty="0">
                <a:solidFill>
                  <a:srgbClr val="002060"/>
                </a:solidFill>
              </a:rPr>
              <a:t>TESOURO</a:t>
            </a:r>
          </a:p>
          <a:p>
            <a:r>
              <a:rPr lang="pt-BR" b="1" dirty="0">
                <a:solidFill>
                  <a:srgbClr val="002060"/>
                </a:solidFill>
              </a:rPr>
              <a:t>NACIONAL</a:t>
            </a:r>
          </a:p>
        </p:txBody>
      </p:sp>
      <p:sp>
        <p:nvSpPr>
          <p:cNvPr id="15" name="Chave direita 14"/>
          <p:cNvSpPr/>
          <p:nvPr/>
        </p:nvSpPr>
        <p:spPr>
          <a:xfrm>
            <a:off x="3491188" y="1479860"/>
            <a:ext cx="360639" cy="1080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16" name="Chave direita 15"/>
          <p:cNvSpPr/>
          <p:nvPr/>
        </p:nvSpPr>
        <p:spPr>
          <a:xfrm>
            <a:off x="3505587" y="3286470"/>
            <a:ext cx="360000" cy="1080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17" name="Chave direita 16"/>
          <p:cNvSpPr/>
          <p:nvPr/>
        </p:nvSpPr>
        <p:spPr>
          <a:xfrm>
            <a:off x="3445178" y="5157192"/>
            <a:ext cx="360000" cy="1080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18" name="Seta para baixo 17"/>
          <p:cNvSpPr/>
          <p:nvPr/>
        </p:nvSpPr>
        <p:spPr>
          <a:xfrm>
            <a:off x="4498377" y="825329"/>
            <a:ext cx="242316" cy="35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504D"/>
              </a:solidFill>
            </a:endParaRPr>
          </a:p>
        </p:txBody>
      </p:sp>
      <p:sp>
        <p:nvSpPr>
          <p:cNvPr id="19" name="Seta para baixo 18"/>
          <p:cNvSpPr/>
          <p:nvPr/>
        </p:nvSpPr>
        <p:spPr>
          <a:xfrm>
            <a:off x="6217281" y="781961"/>
            <a:ext cx="242316" cy="35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Seta para baixo 19"/>
          <p:cNvSpPr/>
          <p:nvPr/>
        </p:nvSpPr>
        <p:spPr>
          <a:xfrm>
            <a:off x="7952816" y="794373"/>
            <a:ext cx="242316" cy="350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1" name="CaixaDeTexto 20"/>
          <p:cNvSpPr txBox="1"/>
          <p:nvPr/>
        </p:nvSpPr>
        <p:spPr>
          <a:xfrm>
            <a:off x="5796136" y="1739467"/>
            <a:ext cx="1462478" cy="646331"/>
          </a:xfrm>
          <a:prstGeom prst="rect">
            <a:avLst/>
          </a:prstGeom>
          <a:noFill/>
        </p:spPr>
        <p:txBody>
          <a:bodyPr wrap="square" rtlCol="0">
            <a:spAutoFit/>
          </a:bodyPr>
          <a:lstStyle/>
          <a:p>
            <a:r>
              <a:rPr lang="pt-BR" b="1" dirty="0">
                <a:solidFill>
                  <a:prstClr val="black"/>
                </a:solidFill>
              </a:rPr>
              <a:t> </a:t>
            </a:r>
            <a:r>
              <a:rPr lang="pt-BR" b="1" dirty="0">
                <a:solidFill>
                  <a:srgbClr val="9BBB59">
                    <a:lumMod val="50000"/>
                  </a:srgbClr>
                </a:solidFill>
              </a:rPr>
              <a:t>BANCO </a:t>
            </a:r>
          </a:p>
          <a:p>
            <a:r>
              <a:rPr lang="pt-BR" b="1" dirty="0">
                <a:solidFill>
                  <a:srgbClr val="9BBB59">
                    <a:lumMod val="50000"/>
                  </a:srgbClr>
                </a:solidFill>
              </a:rPr>
              <a:t>CENTRAL</a:t>
            </a:r>
          </a:p>
        </p:txBody>
      </p:sp>
      <p:sp>
        <p:nvSpPr>
          <p:cNvPr id="22" name="CaixaDeTexto 21"/>
          <p:cNvSpPr txBox="1"/>
          <p:nvPr/>
        </p:nvSpPr>
        <p:spPr>
          <a:xfrm>
            <a:off x="5905736" y="3450482"/>
            <a:ext cx="1243277" cy="646331"/>
          </a:xfrm>
          <a:prstGeom prst="rect">
            <a:avLst/>
          </a:prstGeom>
          <a:noFill/>
        </p:spPr>
        <p:txBody>
          <a:bodyPr wrap="square" rtlCol="0">
            <a:spAutoFit/>
          </a:bodyPr>
          <a:lstStyle/>
          <a:p>
            <a:r>
              <a:rPr lang="pt-BR" b="1" dirty="0">
                <a:solidFill>
                  <a:prstClr val="black"/>
                </a:solidFill>
              </a:rPr>
              <a:t> </a:t>
            </a:r>
            <a:r>
              <a:rPr lang="pt-BR" b="1" dirty="0">
                <a:solidFill>
                  <a:srgbClr val="9BBB59">
                    <a:lumMod val="50000"/>
                  </a:srgbClr>
                </a:solidFill>
              </a:rPr>
              <a:t>BANCO CENTRAL</a:t>
            </a:r>
          </a:p>
        </p:txBody>
      </p:sp>
      <p:sp>
        <p:nvSpPr>
          <p:cNvPr id="23" name="CaixaDeTexto 22"/>
          <p:cNvSpPr txBox="1"/>
          <p:nvPr/>
        </p:nvSpPr>
        <p:spPr>
          <a:xfrm>
            <a:off x="5822821" y="4967589"/>
            <a:ext cx="1805387" cy="1200329"/>
          </a:xfrm>
          <a:prstGeom prst="rect">
            <a:avLst/>
          </a:prstGeom>
          <a:noFill/>
        </p:spPr>
        <p:txBody>
          <a:bodyPr wrap="square" rtlCol="0">
            <a:spAutoFit/>
          </a:bodyPr>
          <a:lstStyle/>
          <a:p>
            <a:r>
              <a:rPr lang="pt-BR" b="1" dirty="0">
                <a:solidFill>
                  <a:prstClr val="black"/>
                </a:solidFill>
              </a:rPr>
              <a:t> </a:t>
            </a:r>
          </a:p>
          <a:p>
            <a:r>
              <a:rPr lang="pt-BR" b="1" dirty="0">
                <a:solidFill>
                  <a:srgbClr val="9BBB59">
                    <a:lumMod val="50000"/>
                  </a:srgbClr>
                </a:solidFill>
              </a:rPr>
              <a:t>SECRETARIA</a:t>
            </a:r>
          </a:p>
          <a:p>
            <a:r>
              <a:rPr lang="pt-BR" b="1" dirty="0">
                <a:solidFill>
                  <a:srgbClr val="9BBB59">
                    <a:lumMod val="50000"/>
                  </a:srgbClr>
                </a:solidFill>
              </a:rPr>
              <a:t>DO TESOURO</a:t>
            </a:r>
          </a:p>
          <a:p>
            <a:r>
              <a:rPr lang="pt-BR" b="1" dirty="0">
                <a:solidFill>
                  <a:srgbClr val="9BBB59">
                    <a:lumMod val="50000"/>
                  </a:srgbClr>
                </a:solidFill>
              </a:rPr>
              <a:t>  NACIONAL</a:t>
            </a:r>
          </a:p>
        </p:txBody>
      </p:sp>
      <p:sp>
        <p:nvSpPr>
          <p:cNvPr id="26" name="CaixaDeTexto 25"/>
          <p:cNvSpPr txBox="1"/>
          <p:nvPr/>
        </p:nvSpPr>
        <p:spPr>
          <a:xfrm>
            <a:off x="7422426" y="1419501"/>
            <a:ext cx="1416285" cy="1200329"/>
          </a:xfrm>
          <a:prstGeom prst="rect">
            <a:avLst/>
          </a:prstGeom>
          <a:noFill/>
        </p:spPr>
        <p:txBody>
          <a:bodyPr wrap="none" rtlCol="0">
            <a:spAutoFit/>
          </a:bodyPr>
          <a:lstStyle/>
          <a:p>
            <a:r>
              <a:rPr lang="pt-BR" b="1" dirty="0">
                <a:solidFill>
                  <a:srgbClr val="FF0000"/>
                </a:solidFill>
              </a:rPr>
              <a:t>MOEDA EM </a:t>
            </a:r>
          </a:p>
          <a:p>
            <a:r>
              <a:rPr lang="pt-BR" b="1" dirty="0">
                <a:solidFill>
                  <a:srgbClr val="FF0000"/>
                </a:solidFill>
              </a:rPr>
              <a:t>CIRCULAÇÃO</a:t>
            </a:r>
          </a:p>
          <a:p>
            <a:r>
              <a:rPr lang="pt-BR" b="1" dirty="0">
                <a:solidFill>
                  <a:srgbClr val="FF0000"/>
                </a:solidFill>
              </a:rPr>
              <a:t>   </a:t>
            </a:r>
          </a:p>
          <a:p>
            <a:r>
              <a:rPr lang="pt-BR" b="1" dirty="0">
                <a:solidFill>
                  <a:srgbClr val="FF0000"/>
                </a:solidFill>
              </a:rPr>
              <a:t>    JUROS</a:t>
            </a:r>
          </a:p>
        </p:txBody>
      </p:sp>
      <p:sp>
        <p:nvSpPr>
          <p:cNvPr id="27" name="CaixaDeTexto 26"/>
          <p:cNvSpPr txBox="1"/>
          <p:nvPr/>
        </p:nvSpPr>
        <p:spPr>
          <a:xfrm>
            <a:off x="7333207" y="2961379"/>
            <a:ext cx="1705936" cy="1477328"/>
          </a:xfrm>
          <a:prstGeom prst="rect">
            <a:avLst/>
          </a:prstGeom>
          <a:noFill/>
        </p:spPr>
        <p:txBody>
          <a:bodyPr wrap="square" rtlCol="0">
            <a:spAutoFit/>
          </a:bodyPr>
          <a:lstStyle/>
          <a:p>
            <a:r>
              <a:rPr lang="pt-BR" b="1" dirty="0">
                <a:solidFill>
                  <a:prstClr val="black"/>
                </a:solidFill>
              </a:rPr>
              <a:t>   </a:t>
            </a:r>
            <a:r>
              <a:rPr lang="pt-BR" b="1" dirty="0">
                <a:solidFill>
                  <a:srgbClr val="FF0000"/>
                </a:solidFill>
              </a:rPr>
              <a:t>TAXA DE</a:t>
            </a:r>
          </a:p>
          <a:p>
            <a:r>
              <a:rPr lang="pt-BR" b="1" dirty="0">
                <a:solidFill>
                  <a:srgbClr val="FF0000"/>
                </a:solidFill>
              </a:rPr>
              <a:t>   CAMBIO</a:t>
            </a:r>
          </a:p>
          <a:p>
            <a:endParaRPr lang="pt-BR" b="1" dirty="0">
              <a:solidFill>
                <a:srgbClr val="FF0000"/>
              </a:solidFill>
            </a:endParaRPr>
          </a:p>
          <a:p>
            <a:r>
              <a:rPr lang="pt-BR" b="1" dirty="0">
                <a:solidFill>
                  <a:srgbClr val="FF0000"/>
                </a:solidFill>
              </a:rPr>
              <a:t>IMPORTAÇÃO</a:t>
            </a:r>
          </a:p>
          <a:p>
            <a:r>
              <a:rPr lang="pt-BR" b="1" dirty="0">
                <a:solidFill>
                  <a:srgbClr val="FF0000"/>
                </a:solidFill>
              </a:rPr>
              <a:t>EXPORTAÇÃO</a:t>
            </a:r>
          </a:p>
        </p:txBody>
      </p:sp>
      <p:sp>
        <p:nvSpPr>
          <p:cNvPr id="29" name="Chave direita 28"/>
          <p:cNvSpPr/>
          <p:nvPr/>
        </p:nvSpPr>
        <p:spPr>
          <a:xfrm>
            <a:off x="5263711" y="1621830"/>
            <a:ext cx="155448" cy="914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0" name="Chave direita 29"/>
          <p:cNvSpPr/>
          <p:nvPr/>
        </p:nvSpPr>
        <p:spPr>
          <a:xfrm>
            <a:off x="5341435" y="3358784"/>
            <a:ext cx="155448" cy="914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1" name="Chave direita 30"/>
          <p:cNvSpPr/>
          <p:nvPr/>
        </p:nvSpPr>
        <p:spPr>
          <a:xfrm>
            <a:off x="5341435" y="5157192"/>
            <a:ext cx="155448" cy="914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2" name="Chave direita 31"/>
          <p:cNvSpPr/>
          <p:nvPr/>
        </p:nvSpPr>
        <p:spPr>
          <a:xfrm>
            <a:off x="7109498" y="1401270"/>
            <a:ext cx="155448" cy="130765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3" name="Chave direita 32"/>
          <p:cNvSpPr/>
          <p:nvPr/>
        </p:nvSpPr>
        <p:spPr>
          <a:xfrm>
            <a:off x="7103166" y="3034982"/>
            <a:ext cx="155448" cy="13301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4" name="Chave direita 33"/>
          <p:cNvSpPr/>
          <p:nvPr/>
        </p:nvSpPr>
        <p:spPr>
          <a:xfrm>
            <a:off x="7109498" y="4653136"/>
            <a:ext cx="224436" cy="187220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endParaRPr>
          </a:p>
        </p:txBody>
      </p:sp>
      <p:sp>
        <p:nvSpPr>
          <p:cNvPr id="35" name="CaixaDeTexto 34"/>
          <p:cNvSpPr txBox="1"/>
          <p:nvPr/>
        </p:nvSpPr>
        <p:spPr>
          <a:xfrm>
            <a:off x="7535842" y="4598257"/>
            <a:ext cx="1673279" cy="2031325"/>
          </a:xfrm>
          <a:prstGeom prst="rect">
            <a:avLst/>
          </a:prstGeom>
          <a:noFill/>
        </p:spPr>
        <p:txBody>
          <a:bodyPr wrap="none" rtlCol="0">
            <a:spAutoFit/>
          </a:bodyPr>
          <a:lstStyle/>
          <a:p>
            <a:r>
              <a:rPr lang="pt-BR" b="1" dirty="0">
                <a:solidFill>
                  <a:srgbClr val="FF0000"/>
                </a:solidFill>
              </a:rPr>
              <a:t>TRIBUTOS:</a:t>
            </a:r>
          </a:p>
          <a:p>
            <a:r>
              <a:rPr lang="pt-BR" b="1" dirty="0">
                <a:solidFill>
                  <a:srgbClr val="FF0000"/>
                </a:solidFill>
              </a:rPr>
              <a:t>IMPOSTOS</a:t>
            </a:r>
          </a:p>
          <a:p>
            <a:r>
              <a:rPr lang="pt-BR" b="1" dirty="0">
                <a:solidFill>
                  <a:srgbClr val="FF0000"/>
                </a:solidFill>
              </a:rPr>
              <a:t>TAXAS</a:t>
            </a:r>
          </a:p>
          <a:p>
            <a:r>
              <a:rPr lang="pt-BR" b="1" dirty="0">
                <a:solidFill>
                  <a:srgbClr val="FF0000"/>
                </a:solidFill>
              </a:rPr>
              <a:t>CONT.MELHOR.</a:t>
            </a:r>
          </a:p>
          <a:p>
            <a:endParaRPr lang="pt-BR" b="1" dirty="0">
              <a:solidFill>
                <a:srgbClr val="FF0000"/>
              </a:solidFill>
            </a:endParaRPr>
          </a:p>
          <a:p>
            <a:r>
              <a:rPr lang="pt-BR" b="1" dirty="0">
                <a:solidFill>
                  <a:srgbClr val="FF0000"/>
                </a:solidFill>
              </a:rPr>
              <a:t>GASTOS DO</a:t>
            </a:r>
          </a:p>
          <a:p>
            <a:r>
              <a:rPr lang="pt-BR" b="1" dirty="0">
                <a:solidFill>
                  <a:srgbClr val="FF0000"/>
                </a:solidFill>
              </a:rPr>
              <a:t> GOVERNO</a:t>
            </a:r>
          </a:p>
        </p:txBody>
      </p:sp>
    </p:spTree>
    <p:extLst>
      <p:ext uri="{BB962C8B-B14F-4D97-AF65-F5344CB8AC3E}">
        <p14:creationId xmlns:p14="http://schemas.microsoft.com/office/powerpoint/2010/main" val="16104619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3" y="116632"/>
            <a:ext cx="8928991" cy="584775"/>
          </a:xfrm>
          <a:prstGeom prst="rect">
            <a:avLst/>
          </a:prstGeom>
          <a:noFill/>
        </p:spPr>
        <p:txBody>
          <a:bodyPr wrap="square" rtlCol="0">
            <a:spAutoFit/>
          </a:bodyPr>
          <a:lstStyle/>
          <a:p>
            <a:r>
              <a:rPr lang="pt-BR" b="1" i="1" dirty="0">
                <a:solidFill>
                  <a:srgbClr val="1F497D"/>
                </a:solidFill>
                <a:effectLst>
                  <a:outerShdw blurRad="38100" dist="38100" dir="2700000" algn="tl">
                    <a:srgbClr val="000000">
                      <a:alpha val="43137"/>
                    </a:srgbClr>
                  </a:outerShdw>
                </a:effectLst>
              </a:rPr>
              <a:t>   </a:t>
            </a:r>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endParaRPr lang="pt-BR" sz="3200" dirty="0">
              <a:solidFill>
                <a:prstClr val="black"/>
              </a:solidFill>
            </a:endParaRPr>
          </a:p>
        </p:txBody>
      </p:sp>
      <p:sp>
        <p:nvSpPr>
          <p:cNvPr id="3" name="CaixaDeTexto 2"/>
          <p:cNvSpPr txBox="1"/>
          <p:nvPr/>
        </p:nvSpPr>
        <p:spPr>
          <a:xfrm>
            <a:off x="179512" y="882581"/>
            <a:ext cx="8856983" cy="4524315"/>
          </a:xfrm>
          <a:prstGeom prst="rect">
            <a:avLst/>
          </a:prstGeom>
          <a:noFill/>
        </p:spPr>
        <p:txBody>
          <a:bodyPr wrap="square" rtlCol="0">
            <a:spAutoFit/>
          </a:bodyPr>
          <a:lstStyle/>
          <a:p>
            <a:pPr algn="just"/>
            <a:r>
              <a:rPr lang="pt-BR" sz="2400" b="1" dirty="0">
                <a:solidFill>
                  <a:prstClr val="black"/>
                </a:solidFill>
              </a:rPr>
              <a:t>Contabilmente, a Base Monetária é dada pela soma dos valores constantes do chamado passivo monetário do Banco Central que se compõe de:</a:t>
            </a:r>
          </a:p>
          <a:p>
            <a:pPr algn="just"/>
            <a:endParaRPr lang="pt-BR" sz="2400" b="1" dirty="0">
              <a:solidFill>
                <a:prstClr val="black"/>
              </a:solidFill>
            </a:endParaRPr>
          </a:p>
          <a:p>
            <a:pPr algn="just"/>
            <a:r>
              <a:rPr lang="pt-BR" sz="2400" b="1" dirty="0">
                <a:solidFill>
                  <a:prstClr val="black"/>
                </a:solidFill>
              </a:rPr>
              <a:t>	a) – o papel moeda em poder do público (PMP);</a:t>
            </a:r>
          </a:p>
          <a:p>
            <a:pPr algn="just"/>
            <a:r>
              <a:rPr lang="pt-BR" sz="2400" b="1" dirty="0">
                <a:solidFill>
                  <a:prstClr val="black"/>
                </a:solidFill>
              </a:rPr>
              <a:t>	b) -  o caixa em moeda corrente dos bancos comerciais ( R₁ );</a:t>
            </a:r>
          </a:p>
          <a:p>
            <a:pPr marL="1438275" indent="-1438275" algn="just"/>
            <a:r>
              <a:rPr lang="pt-BR" sz="2400" b="1" dirty="0">
                <a:solidFill>
                  <a:prstClr val="black"/>
                </a:solidFill>
              </a:rPr>
              <a:t>              c) - os depósitos voluntários dos bancos comerciais,  junto ao Banco  Central  ( R₂ );</a:t>
            </a:r>
          </a:p>
          <a:p>
            <a:pPr marL="1438275" indent="-1438275" algn="just"/>
            <a:r>
              <a:rPr lang="pt-BR" sz="2400" b="1" dirty="0">
                <a:solidFill>
                  <a:prstClr val="black"/>
                </a:solidFill>
              </a:rPr>
              <a:t>              d) - os recolhimentos compulsórios dos bancos comerciais, também     junto ao Banco Central  ( R₃ )</a:t>
            </a:r>
          </a:p>
          <a:p>
            <a:pPr marL="1438275" indent="-1438275" algn="just"/>
            <a:endParaRPr lang="pt-BR" sz="2400" b="1" dirty="0">
              <a:solidFill>
                <a:prstClr val="black"/>
              </a:solidFill>
            </a:endParaRPr>
          </a:p>
          <a:p>
            <a:pPr marL="1438275" indent="-1438275" algn="just"/>
            <a:r>
              <a:rPr lang="pt-BR" sz="2400" b="1" dirty="0">
                <a:solidFill>
                  <a:prstClr val="black"/>
                </a:solidFill>
              </a:rPr>
              <a:t>                 Assim temos:          	</a:t>
            </a:r>
            <a:r>
              <a:rPr lang="pt-BR" sz="2000" b="1" dirty="0">
                <a:solidFill>
                  <a:prstClr val="black"/>
                </a:solidFill>
              </a:rPr>
              <a:t>	</a:t>
            </a:r>
          </a:p>
        </p:txBody>
      </p:sp>
      <p:sp>
        <p:nvSpPr>
          <p:cNvPr id="4" name="Retângulo de cantos arredondados 3"/>
          <p:cNvSpPr/>
          <p:nvPr/>
        </p:nvSpPr>
        <p:spPr>
          <a:xfrm>
            <a:off x="3347864" y="5589240"/>
            <a:ext cx="38884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rPr>
              <a:t>BM = PMP + R₁ + R₂ + R₃ </a:t>
            </a:r>
          </a:p>
        </p:txBody>
      </p:sp>
    </p:spTree>
    <p:extLst>
      <p:ext uri="{BB962C8B-B14F-4D97-AF65-F5344CB8AC3E}">
        <p14:creationId xmlns:p14="http://schemas.microsoft.com/office/powerpoint/2010/main" val="22879347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116632"/>
            <a:ext cx="8712967" cy="584775"/>
          </a:xfrm>
          <a:prstGeom prst="rect">
            <a:avLst/>
          </a:prstGeom>
        </p:spPr>
        <p:txBody>
          <a:bodyPr wrap="square">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BASE MONETÁRIA E O MULTIPLICADOR BANCÁRIO</a:t>
            </a:r>
            <a:endParaRPr lang="pt-BR" sz="3200" dirty="0">
              <a:solidFill>
                <a:prstClr val="black"/>
              </a:solidFill>
            </a:endParaRPr>
          </a:p>
        </p:txBody>
      </p:sp>
      <p:sp>
        <p:nvSpPr>
          <p:cNvPr id="4" name="CaixaDeTexto 3"/>
          <p:cNvSpPr txBox="1"/>
          <p:nvPr/>
        </p:nvSpPr>
        <p:spPr>
          <a:xfrm>
            <a:off x="386448" y="836712"/>
            <a:ext cx="8280920" cy="4154984"/>
          </a:xfrm>
          <a:prstGeom prst="rect">
            <a:avLst/>
          </a:prstGeom>
          <a:noFill/>
        </p:spPr>
        <p:txBody>
          <a:bodyPr wrap="square" rtlCol="0">
            <a:spAutoFit/>
          </a:bodyPr>
          <a:lstStyle/>
          <a:p>
            <a:pPr algn="just"/>
            <a:r>
              <a:rPr lang="pt-BR" sz="2400" b="1" dirty="0">
                <a:solidFill>
                  <a:prstClr val="black"/>
                </a:solidFill>
              </a:rPr>
              <a:t>Sendo  R = total das reservas ou o encaixe dos bancos comerciais, teremos:</a:t>
            </a:r>
          </a:p>
          <a:p>
            <a:pPr algn="just"/>
            <a:endParaRPr lang="pt-BR" b="1" dirty="0">
              <a:solidFill>
                <a:prstClr val="black"/>
              </a:solidFill>
            </a:endParaRPr>
          </a:p>
          <a:p>
            <a:pPr algn="just"/>
            <a:endParaRPr lang="pt-BR" b="1" dirty="0">
              <a:solidFill>
                <a:prstClr val="black"/>
              </a:solidFill>
            </a:endParaRPr>
          </a:p>
          <a:p>
            <a:pPr algn="just"/>
            <a:endParaRPr lang="pt-BR" b="1" dirty="0">
              <a:solidFill>
                <a:prstClr val="black"/>
              </a:solidFill>
            </a:endParaRPr>
          </a:p>
          <a:p>
            <a:pPr algn="just"/>
            <a:endParaRPr lang="pt-BR" b="1" dirty="0">
              <a:solidFill>
                <a:prstClr val="black"/>
              </a:solidFill>
            </a:endParaRPr>
          </a:p>
          <a:p>
            <a:pPr algn="just"/>
            <a:endParaRPr lang="pt-BR" sz="2400" b="1" dirty="0">
              <a:solidFill>
                <a:prstClr val="black"/>
              </a:solidFill>
            </a:endParaRPr>
          </a:p>
          <a:p>
            <a:pPr algn="just"/>
            <a:r>
              <a:rPr lang="pt-BR" sz="2400" b="1" dirty="0">
                <a:solidFill>
                  <a:prstClr val="black"/>
                </a:solidFill>
              </a:rPr>
              <a:t>Sendo o total de meios de pagamento um múltiplo da Base Monetária (BM), resultado do processo multiplicativo dos empréstimos bancários, deduz que o multiplicador ( k ) dos meios de pagamento é dado pela relação entre o total de  M₁ e a Base Monetária,  ou :</a:t>
            </a:r>
          </a:p>
        </p:txBody>
      </p:sp>
      <p:sp>
        <p:nvSpPr>
          <p:cNvPr id="5" name="Retângulo de cantos arredondados 4"/>
          <p:cNvSpPr/>
          <p:nvPr/>
        </p:nvSpPr>
        <p:spPr>
          <a:xfrm>
            <a:off x="2164015" y="1885474"/>
            <a:ext cx="4464496" cy="63878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rPr>
              <a:t>R = R₁ + R₂ + R₃</a:t>
            </a:r>
          </a:p>
        </p:txBody>
      </p:sp>
      <mc:AlternateContent xmlns:mc="http://schemas.openxmlformats.org/markup-compatibility/2006" xmlns:a14="http://schemas.microsoft.com/office/drawing/2010/main">
        <mc:Choice Requires="a14">
          <p:sp>
            <p:nvSpPr>
              <p:cNvPr id="6" name="Retângulo de cantos arredondados 5"/>
              <p:cNvSpPr/>
              <p:nvPr/>
            </p:nvSpPr>
            <p:spPr>
              <a:xfrm>
                <a:off x="2422823" y="4899992"/>
                <a:ext cx="43924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rPr>
                  <a:t>k = </a:t>
                </a:r>
                <a14:m>
                  <m:oMath xmlns:m="http://schemas.openxmlformats.org/officeDocument/2006/math">
                    <m:f>
                      <m:fPr>
                        <m:ctrlPr>
                          <a:rPr lang="pt-BR" sz="2400" b="1" i="1">
                            <a:solidFill>
                              <a:prstClr val="black"/>
                            </a:solidFill>
                            <a:latin typeface="Cambria Math" panose="02040503050406030204" pitchFamily="18" charset="0"/>
                          </a:rPr>
                        </m:ctrlPr>
                      </m:fPr>
                      <m:num>
                        <m:r>
                          <a:rPr lang="pt-BR" sz="2400" b="1" i="1">
                            <a:solidFill>
                              <a:prstClr val="black"/>
                            </a:solidFill>
                            <a:latin typeface="Cambria Math"/>
                          </a:rPr>
                          <m:t>𝑴</m:t>
                        </m:r>
                        <m:r>
                          <a:rPr lang="pt-BR" sz="2400" b="1" i="1">
                            <a:solidFill>
                              <a:prstClr val="black"/>
                            </a:solidFill>
                            <a:latin typeface="Cambria Math"/>
                          </a:rPr>
                          <m:t>₁</m:t>
                        </m:r>
                      </m:num>
                      <m:den>
                        <m:r>
                          <a:rPr lang="pt-BR" sz="2400" b="1" i="1">
                            <a:solidFill>
                              <a:prstClr val="black"/>
                            </a:solidFill>
                            <a:latin typeface="Cambria Math"/>
                          </a:rPr>
                          <m:t>𝑩𝑴</m:t>
                        </m:r>
                      </m:den>
                    </m:f>
                  </m:oMath>
                </a14:m>
                <a:endParaRPr lang="pt-BR" sz="2400" b="1" dirty="0">
                  <a:solidFill>
                    <a:prstClr val="white"/>
                  </a:solidFill>
                </a:endParaRPr>
              </a:p>
            </p:txBody>
          </p:sp>
        </mc:Choice>
        <mc:Fallback xmlns="">
          <p:sp>
            <p:nvSpPr>
              <p:cNvPr id="6" name="Retângulo de cantos arredondados 5"/>
              <p:cNvSpPr>
                <a:spLocks noRot="1" noChangeAspect="1" noMove="1" noResize="1" noEditPoints="1" noAdjustHandles="1" noChangeArrowheads="1" noChangeShapeType="1" noTextEdit="1"/>
              </p:cNvSpPr>
              <p:nvPr/>
            </p:nvSpPr>
            <p:spPr>
              <a:xfrm>
                <a:off x="2422823" y="4899992"/>
                <a:ext cx="4392488" cy="720080"/>
              </a:xfrm>
              <a:prstGeom prst="roundRect">
                <a:avLst/>
              </a:prstGeom>
              <a:blipFill rotWithShape="1">
                <a:blip r:embed="rId2"/>
                <a:stretch>
                  <a:fillRect/>
                </a:stretch>
              </a:blipFill>
            </p:spPr>
            <p:txBody>
              <a:bodyPr/>
              <a:lstStyle/>
              <a:p>
                <a:r>
                  <a:rPr lang="pt-BR">
                    <a:noFill/>
                  </a:rPr>
                  <a:t> </a:t>
                </a:r>
              </a:p>
            </p:txBody>
          </p:sp>
        </mc:Fallback>
      </mc:AlternateContent>
      <p:sp>
        <p:nvSpPr>
          <p:cNvPr id="7" name="Retângulo de cantos arredondados 6"/>
          <p:cNvSpPr/>
          <p:nvPr/>
        </p:nvSpPr>
        <p:spPr>
          <a:xfrm>
            <a:off x="568342" y="5994253"/>
            <a:ext cx="2851529" cy="64430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effectLst>
                  <a:outerShdw blurRad="38100" dist="38100" dir="2700000" algn="tl">
                    <a:srgbClr val="000000">
                      <a:alpha val="43137"/>
                    </a:srgbClr>
                  </a:outerShdw>
                </a:effectLst>
              </a:rPr>
              <a:t>M₁ = PMP  +  </a:t>
            </a:r>
            <a:r>
              <a:rPr lang="pt-BR" sz="2400" b="1" dirty="0" err="1">
                <a:solidFill>
                  <a:prstClr val="black"/>
                </a:solidFill>
                <a:effectLst>
                  <a:outerShdw blurRad="38100" dist="38100" dir="2700000" algn="tl">
                    <a:srgbClr val="000000">
                      <a:alpha val="43137"/>
                    </a:srgbClr>
                  </a:outerShdw>
                </a:effectLst>
              </a:rPr>
              <a:t>DVbc</a:t>
            </a:r>
            <a:endParaRPr lang="pt-BR" sz="2400" b="1" dirty="0">
              <a:solidFill>
                <a:prstClr val="black"/>
              </a:solidFill>
              <a:effectLst>
                <a:outerShdw blurRad="38100" dist="38100" dir="2700000" algn="tl">
                  <a:srgbClr val="000000">
                    <a:alpha val="43137"/>
                  </a:srgbClr>
                </a:outerShdw>
              </a:effectLst>
            </a:endParaRPr>
          </a:p>
        </p:txBody>
      </p:sp>
      <p:sp>
        <p:nvSpPr>
          <p:cNvPr id="9" name="Retângulo de cantos arredondados 8"/>
          <p:cNvSpPr/>
          <p:nvPr/>
        </p:nvSpPr>
        <p:spPr>
          <a:xfrm>
            <a:off x="4686274" y="5994253"/>
            <a:ext cx="3744416" cy="55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prstClr val="black"/>
                </a:solidFill>
              </a:rPr>
              <a:t>BM = PMP + R₁ + R₂ + R₃ </a:t>
            </a:r>
          </a:p>
        </p:txBody>
      </p:sp>
    </p:spTree>
    <p:extLst>
      <p:ext uri="{BB962C8B-B14F-4D97-AF65-F5344CB8AC3E}">
        <p14:creationId xmlns:p14="http://schemas.microsoft.com/office/powerpoint/2010/main" val="35583574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14214" y="21382"/>
            <a:ext cx="8424936" cy="523220"/>
          </a:xfrm>
          <a:prstGeom prst="rect">
            <a:avLst/>
          </a:prstGeom>
          <a:noFill/>
        </p:spPr>
        <p:txBody>
          <a:bodyPr wrap="square" rtlCol="0">
            <a:spAutoFit/>
          </a:bodyPr>
          <a:lstStyle/>
          <a:p>
            <a:r>
              <a:rPr lang="pt-BR" sz="2800" b="1" i="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b="1" dirty="0">
              <a:solidFill>
                <a:srgbClr val="1F497D"/>
              </a:solidFill>
              <a:effectLst>
                <a:outerShdw blurRad="38100" dist="38100" dir="2700000" algn="tl">
                  <a:srgbClr val="000000">
                    <a:alpha val="43137"/>
                  </a:srgbClr>
                </a:outerShdw>
              </a:effectLst>
            </a:endParaRPr>
          </a:p>
        </p:txBody>
      </p:sp>
      <p:sp>
        <p:nvSpPr>
          <p:cNvPr id="3" name="CaixaDeTexto 2"/>
          <p:cNvSpPr txBox="1"/>
          <p:nvPr/>
        </p:nvSpPr>
        <p:spPr>
          <a:xfrm>
            <a:off x="395536" y="692696"/>
            <a:ext cx="8568952" cy="6678751"/>
          </a:xfrm>
          <a:prstGeom prst="rect">
            <a:avLst/>
          </a:prstGeom>
          <a:noFill/>
        </p:spPr>
        <p:txBody>
          <a:bodyPr wrap="square" rtlCol="0">
            <a:spAutoFit/>
          </a:bodyPr>
          <a:lstStyle/>
          <a:p>
            <a:pPr algn="just"/>
            <a:r>
              <a:rPr lang="pt-BR" sz="2400" b="1" dirty="0">
                <a:solidFill>
                  <a:prstClr val="black"/>
                </a:solidFill>
              </a:rPr>
              <a:t>A tarefa fundamental do Banco Central é o de adequar o volume dos meios de pagamento às reais necessidades da economia tendo em vista o atingimento dos objetivos macroeconômicos. </a:t>
            </a:r>
          </a:p>
          <a:p>
            <a:pPr algn="just"/>
            <a:endParaRPr lang="pt-BR" sz="2400" b="1" dirty="0">
              <a:solidFill>
                <a:prstClr val="black"/>
              </a:solidFill>
            </a:endParaRPr>
          </a:p>
          <a:p>
            <a:pPr algn="just"/>
            <a:r>
              <a:rPr lang="pt-BR" sz="2400" b="1" dirty="0">
                <a:solidFill>
                  <a:prstClr val="black"/>
                </a:solidFill>
              </a:rPr>
              <a:t>Ocorre, no entanto, que mesmo que haja uma programação monetária, pela qual se prevê  a evolução dos agregados monetários, mês a mês, em decorrência do esperado comportamento das contas externas do país, das operações do Banco Central com o Tesouro Nacional e de empréstimos dos bancos oficiais aos bancos privados e ao setor produtivo, nem sempre o programado se comporta como o esperado. </a:t>
            </a:r>
          </a:p>
          <a:p>
            <a:pPr algn="just"/>
            <a:endParaRPr lang="pt-BR" sz="2400" b="1" dirty="0">
              <a:solidFill>
                <a:prstClr val="black"/>
              </a:solidFill>
            </a:endParaRPr>
          </a:p>
          <a:p>
            <a:pPr algn="just"/>
            <a:r>
              <a:rPr lang="pt-BR" sz="2400" b="1" dirty="0">
                <a:solidFill>
                  <a:prstClr val="black"/>
                </a:solidFill>
              </a:rPr>
              <a:t>Vez por outra, observa-se uma expansão exagerada dos meios de pagamento, outras uma contratação desse agregado, com evidente escassez de dinheiro na economia, com graves prejuízos para os negócios. </a:t>
            </a:r>
          </a:p>
          <a:p>
            <a:pPr algn="just"/>
            <a:endParaRPr lang="pt-BR" sz="2400" b="1" dirty="0">
              <a:solidFill>
                <a:prstClr val="black"/>
              </a:solidFill>
            </a:endParaRPr>
          </a:p>
          <a:p>
            <a:pPr algn="just"/>
            <a:endParaRPr lang="pt-BR" sz="2000" b="1" dirty="0">
              <a:solidFill>
                <a:prstClr val="black"/>
              </a:solidFill>
            </a:endParaRPr>
          </a:p>
        </p:txBody>
      </p:sp>
    </p:spTree>
    <p:extLst>
      <p:ext uri="{BB962C8B-B14F-4D97-AF65-F5344CB8AC3E}">
        <p14:creationId xmlns:p14="http://schemas.microsoft.com/office/powerpoint/2010/main" val="2966910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484784"/>
            <a:ext cx="8424936" cy="4832092"/>
          </a:xfrm>
          <a:prstGeom prst="rect">
            <a:avLst/>
          </a:prstGeom>
          <a:noFill/>
        </p:spPr>
        <p:txBody>
          <a:bodyPr wrap="square" rtlCol="0">
            <a:spAutoFit/>
          </a:bodyPr>
          <a:lstStyle/>
          <a:p>
            <a:pPr algn="just"/>
            <a:r>
              <a:rPr lang="pt-BR" sz="2800" b="1" dirty="0">
                <a:solidFill>
                  <a:prstClr val="black"/>
                </a:solidFill>
              </a:rPr>
              <a:t>Os instrumentos mais tradicionais, usados pelo Banco Central,  para controlar a liquidez da economia são:</a:t>
            </a:r>
          </a:p>
          <a:p>
            <a:pPr algn="just"/>
            <a:r>
              <a:rPr lang="pt-BR" sz="2800" b="1" dirty="0">
                <a:solidFill>
                  <a:prstClr val="black"/>
                </a:solidFill>
              </a:rPr>
              <a:t>			</a:t>
            </a:r>
          </a:p>
          <a:p>
            <a:pPr algn="just"/>
            <a:r>
              <a:rPr lang="pt-BR" sz="2800" b="1" dirty="0">
                <a:solidFill>
                  <a:prstClr val="black"/>
                </a:solidFill>
              </a:rPr>
              <a:t>      a) Controle da Emissão Monetária;</a:t>
            </a:r>
          </a:p>
          <a:p>
            <a:pPr algn="just"/>
            <a:r>
              <a:rPr lang="pt-BR" sz="2800" b="1" dirty="0">
                <a:solidFill>
                  <a:prstClr val="black"/>
                </a:solidFill>
              </a:rPr>
              <a:t>			</a:t>
            </a:r>
          </a:p>
          <a:p>
            <a:pPr algn="just"/>
            <a:r>
              <a:rPr lang="pt-BR" sz="2800" b="1" dirty="0">
                <a:solidFill>
                  <a:prstClr val="black"/>
                </a:solidFill>
              </a:rPr>
              <a:t>      b) Fixação da Taxa de Recolhimento Compulsório;	                         			</a:t>
            </a:r>
          </a:p>
          <a:p>
            <a:pPr algn="just"/>
            <a:r>
              <a:rPr lang="pt-BR" sz="2800" b="1" dirty="0">
                <a:solidFill>
                  <a:prstClr val="black"/>
                </a:solidFill>
              </a:rPr>
              <a:t>       c) Operações de Redesconto;</a:t>
            </a:r>
          </a:p>
          <a:p>
            <a:pPr algn="just"/>
            <a:r>
              <a:rPr lang="pt-BR" sz="2800" b="1" dirty="0">
                <a:solidFill>
                  <a:prstClr val="black"/>
                </a:solidFill>
              </a:rPr>
              <a:t>			</a:t>
            </a:r>
          </a:p>
          <a:p>
            <a:pPr algn="just"/>
            <a:r>
              <a:rPr lang="pt-BR" sz="2800" b="1" dirty="0">
                <a:solidFill>
                  <a:prstClr val="black"/>
                </a:solidFill>
              </a:rPr>
              <a:t>       d) Operações de Mercado Aberto.</a:t>
            </a:r>
          </a:p>
          <a:p>
            <a:pPr algn="just"/>
            <a:endParaRPr lang="pt-BR" sz="2800" b="1" dirty="0">
              <a:solidFill>
                <a:prstClr val="black"/>
              </a:solidFill>
            </a:endParaRPr>
          </a:p>
        </p:txBody>
      </p:sp>
      <p:sp>
        <p:nvSpPr>
          <p:cNvPr id="3" name="CaixaDeTexto 2"/>
          <p:cNvSpPr txBox="1"/>
          <p:nvPr/>
        </p:nvSpPr>
        <p:spPr>
          <a:xfrm>
            <a:off x="467544" y="332656"/>
            <a:ext cx="8611786" cy="523220"/>
          </a:xfrm>
          <a:prstGeom prst="rect">
            <a:avLst/>
          </a:prstGeom>
          <a:noFill/>
        </p:spPr>
        <p:txBody>
          <a:bodyPr wrap="squar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p>
        </p:txBody>
      </p:sp>
    </p:spTree>
    <p:extLst>
      <p:ext uri="{BB962C8B-B14F-4D97-AF65-F5344CB8AC3E}">
        <p14:creationId xmlns:p14="http://schemas.microsoft.com/office/powerpoint/2010/main" val="4015097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04664"/>
            <a:ext cx="8712968" cy="523220"/>
          </a:xfrm>
          <a:prstGeom prst="rect">
            <a:avLst/>
          </a:prstGeom>
          <a:noFill/>
        </p:spPr>
        <p:txBody>
          <a:bodyPr wrap="square" rtlCol="0">
            <a:spAutoFit/>
          </a:bodyPr>
          <a:lstStyle/>
          <a:p>
            <a:r>
              <a:rPr lang="pt-BR" sz="2800" b="1" i="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dirty="0">
              <a:solidFill>
                <a:prstClr val="black"/>
              </a:solidFill>
            </a:endParaRPr>
          </a:p>
        </p:txBody>
      </p:sp>
      <p:sp>
        <p:nvSpPr>
          <p:cNvPr id="4" name="CaixaDeTexto 3"/>
          <p:cNvSpPr txBox="1"/>
          <p:nvPr/>
        </p:nvSpPr>
        <p:spPr>
          <a:xfrm>
            <a:off x="467544" y="1484784"/>
            <a:ext cx="8424936" cy="4832092"/>
          </a:xfrm>
          <a:prstGeom prst="rect">
            <a:avLst/>
          </a:prstGeom>
          <a:noFill/>
        </p:spPr>
        <p:txBody>
          <a:bodyPr wrap="square" rtlCol="0">
            <a:spAutoFit/>
          </a:bodyPr>
          <a:lstStyle/>
          <a:p>
            <a:pPr marL="457200" indent="-457200" algn="just">
              <a:buFontTx/>
              <a:buAutoNum type="alphaLcParenR"/>
            </a:pPr>
            <a:r>
              <a:rPr lang="pt-BR" sz="2400" b="1" u="sng" dirty="0">
                <a:solidFill>
                  <a:prstClr val="black"/>
                </a:solidFill>
                <a:effectLst>
                  <a:outerShdw blurRad="38100" dist="38100" dir="2700000" algn="tl">
                    <a:srgbClr val="000000">
                      <a:alpha val="43137"/>
                    </a:srgbClr>
                  </a:outerShdw>
                </a:effectLst>
              </a:rPr>
              <a:t>Controle da Emissão Monetária</a:t>
            </a:r>
            <a:r>
              <a:rPr lang="pt-BR" sz="2400" dirty="0">
                <a:solidFill>
                  <a:prstClr val="black"/>
                </a:solidFill>
              </a:rPr>
              <a:t>: </a:t>
            </a:r>
          </a:p>
          <a:p>
            <a:pPr marL="457200" indent="-457200" algn="just">
              <a:buFontTx/>
              <a:buAutoNum type="alphaLcParenR"/>
            </a:pPr>
            <a:endParaRPr lang="pt-BR" sz="2000" b="1" dirty="0">
              <a:solidFill>
                <a:prstClr val="black"/>
              </a:solidFill>
            </a:endParaRPr>
          </a:p>
          <a:p>
            <a:pPr marL="449263" algn="just"/>
            <a:r>
              <a:rPr lang="pt-BR" sz="2400" b="1" dirty="0">
                <a:solidFill>
                  <a:prstClr val="black"/>
                </a:solidFill>
              </a:rPr>
              <a:t>Como toda cédula e moeda em circulação acaba indo parar em algum banco, o BC consegue controlar precisamente todo o dinheiro que está rodando nas mãos do público. </a:t>
            </a:r>
          </a:p>
          <a:p>
            <a:pPr marL="449263" algn="just"/>
            <a:endParaRPr lang="pt-BR" sz="2400" b="1" dirty="0">
              <a:solidFill>
                <a:prstClr val="black"/>
              </a:solidFill>
            </a:endParaRPr>
          </a:p>
          <a:p>
            <a:pPr marL="449263" algn="just"/>
            <a:r>
              <a:rPr lang="pt-BR" sz="2400" b="1" dirty="0">
                <a:solidFill>
                  <a:prstClr val="black"/>
                </a:solidFill>
              </a:rPr>
              <a:t>Com esse número em mãos, o BC avalia se é necessário imprimir mais moeda ou não. Quando a economia cresce, em geral é preciso mais papel-moeda circulando. </a:t>
            </a:r>
          </a:p>
          <a:p>
            <a:pPr marL="449263" algn="just"/>
            <a:endParaRPr lang="pt-BR" sz="2400" b="1" dirty="0">
              <a:solidFill>
                <a:prstClr val="black"/>
              </a:solidFill>
            </a:endParaRPr>
          </a:p>
          <a:p>
            <a:pPr marL="449263" algn="just"/>
            <a:r>
              <a:rPr lang="pt-BR" sz="2400" b="1" dirty="0">
                <a:solidFill>
                  <a:prstClr val="black"/>
                </a:solidFill>
              </a:rPr>
              <a:t>Essa emissão, contudo, deve ser feita com parcimônia - se a dinheirama fabricada extrapolar as reais necessidades da economia, corre-se um sério risco de a inflação explodir. </a:t>
            </a:r>
          </a:p>
        </p:txBody>
      </p:sp>
    </p:spTree>
    <p:extLst>
      <p:ext uri="{BB962C8B-B14F-4D97-AF65-F5344CB8AC3E}">
        <p14:creationId xmlns:p14="http://schemas.microsoft.com/office/powerpoint/2010/main" val="4293402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2646" y="908720"/>
            <a:ext cx="7848872" cy="5262979"/>
          </a:xfrm>
          <a:prstGeom prst="rect">
            <a:avLst/>
          </a:prstGeom>
          <a:noFill/>
        </p:spPr>
        <p:txBody>
          <a:bodyPr wrap="square" rtlCol="0">
            <a:spAutoFit/>
          </a:bodyPr>
          <a:lstStyle/>
          <a:p>
            <a:pPr marL="449263" indent="-449263" algn="just"/>
            <a:r>
              <a:rPr lang="pt-BR" b="1" dirty="0">
                <a:solidFill>
                  <a:prstClr val="black"/>
                </a:solidFill>
              </a:rPr>
              <a:t>         </a:t>
            </a:r>
            <a:r>
              <a:rPr lang="pt-BR" sz="2400" b="1" dirty="0">
                <a:solidFill>
                  <a:prstClr val="black"/>
                </a:solidFill>
              </a:rPr>
              <a:t>Além da questão econômica em si, notas danificadas também precisam ser substituídas - cerca de 80% da produção de novas cédulas serve para repor as que não estão em condições de uso. </a:t>
            </a:r>
          </a:p>
          <a:p>
            <a:pPr marL="449263" indent="-449263" algn="just"/>
            <a:endParaRPr lang="pt-BR" sz="2400" b="1" dirty="0">
              <a:solidFill>
                <a:prstClr val="black"/>
              </a:solidFill>
            </a:endParaRPr>
          </a:p>
          <a:p>
            <a:pPr marL="449263" indent="-449263" algn="just"/>
            <a:r>
              <a:rPr lang="pt-BR" sz="2400" b="1" dirty="0">
                <a:solidFill>
                  <a:prstClr val="black"/>
                </a:solidFill>
              </a:rPr>
              <a:t>         Seja como for, há muito mais que cédulas e moedas na "carteira" do Brasil. Na verdade, o volume em espécie representa apenas 2,5% de nossa riqueza; o grosso existe "virtualmente", sob formas variadas, como títulos públicos e aplicações.</a:t>
            </a:r>
          </a:p>
          <a:p>
            <a:pPr marL="449263" indent="-449263" algn="just"/>
            <a:endParaRPr lang="pt-BR" sz="2400" b="1" dirty="0">
              <a:solidFill>
                <a:prstClr val="black"/>
              </a:solidFill>
            </a:endParaRPr>
          </a:p>
          <a:p>
            <a:pPr marL="449263" indent="-449263" algn="just"/>
            <a:r>
              <a:rPr lang="pt-BR" sz="2400" b="1" dirty="0">
                <a:solidFill>
                  <a:prstClr val="black"/>
                </a:solidFill>
              </a:rPr>
              <a:t>       Se todos os correntistas brasileiros resolvessem tirar o dinheiro que têm no banco, por exemplo, não existiria esse valor em papel para todo mundo</a:t>
            </a:r>
            <a:r>
              <a:rPr lang="pt-BR" b="1" dirty="0">
                <a:solidFill>
                  <a:prstClr val="black"/>
                </a:solidFill>
              </a:rPr>
              <a:t>.</a:t>
            </a:r>
          </a:p>
        </p:txBody>
      </p:sp>
      <p:sp>
        <p:nvSpPr>
          <p:cNvPr id="3" name="CaixaDeTexto 2"/>
          <p:cNvSpPr txBox="1"/>
          <p:nvPr/>
        </p:nvSpPr>
        <p:spPr>
          <a:xfrm>
            <a:off x="406869" y="116632"/>
            <a:ext cx="8496944" cy="523220"/>
          </a:xfrm>
          <a:prstGeom prst="rect">
            <a:avLst/>
          </a:prstGeom>
          <a:noFill/>
        </p:spPr>
        <p:txBody>
          <a:bodyPr wrap="square" rtlCol="0">
            <a:spAutoFit/>
          </a:bodyPr>
          <a:lstStyle/>
          <a:p>
            <a:r>
              <a:rPr lang="pt-BR" sz="2800" b="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b="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6825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7124" y="366706"/>
            <a:ext cx="8712968" cy="523220"/>
          </a:xfrm>
          <a:prstGeom prst="rect">
            <a:avLst/>
          </a:prstGeom>
          <a:noFill/>
        </p:spPr>
        <p:txBody>
          <a:bodyPr wrap="square" rtlCol="0">
            <a:spAutoFit/>
          </a:bodyPr>
          <a:lstStyle/>
          <a:p>
            <a:r>
              <a:rPr lang="pt-BR" sz="2800" b="1" i="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dirty="0">
              <a:solidFill>
                <a:prstClr val="black"/>
              </a:solidFill>
            </a:endParaRPr>
          </a:p>
        </p:txBody>
      </p:sp>
      <p:sp>
        <p:nvSpPr>
          <p:cNvPr id="3" name="CaixaDeTexto 2"/>
          <p:cNvSpPr txBox="1"/>
          <p:nvPr/>
        </p:nvSpPr>
        <p:spPr>
          <a:xfrm>
            <a:off x="238622" y="858431"/>
            <a:ext cx="8725866" cy="5509200"/>
          </a:xfrm>
          <a:prstGeom prst="rect">
            <a:avLst/>
          </a:prstGeom>
          <a:noFill/>
        </p:spPr>
        <p:txBody>
          <a:bodyPr wrap="square" rtlCol="0">
            <a:spAutoFit/>
          </a:bodyPr>
          <a:lstStyle/>
          <a:p>
            <a:pPr marL="266700" indent="-266700" algn="just"/>
            <a:endParaRPr lang="pt-BR" sz="2000" b="1" dirty="0">
              <a:solidFill>
                <a:prstClr val="black"/>
              </a:solidFill>
            </a:endParaRPr>
          </a:p>
          <a:p>
            <a:pPr marL="266700" indent="-266700" algn="just"/>
            <a:endParaRPr lang="pt-BR" sz="2000" b="1" dirty="0">
              <a:solidFill>
                <a:prstClr val="black"/>
              </a:solidFill>
            </a:endParaRPr>
          </a:p>
          <a:p>
            <a:pPr marL="266700" indent="-266700" algn="just"/>
            <a:r>
              <a:rPr lang="pt-BR" sz="2400" b="1" dirty="0">
                <a:solidFill>
                  <a:prstClr val="black"/>
                </a:solidFill>
              </a:rPr>
              <a:t>b) </a:t>
            </a:r>
            <a:r>
              <a:rPr lang="pt-BR" sz="2400" b="1" u="sng" dirty="0">
                <a:solidFill>
                  <a:prstClr val="black"/>
                </a:solidFill>
                <a:effectLst>
                  <a:outerShdw blurRad="38100" dist="38100" dir="2700000" algn="tl">
                    <a:srgbClr val="000000">
                      <a:alpha val="43137"/>
                    </a:srgbClr>
                  </a:outerShdw>
                </a:effectLst>
              </a:rPr>
              <a:t>Fixação da Taxa de Recolhimento Compulsório</a:t>
            </a:r>
            <a:r>
              <a:rPr lang="pt-BR" sz="2400" b="1" dirty="0">
                <a:solidFill>
                  <a:prstClr val="black"/>
                </a:solidFill>
              </a:rPr>
              <a:t>:  trata-se de um percentual dos depósitos à vista que os bancos comerciais devem recolher periódica e obrigatoriamente ao Banco Central.</a:t>
            </a:r>
          </a:p>
          <a:p>
            <a:pPr marL="266700" indent="-266700" algn="just"/>
            <a:r>
              <a:rPr lang="pt-BR" sz="2400" b="1" dirty="0">
                <a:solidFill>
                  <a:prstClr val="black"/>
                </a:solidFill>
              </a:rPr>
              <a:t>     Claramente ,   quanto maior  for esta taxa,   maior será o valor de </a:t>
            </a:r>
          </a:p>
          <a:p>
            <a:pPr marL="266700" indent="-266700" algn="just"/>
            <a:r>
              <a:rPr lang="pt-BR" sz="2400" b="1" dirty="0">
                <a:solidFill>
                  <a:prstClr val="black"/>
                </a:solidFill>
              </a:rPr>
              <a:t>    “R” (taxa de encaixes totais) e vice versa, já que os recolhimentos compulsórios são uma parte das reservas totais dos bancos.</a:t>
            </a:r>
          </a:p>
          <a:p>
            <a:pPr marL="266700" indent="-266700" algn="just"/>
            <a:r>
              <a:rPr lang="pt-BR" sz="2400" b="1" dirty="0">
                <a:solidFill>
                  <a:prstClr val="black"/>
                </a:solidFill>
              </a:rPr>
              <a:t>     </a:t>
            </a:r>
          </a:p>
          <a:p>
            <a:pPr marL="266700" indent="-266700" algn="just"/>
            <a:r>
              <a:rPr lang="pt-BR" sz="2400" b="1" dirty="0">
                <a:solidFill>
                  <a:prstClr val="black"/>
                </a:solidFill>
              </a:rPr>
              <a:t>    Assim, na medida em que o Conselho Monetário Nacional decide   elevar o   percentual    dos   recolhimentos  compulsórios ( R₃ ), o multiplicador ( k ) se reduz, uma vez que a medida levará a uma disponibilidade menor de recursos para os bancos efetuarem empréstimos.   A recíproca é, também, verdadeira.</a:t>
            </a:r>
          </a:p>
          <a:p>
            <a:pPr marL="266700" indent="-266700" algn="just"/>
            <a:r>
              <a:rPr lang="pt-BR" sz="2400" b="1" dirty="0">
                <a:solidFill>
                  <a:prstClr val="black"/>
                </a:solidFill>
              </a:rPr>
              <a:t>     </a:t>
            </a:r>
          </a:p>
        </p:txBody>
      </p:sp>
    </p:spTree>
    <p:extLst>
      <p:ext uri="{BB962C8B-B14F-4D97-AF65-F5344CB8AC3E}">
        <p14:creationId xmlns:p14="http://schemas.microsoft.com/office/powerpoint/2010/main" val="1908256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16632"/>
            <a:ext cx="8568952" cy="523220"/>
          </a:xfrm>
          <a:prstGeom prst="rect">
            <a:avLst/>
          </a:prstGeom>
        </p:spPr>
        <p:txBody>
          <a:bodyPr wrap="square">
            <a:spAutoFit/>
          </a:bodyPr>
          <a:lstStyle/>
          <a:p>
            <a:r>
              <a:rPr lang="pt-BR" sz="2800" b="1" i="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dirty="0">
              <a:solidFill>
                <a:prstClr val="black"/>
              </a:solidFill>
            </a:endParaRPr>
          </a:p>
        </p:txBody>
      </p:sp>
      <p:sp>
        <p:nvSpPr>
          <p:cNvPr id="4" name="CaixaDeTexto 3"/>
          <p:cNvSpPr txBox="1"/>
          <p:nvPr/>
        </p:nvSpPr>
        <p:spPr>
          <a:xfrm>
            <a:off x="539552" y="1269875"/>
            <a:ext cx="8136904" cy="5201424"/>
          </a:xfrm>
          <a:prstGeom prst="rect">
            <a:avLst/>
          </a:prstGeom>
          <a:noFill/>
        </p:spPr>
        <p:txBody>
          <a:bodyPr wrap="square" rtlCol="0">
            <a:spAutoFit/>
          </a:bodyPr>
          <a:lstStyle/>
          <a:p>
            <a:pPr marL="457200" indent="-457200" algn="just">
              <a:buFontTx/>
              <a:buAutoNum type="alphaLcParenR" startAt="3"/>
            </a:pPr>
            <a:r>
              <a:rPr lang="pt-BR" sz="2400" b="1" u="sng" dirty="0">
                <a:solidFill>
                  <a:prstClr val="black"/>
                </a:solidFill>
                <a:effectLst>
                  <a:outerShdw blurRad="38100" dist="38100" dir="2700000" algn="tl">
                    <a:srgbClr val="000000">
                      <a:alpha val="43137"/>
                    </a:srgbClr>
                  </a:outerShdw>
                </a:effectLst>
              </a:rPr>
              <a:t>Operações de Redesconto </a:t>
            </a:r>
          </a:p>
          <a:p>
            <a:pPr marL="457200" indent="-457200" algn="just">
              <a:buFontTx/>
              <a:buAutoNum type="alphaLcParenR" startAt="3"/>
            </a:pPr>
            <a:endParaRPr lang="pt-BR" sz="2400" b="1" u="sng" dirty="0">
              <a:solidFill>
                <a:prstClr val="black"/>
              </a:solidFill>
              <a:effectLst>
                <a:outerShdw blurRad="38100" dist="38100" dir="2700000" algn="tl">
                  <a:srgbClr val="000000">
                    <a:alpha val="43137"/>
                  </a:srgbClr>
                </a:outerShdw>
              </a:effectLst>
            </a:endParaRPr>
          </a:p>
          <a:p>
            <a:pPr marL="449263" indent="-449263" algn="just"/>
            <a:r>
              <a:rPr lang="pt-BR" sz="2400" b="1" dirty="0">
                <a:solidFill>
                  <a:prstClr val="black"/>
                </a:solidFill>
              </a:rPr>
              <a:t>      Consistem num empréstimo de última      instância e de curtíssimo prazo que o Banco Central faz aos bancos comerciais sempre que estes estiverem com falta de liquidez, isto é, com falta de recursos em caixa para atender às demandas de seus clientes. Por isso mesmo são também chamados de empréstimos de liquidez.</a:t>
            </a:r>
          </a:p>
          <a:p>
            <a:pPr marL="449263" algn="just"/>
            <a:endParaRPr lang="pt-BR" sz="2400" b="1" dirty="0">
              <a:solidFill>
                <a:prstClr val="black"/>
              </a:solidFill>
            </a:endParaRPr>
          </a:p>
          <a:p>
            <a:pPr marL="449263" algn="just"/>
            <a:r>
              <a:rPr lang="pt-BR" sz="2400" b="1" dirty="0">
                <a:solidFill>
                  <a:prstClr val="black"/>
                </a:solidFill>
              </a:rPr>
              <a:t>Ao realizar tais operações,    o   Banco Central   funciona   como banco   dos       bancos, descontando títulos dos bancos a taxas de juros prefixadas.</a:t>
            </a:r>
          </a:p>
          <a:p>
            <a:pPr algn="just"/>
            <a:r>
              <a:rPr lang="pt-BR" sz="2400" b="1" dirty="0">
                <a:solidFill>
                  <a:prstClr val="black"/>
                </a:solidFill>
              </a:rPr>
              <a:t> </a:t>
            </a:r>
          </a:p>
          <a:p>
            <a:pPr algn="just"/>
            <a:r>
              <a:rPr lang="pt-BR" sz="2000" b="1" dirty="0">
                <a:solidFill>
                  <a:prstClr val="black"/>
                </a:solidFill>
              </a:rPr>
              <a:t>        </a:t>
            </a:r>
          </a:p>
        </p:txBody>
      </p:sp>
    </p:spTree>
    <p:extLst>
      <p:ext uri="{BB962C8B-B14F-4D97-AF65-F5344CB8AC3E}">
        <p14:creationId xmlns:p14="http://schemas.microsoft.com/office/powerpoint/2010/main" val="30284718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3" y="116632"/>
            <a:ext cx="8496944" cy="523220"/>
          </a:xfrm>
          <a:prstGeom prst="rect">
            <a:avLst/>
          </a:prstGeom>
          <a:noFill/>
        </p:spPr>
        <p:txBody>
          <a:bodyPr wrap="squar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p>
        </p:txBody>
      </p:sp>
      <p:sp>
        <p:nvSpPr>
          <p:cNvPr id="3" name="CaixaDeTexto 2"/>
          <p:cNvSpPr txBox="1"/>
          <p:nvPr/>
        </p:nvSpPr>
        <p:spPr>
          <a:xfrm>
            <a:off x="739673" y="673036"/>
            <a:ext cx="7992888" cy="6647974"/>
          </a:xfrm>
          <a:prstGeom prst="rect">
            <a:avLst/>
          </a:prstGeom>
          <a:noFill/>
        </p:spPr>
        <p:txBody>
          <a:bodyPr wrap="square" rtlCol="0">
            <a:spAutoFit/>
          </a:bodyPr>
          <a:lstStyle/>
          <a:p>
            <a:pPr algn="just"/>
            <a:r>
              <a:rPr lang="pt-BR" sz="2400" b="1" dirty="0">
                <a:solidFill>
                  <a:prstClr val="black"/>
                </a:solidFill>
              </a:rPr>
              <a:t>Como instrumento de controle monetário, o redesconto inibe ou      estimula os bancos a tomar o empréstimo através de:</a:t>
            </a:r>
          </a:p>
          <a:p>
            <a:pPr algn="just"/>
            <a:endParaRPr lang="pt-BR" sz="2400" b="1" dirty="0">
              <a:solidFill>
                <a:prstClr val="black"/>
              </a:solidFill>
            </a:endParaRPr>
          </a:p>
          <a:p>
            <a:pPr marL="898525" indent="-898525" algn="just"/>
            <a:r>
              <a:rPr lang="pt-BR" sz="2400" b="1" dirty="0">
                <a:solidFill>
                  <a:prstClr val="black"/>
                </a:solidFill>
              </a:rPr>
              <a:t>       a) alterações das taxas de juros cobradas pelo Banco    Central;  </a:t>
            </a:r>
          </a:p>
          <a:p>
            <a:pPr marL="898525" indent="-898525" algn="just"/>
            <a:r>
              <a:rPr lang="pt-BR" sz="2400" b="1" dirty="0">
                <a:solidFill>
                  <a:prstClr val="black"/>
                </a:solidFill>
              </a:rPr>
              <a:t>       </a:t>
            </a:r>
          </a:p>
          <a:p>
            <a:pPr marL="898525" indent="-898525" algn="just"/>
            <a:r>
              <a:rPr lang="pt-BR" sz="2400" b="1" dirty="0">
                <a:solidFill>
                  <a:prstClr val="black"/>
                </a:solidFill>
              </a:rPr>
              <a:t>       b) mudança dos prazos concedidos para que os bancos quitem a dívida;</a:t>
            </a:r>
          </a:p>
          <a:p>
            <a:pPr marL="898525" indent="-898525" algn="just"/>
            <a:r>
              <a:rPr lang="pt-BR" sz="2400" b="1" dirty="0">
                <a:solidFill>
                  <a:prstClr val="black"/>
                </a:solidFill>
              </a:rPr>
              <a:t>       </a:t>
            </a:r>
          </a:p>
          <a:p>
            <a:pPr marL="898525" indent="-898525" algn="just"/>
            <a:r>
              <a:rPr lang="pt-BR" sz="2400" b="1" dirty="0">
                <a:solidFill>
                  <a:prstClr val="black"/>
                </a:solidFill>
              </a:rPr>
              <a:t>       c) fixação de tetos ou limites para a tomada de empréstimos;</a:t>
            </a:r>
          </a:p>
          <a:p>
            <a:pPr marL="898525" indent="-898525" algn="just"/>
            <a:r>
              <a:rPr lang="pt-BR" sz="2400" b="1" dirty="0">
                <a:solidFill>
                  <a:prstClr val="black"/>
                </a:solidFill>
              </a:rPr>
              <a:t>       </a:t>
            </a:r>
          </a:p>
          <a:p>
            <a:pPr marL="898525" indent="-898525" algn="just"/>
            <a:r>
              <a:rPr lang="pt-BR" sz="2400" b="1" dirty="0">
                <a:solidFill>
                  <a:prstClr val="black"/>
                </a:solidFill>
              </a:rPr>
              <a:t>       d) exigência de garantias (títulos públicos ou o próprio  compulsório);</a:t>
            </a:r>
          </a:p>
          <a:p>
            <a:pPr algn="just"/>
            <a:r>
              <a:rPr lang="pt-BR" sz="2400" b="1" dirty="0">
                <a:solidFill>
                  <a:prstClr val="black"/>
                </a:solidFill>
              </a:rPr>
              <a:t>        </a:t>
            </a:r>
          </a:p>
          <a:p>
            <a:pPr algn="just"/>
            <a:r>
              <a:rPr lang="pt-BR" sz="2400" b="1" dirty="0">
                <a:solidFill>
                  <a:prstClr val="black"/>
                </a:solidFill>
              </a:rPr>
              <a:t>       e) controle da frequência de utilização do empréstimo.</a:t>
            </a:r>
          </a:p>
          <a:p>
            <a:pPr algn="just"/>
            <a:r>
              <a:rPr lang="pt-BR" sz="2400" b="1" dirty="0">
                <a:solidFill>
                  <a:prstClr val="black"/>
                </a:solidFill>
              </a:rPr>
              <a:t>   </a:t>
            </a:r>
          </a:p>
          <a:p>
            <a:pPr algn="just"/>
            <a:endParaRPr lang="pt-BR" dirty="0">
              <a:solidFill>
                <a:prstClr val="black"/>
              </a:solidFill>
            </a:endParaRPr>
          </a:p>
        </p:txBody>
      </p:sp>
    </p:spTree>
    <p:extLst>
      <p:ext uri="{BB962C8B-B14F-4D97-AF65-F5344CB8AC3E}">
        <p14:creationId xmlns:p14="http://schemas.microsoft.com/office/powerpoint/2010/main" val="41163377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5277" y="21382"/>
            <a:ext cx="8496944" cy="523220"/>
          </a:xfrm>
          <a:prstGeom prst="rect">
            <a:avLst/>
          </a:prstGeom>
        </p:spPr>
        <p:txBody>
          <a:bodyPr wrap="square">
            <a:spAutoFit/>
          </a:bodyPr>
          <a:lstStyle/>
          <a:p>
            <a:r>
              <a:rPr lang="pt-BR" b="1" i="1" dirty="0">
                <a:solidFill>
                  <a:srgbClr val="1F497D"/>
                </a:solidFill>
                <a:effectLst>
                  <a:outerShdw blurRad="38100" dist="38100" dir="2700000" algn="tl">
                    <a:srgbClr val="000000">
                      <a:alpha val="43137"/>
                    </a:srgbClr>
                  </a:outerShdw>
                </a:effectLst>
              </a:rPr>
              <a:t> </a:t>
            </a:r>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endParaRPr lang="pt-BR" sz="2800" dirty="0">
              <a:solidFill>
                <a:prstClr val="black"/>
              </a:solidFill>
            </a:endParaRPr>
          </a:p>
        </p:txBody>
      </p:sp>
      <p:sp>
        <p:nvSpPr>
          <p:cNvPr id="3" name="CaixaDeTexto 2"/>
          <p:cNvSpPr txBox="1"/>
          <p:nvPr/>
        </p:nvSpPr>
        <p:spPr>
          <a:xfrm>
            <a:off x="365947" y="671691"/>
            <a:ext cx="8424936" cy="6186309"/>
          </a:xfrm>
          <a:prstGeom prst="rect">
            <a:avLst/>
          </a:prstGeom>
          <a:noFill/>
        </p:spPr>
        <p:txBody>
          <a:bodyPr wrap="square" rtlCol="0">
            <a:spAutoFit/>
          </a:bodyPr>
          <a:lstStyle/>
          <a:p>
            <a:pPr marL="447675" indent="-266700" algn="just"/>
            <a:endParaRPr lang="pt-BR" sz="2000" b="1" dirty="0">
              <a:solidFill>
                <a:prstClr val="black"/>
              </a:solidFill>
            </a:endParaRPr>
          </a:p>
          <a:p>
            <a:pPr marL="447675" indent="-266700" algn="just"/>
            <a:endParaRPr lang="pt-BR" sz="2000" b="1" dirty="0">
              <a:solidFill>
                <a:prstClr val="black"/>
              </a:solidFill>
            </a:endParaRPr>
          </a:p>
          <a:p>
            <a:pPr marL="447675" indent="-266700" algn="just"/>
            <a:endParaRPr lang="pt-BR" sz="2400" b="1" dirty="0">
              <a:solidFill>
                <a:prstClr val="black"/>
              </a:solidFill>
            </a:endParaRPr>
          </a:p>
          <a:p>
            <a:pPr marL="447675" indent="-266700" algn="just"/>
            <a:r>
              <a:rPr lang="pt-BR" sz="2400" b="1" dirty="0">
                <a:solidFill>
                  <a:prstClr val="black"/>
                </a:solidFill>
              </a:rPr>
              <a:t>d) </a:t>
            </a:r>
            <a:r>
              <a:rPr lang="pt-BR" sz="2400" b="1" u="sng" dirty="0">
                <a:solidFill>
                  <a:prstClr val="black"/>
                </a:solidFill>
                <a:effectLst>
                  <a:outerShdw blurRad="38100" dist="38100" dir="2700000" algn="tl">
                    <a:srgbClr val="000000">
                      <a:alpha val="43137"/>
                    </a:srgbClr>
                  </a:outerShdw>
                </a:effectLst>
              </a:rPr>
              <a:t>Operações de Mercado Aberto (Open Market) </a:t>
            </a:r>
            <a:r>
              <a:rPr lang="pt-BR" sz="2400" b="1" dirty="0">
                <a:solidFill>
                  <a:prstClr val="black"/>
                </a:solidFill>
              </a:rPr>
              <a:t>– o mercado aberto, num sentido amplo, pode ser entendido como o mercado onde são transacionados os mais diversos títulos públicos federais, estaduais e bancários privados,  de rentabilidade </a:t>
            </a:r>
            <a:r>
              <a:rPr lang="pt-BR" sz="2400" b="1" dirty="0" err="1">
                <a:solidFill>
                  <a:prstClr val="black"/>
                </a:solidFill>
              </a:rPr>
              <a:t>pré</a:t>
            </a:r>
            <a:r>
              <a:rPr lang="pt-BR" sz="2400" b="1" dirty="0">
                <a:solidFill>
                  <a:prstClr val="black"/>
                </a:solidFill>
              </a:rPr>
              <a:t> ou pós-fixada. </a:t>
            </a:r>
          </a:p>
          <a:p>
            <a:pPr marL="447675" indent="-447675" algn="just"/>
            <a:r>
              <a:rPr lang="pt-BR" sz="2400" b="1" dirty="0">
                <a:solidFill>
                  <a:prstClr val="black"/>
                </a:solidFill>
              </a:rPr>
              <a:t>        </a:t>
            </a:r>
          </a:p>
          <a:p>
            <a:pPr marL="447675" indent="-447675" algn="just"/>
            <a:r>
              <a:rPr lang="pt-BR" sz="2400" b="1" dirty="0">
                <a:solidFill>
                  <a:prstClr val="black"/>
                </a:solidFill>
              </a:rPr>
              <a:t>       No entanto, entendido como instrumento de política monetária, as operações de mercado aberto consistem na compra e/ou venda de títulos públicos federais ( Notas do Tesouro Nacional - NTN, Letras Financeiras do Tesouro - LFT, Letras do Tesouro Nacional – LTN, etc.) pelo Banco Central , com o objetivo de influenciar o nível das reservas bancárias e, daí, o fluxo de crédito. </a:t>
            </a:r>
          </a:p>
          <a:p>
            <a:pPr marL="447675" indent="-447675" algn="just"/>
            <a:r>
              <a:rPr lang="pt-BR" sz="2000" b="1" dirty="0">
                <a:solidFill>
                  <a:prstClr val="black"/>
                </a:solidFill>
              </a:rPr>
              <a:t>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76672"/>
            <a:ext cx="3980869" cy="1296144"/>
          </a:xfrm>
          <a:prstGeom prst="rect">
            <a:avLst/>
          </a:prstGeom>
        </p:spPr>
      </p:pic>
    </p:spTree>
    <p:extLst>
      <p:ext uri="{BB962C8B-B14F-4D97-AF65-F5344CB8AC3E}">
        <p14:creationId xmlns:p14="http://schemas.microsoft.com/office/powerpoint/2010/main" val="389787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844824"/>
            <a:ext cx="8208912" cy="4832092"/>
          </a:xfrm>
          <a:prstGeom prst="rect">
            <a:avLst/>
          </a:prstGeom>
          <a:noFill/>
        </p:spPr>
        <p:txBody>
          <a:bodyPr wrap="square" rtlCol="0">
            <a:spAutoFit/>
          </a:bodyPr>
          <a:lstStyle/>
          <a:p>
            <a:pPr algn="just"/>
            <a:r>
              <a:rPr lang="pt-BR" sz="2400" b="1" u="sng" dirty="0">
                <a:solidFill>
                  <a:prstClr val="black"/>
                </a:solidFill>
                <a:effectLst>
                  <a:outerShdw blurRad="38100" dist="38100" dir="2700000" algn="tl">
                    <a:srgbClr val="000000">
                      <a:alpha val="43137"/>
                    </a:srgbClr>
                  </a:outerShdw>
                </a:effectLst>
              </a:rPr>
              <a:t>Política Monetária Expansionista</a:t>
            </a:r>
            <a:r>
              <a:rPr lang="pt-BR" sz="2400" b="1" dirty="0">
                <a:solidFill>
                  <a:prstClr val="black"/>
                </a:solidFill>
              </a:rPr>
              <a:t>: é formada por medidas que tendem a acelerar a quantidade de moeda e a baratear os empréstimos (baixar as taxas de juros). Incidirá positivamente sobre a demanda agregada. </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Instrumentos</a:t>
            </a:r>
            <a:r>
              <a:rPr lang="pt-BR" sz="2400" b="1" dirty="0">
                <a:solidFill>
                  <a:prstClr val="black"/>
                </a:solidFill>
              </a:rPr>
              <a:t>:</a:t>
            </a:r>
          </a:p>
          <a:p>
            <a:pPr algn="just"/>
            <a:endParaRPr lang="pt-BR" sz="2400" b="1" dirty="0">
              <a:solidFill>
                <a:prstClr val="black"/>
              </a:solidFill>
            </a:endParaRPr>
          </a:p>
          <a:p>
            <a:pPr algn="just"/>
            <a:r>
              <a:rPr lang="pt-BR" sz="2400" b="1" u="sng" dirty="0">
                <a:solidFill>
                  <a:prstClr val="black"/>
                </a:solidFill>
                <a:effectLst>
                  <a:outerShdw blurRad="38100" dist="38100" dir="2700000" algn="tl">
                    <a:srgbClr val="000000">
                      <a:alpha val="43137"/>
                    </a:srgbClr>
                  </a:outerShdw>
                </a:effectLst>
              </a:rPr>
              <a:t>Diminuição do recolhimento compulsório</a:t>
            </a:r>
            <a:r>
              <a:rPr lang="pt-BR" sz="2400" b="1" dirty="0">
                <a:solidFill>
                  <a:prstClr val="black"/>
                </a:solidFill>
              </a:rPr>
              <a:t>: o Banco Central diminui os valores que toma em custódia dos bancos comerciais, possibilitando um aumento do efeito multiplicador, e da liquidez da economia como um todo.</a:t>
            </a:r>
          </a:p>
          <a:p>
            <a:pPr algn="just"/>
            <a:endParaRPr lang="pt-BR" sz="2400" b="1" dirty="0">
              <a:solidFill>
                <a:prstClr val="black"/>
              </a:solidFill>
            </a:endParaRPr>
          </a:p>
          <a:p>
            <a:pPr algn="just"/>
            <a:endParaRPr lang="pt-BR" sz="2000" b="1" dirty="0">
              <a:solidFill>
                <a:prstClr val="black"/>
              </a:solidFill>
            </a:endParaRPr>
          </a:p>
        </p:txBody>
      </p:sp>
      <p:sp>
        <p:nvSpPr>
          <p:cNvPr id="3" name="CaixaDeTexto 2"/>
          <p:cNvSpPr txBox="1"/>
          <p:nvPr/>
        </p:nvSpPr>
        <p:spPr>
          <a:xfrm>
            <a:off x="1403648" y="404664"/>
            <a:ext cx="6748771" cy="584775"/>
          </a:xfrm>
          <a:prstGeom prst="rect">
            <a:avLst/>
          </a:prstGeom>
          <a:noFill/>
        </p:spPr>
        <p:txBody>
          <a:bodyPr wrap="none" rtlCol="0">
            <a:spAutoFit/>
          </a:bodyPr>
          <a:lstStyle/>
          <a:p>
            <a:r>
              <a:rPr lang="pt-BR"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POLITICA MONETÁRIA EXPANSIONISTA</a:t>
            </a:r>
          </a:p>
        </p:txBody>
      </p:sp>
    </p:spTree>
    <p:extLst>
      <p:ext uri="{BB962C8B-B14F-4D97-AF65-F5344CB8AC3E}">
        <p14:creationId xmlns:p14="http://schemas.microsoft.com/office/powerpoint/2010/main" val="24550302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79092" y="79506"/>
            <a:ext cx="8496944" cy="523220"/>
          </a:xfrm>
          <a:prstGeom prst="rect">
            <a:avLst/>
          </a:prstGeom>
          <a:noFill/>
        </p:spPr>
        <p:txBody>
          <a:bodyPr wrap="squar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p>
        </p:txBody>
      </p:sp>
      <p:sp>
        <p:nvSpPr>
          <p:cNvPr id="4" name="CaixaDeTexto 3"/>
          <p:cNvSpPr txBox="1"/>
          <p:nvPr/>
        </p:nvSpPr>
        <p:spPr>
          <a:xfrm>
            <a:off x="502934" y="1700808"/>
            <a:ext cx="8352928" cy="4154984"/>
          </a:xfrm>
          <a:prstGeom prst="rect">
            <a:avLst/>
          </a:prstGeom>
          <a:noFill/>
        </p:spPr>
        <p:txBody>
          <a:bodyPr wrap="square" rtlCol="0">
            <a:spAutoFit/>
          </a:bodyPr>
          <a:lstStyle/>
          <a:p>
            <a:pPr algn="just"/>
            <a:r>
              <a:rPr lang="pt-BR" sz="2400" b="1" dirty="0">
                <a:solidFill>
                  <a:prstClr val="black"/>
                </a:solidFill>
              </a:rPr>
              <a:t>As operações de mercado aberto, pela sua flexibilidade, se constituem no mais poderoso  instrumento de que dispõe o Banco Central para regular o nível de liquidez da economia no curtíssimo prazo. </a:t>
            </a:r>
          </a:p>
          <a:p>
            <a:pPr algn="just"/>
            <a:endParaRPr lang="pt-BR" sz="2400" b="1" dirty="0">
              <a:solidFill>
                <a:prstClr val="black"/>
              </a:solidFill>
            </a:endParaRPr>
          </a:p>
          <a:p>
            <a:pPr algn="just"/>
            <a:r>
              <a:rPr lang="pt-BR" sz="2400" b="1" dirty="0">
                <a:solidFill>
                  <a:prstClr val="black"/>
                </a:solidFill>
              </a:rPr>
              <a:t>Assim, quando as autoridades desejam enxugar o mercado monetário, emitem e vendem lotes volumosos de títulos federais, retirando dos bancos e do público a quantidade desejada de moeda. Se a intenção for a oposta, isto é, expandir o nível de oferta monetária, o BC realiza operações maciças de resgate desses títulos, injetando moeda no sistema. </a:t>
            </a:r>
            <a:endParaRPr lang="pt-BR" sz="2400" dirty="0">
              <a:solidFill>
                <a:prstClr val="black"/>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76672"/>
            <a:ext cx="3980869" cy="1296144"/>
          </a:xfrm>
          <a:prstGeom prst="rect">
            <a:avLst/>
          </a:prstGeom>
        </p:spPr>
      </p:pic>
    </p:spTree>
    <p:extLst>
      <p:ext uri="{BB962C8B-B14F-4D97-AF65-F5344CB8AC3E}">
        <p14:creationId xmlns:p14="http://schemas.microsoft.com/office/powerpoint/2010/main" val="26425475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998731"/>
            <a:ext cx="8373884" cy="4893647"/>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endParaRPr>
          </a:p>
          <a:p>
            <a:r>
              <a:rPr lang="pt-BR" sz="2400" b="1" dirty="0">
                <a:solidFill>
                  <a:prstClr val="black"/>
                </a:solidFill>
                <a:effectLst>
                  <a:outerShdw blurRad="38100" dist="38100" dir="2700000" algn="tl">
                    <a:srgbClr val="000000">
                      <a:alpha val="43137"/>
                    </a:srgbClr>
                  </a:outerShdw>
                </a:effectLst>
              </a:rPr>
              <a:t>EXEMPLO 1:</a:t>
            </a:r>
            <a:r>
              <a:rPr lang="pt-BR" sz="2400" dirty="0">
                <a:solidFill>
                  <a:prstClr val="black"/>
                </a:solidFill>
              </a:rPr>
              <a:t>  </a:t>
            </a:r>
          </a:p>
          <a:p>
            <a:pPr algn="just"/>
            <a:endParaRPr lang="pt-BR" sz="2400" dirty="0">
              <a:solidFill>
                <a:prstClr val="black"/>
              </a:solidFill>
            </a:endParaRPr>
          </a:p>
          <a:p>
            <a:pPr algn="just"/>
            <a:r>
              <a:rPr lang="pt-BR" sz="2400" b="1" dirty="0">
                <a:solidFill>
                  <a:prstClr val="black"/>
                </a:solidFill>
              </a:rPr>
              <a:t>Banco Central compra títulos públicos do mercado, fazendo pagamento em reais. Nesse caso, a oferta de moeda aumenta, pois o BACEN está retirando ou enxugando um ativo (título) que não é meio de pagamento e fornecendo ao mercado um ativo líquido (moeda), no caso o Real.</a:t>
            </a:r>
          </a:p>
          <a:p>
            <a:pPr algn="just"/>
            <a:endParaRPr lang="pt-BR" sz="2400" b="1" dirty="0">
              <a:solidFill>
                <a:prstClr val="black"/>
              </a:solidFill>
            </a:endParaRPr>
          </a:p>
          <a:p>
            <a:pPr algn="just"/>
            <a:r>
              <a:rPr lang="pt-BR" sz="2400" b="1" dirty="0">
                <a:solidFill>
                  <a:prstClr val="black"/>
                </a:solidFill>
              </a:rPr>
              <a:t>Essa operação, realizada em grande quantidade, tem como objetivo aumentar a oferta de moeda e consequentemente diminuir a taxa de juros do mercado. O mercado é acionado assim na direção </a:t>
            </a:r>
            <a:r>
              <a:rPr lang="pt-BR" sz="2400" b="1" u="sng" dirty="0">
                <a:solidFill>
                  <a:srgbClr val="FF0000"/>
                </a:solidFill>
                <a:effectLst>
                  <a:outerShdw blurRad="38100" dist="38100" dir="2700000" algn="tl">
                    <a:srgbClr val="000000">
                      <a:alpha val="43137"/>
                    </a:srgbClr>
                  </a:outerShdw>
                </a:effectLst>
              </a:rPr>
              <a:t>expansionista</a:t>
            </a:r>
            <a:r>
              <a:rPr lang="pt-BR" sz="2400" b="1" dirty="0">
                <a:solidFill>
                  <a:prstClr val="black"/>
                </a:solidFill>
              </a:rPr>
              <a:t>.</a:t>
            </a:r>
          </a:p>
        </p:txBody>
      </p:sp>
      <p:sp>
        <p:nvSpPr>
          <p:cNvPr id="3" name="CaixaDeTexto 2"/>
          <p:cNvSpPr txBox="1"/>
          <p:nvPr/>
        </p:nvSpPr>
        <p:spPr>
          <a:xfrm>
            <a:off x="434586" y="44624"/>
            <a:ext cx="8490851" cy="954107"/>
          </a:xfrm>
          <a:prstGeom prst="rect">
            <a:avLst/>
          </a:prstGeom>
          <a:noFill/>
        </p:spPr>
        <p:txBody>
          <a:bodyPr wrap="squar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p>
          <a:p>
            <a:r>
              <a:rPr lang="pt-BR" sz="2800" b="1" dirty="0">
                <a:solidFill>
                  <a:srgbClr val="1F497D"/>
                </a:solidFill>
                <a:effectLst>
                  <a:outerShdw blurRad="38100" dist="38100" dir="2700000" algn="tl">
                    <a:srgbClr val="000000">
                      <a:alpha val="43137"/>
                    </a:srgbClr>
                  </a:outerShdw>
                </a:effectLst>
              </a:rPr>
              <a:t>     OPERAÇÕES DE OPEN MARKET (MERCADO ABERTO)</a:t>
            </a:r>
          </a:p>
        </p:txBody>
      </p:sp>
    </p:spTree>
    <p:extLst>
      <p:ext uri="{BB962C8B-B14F-4D97-AF65-F5344CB8AC3E}">
        <p14:creationId xmlns:p14="http://schemas.microsoft.com/office/powerpoint/2010/main" val="13256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260648"/>
            <a:ext cx="8424936" cy="954107"/>
          </a:xfrm>
          <a:prstGeom prst="rect">
            <a:avLst/>
          </a:prstGeom>
          <a:noFill/>
        </p:spPr>
        <p:txBody>
          <a:bodyPr wrap="square" rtlCol="0">
            <a:spAutoFit/>
          </a:bodyPr>
          <a:lstStyle/>
          <a:p>
            <a:r>
              <a:rPr lang="pt-B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INSTRUMENTOS CLÁSSICOS DE CONTROLE MONETÁRIO</a:t>
            </a:r>
          </a:p>
          <a:p>
            <a:r>
              <a:rPr lang="pt-BR" sz="2800" b="1" dirty="0">
                <a:solidFill>
                  <a:srgbClr val="1F497D"/>
                </a:solidFill>
                <a:effectLst>
                  <a:outerShdw blurRad="38100" dist="38100" dir="2700000" algn="tl">
                    <a:srgbClr val="000000">
                      <a:alpha val="43137"/>
                    </a:srgbClr>
                  </a:outerShdw>
                </a:effectLst>
              </a:rPr>
              <a:t>  OPERAÇÕES DE OPEN MARKET  ( MERCADO ABERTO)</a:t>
            </a:r>
          </a:p>
        </p:txBody>
      </p:sp>
      <p:sp>
        <p:nvSpPr>
          <p:cNvPr id="3" name="CaixaDeTexto 2"/>
          <p:cNvSpPr txBox="1"/>
          <p:nvPr/>
        </p:nvSpPr>
        <p:spPr>
          <a:xfrm>
            <a:off x="539552" y="1772816"/>
            <a:ext cx="8280920" cy="4062651"/>
          </a:xfrm>
          <a:prstGeom prst="rect">
            <a:avLst/>
          </a:prstGeom>
          <a:noFill/>
        </p:spPr>
        <p:txBody>
          <a:bodyPr wrap="square" rtlCol="0">
            <a:spAutoFit/>
          </a:bodyPr>
          <a:lstStyle/>
          <a:p>
            <a:r>
              <a:rPr lang="pt-BR" sz="2400" b="1" dirty="0">
                <a:solidFill>
                  <a:prstClr val="black"/>
                </a:solidFill>
              </a:rPr>
              <a:t>EXEMPLO 2:</a:t>
            </a:r>
          </a:p>
          <a:p>
            <a:endParaRPr lang="pt-BR" dirty="0">
              <a:solidFill>
                <a:prstClr val="black"/>
              </a:solidFill>
            </a:endParaRPr>
          </a:p>
          <a:p>
            <a:pPr algn="just"/>
            <a:r>
              <a:rPr lang="pt-BR" sz="2400" b="1" dirty="0">
                <a:solidFill>
                  <a:prstClr val="black"/>
                </a:solidFill>
              </a:rPr>
              <a:t>Banco Central vende títulos públicos ao mercado, recebendo o pagamento em reais. Ocorre o caso inverso do exemplo anterior. O BACEN está ofertando um ativo menos líquido (títulos) e retirando do mercado um ativo mais líquido (moeda).</a:t>
            </a:r>
          </a:p>
          <a:p>
            <a:pPr algn="just"/>
            <a:endParaRPr lang="pt-BR" sz="2400" b="1" dirty="0">
              <a:solidFill>
                <a:prstClr val="black"/>
              </a:solidFill>
            </a:endParaRPr>
          </a:p>
          <a:p>
            <a:pPr algn="just"/>
            <a:r>
              <a:rPr lang="pt-BR" sz="2400" b="1" dirty="0">
                <a:solidFill>
                  <a:prstClr val="black"/>
                </a:solidFill>
              </a:rPr>
              <a:t>Essa operação realizada em grande escala, tem como finalidade diminuir a oferta monetária e consequentemente aumentar a taxa de juros e com isso controlar o nível dos preços. O mercado é acionado na direção </a:t>
            </a:r>
            <a:r>
              <a:rPr lang="pt-BR" sz="2400" b="1" u="sng" dirty="0">
                <a:solidFill>
                  <a:srgbClr val="FF0000"/>
                </a:solidFill>
                <a:effectLst>
                  <a:outerShdw blurRad="38100" dist="38100" dir="2700000" algn="tl">
                    <a:srgbClr val="000000">
                      <a:alpha val="43137"/>
                    </a:srgbClr>
                  </a:outerShdw>
                </a:effectLst>
              </a:rPr>
              <a:t>contracionista ou restritiva</a:t>
            </a:r>
            <a:r>
              <a:rPr lang="pt-BR" sz="2400" b="1" dirty="0">
                <a:solidFill>
                  <a:prstClr val="black"/>
                </a:solidFill>
              </a:rPr>
              <a:t>.</a:t>
            </a:r>
          </a:p>
        </p:txBody>
      </p:sp>
    </p:spTree>
    <p:extLst>
      <p:ext uri="{BB962C8B-B14F-4D97-AF65-F5344CB8AC3E}">
        <p14:creationId xmlns:p14="http://schemas.microsoft.com/office/powerpoint/2010/main" val="6855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84" y="116632"/>
            <a:ext cx="8570596" cy="6434664"/>
          </a:xfrm>
          <a:prstGeom prst="rect">
            <a:avLst/>
          </a:prstGeom>
        </p:spPr>
      </p:pic>
    </p:spTree>
    <p:extLst>
      <p:ext uri="{BB962C8B-B14F-4D97-AF65-F5344CB8AC3E}">
        <p14:creationId xmlns:p14="http://schemas.microsoft.com/office/powerpoint/2010/main" val="11733290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3134732" cy="2795563"/>
          </a:xfrm>
          <a:prstGeom prst="rect">
            <a:avLst/>
          </a:prstGeom>
        </p:spPr>
      </p:pic>
      <p:sp>
        <p:nvSpPr>
          <p:cNvPr id="3" name="CaixaDeTexto 2"/>
          <p:cNvSpPr txBox="1"/>
          <p:nvPr/>
        </p:nvSpPr>
        <p:spPr>
          <a:xfrm>
            <a:off x="3717058" y="169462"/>
            <a:ext cx="5426942"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 A ECONOMIA DE ESCAMBO</a:t>
            </a:r>
          </a:p>
        </p:txBody>
      </p:sp>
      <p:sp>
        <p:nvSpPr>
          <p:cNvPr id="6" name="CaixaDeTexto 5"/>
          <p:cNvSpPr txBox="1"/>
          <p:nvPr/>
        </p:nvSpPr>
        <p:spPr>
          <a:xfrm>
            <a:off x="3419872" y="980728"/>
            <a:ext cx="5616624" cy="2308324"/>
          </a:xfrm>
          <a:prstGeom prst="rect">
            <a:avLst/>
          </a:prstGeom>
          <a:noFill/>
        </p:spPr>
        <p:txBody>
          <a:bodyPr wrap="square" rtlCol="0">
            <a:spAutoFit/>
          </a:bodyPr>
          <a:lstStyle/>
          <a:p>
            <a:pPr algn="just"/>
            <a:r>
              <a:rPr lang="pt-BR" sz="2400" b="1" dirty="0">
                <a:solidFill>
                  <a:prstClr val="black"/>
                </a:solidFill>
              </a:rPr>
              <a:t>Esse sistema exigia uma permanente coincidência de interesses ,  o indivíduo “A” possui peixe e quer trocar por milho, para se realizar essa troca é imprescindível que ele encontre um indivíduo “B” que não só tenha milho mas que, também</a:t>
            </a:r>
          </a:p>
        </p:txBody>
      </p:sp>
      <p:sp>
        <p:nvSpPr>
          <p:cNvPr id="7" name="CaixaDeTexto 6"/>
          <p:cNvSpPr txBox="1"/>
          <p:nvPr/>
        </p:nvSpPr>
        <p:spPr>
          <a:xfrm>
            <a:off x="186942" y="3214064"/>
            <a:ext cx="8849553" cy="830997"/>
          </a:xfrm>
          <a:prstGeom prst="rect">
            <a:avLst/>
          </a:prstGeom>
          <a:noFill/>
        </p:spPr>
        <p:txBody>
          <a:bodyPr wrap="square" rtlCol="0">
            <a:spAutoFit/>
          </a:bodyPr>
          <a:lstStyle/>
          <a:p>
            <a:pPr algn="just"/>
            <a:r>
              <a:rPr lang="pt-BR" sz="2400" b="1" dirty="0">
                <a:solidFill>
                  <a:prstClr val="black"/>
                </a:solidFill>
              </a:rPr>
              <a:t>queira peixe, há ainda a dificuldade de se estabelecerem as relações ou preços de troca (valores entre os dois bens bastante diferentes) .</a:t>
            </a:r>
          </a:p>
        </p:txBody>
      </p:sp>
      <p:sp>
        <p:nvSpPr>
          <p:cNvPr id="8" name="CaixaDeTexto 7"/>
          <p:cNvSpPr txBox="1"/>
          <p:nvPr/>
        </p:nvSpPr>
        <p:spPr>
          <a:xfrm>
            <a:off x="186942" y="4051382"/>
            <a:ext cx="8745256" cy="2492990"/>
          </a:xfrm>
          <a:prstGeom prst="rect">
            <a:avLst/>
          </a:prstGeom>
          <a:noFill/>
        </p:spPr>
        <p:txBody>
          <a:bodyPr wrap="square" rtlCol="0">
            <a:spAutoFit/>
          </a:bodyPr>
          <a:lstStyle/>
          <a:p>
            <a:pPr algn="just"/>
            <a:endParaRPr lang="pt-BR" sz="2400" b="1" dirty="0">
              <a:solidFill>
                <a:prstClr val="black"/>
              </a:solidFill>
            </a:endParaRPr>
          </a:p>
          <a:p>
            <a:pPr algn="just"/>
            <a:r>
              <a:rPr lang="pt-BR" sz="2400" b="1" dirty="0">
                <a:solidFill>
                  <a:prstClr val="black"/>
                </a:solidFill>
              </a:rPr>
              <a:t>Por tudo isso, esse sistema que vigorou na mais remota antiguidade, era claramente ineficiente.</a:t>
            </a:r>
          </a:p>
          <a:p>
            <a:pPr algn="just"/>
            <a:endParaRPr lang="pt-BR" sz="2400" b="1" dirty="0">
              <a:solidFill>
                <a:prstClr val="black"/>
              </a:solidFill>
            </a:endParaRPr>
          </a:p>
          <a:p>
            <a:pPr algn="just"/>
            <a:r>
              <a:rPr lang="pt-BR" sz="2400" b="1" dirty="0">
                <a:solidFill>
                  <a:prstClr val="black"/>
                </a:solidFill>
              </a:rPr>
              <a:t>As mudanças requeridas se realizaram lentamente. </a:t>
            </a:r>
            <a:endParaRPr lang="pt-BR" b="1" dirty="0">
              <a:solidFill>
                <a:prstClr val="black"/>
              </a:solidFill>
            </a:endParaRPr>
          </a:p>
          <a:p>
            <a:pPr algn="just"/>
            <a:r>
              <a:rPr lang="pt-BR" b="1" dirty="0">
                <a:solidFill>
                  <a:prstClr val="black"/>
                </a:solidFill>
              </a:rPr>
              <a:t> </a:t>
            </a:r>
          </a:p>
          <a:p>
            <a:endParaRPr lang="pt-BR" dirty="0">
              <a:solidFill>
                <a:prstClr val="black"/>
              </a:solidFill>
            </a:endParaRPr>
          </a:p>
        </p:txBody>
      </p:sp>
    </p:spTree>
    <p:extLst>
      <p:ext uri="{BB962C8B-B14F-4D97-AF65-F5344CB8AC3E}">
        <p14:creationId xmlns:p14="http://schemas.microsoft.com/office/powerpoint/2010/main" val="40066009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908720"/>
            <a:ext cx="8352928" cy="1569660"/>
          </a:xfrm>
          <a:prstGeom prst="rect">
            <a:avLst/>
          </a:prstGeom>
          <a:noFill/>
        </p:spPr>
        <p:txBody>
          <a:bodyPr wrap="square" rtlCol="0">
            <a:spAutoFit/>
          </a:bodyPr>
          <a:lstStyle/>
          <a:p>
            <a:pPr algn="just"/>
            <a:r>
              <a:rPr lang="pt-BR" sz="2400" b="1" dirty="0">
                <a:solidFill>
                  <a:prstClr val="black"/>
                </a:solidFill>
              </a:rPr>
              <a:t>O próximo passo foi o surgimento de um sistema de trocas, por esse novo esquema, uma mercadoria qualquer, que tivesse aceitação geral, passava a ser usada, por convenção e aceitação do grupo, como meio de pagamento.</a:t>
            </a:r>
          </a:p>
        </p:txBody>
      </p:sp>
      <p:sp>
        <p:nvSpPr>
          <p:cNvPr id="3" name="CaixaDeTexto 2"/>
          <p:cNvSpPr txBox="1"/>
          <p:nvPr/>
        </p:nvSpPr>
        <p:spPr>
          <a:xfrm>
            <a:off x="600868" y="2780928"/>
            <a:ext cx="8208912" cy="1200329"/>
          </a:xfrm>
          <a:prstGeom prst="rect">
            <a:avLst/>
          </a:prstGeom>
          <a:noFill/>
        </p:spPr>
        <p:txBody>
          <a:bodyPr wrap="square" rtlCol="0">
            <a:spAutoFit/>
          </a:bodyPr>
          <a:lstStyle/>
          <a:p>
            <a:pPr algn="just"/>
            <a:r>
              <a:rPr lang="pt-BR" sz="2400" b="1" dirty="0">
                <a:solidFill>
                  <a:prstClr val="black"/>
                </a:solidFill>
              </a:rPr>
              <a:t>Tem-se aqui a introdução da moeda no sistema econômico e que, passando por um processo evolutivo natural, dá origem a todo sistema monetário moderno.</a:t>
            </a:r>
          </a:p>
        </p:txBody>
      </p:sp>
      <p:sp>
        <p:nvSpPr>
          <p:cNvPr id="4" name="CaixaDeTexto 3"/>
          <p:cNvSpPr txBox="1"/>
          <p:nvPr/>
        </p:nvSpPr>
        <p:spPr>
          <a:xfrm>
            <a:off x="2431406" y="116632"/>
            <a:ext cx="3816424"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rPr>
              <a:t>              A MOEDA</a:t>
            </a:r>
          </a:p>
        </p:txBody>
      </p:sp>
      <p:sp>
        <p:nvSpPr>
          <p:cNvPr id="6" name="CaixaDeTexto 5"/>
          <p:cNvSpPr txBox="1"/>
          <p:nvPr/>
        </p:nvSpPr>
        <p:spPr>
          <a:xfrm>
            <a:off x="600869" y="4293096"/>
            <a:ext cx="8147596" cy="1938992"/>
          </a:xfrm>
          <a:prstGeom prst="rect">
            <a:avLst/>
          </a:prstGeom>
          <a:noFill/>
        </p:spPr>
        <p:txBody>
          <a:bodyPr wrap="square" rtlCol="0">
            <a:spAutoFit/>
          </a:bodyPr>
          <a:lstStyle/>
          <a:p>
            <a:pPr algn="just"/>
            <a:r>
              <a:rPr lang="pt-BR" sz="2400" b="1" dirty="0">
                <a:solidFill>
                  <a:prstClr val="black"/>
                </a:solidFill>
              </a:rPr>
              <a:t>No desenvolvimento deste novo sistema de trocas indiretas, a moeda assumiu as mais diferentes formas, nos mais diferentes países e épocas. Numa ordem quase cronológica de seu aparecimento, podemos registrar, sinteticamente as seguintes formas e tipos de moeda:</a:t>
            </a:r>
          </a:p>
        </p:txBody>
      </p:sp>
    </p:spTree>
    <p:extLst>
      <p:ext uri="{BB962C8B-B14F-4D97-AF65-F5344CB8AC3E}">
        <p14:creationId xmlns:p14="http://schemas.microsoft.com/office/powerpoint/2010/main" val="27292036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59" y="2487672"/>
            <a:ext cx="5659698" cy="4249209"/>
          </a:xfrm>
          <a:prstGeom prst="rect">
            <a:avLst/>
          </a:prstGeom>
        </p:spPr>
      </p:pic>
      <p:sp>
        <p:nvSpPr>
          <p:cNvPr id="3" name="CaixaDeTexto 2"/>
          <p:cNvSpPr txBox="1"/>
          <p:nvPr/>
        </p:nvSpPr>
        <p:spPr>
          <a:xfrm>
            <a:off x="467544" y="332656"/>
            <a:ext cx="8352928" cy="1938992"/>
          </a:xfrm>
          <a:prstGeom prst="rect">
            <a:avLst/>
          </a:prstGeom>
          <a:noFill/>
        </p:spPr>
        <p:txBody>
          <a:bodyPr wrap="square" rtlCol="0">
            <a:spAutoFit/>
          </a:bodyPr>
          <a:lstStyle/>
          <a:p>
            <a:pPr algn="just"/>
            <a:r>
              <a:rPr lang="pt-BR" sz="2400" b="1" i="1" dirty="0">
                <a:solidFill>
                  <a:prstClr val="black"/>
                </a:solidFill>
                <a:effectLst>
                  <a:outerShdw blurRad="38100" dist="38100" dir="2700000" algn="tl">
                    <a:srgbClr val="000000">
                      <a:alpha val="43137"/>
                    </a:srgbClr>
                  </a:outerShdw>
                </a:effectLst>
              </a:rPr>
              <a:t>a)   </a:t>
            </a:r>
            <a:r>
              <a:rPr lang="pt-BR" sz="2400" b="1" i="1" u="sng" dirty="0">
                <a:solidFill>
                  <a:prstClr val="black"/>
                </a:solidFill>
                <a:effectLst>
                  <a:outerShdw blurRad="38100" dist="38100" dir="2700000" algn="tl">
                    <a:srgbClr val="000000">
                      <a:alpha val="43137"/>
                    </a:srgbClr>
                  </a:outerShdw>
                </a:effectLst>
              </a:rPr>
              <a:t>Moeda-Mercadoria</a:t>
            </a:r>
            <a:r>
              <a:rPr lang="pt-BR" sz="2400" b="1" dirty="0">
                <a:solidFill>
                  <a:prstClr val="black"/>
                </a:solidFill>
              </a:rPr>
              <a:t>: geralmente escolhia-se uma mercadoria que fosse relativamente escassa e não facilmente perecível. A história registra que, em diferentes locais e épocas, foram usados como moeda: sal, gado, fumo, peles, trigo, </a:t>
            </a:r>
            <a:r>
              <a:rPr lang="pt-BR" sz="2400" b="1" dirty="0" err="1">
                <a:solidFill>
                  <a:prstClr val="black"/>
                </a:solidFill>
              </a:rPr>
              <a:t>cauri</a:t>
            </a:r>
            <a:r>
              <a:rPr lang="pt-BR" sz="2400" b="1" dirty="0">
                <a:solidFill>
                  <a:prstClr val="black"/>
                </a:solidFill>
              </a:rPr>
              <a:t>, rum, carne-seca, ferro, cobre, pano etc.</a:t>
            </a:r>
          </a:p>
        </p:txBody>
      </p:sp>
    </p:spTree>
    <p:extLst>
      <p:ext uri="{BB962C8B-B14F-4D97-AF65-F5344CB8AC3E}">
        <p14:creationId xmlns:p14="http://schemas.microsoft.com/office/powerpoint/2010/main" val="18501295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20688"/>
            <a:ext cx="8352928" cy="2308324"/>
          </a:xfrm>
          <a:prstGeom prst="rect">
            <a:avLst/>
          </a:prstGeom>
          <a:noFill/>
        </p:spPr>
        <p:txBody>
          <a:bodyPr wrap="square" rtlCol="0">
            <a:spAutoFit/>
          </a:bodyPr>
          <a:lstStyle/>
          <a:p>
            <a:pPr algn="just"/>
            <a:r>
              <a:rPr lang="pt-BR" sz="2400" b="1" i="1" dirty="0">
                <a:solidFill>
                  <a:prstClr val="black"/>
                </a:solidFill>
                <a:effectLst>
                  <a:outerShdw blurRad="38100" dist="38100" dir="2700000" algn="tl">
                    <a:srgbClr val="000000">
                      <a:alpha val="43137"/>
                    </a:srgbClr>
                  </a:outerShdw>
                </a:effectLst>
              </a:rPr>
              <a:t>b)   </a:t>
            </a:r>
            <a:r>
              <a:rPr lang="pt-BR" sz="2400" b="1" i="1" u="sng" dirty="0">
                <a:solidFill>
                  <a:prstClr val="black"/>
                </a:solidFill>
                <a:effectLst>
                  <a:outerShdw blurRad="38100" dist="38100" dir="2700000" algn="tl">
                    <a:srgbClr val="000000">
                      <a:alpha val="43137"/>
                    </a:srgbClr>
                  </a:outerShdw>
                </a:effectLst>
              </a:rPr>
              <a:t>Metais Preciosos</a:t>
            </a:r>
            <a:r>
              <a:rPr lang="pt-BR" sz="2400" b="1" dirty="0">
                <a:solidFill>
                  <a:prstClr val="black"/>
                </a:solidFill>
              </a:rPr>
              <a:t>: sem dúvida, de todas as mercadorias, a preferência maior recaía, geralmente, sobre os metais, não só pela sua relativa escassez mas, também, pela sua durabilidade e fácil divisibilidade. Muito embora o ferro, o cobre  e o bronze tenham sido utilizados, houve uma predominância do uso dos metais preciosos, notadamente a prata e o ouro. </a:t>
            </a:r>
            <a:endParaRPr lang="pt-BR" sz="2400" b="1" i="1" u="sng" dirty="0">
              <a:solidFill>
                <a:prstClr val="black"/>
              </a:solidFill>
              <a:effectLst>
                <a:outerShdw blurRad="38100" dist="38100" dir="2700000" algn="tl">
                  <a:srgbClr val="000000">
                    <a:alpha val="43137"/>
                  </a:srgbClr>
                </a:outerShdw>
              </a:effectLst>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84984"/>
            <a:ext cx="4752528" cy="3186354"/>
          </a:xfrm>
          <a:prstGeom prst="rect">
            <a:avLst/>
          </a:prstGeom>
        </p:spPr>
      </p:pic>
    </p:spTree>
    <p:extLst>
      <p:ext uri="{BB962C8B-B14F-4D97-AF65-F5344CB8AC3E}">
        <p14:creationId xmlns:p14="http://schemas.microsoft.com/office/powerpoint/2010/main" val="42528720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59832" y="90072"/>
            <a:ext cx="2592288" cy="584775"/>
          </a:xfrm>
          <a:prstGeom prst="rect">
            <a:avLst/>
          </a:prstGeom>
          <a:noFill/>
        </p:spPr>
        <p:txBody>
          <a:bodyPr wrap="square" rtlCol="0">
            <a:spAutoFit/>
          </a:bodyPr>
          <a:lstStyle/>
          <a:p>
            <a:r>
              <a:rPr lang="pt-BR" sz="3200" b="1" i="1" dirty="0">
                <a:solidFill>
                  <a:srgbClr val="1F497D"/>
                </a:solidFill>
                <a:effectLst>
                  <a:outerShdw blurRad="38100" dist="38100" dir="2700000" algn="tl">
                    <a:srgbClr val="000000">
                      <a:alpha val="43137"/>
                    </a:srgbClr>
                  </a:outerShdw>
                </a:effectLst>
              </a:rPr>
              <a:t>      MOEDA</a:t>
            </a:r>
          </a:p>
        </p:txBody>
      </p:sp>
      <p:sp>
        <p:nvSpPr>
          <p:cNvPr id="3" name="CaixaDeTexto 2"/>
          <p:cNvSpPr txBox="1"/>
          <p:nvPr/>
        </p:nvSpPr>
        <p:spPr>
          <a:xfrm>
            <a:off x="80621" y="764704"/>
            <a:ext cx="8640960" cy="5447645"/>
          </a:xfrm>
          <a:prstGeom prst="rect">
            <a:avLst/>
          </a:prstGeom>
          <a:noFill/>
        </p:spPr>
        <p:txBody>
          <a:bodyPr wrap="square" rtlCol="0">
            <a:spAutoFit/>
          </a:bodyPr>
          <a:lstStyle/>
          <a:p>
            <a:pPr marL="457200" indent="-457200" algn="just">
              <a:buFontTx/>
              <a:buAutoNum type="alphaLcParenR" startAt="3"/>
            </a:pPr>
            <a:endParaRPr lang="pt-BR" sz="2000" b="1" i="1" u="sng" dirty="0">
              <a:solidFill>
                <a:prstClr val="black"/>
              </a:solidFill>
              <a:effectLst>
                <a:outerShdw blurRad="38100" dist="38100" dir="2700000" algn="tl">
                  <a:srgbClr val="000000">
                    <a:alpha val="43137"/>
                  </a:srgbClr>
                </a:outerShdw>
              </a:effectLst>
            </a:endParaRPr>
          </a:p>
          <a:p>
            <a:pPr marL="457200" indent="-457200" algn="just">
              <a:buFontTx/>
              <a:buAutoNum type="alphaLcParenR" startAt="3"/>
            </a:pPr>
            <a:endParaRPr lang="pt-BR" sz="2000" b="1" i="1" u="sng" dirty="0">
              <a:solidFill>
                <a:prstClr val="black"/>
              </a:solidFill>
              <a:effectLst>
                <a:outerShdw blurRad="38100" dist="38100" dir="2700000" algn="tl">
                  <a:srgbClr val="000000">
                    <a:alpha val="43137"/>
                  </a:srgbClr>
                </a:outerShdw>
              </a:effectLst>
            </a:endParaRPr>
          </a:p>
          <a:p>
            <a:pPr marL="457200" indent="-457200" algn="just">
              <a:buFontTx/>
              <a:buAutoNum type="alphaLcParenR" startAt="3"/>
            </a:pPr>
            <a:r>
              <a:rPr lang="pt-BR" sz="2800" b="1" i="1" u="sng" dirty="0">
                <a:solidFill>
                  <a:prstClr val="black"/>
                </a:solidFill>
                <a:effectLst>
                  <a:outerShdw blurRad="38100" dist="38100" dir="2700000" algn="tl">
                    <a:srgbClr val="000000">
                      <a:alpha val="43137"/>
                    </a:srgbClr>
                  </a:outerShdw>
                </a:effectLst>
              </a:rPr>
              <a:t>Moeda-Papel</a:t>
            </a:r>
            <a:r>
              <a:rPr lang="pt-BR" sz="2800" b="1" dirty="0">
                <a:solidFill>
                  <a:prstClr val="black"/>
                </a:solidFill>
              </a:rPr>
              <a:t>:   com o crescimento do volume e valor das transações, o manejo de grandes quantidades de metais preciosos tornou-se problemático pelas dificuldades de transporte e os riscos envolvidos. </a:t>
            </a:r>
          </a:p>
          <a:p>
            <a:pPr marL="457200" indent="-457200" algn="just">
              <a:buFontTx/>
              <a:buAutoNum type="alphaLcParenR" startAt="3"/>
            </a:pPr>
            <a:endParaRPr lang="pt-BR" sz="2800" b="1" dirty="0">
              <a:solidFill>
                <a:prstClr val="black"/>
              </a:solidFill>
            </a:endParaRPr>
          </a:p>
          <a:p>
            <a:pPr marL="539750" indent="-539750" algn="just"/>
            <a:r>
              <a:rPr lang="pt-BR" sz="2800" b="1" dirty="0">
                <a:solidFill>
                  <a:prstClr val="black"/>
                </a:solidFill>
              </a:rPr>
              <a:t>      Pouco a pouco, nota-se o aparecimento de </a:t>
            </a:r>
            <a:r>
              <a:rPr lang="pt-BR" sz="2800" b="1" u="sng" dirty="0">
                <a:solidFill>
                  <a:prstClr val="black"/>
                </a:solidFill>
              </a:rPr>
              <a:t>casas de  custódia</a:t>
            </a:r>
            <a:r>
              <a:rPr lang="pt-BR" sz="2800" b="1" dirty="0">
                <a:solidFill>
                  <a:prstClr val="black"/>
                </a:solidFill>
              </a:rPr>
              <a:t> desses metais em diversos pontos, em diversos países. Estas casas passaram a receber em depósito os metais preciosos dos comerciantes, emitindo em troca um recibo ou certificado do valor correspondente</a:t>
            </a:r>
            <a:r>
              <a:rPr lang="pt-BR" sz="2400" b="1" dirty="0">
                <a:solidFill>
                  <a:prstClr val="black"/>
                </a:solidFill>
              </a:rPr>
              <a:t>. </a:t>
            </a:r>
            <a:endParaRPr lang="pt-BR" sz="2400" dirty="0">
              <a:solidFill>
                <a:prstClr val="black"/>
              </a:solidFill>
            </a:endParaRPr>
          </a:p>
        </p:txBody>
      </p:sp>
    </p:spTree>
    <p:extLst>
      <p:ext uri="{BB962C8B-B14F-4D97-AF65-F5344CB8AC3E}">
        <p14:creationId xmlns:p14="http://schemas.microsoft.com/office/powerpoint/2010/main" val="3154836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7601" y="4365104"/>
            <a:ext cx="8496944" cy="2585323"/>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rPr>
              <a:t>Este certificado recebeu a denominação de </a:t>
            </a:r>
            <a:r>
              <a:rPr lang="pt-BR" sz="2400" b="1" u="sng" dirty="0">
                <a:solidFill>
                  <a:prstClr val="black"/>
                </a:solidFill>
                <a:effectLst>
                  <a:outerShdw blurRad="38100" dist="38100" dir="2700000" algn="tl">
                    <a:srgbClr val="000000">
                      <a:alpha val="43137"/>
                    </a:srgbClr>
                  </a:outerShdw>
                </a:effectLst>
              </a:rPr>
              <a:t>moeda-papel</a:t>
            </a:r>
            <a:r>
              <a:rPr lang="pt-BR" sz="2400" b="1" dirty="0">
                <a:solidFill>
                  <a:prstClr val="black"/>
                </a:solidFill>
                <a:effectLst>
                  <a:outerShdw blurRad="38100" dist="38100" dir="2700000" algn="tl">
                    <a:srgbClr val="000000">
                      <a:alpha val="43137"/>
                    </a:srgbClr>
                  </a:outerShdw>
                </a:effectLst>
              </a:rPr>
              <a:t> era aceito nas transações. Sua característica principal era possuir lastro em ouro, isto é, a qualquer momento o possuidor do certificado poderia ir à casa de custódia emissora e  </a:t>
            </a:r>
            <a:r>
              <a:rPr lang="pt-BR" sz="2400" b="1" dirty="0" err="1">
                <a:solidFill>
                  <a:prstClr val="black"/>
                </a:solidFill>
                <a:effectLst>
                  <a:outerShdw blurRad="38100" dist="38100" dir="2700000" algn="tl">
                    <a:srgbClr val="000000">
                      <a:alpha val="43137"/>
                    </a:srgbClr>
                  </a:outerShdw>
                </a:effectLst>
              </a:rPr>
              <a:t>e</a:t>
            </a:r>
            <a:r>
              <a:rPr lang="pt-BR" sz="2400" b="1" dirty="0">
                <a:solidFill>
                  <a:prstClr val="black"/>
                </a:solidFill>
                <a:effectLst>
                  <a:outerShdw blurRad="38100" dist="38100" dir="2700000" algn="tl">
                    <a:srgbClr val="000000">
                      <a:alpha val="43137"/>
                    </a:srgbClr>
                  </a:outerShdw>
                </a:effectLst>
              </a:rPr>
              <a:t> reconvertê-lo em ouro ou prata. Daí sua crescente aceitabilidade como meio de pagamento em substituição aos próprios metais preciosos.</a:t>
            </a:r>
          </a:p>
          <a:p>
            <a:pPr algn="just"/>
            <a:endParaRPr lang="pt-BR" dirty="0">
              <a:solidFill>
                <a:prstClr val="black"/>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551322"/>
            <a:ext cx="6264696" cy="3813782"/>
          </a:xfrm>
          <a:prstGeom prst="rect">
            <a:avLst/>
          </a:prstGeom>
        </p:spPr>
      </p:pic>
      <p:sp>
        <p:nvSpPr>
          <p:cNvPr id="4" name="CaixaDeTexto 3"/>
          <p:cNvSpPr txBox="1"/>
          <p:nvPr/>
        </p:nvSpPr>
        <p:spPr>
          <a:xfrm>
            <a:off x="3347864" y="0"/>
            <a:ext cx="1518364" cy="584775"/>
          </a:xfrm>
          <a:prstGeom prst="rect">
            <a:avLst/>
          </a:prstGeom>
          <a:noFill/>
        </p:spPr>
        <p:txBody>
          <a:bodyPr wrap="none" rtlCol="0">
            <a:spAutoFit/>
          </a:bodyPr>
          <a:lstStyle/>
          <a:p>
            <a:r>
              <a:rPr lang="pt-BR" sz="3200" b="1" dirty="0">
                <a:solidFill>
                  <a:srgbClr val="1F497D"/>
                </a:solidFill>
                <a:effectLst>
                  <a:outerShdw blurRad="38100" dist="38100" dir="2700000" algn="tl">
                    <a:srgbClr val="000000">
                      <a:alpha val="43137"/>
                    </a:srgbClr>
                  </a:outerShdw>
                </a:effectLst>
              </a:rPr>
              <a:t>MOEDA</a:t>
            </a:r>
          </a:p>
        </p:txBody>
      </p:sp>
    </p:spTree>
    <p:extLst>
      <p:ext uri="{BB962C8B-B14F-4D97-AF65-F5344CB8AC3E}">
        <p14:creationId xmlns:p14="http://schemas.microsoft.com/office/powerpoint/2010/main" val="17312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6499</Words>
  <Application>Microsoft Office PowerPoint</Application>
  <PresentationFormat>Apresentação na tela (4:3)</PresentationFormat>
  <Paragraphs>704</Paragraphs>
  <Slides>110</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110</vt:i4>
      </vt:variant>
    </vt:vector>
  </HeadingPairs>
  <TitlesOfParts>
    <vt:vector size="115" baseType="lpstr">
      <vt:lpstr>Arial</vt:lpstr>
      <vt:lpstr>Calibri</vt:lpstr>
      <vt:lpstr>Cambria Math</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HP</cp:lastModifiedBy>
  <cp:revision>4</cp:revision>
  <dcterms:created xsi:type="dcterms:W3CDTF">2019-06-06T20:21:04Z</dcterms:created>
  <dcterms:modified xsi:type="dcterms:W3CDTF">2020-06-15T15:12:00Z</dcterms:modified>
</cp:coreProperties>
</file>