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90"/>
  </p:notesMasterIdLst>
  <p:sldIdLst>
    <p:sldId id="490" r:id="rId5"/>
    <p:sldId id="258"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5" r:id="rId27"/>
    <p:sldId id="289" r:id="rId28"/>
    <p:sldId id="290" r:id="rId29"/>
    <p:sldId id="292" r:id="rId30"/>
    <p:sldId id="293" r:id="rId31"/>
    <p:sldId id="294" r:id="rId32"/>
    <p:sldId id="295" r:id="rId33"/>
    <p:sldId id="300" r:id="rId34"/>
    <p:sldId id="302" r:id="rId35"/>
    <p:sldId id="303" r:id="rId36"/>
    <p:sldId id="305"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8" r:id="rId58"/>
    <p:sldId id="329" r:id="rId59"/>
    <p:sldId id="333" r:id="rId60"/>
    <p:sldId id="335" r:id="rId61"/>
    <p:sldId id="336" r:id="rId62"/>
    <p:sldId id="337" r:id="rId63"/>
    <p:sldId id="338" r:id="rId64"/>
    <p:sldId id="339" r:id="rId65"/>
    <p:sldId id="340" r:id="rId66"/>
    <p:sldId id="341" r:id="rId67"/>
    <p:sldId id="342" r:id="rId68"/>
    <p:sldId id="345" r:id="rId69"/>
    <p:sldId id="350" r:id="rId70"/>
    <p:sldId id="351" r:id="rId71"/>
    <p:sldId id="352" r:id="rId72"/>
    <p:sldId id="353" r:id="rId73"/>
    <p:sldId id="354" r:id="rId74"/>
    <p:sldId id="355" r:id="rId75"/>
    <p:sldId id="356" r:id="rId76"/>
    <p:sldId id="357" r:id="rId77"/>
    <p:sldId id="358" r:id="rId78"/>
    <p:sldId id="359" r:id="rId79"/>
    <p:sldId id="360" r:id="rId80"/>
    <p:sldId id="361" r:id="rId81"/>
    <p:sldId id="362" r:id="rId82"/>
    <p:sldId id="363" r:id="rId83"/>
    <p:sldId id="364" r:id="rId84"/>
    <p:sldId id="365" r:id="rId85"/>
    <p:sldId id="366" r:id="rId86"/>
    <p:sldId id="367" r:id="rId87"/>
    <p:sldId id="368" r:id="rId88"/>
    <p:sldId id="369" r:id="rId8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902725784091625E-2"/>
          <c:y val="3.5720693196251464E-2"/>
          <c:w val="0.94409727421590839"/>
          <c:h val="0.8667955812717506"/>
        </c:manualLayout>
      </c:layout>
      <c:barChart>
        <c:barDir val="col"/>
        <c:grouping val="clustered"/>
        <c:varyColors val="0"/>
        <c:ser>
          <c:idx val="0"/>
          <c:order val="0"/>
          <c:tx>
            <c:strRef>
              <c:f>Plan1!$B$1</c:f>
              <c:strCache>
                <c:ptCount val="1"/>
                <c:pt idx="0">
                  <c:v>série 1</c:v>
                </c:pt>
              </c:strCache>
            </c:strRef>
          </c:tx>
          <c:invertIfNegative val="0"/>
          <c:cat>
            <c:numRef>
              <c:f>Plan1!$A$2:$A$12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Plan1!$B$2:$B$12</c:f>
              <c:numCache>
                <c:formatCode>General</c:formatCode>
                <c:ptCount val="11"/>
                <c:pt idx="0">
                  <c:v>10.75</c:v>
                </c:pt>
                <c:pt idx="1">
                  <c:v>11</c:v>
                </c:pt>
                <c:pt idx="2">
                  <c:v>7.25</c:v>
                </c:pt>
                <c:pt idx="3">
                  <c:v>9.5</c:v>
                </c:pt>
                <c:pt idx="4">
                  <c:v>11.75</c:v>
                </c:pt>
                <c:pt idx="5">
                  <c:v>14.25</c:v>
                </c:pt>
                <c:pt idx="6">
                  <c:v>13.75</c:v>
                </c:pt>
                <c:pt idx="7">
                  <c:v>7</c:v>
                </c:pt>
                <c:pt idx="8">
                  <c:v>6.5</c:v>
                </c:pt>
                <c:pt idx="9">
                  <c:v>4.5</c:v>
                </c:pt>
                <c:pt idx="10">
                  <c:v>4.25</c:v>
                </c:pt>
              </c:numCache>
            </c:numRef>
          </c:val>
          <c:extLst>
            <c:ext xmlns:c16="http://schemas.microsoft.com/office/drawing/2014/chart" uri="{C3380CC4-5D6E-409C-BE32-E72D297353CC}">
              <c16:uniqueId val="{00000000-7A35-4288-BADC-F34AE5F03108}"/>
            </c:ext>
          </c:extLst>
        </c:ser>
        <c:ser>
          <c:idx val="1"/>
          <c:order val="1"/>
          <c:tx>
            <c:strRef>
              <c:f>Plan1!$C$1</c:f>
              <c:strCache>
                <c:ptCount val="1"/>
                <c:pt idx="0">
                  <c:v>Série 2</c:v>
                </c:pt>
              </c:strCache>
            </c:strRef>
          </c:tx>
          <c:invertIfNegative val="0"/>
          <c:cat>
            <c:numRef>
              <c:f>Plan1!$A$2:$A$12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Plan1!$C$2:$C$12</c:f>
              <c:numCache>
                <c:formatCode>General</c:formatCode>
                <c:ptCount val="11"/>
              </c:numCache>
            </c:numRef>
          </c:val>
          <c:extLst>
            <c:ext xmlns:c16="http://schemas.microsoft.com/office/drawing/2014/chart" uri="{C3380CC4-5D6E-409C-BE32-E72D297353CC}">
              <c16:uniqueId val="{00000001-7A35-4288-BADC-F34AE5F03108}"/>
            </c:ext>
          </c:extLst>
        </c:ser>
        <c:ser>
          <c:idx val="2"/>
          <c:order val="2"/>
          <c:tx>
            <c:strRef>
              <c:f>Plan1!$D$1</c:f>
              <c:strCache>
                <c:ptCount val="1"/>
                <c:pt idx="0">
                  <c:v>Série 3</c:v>
                </c:pt>
              </c:strCache>
            </c:strRef>
          </c:tx>
          <c:invertIfNegative val="0"/>
          <c:cat>
            <c:numRef>
              <c:f>Plan1!$A$2:$A$12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Plan1!$D$2:$D$12</c:f>
              <c:numCache>
                <c:formatCode>General</c:formatCode>
                <c:ptCount val="11"/>
              </c:numCache>
            </c:numRef>
          </c:val>
          <c:extLst>
            <c:ext xmlns:c16="http://schemas.microsoft.com/office/drawing/2014/chart" uri="{C3380CC4-5D6E-409C-BE32-E72D297353CC}">
              <c16:uniqueId val="{00000002-7A35-4288-BADC-F34AE5F03108}"/>
            </c:ext>
          </c:extLst>
        </c:ser>
        <c:dLbls>
          <c:showLegendKey val="0"/>
          <c:showVal val="0"/>
          <c:showCatName val="0"/>
          <c:showSerName val="0"/>
          <c:showPercent val="0"/>
          <c:showBubbleSize val="0"/>
        </c:dLbls>
        <c:gapWidth val="1"/>
        <c:overlap val="92"/>
        <c:axId val="100112256"/>
        <c:axId val="100113792"/>
      </c:barChart>
      <c:catAx>
        <c:axId val="100112256"/>
        <c:scaling>
          <c:orientation val="minMax"/>
        </c:scaling>
        <c:delete val="0"/>
        <c:axPos val="b"/>
        <c:numFmt formatCode="General" sourceLinked="1"/>
        <c:majorTickMark val="out"/>
        <c:minorTickMark val="none"/>
        <c:tickLblPos val="nextTo"/>
        <c:txPr>
          <a:bodyPr/>
          <a:lstStyle/>
          <a:p>
            <a:pPr>
              <a:defRPr>
                <a:effectLst>
                  <a:outerShdw blurRad="38100" dist="38100" dir="2700000" algn="tl">
                    <a:srgbClr val="000000">
                      <a:alpha val="43137"/>
                    </a:srgbClr>
                  </a:outerShdw>
                </a:effectLst>
              </a:defRPr>
            </a:pPr>
            <a:endParaRPr lang="pt-BR"/>
          </a:p>
        </c:txPr>
        <c:crossAx val="100113792"/>
        <c:crosses val="autoZero"/>
        <c:auto val="1"/>
        <c:lblAlgn val="ctr"/>
        <c:lblOffset val="100"/>
        <c:noMultiLvlLbl val="0"/>
      </c:catAx>
      <c:valAx>
        <c:axId val="100113792"/>
        <c:scaling>
          <c:orientation val="minMax"/>
        </c:scaling>
        <c:delete val="0"/>
        <c:axPos val="l"/>
        <c:majorGridlines/>
        <c:numFmt formatCode="General" sourceLinked="1"/>
        <c:majorTickMark val="out"/>
        <c:minorTickMark val="none"/>
        <c:tickLblPos val="nextTo"/>
        <c:crossAx val="100112256"/>
        <c:crosses val="autoZero"/>
        <c:crossBetween val="between"/>
      </c:valAx>
    </c:plotArea>
    <c:plotVisOnly val="1"/>
    <c:dispBlanksAs val="gap"/>
    <c:showDLblsOverMax val="0"/>
  </c:chart>
  <c:txPr>
    <a:bodyPr/>
    <a:lstStyle/>
    <a:p>
      <a:pPr>
        <a:defRPr sz="1800"/>
      </a:pPr>
      <a:endParaRPr lang="pt-B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37696850393701"/>
          <c:y val="3.814837598425197E-2"/>
          <c:w val="0.86153969816272968"/>
          <c:h val="0.75954896653543302"/>
        </c:manualLayout>
      </c:layout>
      <c:barChart>
        <c:barDir val="col"/>
        <c:grouping val="clustered"/>
        <c:varyColors val="0"/>
        <c:ser>
          <c:idx val="0"/>
          <c:order val="0"/>
          <c:tx>
            <c:strRef>
              <c:f>Plan1!$B$1</c:f>
              <c:strCache>
                <c:ptCount val="1"/>
                <c:pt idx="0">
                  <c:v>2012</c:v>
                </c:pt>
              </c:strCache>
            </c:strRef>
          </c:tx>
          <c:spPr>
            <a:solidFill>
              <a:srgbClr val="00B050"/>
            </a:solidFill>
            <a:ln>
              <a:solidFill>
                <a:srgbClr val="92D050"/>
              </a:solidFill>
            </a:ln>
          </c:spPr>
          <c:invertIfNegative val="0"/>
          <c:dPt>
            <c:idx val="0"/>
            <c:invertIfNegative val="0"/>
            <c:bubble3D val="0"/>
            <c:spPr>
              <a:solidFill>
                <a:schemeClr val="tx2"/>
              </a:solidFill>
              <a:ln>
                <a:solidFill>
                  <a:srgbClr val="92D050"/>
                </a:solidFill>
              </a:ln>
            </c:spPr>
            <c:extLst>
              <c:ext xmlns:c16="http://schemas.microsoft.com/office/drawing/2014/chart" uri="{C3380CC4-5D6E-409C-BE32-E72D297353CC}">
                <c16:uniqueId val="{00000001-C051-4623-9AD5-7AC78206520C}"/>
              </c:ext>
            </c:extLst>
          </c:dPt>
          <c:dPt>
            <c:idx val="1"/>
            <c:invertIfNegative val="0"/>
            <c:bubble3D val="0"/>
            <c:spPr>
              <a:solidFill>
                <a:schemeClr val="tx2"/>
              </a:solidFill>
              <a:ln>
                <a:solidFill>
                  <a:srgbClr val="92D050"/>
                </a:solidFill>
              </a:ln>
            </c:spPr>
            <c:extLst>
              <c:ext xmlns:c16="http://schemas.microsoft.com/office/drawing/2014/chart" uri="{C3380CC4-5D6E-409C-BE32-E72D297353CC}">
                <c16:uniqueId val="{00000003-C051-4623-9AD5-7AC78206520C}"/>
              </c:ext>
            </c:extLst>
          </c:dPt>
          <c:dPt>
            <c:idx val="2"/>
            <c:invertIfNegative val="0"/>
            <c:bubble3D val="0"/>
            <c:spPr>
              <a:solidFill>
                <a:schemeClr val="tx2"/>
              </a:solidFill>
              <a:ln>
                <a:solidFill>
                  <a:srgbClr val="92D050"/>
                </a:solidFill>
              </a:ln>
            </c:spPr>
            <c:extLst>
              <c:ext xmlns:c16="http://schemas.microsoft.com/office/drawing/2014/chart" uri="{C3380CC4-5D6E-409C-BE32-E72D297353CC}">
                <c16:uniqueId val="{00000005-C051-4623-9AD5-7AC78206520C}"/>
              </c:ext>
            </c:extLst>
          </c:dPt>
          <c:dPt>
            <c:idx val="3"/>
            <c:invertIfNegative val="0"/>
            <c:bubble3D val="0"/>
            <c:spPr>
              <a:solidFill>
                <a:schemeClr val="tx2"/>
              </a:solidFill>
              <a:ln>
                <a:solidFill>
                  <a:srgbClr val="92D050"/>
                </a:solidFill>
              </a:ln>
            </c:spPr>
            <c:extLst>
              <c:ext xmlns:c16="http://schemas.microsoft.com/office/drawing/2014/chart" uri="{C3380CC4-5D6E-409C-BE32-E72D297353CC}">
                <c16:uniqueId val="{00000007-C051-4623-9AD5-7AC78206520C}"/>
              </c:ext>
            </c:extLst>
          </c:dPt>
          <c:dPt>
            <c:idx val="10"/>
            <c:invertIfNegative val="0"/>
            <c:bubble3D val="0"/>
            <c:spPr>
              <a:solidFill>
                <a:srgbClr val="FF0000"/>
              </a:solidFill>
              <a:ln>
                <a:solidFill>
                  <a:srgbClr val="92D050"/>
                </a:solidFill>
              </a:ln>
            </c:spPr>
            <c:extLst>
              <c:ext xmlns:c16="http://schemas.microsoft.com/office/drawing/2014/chart" uri="{C3380CC4-5D6E-409C-BE32-E72D297353CC}">
                <c16:uniqueId val="{00000009-C051-4623-9AD5-7AC78206520C}"/>
              </c:ext>
            </c:extLst>
          </c:dPt>
          <c:dPt>
            <c:idx val="11"/>
            <c:invertIfNegative val="0"/>
            <c:bubble3D val="0"/>
            <c:spPr>
              <a:solidFill>
                <a:srgbClr val="FF0000"/>
              </a:solidFill>
              <a:ln>
                <a:solidFill>
                  <a:srgbClr val="92D050"/>
                </a:solidFill>
              </a:ln>
            </c:spPr>
            <c:extLst>
              <c:ext xmlns:c16="http://schemas.microsoft.com/office/drawing/2014/chart" uri="{C3380CC4-5D6E-409C-BE32-E72D297353CC}">
                <c16:uniqueId val="{0000000B-C051-4623-9AD5-7AC78206520C}"/>
              </c:ext>
            </c:extLst>
          </c:dPt>
          <c:dPt>
            <c:idx val="12"/>
            <c:invertIfNegative val="0"/>
            <c:bubble3D val="0"/>
            <c:spPr>
              <a:solidFill>
                <a:srgbClr val="FF0000"/>
              </a:solidFill>
              <a:ln>
                <a:solidFill>
                  <a:srgbClr val="92D050"/>
                </a:solidFill>
              </a:ln>
            </c:spPr>
            <c:extLst>
              <c:ext xmlns:c16="http://schemas.microsoft.com/office/drawing/2014/chart" uri="{C3380CC4-5D6E-409C-BE32-E72D297353CC}">
                <c16:uniqueId val="{0000000D-C051-4623-9AD5-7AC78206520C}"/>
              </c:ext>
            </c:extLst>
          </c:dPt>
          <c:dPt>
            <c:idx val="13"/>
            <c:invertIfNegative val="0"/>
            <c:bubble3D val="0"/>
            <c:spPr>
              <a:solidFill>
                <a:srgbClr val="FF0000"/>
              </a:solidFill>
              <a:ln>
                <a:solidFill>
                  <a:srgbClr val="92D050"/>
                </a:solidFill>
              </a:ln>
            </c:spPr>
            <c:extLst>
              <c:ext xmlns:c16="http://schemas.microsoft.com/office/drawing/2014/chart" uri="{C3380CC4-5D6E-409C-BE32-E72D297353CC}">
                <c16:uniqueId val="{0000000F-C051-4623-9AD5-7AC78206520C}"/>
              </c:ext>
            </c:extLst>
          </c:dPt>
          <c:cat>
            <c:numRef>
              <c:f>Plan1!$A$2:$A$15</c:f>
              <c:numCache>
                <c:formatCode>General</c:formatCode>
                <c:ptCount val="14"/>
                <c:pt idx="0">
                  <c:v>2012</c:v>
                </c:pt>
                <c:pt idx="1">
                  <c:v>2013</c:v>
                </c:pt>
                <c:pt idx="2">
                  <c:v>2014</c:v>
                </c:pt>
                <c:pt idx="3">
                  <c:v>2015</c:v>
                </c:pt>
                <c:pt idx="5">
                  <c:v>2012</c:v>
                </c:pt>
                <c:pt idx="6">
                  <c:v>2013</c:v>
                </c:pt>
                <c:pt idx="7">
                  <c:v>2014</c:v>
                </c:pt>
                <c:pt idx="8">
                  <c:v>2015</c:v>
                </c:pt>
                <c:pt idx="10">
                  <c:v>2012</c:v>
                </c:pt>
                <c:pt idx="11">
                  <c:v>2013</c:v>
                </c:pt>
                <c:pt idx="12">
                  <c:v>2014</c:v>
                </c:pt>
                <c:pt idx="13">
                  <c:v>2015</c:v>
                </c:pt>
              </c:numCache>
            </c:numRef>
          </c:cat>
          <c:val>
            <c:numRef>
              <c:f>Plan1!$B$2:$B$15</c:f>
              <c:numCache>
                <c:formatCode>General</c:formatCode>
                <c:ptCount val="14"/>
                <c:pt idx="0">
                  <c:v>235</c:v>
                </c:pt>
                <c:pt idx="1">
                  <c:v>261</c:v>
                </c:pt>
                <c:pt idx="2">
                  <c:v>286</c:v>
                </c:pt>
                <c:pt idx="3">
                  <c:v>321</c:v>
                </c:pt>
                <c:pt idx="5">
                  <c:v>132</c:v>
                </c:pt>
                <c:pt idx="6">
                  <c:v>155</c:v>
                </c:pt>
                <c:pt idx="7">
                  <c:v>166</c:v>
                </c:pt>
                <c:pt idx="8">
                  <c:v>174</c:v>
                </c:pt>
                <c:pt idx="10">
                  <c:v>45</c:v>
                </c:pt>
                <c:pt idx="11">
                  <c:v>61</c:v>
                </c:pt>
                <c:pt idx="12">
                  <c:v>66</c:v>
                </c:pt>
                <c:pt idx="13">
                  <c:v>42</c:v>
                </c:pt>
              </c:numCache>
            </c:numRef>
          </c:val>
          <c:extLst>
            <c:ext xmlns:c16="http://schemas.microsoft.com/office/drawing/2014/chart" uri="{C3380CC4-5D6E-409C-BE32-E72D297353CC}">
              <c16:uniqueId val="{00000010-C051-4623-9AD5-7AC78206520C}"/>
            </c:ext>
          </c:extLst>
        </c:ser>
        <c:ser>
          <c:idx val="1"/>
          <c:order val="1"/>
          <c:tx>
            <c:strRef>
              <c:f>Plan1!$C$1</c:f>
              <c:strCache>
                <c:ptCount val="1"/>
                <c:pt idx="0">
                  <c:v>Série 2</c:v>
                </c:pt>
              </c:strCache>
            </c:strRef>
          </c:tx>
          <c:invertIfNegative val="0"/>
          <c:cat>
            <c:numRef>
              <c:f>Plan1!$A$2:$A$15</c:f>
              <c:numCache>
                <c:formatCode>General</c:formatCode>
                <c:ptCount val="14"/>
                <c:pt idx="0">
                  <c:v>2012</c:v>
                </c:pt>
                <c:pt idx="1">
                  <c:v>2013</c:v>
                </c:pt>
                <c:pt idx="2">
                  <c:v>2014</c:v>
                </c:pt>
                <c:pt idx="3">
                  <c:v>2015</c:v>
                </c:pt>
                <c:pt idx="5">
                  <c:v>2012</c:v>
                </c:pt>
                <c:pt idx="6">
                  <c:v>2013</c:v>
                </c:pt>
                <c:pt idx="7">
                  <c:v>2014</c:v>
                </c:pt>
                <c:pt idx="8">
                  <c:v>2015</c:v>
                </c:pt>
                <c:pt idx="10">
                  <c:v>2012</c:v>
                </c:pt>
                <c:pt idx="11">
                  <c:v>2013</c:v>
                </c:pt>
                <c:pt idx="12">
                  <c:v>2014</c:v>
                </c:pt>
                <c:pt idx="13">
                  <c:v>2015</c:v>
                </c:pt>
              </c:numCache>
            </c:numRef>
          </c:cat>
          <c:val>
            <c:numRef>
              <c:f>Plan1!$C$2:$C$15</c:f>
              <c:numCache>
                <c:formatCode>General</c:formatCode>
                <c:ptCount val="14"/>
              </c:numCache>
            </c:numRef>
          </c:val>
          <c:extLst>
            <c:ext xmlns:c16="http://schemas.microsoft.com/office/drawing/2014/chart" uri="{C3380CC4-5D6E-409C-BE32-E72D297353CC}">
              <c16:uniqueId val="{00000011-C051-4623-9AD5-7AC78206520C}"/>
            </c:ext>
          </c:extLst>
        </c:ser>
        <c:ser>
          <c:idx val="2"/>
          <c:order val="2"/>
          <c:tx>
            <c:strRef>
              <c:f>Plan1!$D$1</c:f>
              <c:strCache>
                <c:ptCount val="1"/>
                <c:pt idx="0">
                  <c:v>Série 3</c:v>
                </c:pt>
              </c:strCache>
            </c:strRef>
          </c:tx>
          <c:invertIfNegative val="0"/>
          <c:cat>
            <c:numRef>
              <c:f>Plan1!$A$2:$A$15</c:f>
              <c:numCache>
                <c:formatCode>General</c:formatCode>
                <c:ptCount val="14"/>
                <c:pt idx="0">
                  <c:v>2012</c:v>
                </c:pt>
                <c:pt idx="1">
                  <c:v>2013</c:v>
                </c:pt>
                <c:pt idx="2">
                  <c:v>2014</c:v>
                </c:pt>
                <c:pt idx="3">
                  <c:v>2015</c:v>
                </c:pt>
                <c:pt idx="5">
                  <c:v>2012</c:v>
                </c:pt>
                <c:pt idx="6">
                  <c:v>2013</c:v>
                </c:pt>
                <c:pt idx="7">
                  <c:v>2014</c:v>
                </c:pt>
                <c:pt idx="8">
                  <c:v>2015</c:v>
                </c:pt>
                <c:pt idx="10">
                  <c:v>2012</c:v>
                </c:pt>
                <c:pt idx="11">
                  <c:v>2013</c:v>
                </c:pt>
                <c:pt idx="12">
                  <c:v>2014</c:v>
                </c:pt>
                <c:pt idx="13">
                  <c:v>2015</c:v>
                </c:pt>
              </c:numCache>
            </c:numRef>
          </c:cat>
          <c:val>
            <c:numRef>
              <c:f>Plan1!$D$2:$D$15</c:f>
              <c:numCache>
                <c:formatCode>General</c:formatCode>
                <c:ptCount val="14"/>
              </c:numCache>
            </c:numRef>
          </c:val>
          <c:extLst>
            <c:ext xmlns:c16="http://schemas.microsoft.com/office/drawing/2014/chart" uri="{C3380CC4-5D6E-409C-BE32-E72D297353CC}">
              <c16:uniqueId val="{00000012-C051-4623-9AD5-7AC78206520C}"/>
            </c:ext>
          </c:extLst>
        </c:ser>
        <c:ser>
          <c:idx val="3"/>
          <c:order val="3"/>
          <c:tx>
            <c:strRef>
              <c:f>Plan1!$E$1</c:f>
              <c:strCache>
                <c:ptCount val="1"/>
                <c:pt idx="0">
                  <c:v>Série 4</c:v>
                </c:pt>
              </c:strCache>
            </c:strRef>
          </c:tx>
          <c:invertIfNegative val="0"/>
          <c:cat>
            <c:numRef>
              <c:f>Plan1!$A$2:$A$15</c:f>
              <c:numCache>
                <c:formatCode>General</c:formatCode>
                <c:ptCount val="14"/>
                <c:pt idx="0">
                  <c:v>2012</c:v>
                </c:pt>
                <c:pt idx="1">
                  <c:v>2013</c:v>
                </c:pt>
                <c:pt idx="2">
                  <c:v>2014</c:v>
                </c:pt>
                <c:pt idx="3">
                  <c:v>2015</c:v>
                </c:pt>
                <c:pt idx="5">
                  <c:v>2012</c:v>
                </c:pt>
                <c:pt idx="6">
                  <c:v>2013</c:v>
                </c:pt>
                <c:pt idx="7">
                  <c:v>2014</c:v>
                </c:pt>
                <c:pt idx="8">
                  <c:v>2015</c:v>
                </c:pt>
                <c:pt idx="10">
                  <c:v>2012</c:v>
                </c:pt>
                <c:pt idx="11">
                  <c:v>2013</c:v>
                </c:pt>
                <c:pt idx="12">
                  <c:v>2014</c:v>
                </c:pt>
                <c:pt idx="13">
                  <c:v>2015</c:v>
                </c:pt>
              </c:numCache>
            </c:numRef>
          </c:cat>
          <c:val>
            <c:numRef>
              <c:f>Plan1!$E$2:$E$15</c:f>
              <c:numCache>
                <c:formatCode>General</c:formatCode>
                <c:ptCount val="14"/>
              </c:numCache>
            </c:numRef>
          </c:val>
          <c:extLst>
            <c:ext xmlns:c16="http://schemas.microsoft.com/office/drawing/2014/chart" uri="{C3380CC4-5D6E-409C-BE32-E72D297353CC}">
              <c16:uniqueId val="{00000013-C051-4623-9AD5-7AC78206520C}"/>
            </c:ext>
          </c:extLst>
        </c:ser>
        <c:dLbls>
          <c:showLegendKey val="0"/>
          <c:showVal val="0"/>
          <c:showCatName val="0"/>
          <c:showSerName val="0"/>
          <c:showPercent val="0"/>
          <c:showBubbleSize val="0"/>
        </c:dLbls>
        <c:gapWidth val="0"/>
        <c:overlap val="98"/>
        <c:axId val="127302272"/>
        <c:axId val="127316352"/>
      </c:barChart>
      <c:catAx>
        <c:axId val="127302272"/>
        <c:scaling>
          <c:orientation val="minMax"/>
        </c:scaling>
        <c:delete val="0"/>
        <c:axPos val="b"/>
        <c:numFmt formatCode="General" sourceLinked="1"/>
        <c:majorTickMark val="out"/>
        <c:minorTickMark val="none"/>
        <c:tickLblPos val="nextTo"/>
        <c:crossAx val="127316352"/>
        <c:crosses val="autoZero"/>
        <c:auto val="1"/>
        <c:lblAlgn val="ctr"/>
        <c:lblOffset val="100"/>
        <c:noMultiLvlLbl val="0"/>
      </c:catAx>
      <c:valAx>
        <c:axId val="127316352"/>
        <c:scaling>
          <c:orientation val="minMax"/>
        </c:scaling>
        <c:delete val="0"/>
        <c:axPos val="l"/>
        <c:majorGridlines/>
        <c:numFmt formatCode="General" sourceLinked="1"/>
        <c:majorTickMark val="out"/>
        <c:minorTickMark val="none"/>
        <c:tickLblPos val="nextTo"/>
        <c:crossAx val="127302272"/>
        <c:crosses val="autoZero"/>
        <c:crossBetween val="between"/>
      </c:valAx>
    </c:plotArea>
    <c:plotVisOnly val="1"/>
    <c:dispBlanksAs val="gap"/>
    <c:showDLblsOverMax val="0"/>
  </c:chart>
  <c:txPr>
    <a:bodyPr/>
    <a:lstStyle/>
    <a:p>
      <a:pPr>
        <a:defRPr sz="2000"/>
      </a:pPr>
      <a:endParaRPr lang="pt-B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0.13913</cdr:x>
      <cdr:y>0.24746</cdr:y>
    </cdr:from>
    <cdr:to>
      <cdr:x>0.21739</cdr:x>
      <cdr:y>0.311</cdr:y>
    </cdr:to>
    <cdr:sp macro="" textlink="">
      <cdr:nvSpPr>
        <cdr:cNvPr id="2" name="CaixaDeTexto 2"/>
        <cdr:cNvSpPr txBox="1"/>
      </cdr:nvSpPr>
      <cdr:spPr>
        <a:xfrm xmlns:a="http://schemas.openxmlformats.org/drawingml/2006/main">
          <a:off x="1152128" y="1318588"/>
          <a:ext cx="648050" cy="33857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pt-BR" sz="1600" b="1" dirty="0" smtClean="0">
              <a:effectLst>
                <a:outerShdw blurRad="38100" dist="38100" dir="2700000" algn="tl">
                  <a:srgbClr val="000000">
                    <a:alpha val="43137"/>
                  </a:srgbClr>
                </a:outerShdw>
              </a:effectLst>
            </a:rPr>
            <a:t>11,00</a:t>
          </a:r>
          <a:endParaRPr lang="pt-BR" sz="1600" b="1" dirty="0">
            <a:effectLst>
              <a:outerShdw blurRad="38100" dist="38100" dir="2700000" algn="tl">
                <a:srgbClr val="000000">
                  <a:alpha val="43137"/>
                </a:srgbClr>
              </a:outerShdw>
            </a:effectLst>
          </a:endParaRPr>
        </a:p>
      </cdr:txBody>
    </cdr:sp>
  </cdr:relSizeAnchor>
  <cdr:relSizeAnchor xmlns:cdr="http://schemas.openxmlformats.org/drawingml/2006/chartDrawing">
    <cdr:from>
      <cdr:x>0.08696</cdr:x>
      <cdr:y>0.17568</cdr:y>
    </cdr:from>
    <cdr:to>
      <cdr:x>0.13913</cdr:x>
      <cdr:y>0.24499</cdr:y>
    </cdr:to>
    <cdr:sp macro="" textlink="">
      <cdr:nvSpPr>
        <cdr:cNvPr id="3" name="CaixaDeTexto 2"/>
        <cdr:cNvSpPr txBox="1"/>
      </cdr:nvSpPr>
      <cdr:spPr>
        <a:xfrm xmlns:a="http://schemas.openxmlformats.org/drawingml/2006/main">
          <a:off x="720080" y="936104"/>
          <a:ext cx="43204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pt-BR" dirty="0"/>
        </a:p>
      </cdr:txBody>
    </cdr:sp>
  </cdr:relSizeAnchor>
  <cdr:relSizeAnchor xmlns:cdr="http://schemas.openxmlformats.org/drawingml/2006/chartDrawing">
    <cdr:from>
      <cdr:x>0.08378</cdr:x>
      <cdr:y>0.17568</cdr:y>
    </cdr:from>
    <cdr:to>
      <cdr:x>0.13596</cdr:x>
      <cdr:y>0.24499</cdr:y>
    </cdr:to>
    <cdr:sp macro="" textlink="">
      <cdr:nvSpPr>
        <cdr:cNvPr id="4" name="CaixaDeTexto 2"/>
        <cdr:cNvSpPr txBox="1"/>
      </cdr:nvSpPr>
      <cdr:spPr>
        <a:xfrm xmlns:a="http://schemas.openxmlformats.org/drawingml/2006/main">
          <a:off x="693796" y="936104"/>
          <a:ext cx="43204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pt-BR" dirty="0"/>
        </a:p>
      </cdr:txBody>
    </cdr:sp>
  </cdr:relSizeAnchor>
  <cdr:relSizeAnchor xmlns:cdr="http://schemas.openxmlformats.org/drawingml/2006/chartDrawing">
    <cdr:from>
      <cdr:x>0.21739</cdr:x>
      <cdr:y>0.45392</cdr:y>
    </cdr:from>
    <cdr:to>
      <cdr:x>0.32781</cdr:x>
      <cdr:y>0.50972</cdr:y>
    </cdr:to>
    <cdr:sp macro="" textlink="">
      <cdr:nvSpPr>
        <cdr:cNvPr id="5" name="CaixaDeTexto 4"/>
        <cdr:cNvSpPr txBox="1"/>
      </cdr:nvSpPr>
      <cdr:spPr>
        <a:xfrm xmlns:a="http://schemas.openxmlformats.org/drawingml/2006/main">
          <a:off x="1800200" y="2418760"/>
          <a:ext cx="914379" cy="2973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1600" b="1" dirty="0" smtClean="0">
              <a:effectLst>
                <a:outerShdw blurRad="38100" dist="38100" dir="2700000" algn="tl">
                  <a:srgbClr val="000000">
                    <a:alpha val="43137"/>
                  </a:srgbClr>
                </a:outerShdw>
              </a:effectLst>
            </a:rPr>
            <a:t>  7,25</a:t>
          </a:r>
          <a:endParaRPr lang="pt-BR" sz="1600" b="1" dirty="0">
            <a:effectLst>
              <a:outerShdw blurRad="38100" dist="38100" dir="2700000" algn="tl">
                <a:srgbClr val="000000">
                  <a:alpha val="43137"/>
                </a:srgbClr>
              </a:outerShdw>
            </a:effectLst>
          </a:endParaRPr>
        </a:p>
      </cdr:txBody>
    </cdr:sp>
  </cdr:relSizeAnchor>
  <cdr:relSizeAnchor xmlns:cdr="http://schemas.openxmlformats.org/drawingml/2006/chartDrawing">
    <cdr:from>
      <cdr:x>0.81739</cdr:x>
      <cdr:y>0.59447</cdr:y>
    </cdr:from>
    <cdr:to>
      <cdr:x>0.92781</cdr:x>
      <cdr:y>0.76608</cdr:y>
    </cdr:to>
    <cdr:sp macro="" textlink="">
      <cdr:nvSpPr>
        <cdr:cNvPr id="6" name="CaixaDeTexto 5"/>
        <cdr:cNvSpPr txBox="1"/>
      </cdr:nvSpPr>
      <cdr:spPr>
        <a:xfrm xmlns:a="http://schemas.openxmlformats.org/drawingml/2006/main">
          <a:off x="6768752" y="316771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1600" b="1" dirty="0" smtClean="0">
              <a:effectLst>
                <a:outerShdw blurRad="38100" dist="38100" dir="2700000" algn="tl">
                  <a:srgbClr val="000000">
                    <a:alpha val="43137"/>
                  </a:srgbClr>
                </a:outerShdw>
              </a:effectLst>
            </a:rPr>
            <a:t>  4,50</a:t>
          </a:r>
          <a:endParaRPr lang="pt-BR" sz="1600" b="1" dirty="0">
            <a:effectLst>
              <a:outerShdw blurRad="38100" dist="38100" dir="2700000" algn="tl">
                <a:srgbClr val="000000">
                  <a:alpha val="43137"/>
                </a:srgbClr>
              </a:outerShdw>
            </a:effectLst>
          </a:endParaRPr>
        </a:p>
      </cdr:txBody>
    </cdr:sp>
  </cdr:relSizeAnchor>
  <cdr:relSizeAnchor xmlns:cdr="http://schemas.openxmlformats.org/drawingml/2006/chartDrawing">
    <cdr:from>
      <cdr:x>0.88958</cdr:x>
      <cdr:y>0.60204</cdr:y>
    </cdr:from>
    <cdr:to>
      <cdr:x>1</cdr:x>
      <cdr:y>0.77364</cdr:y>
    </cdr:to>
    <cdr:sp macro="" textlink="">
      <cdr:nvSpPr>
        <cdr:cNvPr id="7" name="CaixaDeTexto 6"/>
        <cdr:cNvSpPr txBox="1"/>
      </cdr:nvSpPr>
      <cdr:spPr>
        <a:xfrm xmlns:a="http://schemas.openxmlformats.org/drawingml/2006/main">
          <a:off x="7366520" y="320801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1600" b="1" dirty="0" smtClean="0">
              <a:solidFill>
                <a:srgbClr val="FF0000"/>
              </a:solidFill>
              <a:effectLst>
                <a:outerShdw blurRad="38100" dist="38100" dir="2700000" algn="tl">
                  <a:srgbClr val="000000">
                    <a:alpha val="43137"/>
                  </a:srgbClr>
                </a:outerShdw>
              </a:effectLst>
            </a:rPr>
            <a:t>    4,25</a:t>
          </a:r>
          <a:endParaRPr lang="pt-BR" sz="1600" b="1" dirty="0">
            <a:solidFill>
              <a:srgbClr val="FF0000"/>
            </a:solidFill>
            <a:effectLst>
              <a:outerShdw blurRad="38100" dist="38100" dir="2700000" algn="tl">
                <a:srgbClr val="000000">
                  <a:alpha val="43137"/>
                </a:srgbClr>
              </a:outerShdw>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0.21001</cdr:x>
      <cdr:y>0.10585</cdr:y>
    </cdr:from>
    <cdr:to>
      <cdr:x>0.36001</cdr:x>
      <cdr:y>0.33085</cdr:y>
    </cdr:to>
    <cdr:sp macro="" textlink="">
      <cdr:nvSpPr>
        <cdr:cNvPr id="2" name="CaixaDeTexto 1"/>
        <cdr:cNvSpPr txBox="1"/>
      </cdr:nvSpPr>
      <cdr:spPr>
        <a:xfrm xmlns:a="http://schemas.openxmlformats.org/drawingml/2006/main">
          <a:off x="1280204" y="43016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1800" b="1" dirty="0" smtClean="0"/>
            <a:t> 286</a:t>
          </a:r>
          <a:endParaRPr lang="pt-BR" sz="1800" b="1" dirty="0"/>
        </a:p>
      </cdr:txBody>
    </cdr:sp>
  </cdr:relSizeAnchor>
  <cdr:relSizeAnchor xmlns:cdr="http://schemas.openxmlformats.org/drawingml/2006/chartDrawing">
    <cdr:from>
      <cdr:x>0.27913</cdr:x>
      <cdr:y>0.02884</cdr:y>
    </cdr:from>
    <cdr:to>
      <cdr:x>0.42913</cdr:x>
      <cdr:y>0.25384</cdr:y>
    </cdr:to>
    <cdr:sp macro="" textlink="">
      <cdr:nvSpPr>
        <cdr:cNvPr id="3" name="CaixaDeTexto 2"/>
        <cdr:cNvSpPr txBox="1"/>
      </cdr:nvSpPr>
      <cdr:spPr>
        <a:xfrm xmlns:a="http://schemas.openxmlformats.org/drawingml/2006/main">
          <a:off x="1701552" y="11720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1800" b="1" dirty="0" smtClean="0"/>
            <a:t>321</a:t>
          </a:r>
          <a:endParaRPr lang="pt-BR" sz="1800" b="1" dirty="0"/>
        </a:p>
      </cdr:txBody>
    </cdr:sp>
  </cdr:relSizeAnchor>
  <cdr:relSizeAnchor xmlns:cdr="http://schemas.openxmlformats.org/drawingml/2006/chartDrawing">
    <cdr:from>
      <cdr:x>0.46634</cdr:x>
      <cdr:y>0.39369</cdr:y>
    </cdr:from>
    <cdr:to>
      <cdr:x>0.61634</cdr:x>
      <cdr:y>0.61869</cdr:y>
    </cdr:to>
    <cdr:sp macro="" textlink="">
      <cdr:nvSpPr>
        <cdr:cNvPr id="4" name="CaixaDeTexto 3"/>
        <cdr:cNvSpPr txBox="1"/>
      </cdr:nvSpPr>
      <cdr:spPr>
        <a:xfrm xmlns:a="http://schemas.openxmlformats.org/drawingml/2006/main">
          <a:off x="2842828" y="159995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1800" b="1" dirty="0" smtClean="0"/>
            <a:t>155</a:t>
          </a:r>
          <a:endParaRPr lang="pt-BR" sz="1800" b="1" dirty="0"/>
        </a:p>
      </cdr:txBody>
    </cdr:sp>
  </cdr:relSizeAnchor>
  <cdr:relSizeAnchor xmlns:cdr="http://schemas.openxmlformats.org/drawingml/2006/chartDrawing">
    <cdr:from>
      <cdr:x>0.52362</cdr:x>
      <cdr:y>0.35825</cdr:y>
    </cdr:from>
    <cdr:to>
      <cdr:x>0.67362</cdr:x>
      <cdr:y>0.58325</cdr:y>
    </cdr:to>
    <cdr:sp macro="" textlink="">
      <cdr:nvSpPr>
        <cdr:cNvPr id="5" name="CaixaDeTexto 4"/>
        <cdr:cNvSpPr txBox="1"/>
      </cdr:nvSpPr>
      <cdr:spPr>
        <a:xfrm xmlns:a="http://schemas.openxmlformats.org/drawingml/2006/main">
          <a:off x="3192016" y="145593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1800" b="1" dirty="0" smtClean="0"/>
            <a:t> 166</a:t>
          </a:r>
          <a:endParaRPr lang="pt-BR" sz="1800" b="1" dirty="0"/>
        </a:p>
      </cdr:txBody>
    </cdr:sp>
  </cdr:relSizeAnchor>
  <cdr:relSizeAnchor xmlns:cdr="http://schemas.openxmlformats.org/drawingml/2006/chartDrawing">
    <cdr:from>
      <cdr:x>0.58625</cdr:x>
      <cdr:y>0.33434</cdr:y>
    </cdr:from>
    <cdr:to>
      <cdr:x>0.73625</cdr:x>
      <cdr:y>0.55934</cdr:y>
    </cdr:to>
    <cdr:sp macro="" textlink="">
      <cdr:nvSpPr>
        <cdr:cNvPr id="6" name="CaixaDeTexto 5"/>
        <cdr:cNvSpPr txBox="1"/>
      </cdr:nvSpPr>
      <cdr:spPr>
        <a:xfrm xmlns:a="http://schemas.openxmlformats.org/drawingml/2006/main">
          <a:off x="3573761" y="135877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1800" b="1" dirty="0" smtClean="0"/>
            <a:t> 174</a:t>
          </a:r>
          <a:endParaRPr lang="pt-BR" sz="18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386997-8CBA-4D7F-9128-85BC6DE4DFB1}" type="datetimeFigureOut">
              <a:rPr lang="pt-BR" smtClean="0"/>
              <a:t>31/03/2020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C87684-0575-496D-B979-D5730E28DB3F}" type="slidenum">
              <a:rPr lang="pt-BR" smtClean="0"/>
              <a:t>‹nº›</a:t>
            </a:fld>
            <a:endParaRPr lang="pt-BR"/>
          </a:p>
        </p:txBody>
      </p:sp>
    </p:spTree>
    <p:extLst>
      <p:ext uri="{BB962C8B-B14F-4D97-AF65-F5344CB8AC3E}">
        <p14:creationId xmlns:p14="http://schemas.microsoft.com/office/powerpoint/2010/main" val="1229433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smtClean="0"/>
              <a:t> </a:t>
            </a:r>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CAB17-72C1-4A90-8D0F-C8775FB268DD}"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pt-B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5881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0DF3C0B-77FD-4317-83DC-4D6744FDB832}" type="datetimeFigureOut">
              <a:rPr lang="pt-BR" smtClean="0">
                <a:solidFill>
                  <a:prstClr val="black">
                    <a:tint val="75000"/>
                  </a:prstClr>
                </a:solidFill>
              </a:rPr>
              <a:pPr/>
              <a:t>31/03/2020</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15D0F8A-312F-4C30-9411-239B695C2ED6}"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2635484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0DF3C0B-77FD-4317-83DC-4D6744FDB832}" type="datetimeFigureOut">
              <a:rPr lang="pt-BR" smtClean="0">
                <a:solidFill>
                  <a:prstClr val="black">
                    <a:tint val="75000"/>
                  </a:prstClr>
                </a:solidFill>
              </a:rPr>
              <a:pPr/>
              <a:t>31/03/2020</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15D0F8A-312F-4C30-9411-239B695C2ED6}"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350247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0DF3C0B-77FD-4317-83DC-4D6744FDB832}" type="datetimeFigureOut">
              <a:rPr lang="pt-BR" smtClean="0">
                <a:solidFill>
                  <a:prstClr val="black">
                    <a:tint val="75000"/>
                  </a:prstClr>
                </a:solidFill>
              </a:rPr>
              <a:pPr/>
              <a:t>31/03/2020</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15D0F8A-312F-4C30-9411-239B695C2ED6}"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1488770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94E567C-CD04-4476-A124-FE4ACD559128}" type="datetime1">
              <a:rPr lang="pt-BR" smtClean="0">
                <a:solidFill>
                  <a:prstClr val="black">
                    <a:tint val="75000"/>
                  </a:prstClr>
                </a:solidFill>
              </a:rPr>
              <a:pPr/>
              <a:t>31/03/2020</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87D4D408-1A71-4D23-B783-1DEE782D89AD}"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1513101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6E524C0-3F6B-41DF-8C27-C5C6E66A2F06}" type="datetime1">
              <a:rPr lang="pt-BR" smtClean="0">
                <a:solidFill>
                  <a:prstClr val="black">
                    <a:tint val="75000"/>
                  </a:prstClr>
                </a:solidFill>
              </a:rPr>
              <a:pPr/>
              <a:t>31/03/2020</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87D4D408-1A71-4D23-B783-1DEE782D89AD}"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1591735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348938D8-5493-4669-9B54-292A5F2C2F54}" type="datetime1">
              <a:rPr lang="pt-BR" smtClean="0">
                <a:solidFill>
                  <a:prstClr val="black">
                    <a:tint val="75000"/>
                  </a:prstClr>
                </a:solidFill>
              </a:rPr>
              <a:pPr/>
              <a:t>31/03/2020</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87D4D408-1A71-4D23-B783-1DEE782D89AD}"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2685722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A52373B1-B49D-49DE-97C1-7F6EF0AC2116}" type="datetime1">
              <a:rPr lang="pt-BR" smtClean="0">
                <a:solidFill>
                  <a:prstClr val="black">
                    <a:tint val="75000"/>
                  </a:prstClr>
                </a:solidFill>
              </a:rPr>
              <a:pPr/>
              <a:t>31/03/2020</a:t>
            </a:fld>
            <a:endParaRPr lang="pt-BR" dirty="0">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dirty="0">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87D4D408-1A71-4D23-B783-1DEE782D89AD}"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710045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70BD8DE-4434-42FC-9BEA-9E9BD5CC6D7F}" type="datetime1">
              <a:rPr lang="pt-BR" smtClean="0">
                <a:solidFill>
                  <a:prstClr val="black">
                    <a:tint val="75000"/>
                  </a:prstClr>
                </a:solidFill>
              </a:rPr>
              <a:pPr/>
              <a:t>31/03/2020</a:t>
            </a:fld>
            <a:endParaRPr lang="pt-BR" dirty="0">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dirty="0">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87D4D408-1A71-4D23-B783-1DEE782D89AD}"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2755558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1910B93-3573-464B-A330-D7DA1AE74DEF}" type="datetime1">
              <a:rPr lang="pt-BR" smtClean="0">
                <a:solidFill>
                  <a:prstClr val="black">
                    <a:tint val="75000"/>
                  </a:prstClr>
                </a:solidFill>
              </a:rPr>
              <a:pPr/>
              <a:t>31/03/2020</a:t>
            </a:fld>
            <a:endParaRPr lang="pt-BR" dirty="0">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dirty="0">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87D4D408-1A71-4D23-B783-1DEE782D89AD}"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2598478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E5CEDCD-0273-46B4-B341-06D7AB95C158}" type="datetime1">
              <a:rPr lang="pt-BR" smtClean="0">
                <a:solidFill>
                  <a:prstClr val="black">
                    <a:tint val="75000"/>
                  </a:prstClr>
                </a:solidFill>
              </a:rPr>
              <a:pPr/>
              <a:t>31/03/2020</a:t>
            </a:fld>
            <a:endParaRPr lang="pt-BR" dirty="0">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dirty="0">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87D4D408-1A71-4D23-B783-1DEE782D89AD}"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2080803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777A901-8665-43FC-BD32-7DD8665A62EA}" type="datetime1">
              <a:rPr lang="pt-BR" smtClean="0">
                <a:solidFill>
                  <a:prstClr val="black">
                    <a:tint val="75000"/>
                  </a:prstClr>
                </a:solidFill>
              </a:rPr>
              <a:pPr/>
              <a:t>31/03/2020</a:t>
            </a:fld>
            <a:endParaRPr lang="pt-BR" dirty="0">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dirty="0">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87D4D408-1A71-4D23-B783-1DEE782D89AD}"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972022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0DF3C0B-77FD-4317-83DC-4D6744FDB832}" type="datetimeFigureOut">
              <a:rPr lang="pt-BR" smtClean="0">
                <a:solidFill>
                  <a:prstClr val="black">
                    <a:tint val="75000"/>
                  </a:prstClr>
                </a:solidFill>
              </a:rPr>
              <a:pPr/>
              <a:t>31/03/2020</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15D0F8A-312F-4C30-9411-239B695C2ED6}"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2932986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DEF5479-663E-49CB-A596-63FBF61E246B}" type="datetime1">
              <a:rPr lang="pt-BR" smtClean="0">
                <a:solidFill>
                  <a:prstClr val="black">
                    <a:tint val="75000"/>
                  </a:prstClr>
                </a:solidFill>
              </a:rPr>
              <a:pPr/>
              <a:t>31/03/2020</a:t>
            </a:fld>
            <a:endParaRPr lang="pt-BR" dirty="0">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dirty="0">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87D4D408-1A71-4D23-B783-1DEE782D89AD}"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421382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591A48E-EA9A-4445-A530-075490A4F8BE}" type="datetime1">
              <a:rPr lang="pt-BR" smtClean="0">
                <a:solidFill>
                  <a:prstClr val="black">
                    <a:tint val="75000"/>
                  </a:prstClr>
                </a:solidFill>
              </a:rPr>
              <a:pPr/>
              <a:t>31/03/2020</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87D4D408-1A71-4D23-B783-1DEE782D89AD}"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3161933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67D1CBF-52B4-4C5C-9079-1FEA349F7762}" type="datetime1">
              <a:rPr lang="pt-BR" smtClean="0">
                <a:solidFill>
                  <a:prstClr val="black">
                    <a:tint val="75000"/>
                  </a:prstClr>
                </a:solidFill>
              </a:rPr>
              <a:pPr/>
              <a:t>31/03/2020</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87D4D408-1A71-4D23-B783-1DEE782D89AD}"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1862288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00A8BC9-10F3-4A59-8A15-A42F95EBD24D}" type="datetimeFigureOut">
              <a:rPr lang="pt-BR" smtClean="0">
                <a:solidFill>
                  <a:prstClr val="black">
                    <a:tint val="75000"/>
                  </a:prstClr>
                </a:solidFill>
              </a:rPr>
              <a:pPr/>
              <a:t>31/03/2020</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48429117-A5B8-4695-90CF-1A7FCED0A4D0}"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2805082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00A8BC9-10F3-4A59-8A15-A42F95EBD24D}" type="datetimeFigureOut">
              <a:rPr lang="pt-BR" smtClean="0">
                <a:solidFill>
                  <a:prstClr val="black">
                    <a:tint val="75000"/>
                  </a:prstClr>
                </a:solidFill>
              </a:rPr>
              <a:pPr/>
              <a:t>31/03/2020</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48429117-A5B8-4695-90CF-1A7FCED0A4D0}"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754432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000A8BC9-10F3-4A59-8A15-A42F95EBD24D}" type="datetimeFigureOut">
              <a:rPr lang="pt-BR" smtClean="0">
                <a:solidFill>
                  <a:prstClr val="black">
                    <a:tint val="75000"/>
                  </a:prstClr>
                </a:solidFill>
              </a:rPr>
              <a:pPr/>
              <a:t>31/03/2020</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48429117-A5B8-4695-90CF-1A7FCED0A4D0}"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1082811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00A8BC9-10F3-4A59-8A15-A42F95EBD24D}" type="datetimeFigureOut">
              <a:rPr lang="pt-BR" smtClean="0">
                <a:solidFill>
                  <a:prstClr val="black">
                    <a:tint val="75000"/>
                  </a:prstClr>
                </a:solidFill>
              </a:rPr>
              <a:pPr/>
              <a:t>31/03/2020</a:t>
            </a:fld>
            <a:endParaRPr lang="pt-BR" dirty="0">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dirty="0">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48429117-A5B8-4695-90CF-1A7FCED0A4D0}"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3260418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00A8BC9-10F3-4A59-8A15-A42F95EBD24D}" type="datetimeFigureOut">
              <a:rPr lang="pt-BR" smtClean="0">
                <a:solidFill>
                  <a:prstClr val="black">
                    <a:tint val="75000"/>
                  </a:prstClr>
                </a:solidFill>
              </a:rPr>
              <a:pPr/>
              <a:t>31/03/2020</a:t>
            </a:fld>
            <a:endParaRPr lang="pt-BR" dirty="0">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dirty="0">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48429117-A5B8-4695-90CF-1A7FCED0A4D0}"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1943440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000A8BC9-10F3-4A59-8A15-A42F95EBD24D}" type="datetimeFigureOut">
              <a:rPr lang="pt-BR" smtClean="0">
                <a:solidFill>
                  <a:prstClr val="black">
                    <a:tint val="75000"/>
                  </a:prstClr>
                </a:solidFill>
              </a:rPr>
              <a:pPr/>
              <a:t>31/03/2020</a:t>
            </a:fld>
            <a:endParaRPr lang="pt-BR" dirty="0">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dirty="0">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48429117-A5B8-4695-90CF-1A7FCED0A4D0}"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2816338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00A8BC9-10F3-4A59-8A15-A42F95EBD24D}" type="datetimeFigureOut">
              <a:rPr lang="pt-BR" smtClean="0">
                <a:solidFill>
                  <a:prstClr val="black">
                    <a:tint val="75000"/>
                  </a:prstClr>
                </a:solidFill>
              </a:rPr>
              <a:pPr/>
              <a:t>31/03/2020</a:t>
            </a:fld>
            <a:endParaRPr lang="pt-BR" dirty="0">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dirty="0">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48429117-A5B8-4695-90CF-1A7FCED0A4D0}"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4154145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0DF3C0B-77FD-4317-83DC-4D6744FDB832}" type="datetimeFigureOut">
              <a:rPr lang="pt-BR" smtClean="0">
                <a:solidFill>
                  <a:prstClr val="black">
                    <a:tint val="75000"/>
                  </a:prstClr>
                </a:solidFill>
              </a:rPr>
              <a:pPr/>
              <a:t>31/03/2020</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15D0F8A-312F-4C30-9411-239B695C2ED6}"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1502135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00A8BC9-10F3-4A59-8A15-A42F95EBD24D}" type="datetimeFigureOut">
              <a:rPr lang="pt-BR" smtClean="0">
                <a:solidFill>
                  <a:prstClr val="black">
                    <a:tint val="75000"/>
                  </a:prstClr>
                </a:solidFill>
              </a:rPr>
              <a:pPr/>
              <a:t>31/03/2020</a:t>
            </a:fld>
            <a:endParaRPr lang="pt-BR" dirty="0">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dirty="0">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48429117-A5B8-4695-90CF-1A7FCED0A4D0}"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1249595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00A8BC9-10F3-4A59-8A15-A42F95EBD24D}" type="datetimeFigureOut">
              <a:rPr lang="pt-BR" smtClean="0">
                <a:solidFill>
                  <a:prstClr val="black">
                    <a:tint val="75000"/>
                  </a:prstClr>
                </a:solidFill>
              </a:rPr>
              <a:pPr/>
              <a:t>31/03/2020</a:t>
            </a:fld>
            <a:endParaRPr lang="pt-BR" dirty="0">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dirty="0">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48429117-A5B8-4695-90CF-1A7FCED0A4D0}"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3078370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00A8BC9-10F3-4A59-8A15-A42F95EBD24D}" type="datetimeFigureOut">
              <a:rPr lang="pt-BR" smtClean="0">
                <a:solidFill>
                  <a:prstClr val="black">
                    <a:tint val="75000"/>
                  </a:prstClr>
                </a:solidFill>
              </a:rPr>
              <a:pPr/>
              <a:t>31/03/2020</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48429117-A5B8-4695-90CF-1A7FCED0A4D0}"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21871751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00A8BC9-10F3-4A59-8A15-A42F95EBD24D}" type="datetimeFigureOut">
              <a:rPr lang="pt-BR" smtClean="0">
                <a:solidFill>
                  <a:prstClr val="black">
                    <a:tint val="75000"/>
                  </a:prstClr>
                </a:solidFill>
              </a:rPr>
              <a:pPr/>
              <a:t>31/03/2020</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48429117-A5B8-4695-90CF-1A7FCED0A4D0}"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3030098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94E567C-CD04-4476-A124-FE4ACD559128}" type="datetime1">
              <a:rPr lang="pt-BR" smtClean="0">
                <a:solidFill>
                  <a:prstClr val="black">
                    <a:tint val="75000"/>
                  </a:prstClr>
                </a:solidFill>
              </a:rPr>
              <a:pPr/>
              <a:t>31/03/2020</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87D4D408-1A71-4D23-B783-1DEE782D89AD}"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19989042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6E524C0-3F6B-41DF-8C27-C5C6E66A2F06}" type="datetime1">
              <a:rPr lang="pt-BR" smtClean="0">
                <a:solidFill>
                  <a:prstClr val="black">
                    <a:tint val="75000"/>
                  </a:prstClr>
                </a:solidFill>
              </a:rPr>
              <a:pPr/>
              <a:t>31/03/2020</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87D4D408-1A71-4D23-B783-1DEE782D89AD}"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36840681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348938D8-5493-4669-9B54-292A5F2C2F54}" type="datetime1">
              <a:rPr lang="pt-BR" smtClean="0">
                <a:solidFill>
                  <a:prstClr val="black">
                    <a:tint val="75000"/>
                  </a:prstClr>
                </a:solidFill>
              </a:rPr>
              <a:pPr/>
              <a:t>31/03/2020</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87D4D408-1A71-4D23-B783-1DEE782D89AD}"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3463121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A52373B1-B49D-49DE-97C1-7F6EF0AC2116}" type="datetime1">
              <a:rPr lang="pt-BR" smtClean="0">
                <a:solidFill>
                  <a:prstClr val="black">
                    <a:tint val="75000"/>
                  </a:prstClr>
                </a:solidFill>
              </a:rPr>
              <a:pPr/>
              <a:t>31/03/2020</a:t>
            </a:fld>
            <a:endParaRPr lang="pt-BR" dirty="0">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dirty="0">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87D4D408-1A71-4D23-B783-1DEE782D89AD}"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1970408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70BD8DE-4434-42FC-9BEA-9E9BD5CC6D7F}" type="datetime1">
              <a:rPr lang="pt-BR" smtClean="0">
                <a:solidFill>
                  <a:prstClr val="black">
                    <a:tint val="75000"/>
                  </a:prstClr>
                </a:solidFill>
              </a:rPr>
              <a:pPr/>
              <a:t>31/03/2020</a:t>
            </a:fld>
            <a:endParaRPr lang="pt-BR" dirty="0">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dirty="0">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87D4D408-1A71-4D23-B783-1DEE782D89AD}"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16788122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1910B93-3573-464B-A330-D7DA1AE74DEF}" type="datetime1">
              <a:rPr lang="pt-BR" smtClean="0">
                <a:solidFill>
                  <a:prstClr val="black">
                    <a:tint val="75000"/>
                  </a:prstClr>
                </a:solidFill>
              </a:rPr>
              <a:pPr/>
              <a:t>31/03/2020</a:t>
            </a:fld>
            <a:endParaRPr lang="pt-BR" dirty="0">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dirty="0">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87D4D408-1A71-4D23-B783-1DEE782D89AD}"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410749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0DF3C0B-77FD-4317-83DC-4D6744FDB832}" type="datetimeFigureOut">
              <a:rPr lang="pt-BR" smtClean="0">
                <a:solidFill>
                  <a:prstClr val="black">
                    <a:tint val="75000"/>
                  </a:prstClr>
                </a:solidFill>
              </a:rPr>
              <a:pPr/>
              <a:t>31/03/2020</a:t>
            </a:fld>
            <a:endParaRPr lang="pt-BR" dirty="0">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dirty="0">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15D0F8A-312F-4C30-9411-239B695C2ED6}"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10436719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E5CEDCD-0273-46B4-B341-06D7AB95C158}" type="datetime1">
              <a:rPr lang="pt-BR" smtClean="0">
                <a:solidFill>
                  <a:prstClr val="black">
                    <a:tint val="75000"/>
                  </a:prstClr>
                </a:solidFill>
              </a:rPr>
              <a:pPr/>
              <a:t>31/03/2020</a:t>
            </a:fld>
            <a:endParaRPr lang="pt-BR" dirty="0">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dirty="0">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87D4D408-1A71-4D23-B783-1DEE782D89AD}"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24799180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8777A901-8665-43FC-BD32-7DD8665A62EA}" type="datetime1">
              <a:rPr lang="pt-BR" smtClean="0">
                <a:solidFill>
                  <a:prstClr val="black">
                    <a:tint val="75000"/>
                  </a:prstClr>
                </a:solidFill>
              </a:rPr>
              <a:pPr/>
              <a:t>31/03/2020</a:t>
            </a:fld>
            <a:endParaRPr lang="pt-BR" dirty="0">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dirty="0">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87D4D408-1A71-4D23-B783-1DEE782D89AD}"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539796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DEF5479-663E-49CB-A596-63FBF61E246B}" type="datetime1">
              <a:rPr lang="pt-BR" smtClean="0">
                <a:solidFill>
                  <a:prstClr val="black">
                    <a:tint val="75000"/>
                  </a:prstClr>
                </a:solidFill>
              </a:rPr>
              <a:pPr/>
              <a:t>31/03/2020</a:t>
            </a:fld>
            <a:endParaRPr lang="pt-BR" dirty="0">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dirty="0">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87D4D408-1A71-4D23-B783-1DEE782D89AD}"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2883627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591A48E-EA9A-4445-A530-075490A4F8BE}" type="datetime1">
              <a:rPr lang="pt-BR" smtClean="0">
                <a:solidFill>
                  <a:prstClr val="black">
                    <a:tint val="75000"/>
                  </a:prstClr>
                </a:solidFill>
              </a:rPr>
              <a:pPr/>
              <a:t>31/03/2020</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87D4D408-1A71-4D23-B783-1DEE782D89AD}"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39839944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67D1CBF-52B4-4C5C-9079-1FEA349F7762}" type="datetime1">
              <a:rPr lang="pt-BR" smtClean="0">
                <a:solidFill>
                  <a:prstClr val="black">
                    <a:tint val="75000"/>
                  </a:prstClr>
                </a:solidFill>
              </a:rPr>
              <a:pPr/>
              <a:t>31/03/2020</a:t>
            </a:fld>
            <a:endParaRPr lang="pt-BR" dirty="0">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87D4D408-1A71-4D23-B783-1DEE782D89AD}"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292263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0DF3C0B-77FD-4317-83DC-4D6744FDB832}" type="datetimeFigureOut">
              <a:rPr lang="pt-BR" smtClean="0">
                <a:solidFill>
                  <a:prstClr val="black">
                    <a:tint val="75000"/>
                  </a:prstClr>
                </a:solidFill>
              </a:rPr>
              <a:pPr/>
              <a:t>31/03/2020</a:t>
            </a:fld>
            <a:endParaRPr lang="pt-BR" dirty="0">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dirty="0">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215D0F8A-312F-4C30-9411-239B695C2ED6}"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1832145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0DF3C0B-77FD-4317-83DC-4D6744FDB832}" type="datetimeFigureOut">
              <a:rPr lang="pt-BR" smtClean="0">
                <a:solidFill>
                  <a:prstClr val="black">
                    <a:tint val="75000"/>
                  </a:prstClr>
                </a:solidFill>
              </a:rPr>
              <a:pPr/>
              <a:t>31/03/2020</a:t>
            </a:fld>
            <a:endParaRPr lang="pt-BR" dirty="0">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dirty="0">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215D0F8A-312F-4C30-9411-239B695C2ED6}"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3516506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0DF3C0B-77FD-4317-83DC-4D6744FDB832}" type="datetimeFigureOut">
              <a:rPr lang="pt-BR" smtClean="0">
                <a:solidFill>
                  <a:prstClr val="black">
                    <a:tint val="75000"/>
                  </a:prstClr>
                </a:solidFill>
              </a:rPr>
              <a:pPr/>
              <a:t>31/03/2020</a:t>
            </a:fld>
            <a:endParaRPr lang="pt-BR" dirty="0">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dirty="0">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215D0F8A-312F-4C30-9411-239B695C2ED6}"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986251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0DF3C0B-77FD-4317-83DC-4D6744FDB832}" type="datetimeFigureOut">
              <a:rPr lang="pt-BR" smtClean="0">
                <a:solidFill>
                  <a:prstClr val="black">
                    <a:tint val="75000"/>
                  </a:prstClr>
                </a:solidFill>
              </a:rPr>
              <a:pPr/>
              <a:t>31/03/2020</a:t>
            </a:fld>
            <a:endParaRPr lang="pt-BR" dirty="0">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dirty="0">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15D0F8A-312F-4C30-9411-239B695C2ED6}"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1926091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0DF3C0B-77FD-4317-83DC-4D6744FDB832}" type="datetimeFigureOut">
              <a:rPr lang="pt-BR" smtClean="0">
                <a:solidFill>
                  <a:prstClr val="black">
                    <a:tint val="75000"/>
                  </a:prstClr>
                </a:solidFill>
              </a:rPr>
              <a:pPr/>
              <a:t>31/03/2020</a:t>
            </a:fld>
            <a:endParaRPr lang="pt-BR" dirty="0">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dirty="0">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15D0F8A-312F-4C30-9411-239B695C2ED6}"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4075448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F3C0B-77FD-4317-83DC-4D6744FDB832}" type="datetimeFigureOut">
              <a:rPr lang="pt-BR" smtClean="0">
                <a:solidFill>
                  <a:prstClr val="black">
                    <a:tint val="75000"/>
                  </a:prstClr>
                </a:solidFill>
              </a:rPr>
              <a:pPr/>
              <a:t>31/03/2020</a:t>
            </a:fld>
            <a:endParaRPr lang="pt-BR" dirty="0">
              <a:solidFill>
                <a:prstClr val="black">
                  <a:tint val="75000"/>
                </a:prstClr>
              </a:solidFill>
            </a:endParaRP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solidFill>
                <a:prstClr val="black">
                  <a:tint val="75000"/>
                </a:prstClr>
              </a:solidFill>
            </a:endParaRP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D0F8A-312F-4C30-9411-239B695C2ED6}"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908256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C533F-F1F0-4F08-9E69-AE8B119151A7}" type="datetime1">
              <a:rPr lang="pt-BR" smtClean="0">
                <a:solidFill>
                  <a:prstClr val="black">
                    <a:tint val="75000"/>
                  </a:prstClr>
                </a:solidFill>
              </a:rPr>
              <a:pPr/>
              <a:t>31/03/2020</a:t>
            </a:fld>
            <a:endParaRPr lang="pt-BR" dirty="0">
              <a:solidFill>
                <a:prstClr val="black">
                  <a:tint val="75000"/>
                </a:prstClr>
              </a:solidFill>
            </a:endParaRP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solidFill>
                <a:prstClr val="black">
                  <a:tint val="75000"/>
                </a:prstClr>
              </a:solidFill>
            </a:endParaRP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4D408-1A71-4D23-B783-1DEE782D89AD}"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13910394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A8BC9-10F3-4A59-8A15-A42F95EBD24D}" type="datetimeFigureOut">
              <a:rPr lang="pt-BR" smtClean="0">
                <a:solidFill>
                  <a:prstClr val="black">
                    <a:tint val="75000"/>
                  </a:prstClr>
                </a:solidFill>
              </a:rPr>
              <a:pPr/>
              <a:t>31/03/2020</a:t>
            </a:fld>
            <a:endParaRPr lang="pt-BR" dirty="0">
              <a:solidFill>
                <a:prstClr val="black">
                  <a:tint val="75000"/>
                </a:prstClr>
              </a:solidFill>
            </a:endParaRP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solidFill>
                <a:prstClr val="black">
                  <a:tint val="75000"/>
                </a:prstClr>
              </a:solidFill>
            </a:endParaRP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29117-A5B8-4695-90CF-1A7FCED0A4D0}"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16409175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C533F-F1F0-4F08-9E69-AE8B119151A7}" type="datetime1">
              <a:rPr lang="pt-BR" smtClean="0">
                <a:solidFill>
                  <a:prstClr val="black">
                    <a:tint val="75000"/>
                  </a:prstClr>
                </a:solidFill>
              </a:rPr>
              <a:pPr/>
              <a:t>31/03/2020</a:t>
            </a:fld>
            <a:endParaRPr lang="pt-BR" dirty="0">
              <a:solidFill>
                <a:prstClr val="black">
                  <a:tint val="75000"/>
                </a:prstClr>
              </a:solidFill>
            </a:endParaRP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solidFill>
                <a:prstClr val="black">
                  <a:tint val="75000"/>
                </a:prstClr>
              </a:solidFill>
            </a:endParaRP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4D408-1A71-4D23-B783-1DEE782D89AD}"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22500024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0.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8.xml"/><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40.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9.jpg"/></Relationships>
</file>

<file path=ppt/slides/_rels/slide6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jp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80.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005514" y="2685263"/>
            <a:ext cx="5736833" cy="573074"/>
          </a:xfrm>
          <a:prstGeom prst="rect">
            <a:avLst/>
          </a:prstGeom>
        </p:spPr>
      </p:pic>
    </p:spTree>
    <p:extLst>
      <p:ext uri="{BB962C8B-B14F-4D97-AF65-F5344CB8AC3E}">
        <p14:creationId xmlns:p14="http://schemas.microsoft.com/office/powerpoint/2010/main" val="38689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18221" y="3140969"/>
            <a:ext cx="8136904" cy="2769989"/>
          </a:xfrm>
          <a:prstGeom prst="rect">
            <a:avLst/>
          </a:prstGeom>
          <a:noFill/>
        </p:spPr>
        <p:txBody>
          <a:bodyPr wrap="square" rtlCol="0">
            <a:spAutoFit/>
          </a:bodyPr>
          <a:lstStyle/>
          <a:p>
            <a:r>
              <a:rPr lang="pt-BR" sz="5400" b="1" i="1" dirty="0">
                <a:solidFill>
                  <a:srgbClr val="1F497D"/>
                </a:solidFill>
                <a:effectLst>
                  <a:outerShdw blurRad="38100" dist="38100" dir="2700000" algn="tl">
                    <a:srgbClr val="000000">
                      <a:alpha val="43137"/>
                    </a:srgbClr>
                  </a:outerShdw>
                </a:effectLst>
                <a:latin typeface="Calibri"/>
              </a:rPr>
              <a:t>       </a:t>
            </a:r>
            <a:r>
              <a:rPr lang="pt-BR" sz="4000" b="1" i="1" dirty="0">
                <a:solidFill>
                  <a:srgbClr val="1F497D"/>
                </a:solidFill>
                <a:effectLst>
                  <a:outerShdw blurRad="38100" dist="38100" dir="2700000" algn="tl">
                    <a:srgbClr val="000000">
                      <a:alpha val="43137"/>
                    </a:srgbClr>
                  </a:outerShdw>
                </a:effectLst>
                <a:latin typeface="Calibri"/>
              </a:rPr>
              <a:t>NA  PRÁTICA  O  OBJETO  DO </a:t>
            </a:r>
          </a:p>
          <a:p>
            <a:r>
              <a:rPr lang="pt-BR" sz="4000" b="1" i="1" dirty="0">
                <a:solidFill>
                  <a:srgbClr val="1F497D"/>
                </a:solidFill>
                <a:effectLst>
                  <a:outerShdw blurRad="38100" dist="38100" dir="2700000" algn="tl">
                    <a:srgbClr val="000000">
                      <a:alpha val="43137"/>
                    </a:srgbClr>
                  </a:outerShdw>
                </a:effectLst>
                <a:latin typeface="Calibri"/>
              </a:rPr>
              <a:t>         ESTUDO  DA  ECONOMIA É A</a:t>
            </a:r>
          </a:p>
          <a:p>
            <a:r>
              <a:rPr lang="pt-BR" sz="4000" b="1" i="1" dirty="0">
                <a:solidFill>
                  <a:srgbClr val="1F497D"/>
                </a:solidFill>
                <a:effectLst>
                  <a:outerShdw blurRad="38100" dist="38100" dir="2700000" algn="tl">
                    <a:srgbClr val="000000">
                      <a:alpha val="43137"/>
                    </a:srgbClr>
                  </a:outerShdw>
                </a:effectLst>
                <a:latin typeface="Calibri"/>
              </a:rPr>
              <a:t>		</a:t>
            </a:r>
            <a:r>
              <a:rPr lang="pt-BR" sz="8000" b="1" i="1" dirty="0">
                <a:solidFill>
                  <a:srgbClr val="1F497D"/>
                </a:solidFill>
                <a:effectLst>
                  <a:outerShdw blurRad="38100" dist="38100" dir="2700000" algn="tl">
                    <a:srgbClr val="000000">
                      <a:alpha val="43137"/>
                    </a:srgbClr>
                  </a:outerShdw>
                </a:effectLst>
                <a:latin typeface="Calibri"/>
              </a:rPr>
              <a:t>ESCASSEZ </a:t>
            </a:r>
            <a:r>
              <a:rPr lang="pt-BR" sz="4000" b="1" i="1" dirty="0">
                <a:solidFill>
                  <a:srgbClr val="1F497D"/>
                </a:solidFill>
                <a:effectLst>
                  <a:outerShdw blurRad="38100" dist="38100" dir="2700000" algn="tl">
                    <a:srgbClr val="000000">
                      <a:alpha val="43137"/>
                    </a:srgbClr>
                  </a:outerShdw>
                </a:effectLst>
                <a:latin typeface="Calibri"/>
              </a:rPr>
              <a:t>         </a:t>
            </a:r>
          </a:p>
        </p:txBody>
      </p:sp>
      <p:sp>
        <p:nvSpPr>
          <p:cNvPr id="3" name="Espaço Reservado para Número de Slide 2"/>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10</a:t>
            </a:fld>
            <a:endParaRPr lang="pt-BR" dirty="0">
              <a:solidFill>
                <a:prstClr val="black">
                  <a:tint val="75000"/>
                </a:prstClr>
              </a:solidFill>
              <a:latin typeface="Calibri"/>
            </a:endParaRPr>
          </a:p>
        </p:txBody>
      </p:sp>
      <p:sp>
        <p:nvSpPr>
          <p:cNvPr id="7" name="CaixaDeTexto 6"/>
          <p:cNvSpPr txBox="1"/>
          <p:nvPr/>
        </p:nvSpPr>
        <p:spPr>
          <a:xfrm>
            <a:off x="-8959610" y="476673"/>
            <a:ext cx="184731" cy="646331"/>
          </a:xfrm>
          <a:prstGeom prst="rect">
            <a:avLst/>
          </a:prstGeom>
          <a:noFill/>
        </p:spPr>
        <p:txBody>
          <a:bodyPr wrap="none" rtlCol="0">
            <a:spAutoFit/>
          </a:bodyPr>
          <a:lstStyle/>
          <a:p>
            <a:endParaRPr lang="pt-BR" b="1" dirty="0">
              <a:solidFill>
                <a:srgbClr val="1F497D"/>
              </a:solidFill>
              <a:effectLst>
                <a:outerShdw blurRad="38100" dist="38100" dir="2700000" algn="tl">
                  <a:srgbClr val="000000">
                    <a:alpha val="43137"/>
                  </a:srgbClr>
                </a:outerShdw>
              </a:effectLst>
              <a:latin typeface="Calibri"/>
            </a:endParaRPr>
          </a:p>
          <a:p>
            <a:endParaRPr lang="pt-BR" dirty="0">
              <a:solidFill>
                <a:prstClr val="black"/>
              </a:solidFill>
              <a:latin typeface="Calibri"/>
            </a:endParaRPr>
          </a:p>
        </p:txBody>
      </p:sp>
      <p:sp>
        <p:nvSpPr>
          <p:cNvPr id="8" name="Elipse 7"/>
          <p:cNvSpPr/>
          <p:nvPr/>
        </p:nvSpPr>
        <p:spPr>
          <a:xfrm>
            <a:off x="1553948" y="163314"/>
            <a:ext cx="2669844" cy="2257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prstClr val="white"/>
                </a:solidFill>
                <a:latin typeface="Calibri"/>
              </a:rPr>
              <a:t>Necessidades Humanas</a:t>
            </a:r>
          </a:p>
          <a:p>
            <a:pPr algn="ctr"/>
            <a:r>
              <a:rPr lang="pt-BR" sz="2400" dirty="0">
                <a:solidFill>
                  <a:prstClr val="white"/>
                </a:solidFill>
                <a:latin typeface="Calibri"/>
              </a:rPr>
              <a:t>Ilimitadas</a:t>
            </a:r>
          </a:p>
        </p:txBody>
      </p:sp>
      <p:sp>
        <p:nvSpPr>
          <p:cNvPr id="9" name="Elipse 8"/>
          <p:cNvSpPr/>
          <p:nvPr/>
        </p:nvSpPr>
        <p:spPr>
          <a:xfrm>
            <a:off x="4943872" y="163314"/>
            <a:ext cx="2376264" cy="21855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prstClr val="white"/>
                </a:solidFill>
                <a:latin typeface="Calibri"/>
              </a:rPr>
              <a:t>Recursos </a:t>
            </a:r>
          </a:p>
          <a:p>
            <a:pPr algn="ctr"/>
            <a:r>
              <a:rPr lang="pt-BR" sz="2400" dirty="0">
                <a:solidFill>
                  <a:prstClr val="white"/>
                </a:solidFill>
                <a:latin typeface="Calibri"/>
              </a:rPr>
              <a:t>Produtivos </a:t>
            </a:r>
          </a:p>
          <a:p>
            <a:pPr algn="ctr"/>
            <a:r>
              <a:rPr lang="pt-BR" sz="2400" dirty="0">
                <a:solidFill>
                  <a:prstClr val="white"/>
                </a:solidFill>
                <a:latin typeface="Calibri"/>
              </a:rPr>
              <a:t>Limitados</a:t>
            </a:r>
          </a:p>
        </p:txBody>
      </p:sp>
      <p:sp>
        <p:nvSpPr>
          <p:cNvPr id="10" name="Elipse 9"/>
          <p:cNvSpPr/>
          <p:nvPr/>
        </p:nvSpPr>
        <p:spPr>
          <a:xfrm>
            <a:off x="8189377" y="163314"/>
            <a:ext cx="2376264" cy="21855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solidFill>
                  <a:prstClr val="white"/>
                </a:solidFill>
                <a:latin typeface="Calibri"/>
              </a:rPr>
              <a:t>Escassez</a:t>
            </a:r>
          </a:p>
        </p:txBody>
      </p:sp>
      <p:sp>
        <p:nvSpPr>
          <p:cNvPr id="11" name="Seta para a direita 10"/>
          <p:cNvSpPr/>
          <p:nvPr/>
        </p:nvSpPr>
        <p:spPr>
          <a:xfrm>
            <a:off x="4327132" y="1251158"/>
            <a:ext cx="504056" cy="39370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F0000"/>
              </a:solidFill>
              <a:latin typeface="Calibri"/>
            </a:endParaRPr>
          </a:p>
        </p:txBody>
      </p:sp>
      <p:sp>
        <p:nvSpPr>
          <p:cNvPr id="12" name="Seta para a direita 11"/>
          <p:cNvSpPr/>
          <p:nvPr/>
        </p:nvSpPr>
        <p:spPr>
          <a:xfrm>
            <a:off x="7536160" y="1206703"/>
            <a:ext cx="504056" cy="39370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prstClr val="white"/>
              </a:solidFill>
              <a:latin typeface="Calibri"/>
            </a:endParaRPr>
          </a:p>
        </p:txBody>
      </p:sp>
    </p:spTree>
    <p:extLst>
      <p:ext uri="{BB962C8B-B14F-4D97-AF65-F5344CB8AC3E}">
        <p14:creationId xmlns:p14="http://schemas.microsoft.com/office/powerpoint/2010/main" val="3812256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11</a:t>
            </a:fld>
            <a:endParaRPr lang="pt-BR" dirty="0">
              <a:solidFill>
                <a:prstClr val="black">
                  <a:tint val="75000"/>
                </a:prstClr>
              </a:solidFill>
              <a:latin typeface="Calibri"/>
            </a:endParaRPr>
          </a:p>
        </p:txBody>
      </p:sp>
      <p:sp>
        <p:nvSpPr>
          <p:cNvPr id="3" name="Retângulo 2"/>
          <p:cNvSpPr/>
          <p:nvPr/>
        </p:nvSpPr>
        <p:spPr>
          <a:xfrm>
            <a:off x="1524000" y="260649"/>
            <a:ext cx="9144000" cy="5786199"/>
          </a:xfrm>
          <a:prstGeom prst="rect">
            <a:avLst/>
          </a:prstGeom>
        </p:spPr>
        <p:txBody>
          <a:bodyPr wrap="square">
            <a:spAutoFit/>
          </a:bodyPr>
          <a:lstStyle/>
          <a:p>
            <a:pPr lvl="1"/>
            <a:r>
              <a:rPr lang="pt-BR" sz="5400" b="1" dirty="0">
                <a:solidFill>
                  <a:srgbClr val="1F497D"/>
                </a:solidFill>
                <a:effectLst>
                  <a:outerShdw blurRad="38100" dist="38100" dir="2700000" algn="tl">
                    <a:srgbClr val="000000">
                      <a:alpha val="43137"/>
                    </a:srgbClr>
                  </a:outerShdw>
                </a:effectLst>
                <a:latin typeface="Calibri"/>
              </a:rPr>
              <a:t>               </a:t>
            </a:r>
            <a:r>
              <a:rPr lang="pt-BR" sz="5400" b="1" i="1" dirty="0">
                <a:solidFill>
                  <a:srgbClr val="1F497D"/>
                </a:solidFill>
                <a:effectLst>
                  <a:outerShdw blurRad="38100" dist="38100" dir="2700000" algn="tl">
                    <a:srgbClr val="000000">
                      <a:alpha val="43137"/>
                    </a:srgbClr>
                  </a:outerShdw>
                </a:effectLst>
                <a:latin typeface="Calibri"/>
              </a:rPr>
              <a:t>ECONOMIA</a:t>
            </a:r>
          </a:p>
          <a:p>
            <a:pPr lvl="1"/>
            <a:endParaRPr lang="pt-BR" sz="3600" b="1" dirty="0">
              <a:solidFill>
                <a:prstClr val="black"/>
              </a:solidFill>
              <a:latin typeface="Calibri"/>
            </a:endParaRPr>
          </a:p>
          <a:p>
            <a:pPr lvl="1"/>
            <a:r>
              <a:rPr lang="pt-BR" sz="4000" b="1" i="1" dirty="0">
                <a:solidFill>
                  <a:srgbClr val="1F497D"/>
                </a:solidFill>
                <a:effectLst>
                  <a:outerShdw blurRad="38100" dist="38100" dir="2700000" algn="tl">
                    <a:srgbClr val="000000">
                      <a:alpha val="43137"/>
                    </a:srgbClr>
                  </a:outerShdw>
                </a:effectLst>
                <a:latin typeface="Calibri"/>
              </a:rPr>
              <a:t>É o estudo pelo qual a sociedade decide:</a:t>
            </a:r>
          </a:p>
          <a:p>
            <a:pPr lvl="1"/>
            <a:r>
              <a:rPr lang="pt-BR" sz="4000" b="1" i="1" dirty="0">
                <a:solidFill>
                  <a:srgbClr val="1F497D"/>
                </a:solidFill>
                <a:effectLst>
                  <a:outerShdw blurRad="38100" dist="38100" dir="2700000" algn="tl">
                    <a:srgbClr val="000000">
                      <a:alpha val="43137"/>
                    </a:srgbClr>
                  </a:outerShdw>
                </a:effectLst>
                <a:latin typeface="Calibri"/>
              </a:rPr>
              <a:t>		       </a:t>
            </a:r>
          </a:p>
          <a:p>
            <a:pPr lvl="1"/>
            <a:r>
              <a:rPr lang="pt-BR" sz="4000" b="1" i="1" dirty="0">
                <a:solidFill>
                  <a:srgbClr val="1F497D"/>
                </a:solidFill>
                <a:effectLst>
                  <a:outerShdw blurRad="38100" dist="38100" dir="2700000" algn="tl">
                    <a:srgbClr val="000000">
                      <a:alpha val="43137"/>
                    </a:srgbClr>
                  </a:outerShdw>
                </a:effectLst>
                <a:latin typeface="Calibri"/>
              </a:rPr>
              <a:t>                1 - o que e quanto produzir?</a:t>
            </a:r>
          </a:p>
          <a:p>
            <a:pPr lvl="1"/>
            <a:r>
              <a:rPr lang="pt-BR" sz="4000" b="1" i="1" dirty="0">
                <a:solidFill>
                  <a:srgbClr val="1F497D"/>
                </a:solidFill>
                <a:effectLst>
                  <a:outerShdw blurRad="38100" dist="38100" dir="2700000" algn="tl">
                    <a:srgbClr val="000000">
                      <a:alpha val="43137"/>
                    </a:srgbClr>
                  </a:outerShdw>
                </a:effectLst>
                <a:latin typeface="Calibri"/>
              </a:rPr>
              <a:t>		       </a:t>
            </a:r>
          </a:p>
          <a:p>
            <a:pPr lvl="1"/>
            <a:r>
              <a:rPr lang="pt-BR" sz="4000" b="1" i="1" dirty="0">
                <a:solidFill>
                  <a:srgbClr val="1F497D"/>
                </a:solidFill>
                <a:effectLst>
                  <a:outerShdw blurRad="38100" dist="38100" dir="2700000" algn="tl">
                    <a:srgbClr val="000000">
                      <a:alpha val="43137"/>
                    </a:srgbClr>
                  </a:outerShdw>
                </a:effectLst>
                <a:latin typeface="Calibri"/>
              </a:rPr>
              <a:t>                2 - como produzir?</a:t>
            </a:r>
          </a:p>
          <a:p>
            <a:pPr lvl="1"/>
            <a:r>
              <a:rPr lang="pt-BR" sz="4000" b="1" i="1" dirty="0">
                <a:solidFill>
                  <a:srgbClr val="1F497D"/>
                </a:solidFill>
                <a:effectLst>
                  <a:outerShdw blurRad="38100" dist="38100" dir="2700000" algn="tl">
                    <a:srgbClr val="000000">
                      <a:alpha val="43137"/>
                    </a:srgbClr>
                  </a:outerShdw>
                </a:effectLst>
                <a:latin typeface="Calibri"/>
              </a:rPr>
              <a:t>		       </a:t>
            </a:r>
          </a:p>
          <a:p>
            <a:pPr lvl="1"/>
            <a:r>
              <a:rPr lang="pt-BR" sz="4000" b="1" i="1" dirty="0">
                <a:solidFill>
                  <a:srgbClr val="1F497D"/>
                </a:solidFill>
                <a:effectLst>
                  <a:outerShdw blurRad="38100" dist="38100" dir="2700000" algn="tl">
                    <a:srgbClr val="000000">
                      <a:alpha val="43137"/>
                    </a:srgbClr>
                  </a:outerShdw>
                </a:effectLst>
                <a:latin typeface="Calibri"/>
              </a:rPr>
              <a:t>                3 - para quem produzir?</a:t>
            </a:r>
          </a:p>
        </p:txBody>
      </p:sp>
    </p:spTree>
    <p:extLst>
      <p:ext uri="{BB962C8B-B14F-4D97-AF65-F5344CB8AC3E}">
        <p14:creationId xmlns:p14="http://schemas.microsoft.com/office/powerpoint/2010/main" val="15635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p:cNvSpPr txBox="1"/>
          <p:nvPr/>
        </p:nvSpPr>
        <p:spPr>
          <a:xfrm>
            <a:off x="1838803" y="13996"/>
            <a:ext cx="8496944" cy="8340745"/>
          </a:xfrm>
          <a:prstGeom prst="rect">
            <a:avLst/>
          </a:prstGeom>
          <a:noFill/>
        </p:spPr>
        <p:txBody>
          <a:bodyPr wrap="square" rtlCol="0">
            <a:spAutoFit/>
          </a:bodyPr>
          <a:lstStyle/>
          <a:p>
            <a:pPr algn="just"/>
            <a:endParaRPr lang="pt-BR" sz="3200" b="1" i="1" u="sng" dirty="0">
              <a:solidFill>
                <a:srgbClr val="1F497D"/>
              </a:solidFill>
              <a:effectLst>
                <a:outerShdw blurRad="38100" dist="38100" dir="2700000" algn="tl">
                  <a:srgbClr val="000000">
                    <a:alpha val="43137"/>
                  </a:srgbClr>
                </a:outerShdw>
              </a:effectLst>
              <a:latin typeface="Calibri"/>
            </a:endParaRPr>
          </a:p>
          <a:p>
            <a:pPr algn="just"/>
            <a:r>
              <a:rPr lang="pt-BR" sz="3200" b="1" i="1" dirty="0">
                <a:solidFill>
                  <a:srgbClr val="1F497D"/>
                </a:solidFill>
                <a:effectLst>
                  <a:outerShdw blurRad="38100" dist="38100" dir="2700000" algn="tl">
                    <a:srgbClr val="000000">
                      <a:alpha val="43137"/>
                    </a:srgbClr>
                  </a:outerShdw>
                </a:effectLst>
                <a:latin typeface="Calibri"/>
              </a:rPr>
              <a:t>           </a:t>
            </a:r>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outerShdw blurRad="38100" dist="38100" dir="2700000" algn="tl">
                    <a:srgbClr val="000000">
                      <a:alpha val="43137"/>
                    </a:srgbClr>
                  </a:outerShdw>
                </a:effectLst>
                <a:latin typeface="Calibri"/>
              </a:rPr>
              <a:t>O  QUE  E  QUANTO  PRODUZIR?</a:t>
            </a:r>
          </a:p>
          <a:p>
            <a:pPr algn="just"/>
            <a:endParaRPr lang="pt-BR" sz="4000" b="1" dirty="0">
              <a:solidFill>
                <a:srgbClr val="1F497D"/>
              </a:solidFill>
              <a:latin typeface="Calibri"/>
            </a:endParaRPr>
          </a:p>
          <a:p>
            <a:pPr algn="just"/>
            <a:r>
              <a:rPr lang="pt-BR" sz="4000" b="1" dirty="0">
                <a:solidFill>
                  <a:srgbClr val="1F497D"/>
                </a:solidFill>
                <a:latin typeface="Calibri"/>
              </a:rPr>
              <a:t>Significa escolher quais desejos e necessidades serão satisfeitos e em que quantidades.</a:t>
            </a:r>
          </a:p>
          <a:p>
            <a:pPr algn="just"/>
            <a:endParaRPr lang="pt-BR" sz="4000" b="1" dirty="0">
              <a:solidFill>
                <a:srgbClr val="1F497D"/>
              </a:solidFill>
              <a:latin typeface="Calibri"/>
            </a:endParaRPr>
          </a:p>
          <a:p>
            <a:pPr algn="just"/>
            <a:r>
              <a:rPr lang="pt-BR" sz="4000" b="1" dirty="0">
                <a:solidFill>
                  <a:srgbClr val="1F497D"/>
                </a:solidFill>
                <a:latin typeface="Calibri"/>
              </a:rPr>
              <a:t>A sociedade deve produzir mais bens de consumo ou de capital, e quanto? </a:t>
            </a:r>
          </a:p>
          <a:p>
            <a:pPr algn="just"/>
            <a:endParaRPr lang="pt-BR" sz="4000" dirty="0">
              <a:solidFill>
                <a:srgbClr val="1F497D"/>
              </a:solidFill>
              <a:latin typeface="Calibri"/>
            </a:endParaRPr>
          </a:p>
          <a:p>
            <a:endParaRPr lang="pt-BR" dirty="0">
              <a:solidFill>
                <a:prstClr val="black"/>
              </a:solidFill>
              <a:latin typeface="Calibri"/>
            </a:endParaRPr>
          </a:p>
          <a:p>
            <a:endParaRPr lang="pt-BR" dirty="0">
              <a:solidFill>
                <a:prstClr val="black"/>
              </a:solidFill>
              <a:latin typeface="Calibri"/>
            </a:endParaRPr>
          </a:p>
          <a:p>
            <a:endParaRPr lang="pt-BR" dirty="0">
              <a:solidFill>
                <a:prstClr val="black"/>
              </a:solidFill>
              <a:latin typeface="Calibri"/>
            </a:endParaRPr>
          </a:p>
          <a:p>
            <a:endParaRPr lang="pt-BR" dirty="0">
              <a:solidFill>
                <a:prstClr val="black"/>
              </a:solidFill>
              <a:latin typeface="Calibri"/>
            </a:endParaRPr>
          </a:p>
          <a:p>
            <a:endParaRPr lang="pt-BR" dirty="0">
              <a:solidFill>
                <a:prstClr val="black"/>
              </a:solidFill>
              <a:latin typeface="Calibri"/>
            </a:endParaRPr>
          </a:p>
          <a:p>
            <a:endParaRPr lang="pt-BR" dirty="0">
              <a:solidFill>
                <a:prstClr val="black"/>
              </a:solidFill>
              <a:latin typeface="Calibri"/>
            </a:endParaRPr>
          </a:p>
          <a:p>
            <a:endParaRPr lang="pt-BR" dirty="0">
              <a:solidFill>
                <a:prstClr val="black"/>
              </a:solidFill>
              <a:latin typeface="Calibri"/>
            </a:endParaRPr>
          </a:p>
          <a:p>
            <a:endParaRPr lang="pt-BR" dirty="0">
              <a:solidFill>
                <a:prstClr val="black"/>
              </a:solidFill>
              <a:latin typeface="Calibri"/>
            </a:endParaRPr>
          </a:p>
        </p:txBody>
      </p:sp>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12</a:t>
            </a:fld>
            <a:endParaRPr lang="pt-BR" dirty="0">
              <a:solidFill>
                <a:prstClr val="black">
                  <a:tint val="75000"/>
                </a:prstClr>
              </a:solidFill>
              <a:latin typeface="Calibri"/>
            </a:endParaRPr>
          </a:p>
        </p:txBody>
      </p:sp>
    </p:spTree>
    <p:extLst>
      <p:ext uri="{BB962C8B-B14F-4D97-AF65-F5344CB8AC3E}">
        <p14:creationId xmlns:p14="http://schemas.microsoft.com/office/powerpoint/2010/main" val="229857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13</a:t>
            </a:fld>
            <a:endParaRPr lang="pt-BR" dirty="0">
              <a:solidFill>
                <a:prstClr val="black">
                  <a:tint val="75000"/>
                </a:prstClr>
              </a:solidFill>
              <a:latin typeface="Calibri"/>
            </a:endParaRPr>
          </a:p>
        </p:txBody>
      </p:sp>
      <p:sp>
        <p:nvSpPr>
          <p:cNvPr id="3" name="Retângulo 2"/>
          <p:cNvSpPr/>
          <p:nvPr/>
        </p:nvSpPr>
        <p:spPr>
          <a:xfrm>
            <a:off x="2639616" y="692697"/>
            <a:ext cx="7560840" cy="4893647"/>
          </a:xfrm>
          <a:prstGeom prst="rect">
            <a:avLst/>
          </a:prstGeom>
        </p:spPr>
        <p:txBody>
          <a:bodyPr wrap="square">
            <a:spAutoFit/>
          </a:bodyPr>
          <a:lstStyle/>
          <a:p>
            <a:pPr algn="just"/>
            <a:r>
              <a:rPr lang="pt-BR" sz="3200" b="1" i="1" dirty="0">
                <a:solidFill>
                  <a:srgbClr val="1F497D"/>
                </a:solidFill>
                <a:effectLst>
                  <a:outerShdw blurRad="38100" dist="38100" dir="2700000" algn="tl">
                    <a:srgbClr val="000000">
                      <a:alpha val="43137"/>
                    </a:srgbClr>
                  </a:outerShdw>
                </a:effectLst>
                <a:latin typeface="Calibri"/>
              </a:rPr>
              <a:t>              </a:t>
            </a:r>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COMO  PRODUZIR?</a:t>
            </a:r>
          </a:p>
          <a:p>
            <a:pPr algn="just"/>
            <a:endParaRPr lang="pt-BR" sz="3200" b="1" dirty="0">
              <a:solidFill>
                <a:srgbClr val="1F497D"/>
              </a:solidFill>
              <a:latin typeface="Calibri"/>
            </a:endParaRPr>
          </a:p>
          <a:p>
            <a:pPr algn="just"/>
            <a:r>
              <a:rPr lang="pt-BR" sz="4000" b="1" dirty="0">
                <a:solidFill>
                  <a:srgbClr val="1F497D"/>
                </a:solidFill>
                <a:latin typeface="Calibri"/>
              </a:rPr>
              <a:t>É pensar a técnica para se conseguir o máximo de produção com a menor quantidade de recursos. </a:t>
            </a:r>
          </a:p>
          <a:p>
            <a:pPr algn="just"/>
            <a:r>
              <a:rPr lang="pt-BR" sz="4000" b="1" dirty="0">
                <a:solidFill>
                  <a:srgbClr val="1F497D"/>
                </a:solidFill>
                <a:latin typeface="Calibri"/>
              </a:rPr>
              <a:t>É uma questão de eficiência produtiva.</a:t>
            </a:r>
          </a:p>
        </p:txBody>
      </p:sp>
    </p:spTree>
    <p:extLst>
      <p:ext uri="{BB962C8B-B14F-4D97-AF65-F5344CB8AC3E}">
        <p14:creationId xmlns:p14="http://schemas.microsoft.com/office/powerpoint/2010/main" val="4237520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14</a:t>
            </a:fld>
            <a:endParaRPr lang="pt-BR" dirty="0">
              <a:solidFill>
                <a:prstClr val="black">
                  <a:tint val="75000"/>
                </a:prstClr>
              </a:solidFill>
              <a:latin typeface="Calibri"/>
            </a:endParaRPr>
          </a:p>
        </p:txBody>
      </p:sp>
      <p:sp>
        <p:nvSpPr>
          <p:cNvPr id="3" name="Retângulo 2"/>
          <p:cNvSpPr/>
          <p:nvPr/>
        </p:nvSpPr>
        <p:spPr>
          <a:xfrm>
            <a:off x="2063552" y="1659285"/>
            <a:ext cx="8136904" cy="3785652"/>
          </a:xfrm>
          <a:prstGeom prst="rect">
            <a:avLst/>
          </a:prstGeom>
        </p:spPr>
        <p:txBody>
          <a:bodyPr wrap="square">
            <a:spAutoFit/>
          </a:bodyPr>
          <a:lstStyle/>
          <a:p>
            <a:pPr algn="just"/>
            <a:r>
              <a:rPr lang="pt-BR" sz="4000" b="1" dirty="0">
                <a:solidFill>
                  <a:srgbClr val="1F497D"/>
                </a:solidFill>
                <a:latin typeface="Calibri"/>
              </a:rPr>
              <a:t>É decidir quem será o beneficiário da produção ou como o produto será distribuído.</a:t>
            </a:r>
          </a:p>
          <a:p>
            <a:pPr algn="just"/>
            <a:r>
              <a:rPr lang="pt-BR" sz="4000" b="1" dirty="0">
                <a:solidFill>
                  <a:srgbClr val="1F497D"/>
                </a:solidFill>
                <a:latin typeface="Calibri"/>
              </a:rPr>
              <a:t>Como será a distribuição de renda gerada pela atividade econômica. Quais os setores serão beneficiados.  </a:t>
            </a:r>
          </a:p>
        </p:txBody>
      </p:sp>
      <p:sp>
        <p:nvSpPr>
          <p:cNvPr id="5" name="CaixaDeTexto 4"/>
          <p:cNvSpPr txBox="1"/>
          <p:nvPr/>
        </p:nvSpPr>
        <p:spPr>
          <a:xfrm>
            <a:off x="3419059" y="404664"/>
            <a:ext cx="5418727" cy="707886"/>
          </a:xfrm>
          <a:prstGeom prst="rect">
            <a:avLst/>
          </a:prstGeom>
          <a:noFill/>
        </p:spPr>
        <p:txBody>
          <a:bodyPr wrap="non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PARA QUEM PRODUZIR?</a:t>
            </a:r>
          </a:p>
        </p:txBody>
      </p:sp>
    </p:spTree>
    <p:extLst>
      <p:ext uri="{BB962C8B-B14F-4D97-AF65-F5344CB8AC3E}">
        <p14:creationId xmlns:p14="http://schemas.microsoft.com/office/powerpoint/2010/main" val="978702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15</a:t>
            </a:fld>
            <a:endParaRPr lang="pt-BR" dirty="0">
              <a:solidFill>
                <a:prstClr val="black">
                  <a:tint val="75000"/>
                </a:prstClr>
              </a:solidFill>
              <a:latin typeface="Calibri"/>
            </a:endParaRPr>
          </a:p>
        </p:txBody>
      </p:sp>
      <p:sp>
        <p:nvSpPr>
          <p:cNvPr id="3" name="CaixaDeTexto 2"/>
          <p:cNvSpPr txBox="1"/>
          <p:nvPr/>
        </p:nvSpPr>
        <p:spPr>
          <a:xfrm>
            <a:off x="1847528" y="161493"/>
            <a:ext cx="8820472" cy="1200329"/>
          </a:xfrm>
          <a:prstGeom prst="rect">
            <a:avLst/>
          </a:prstGeom>
          <a:noFill/>
        </p:spPr>
        <p:txBody>
          <a:bodyPr wrap="square" rtlCol="0">
            <a:spAutoFit/>
          </a:bodyPr>
          <a:lstStyle/>
          <a:p>
            <a:r>
              <a:rPr lang="pt-BR" sz="3600" dirty="0">
                <a:solidFill>
                  <a:prstClr val="black"/>
                </a:solidFill>
                <a:latin typeface="Calibri"/>
              </a:rPr>
              <a:t>             </a:t>
            </a:r>
            <a:r>
              <a:rPr lang="pt-BR" sz="3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NATUREZA DA INVESTIGAÇÃO </a:t>
            </a:r>
          </a:p>
          <a:p>
            <a:r>
              <a:rPr lang="pt-BR" sz="3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                 NA CIÊNCIA ECONÔMICA</a:t>
            </a:r>
          </a:p>
        </p:txBody>
      </p:sp>
      <p:sp>
        <p:nvSpPr>
          <p:cNvPr id="4" name="CaixaDeTexto 3"/>
          <p:cNvSpPr txBox="1"/>
          <p:nvPr/>
        </p:nvSpPr>
        <p:spPr>
          <a:xfrm>
            <a:off x="2289703" y="1772817"/>
            <a:ext cx="7732847" cy="4031873"/>
          </a:xfrm>
          <a:prstGeom prst="rect">
            <a:avLst/>
          </a:prstGeom>
          <a:noFill/>
        </p:spPr>
        <p:txBody>
          <a:bodyPr wrap="square" rtlCol="0">
            <a:spAutoFit/>
          </a:bodyPr>
          <a:lstStyle/>
          <a:p>
            <a:pPr algn="just"/>
            <a:r>
              <a:rPr lang="pt-BR" sz="3200" b="1" dirty="0">
                <a:solidFill>
                  <a:prstClr val="black"/>
                </a:solidFill>
                <a:effectLst>
                  <a:outerShdw blurRad="38100" dist="38100" dir="2700000" algn="tl">
                    <a:srgbClr val="000000">
                      <a:alpha val="43137"/>
                    </a:srgbClr>
                  </a:outerShdw>
                </a:effectLst>
                <a:latin typeface="Calibri"/>
              </a:rPr>
              <a:t>Diferente da Química, Física , Biologia que podem reproduzir os fenômenos através de experimentação controlada em laboratório, a Economia, necessita esperar pelo tempo para desenvolver observações, a fim de serem utilizadas como evidências no teste das hipóteses sobre o comportamento dos fenômenos.</a:t>
            </a:r>
          </a:p>
        </p:txBody>
      </p:sp>
    </p:spTree>
    <p:extLst>
      <p:ext uri="{BB962C8B-B14F-4D97-AF65-F5344CB8AC3E}">
        <p14:creationId xmlns:p14="http://schemas.microsoft.com/office/powerpoint/2010/main" val="544802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16</a:t>
            </a:fld>
            <a:endParaRPr lang="pt-BR" dirty="0">
              <a:solidFill>
                <a:prstClr val="black">
                  <a:tint val="75000"/>
                </a:prstClr>
              </a:solidFill>
              <a:latin typeface="Calibri"/>
            </a:endParaRPr>
          </a:p>
        </p:txBody>
      </p:sp>
      <p:sp>
        <p:nvSpPr>
          <p:cNvPr id="5" name="CaixaDeTexto 4"/>
          <p:cNvSpPr txBox="1"/>
          <p:nvPr/>
        </p:nvSpPr>
        <p:spPr>
          <a:xfrm>
            <a:off x="1919536" y="1393021"/>
            <a:ext cx="8352928" cy="4524315"/>
          </a:xfrm>
          <a:prstGeom prst="rect">
            <a:avLst/>
          </a:prstGeom>
          <a:noFill/>
        </p:spPr>
        <p:txBody>
          <a:bodyPr wrap="square" rtlCol="0">
            <a:spAutoFit/>
          </a:bodyPr>
          <a:lstStyle/>
          <a:p>
            <a:pPr algn="just"/>
            <a:endParaRPr lang="pt-BR" sz="3600" b="1" dirty="0">
              <a:solidFill>
                <a:srgbClr val="1F497D"/>
              </a:solidFill>
              <a:latin typeface="Calibri"/>
            </a:endParaRPr>
          </a:p>
          <a:p>
            <a:pPr algn="just"/>
            <a:r>
              <a:rPr lang="pt-BR" sz="3600" b="1" dirty="0">
                <a:solidFill>
                  <a:srgbClr val="1F497D"/>
                </a:solidFill>
                <a:latin typeface="Calibri"/>
              </a:rPr>
              <a:t>É a ciência social que estuda como o indivíduo e a sociedade decidem empregar recursos produtivos escassos na produção de bens e serviços, de modo a distribuí-los entre as várias pessoas e grupos da sociedade e afim de satisfazer as necessidades humanas</a:t>
            </a:r>
          </a:p>
        </p:txBody>
      </p:sp>
      <p:sp>
        <p:nvSpPr>
          <p:cNvPr id="6" name="CaixaDeTexto 5"/>
          <p:cNvSpPr txBox="1"/>
          <p:nvPr/>
        </p:nvSpPr>
        <p:spPr>
          <a:xfrm>
            <a:off x="3287688" y="332656"/>
            <a:ext cx="6150534" cy="707886"/>
          </a:xfrm>
          <a:prstGeom prst="rect">
            <a:avLst/>
          </a:prstGeom>
          <a:noFill/>
        </p:spPr>
        <p:txBody>
          <a:bodyPr wrap="squar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CONCEITOS DE ECONOMIA</a:t>
            </a:r>
          </a:p>
        </p:txBody>
      </p:sp>
    </p:spTree>
    <p:extLst>
      <p:ext uri="{BB962C8B-B14F-4D97-AF65-F5344CB8AC3E}">
        <p14:creationId xmlns:p14="http://schemas.microsoft.com/office/powerpoint/2010/main" val="2905964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571650" y="1484785"/>
            <a:ext cx="8928993" cy="4955203"/>
          </a:xfrm>
          <a:prstGeom prst="rect">
            <a:avLst/>
          </a:prstGeom>
          <a:noFill/>
        </p:spPr>
        <p:txBody>
          <a:bodyPr wrap="square" rtlCol="0">
            <a:spAutoFit/>
          </a:bodyPr>
          <a:lstStyle/>
          <a:p>
            <a:pPr algn="just"/>
            <a:r>
              <a:rPr lang="pt-BR" sz="3600" b="1" dirty="0">
                <a:solidFill>
                  <a:srgbClr val="1F497D"/>
                </a:solidFill>
                <a:effectLst>
                  <a:outerShdw blurRad="38100" dist="38100" dir="2700000" algn="tl">
                    <a:srgbClr val="000000">
                      <a:alpha val="43137"/>
                    </a:srgbClr>
                  </a:outerShdw>
                </a:effectLst>
                <a:latin typeface="Calibri"/>
              </a:rPr>
              <a:t>É uma ciência que estuda os processos de produção, distribuição, acumulação e consumo de bens materiais.</a:t>
            </a:r>
          </a:p>
          <a:p>
            <a:pPr algn="just"/>
            <a:endParaRPr lang="pt-BR" sz="3200" dirty="0">
              <a:solidFill>
                <a:srgbClr val="1F497D"/>
              </a:solidFill>
              <a:latin typeface="Calibri"/>
            </a:endParaRPr>
          </a:p>
          <a:p>
            <a:pPr algn="just"/>
            <a:r>
              <a:rPr lang="pt-BR" sz="3600" b="1" dirty="0">
                <a:solidFill>
                  <a:srgbClr val="1F497D"/>
                </a:solidFill>
                <a:effectLst>
                  <a:outerShdw blurRad="38100" dist="38100" dir="2700000" algn="tl">
                    <a:srgbClr val="000000">
                      <a:alpha val="43137"/>
                    </a:srgbClr>
                  </a:outerShdw>
                </a:effectLst>
                <a:latin typeface="Calibri"/>
              </a:rPr>
              <a:t>É o estudo de como as pessoas e a sociedade decidem empregar recursos escassos, que poderiam ter utilizações alternativas, para produzir bens variados.</a:t>
            </a:r>
          </a:p>
          <a:p>
            <a:pPr algn="just"/>
            <a:endParaRPr lang="pt-BR" sz="3200" dirty="0">
              <a:solidFill>
                <a:srgbClr val="1F497D"/>
              </a:solidFill>
              <a:latin typeface="Calibri"/>
            </a:endParaRPr>
          </a:p>
        </p:txBody>
      </p:sp>
      <p:sp>
        <p:nvSpPr>
          <p:cNvPr id="3" name="Espaço Reservado para Número de Slide 2"/>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17</a:t>
            </a:fld>
            <a:endParaRPr lang="pt-BR" dirty="0">
              <a:solidFill>
                <a:prstClr val="black">
                  <a:tint val="75000"/>
                </a:prstClr>
              </a:solidFill>
              <a:latin typeface="Calibri"/>
            </a:endParaRPr>
          </a:p>
        </p:txBody>
      </p:sp>
      <p:sp>
        <p:nvSpPr>
          <p:cNvPr id="4" name="CaixaDeTexto 3"/>
          <p:cNvSpPr txBox="1"/>
          <p:nvPr/>
        </p:nvSpPr>
        <p:spPr>
          <a:xfrm>
            <a:off x="3143672" y="260648"/>
            <a:ext cx="6624736" cy="707886"/>
          </a:xfrm>
          <a:prstGeom prst="rect">
            <a:avLst/>
          </a:prstGeom>
          <a:noFill/>
        </p:spPr>
        <p:txBody>
          <a:bodyPr wrap="squar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CONCEITOS DE ECONOMIA</a:t>
            </a:r>
          </a:p>
        </p:txBody>
      </p:sp>
    </p:spTree>
    <p:extLst>
      <p:ext uri="{BB962C8B-B14F-4D97-AF65-F5344CB8AC3E}">
        <p14:creationId xmlns:p14="http://schemas.microsoft.com/office/powerpoint/2010/main" val="219117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18</a:t>
            </a:fld>
            <a:endParaRPr lang="pt-BR" dirty="0">
              <a:solidFill>
                <a:prstClr val="black">
                  <a:tint val="75000"/>
                </a:prstClr>
              </a:solidFill>
              <a:latin typeface="Calibri"/>
            </a:endParaRPr>
          </a:p>
        </p:txBody>
      </p:sp>
      <p:sp>
        <p:nvSpPr>
          <p:cNvPr id="3" name="CaixaDeTexto 2"/>
          <p:cNvSpPr txBox="1"/>
          <p:nvPr/>
        </p:nvSpPr>
        <p:spPr>
          <a:xfrm>
            <a:off x="2003004" y="788572"/>
            <a:ext cx="8496944" cy="646331"/>
          </a:xfrm>
          <a:prstGeom prst="rect">
            <a:avLst/>
          </a:prstGeom>
          <a:noFill/>
        </p:spPr>
        <p:txBody>
          <a:bodyPr wrap="square" rtlCol="0">
            <a:spAutoFit/>
          </a:bodyPr>
          <a:lstStyle/>
          <a:p>
            <a:r>
              <a:rPr lang="pt-BR" sz="3600" b="1" dirty="0">
                <a:solidFill>
                  <a:srgbClr val="00B050"/>
                </a:solidFill>
                <a:effectLst>
                  <a:outerShdw blurRad="38100" dist="38100" dir="2700000" algn="tl">
                    <a:srgbClr val="000000">
                      <a:alpha val="43137"/>
                    </a:srgbClr>
                  </a:outerShdw>
                </a:effectLst>
                <a:latin typeface="Calibri"/>
              </a:rPr>
              <a:t>O BRASIL ESTÁ PASSANDO POR TRÊS CRISES</a:t>
            </a:r>
          </a:p>
        </p:txBody>
      </p:sp>
      <p:sp>
        <p:nvSpPr>
          <p:cNvPr id="4" name="Fluxograma: Conector 3"/>
          <p:cNvSpPr/>
          <p:nvPr/>
        </p:nvSpPr>
        <p:spPr>
          <a:xfrm>
            <a:off x="3647728" y="2611269"/>
            <a:ext cx="648072" cy="6012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600" dirty="0">
              <a:solidFill>
                <a:prstClr val="white"/>
              </a:solidFill>
              <a:latin typeface="Calibri"/>
            </a:endParaRPr>
          </a:p>
        </p:txBody>
      </p:sp>
      <p:sp>
        <p:nvSpPr>
          <p:cNvPr id="5" name="CaixaDeTexto 4"/>
          <p:cNvSpPr txBox="1"/>
          <p:nvPr/>
        </p:nvSpPr>
        <p:spPr>
          <a:xfrm>
            <a:off x="3853484" y="2583582"/>
            <a:ext cx="4720651" cy="2862322"/>
          </a:xfrm>
          <a:prstGeom prst="rect">
            <a:avLst/>
          </a:prstGeom>
          <a:noFill/>
        </p:spPr>
        <p:txBody>
          <a:bodyPr wrap="none" rtlCol="0">
            <a:spAutoFit/>
          </a:bodyPr>
          <a:lstStyle/>
          <a:p>
            <a:r>
              <a:rPr lang="pt-BR" sz="3600" b="1" dirty="0">
                <a:solidFill>
                  <a:srgbClr val="1F497D"/>
                </a:solidFill>
                <a:effectLst>
                  <a:outerShdw blurRad="38100" dist="38100" dir="2700000" algn="tl">
                    <a:srgbClr val="000000">
                      <a:alpha val="43137"/>
                    </a:srgbClr>
                  </a:outerShdw>
                </a:effectLst>
                <a:latin typeface="Calibri"/>
              </a:rPr>
              <a:t>	CRISE ECONÔMICA</a:t>
            </a:r>
          </a:p>
          <a:p>
            <a:endParaRPr lang="pt-BR" sz="3600" b="1" dirty="0">
              <a:solidFill>
                <a:srgbClr val="1F497D"/>
              </a:solidFill>
              <a:effectLst>
                <a:outerShdw blurRad="38100" dist="38100" dir="2700000" algn="tl">
                  <a:srgbClr val="000000">
                    <a:alpha val="43137"/>
                  </a:srgbClr>
                </a:outerShdw>
              </a:effectLst>
              <a:latin typeface="Calibri"/>
            </a:endParaRPr>
          </a:p>
          <a:p>
            <a:r>
              <a:rPr lang="pt-BR" sz="3600" b="1" dirty="0">
                <a:solidFill>
                  <a:srgbClr val="1F497D"/>
                </a:solidFill>
                <a:effectLst>
                  <a:outerShdw blurRad="38100" dist="38100" dir="2700000" algn="tl">
                    <a:srgbClr val="000000">
                      <a:alpha val="43137"/>
                    </a:srgbClr>
                  </a:outerShdw>
                </a:effectLst>
                <a:latin typeface="Calibri"/>
              </a:rPr>
              <a:t>	CRISE POLÍTICA</a:t>
            </a:r>
          </a:p>
          <a:p>
            <a:endParaRPr lang="pt-BR" sz="3600" b="1" dirty="0">
              <a:solidFill>
                <a:srgbClr val="1F497D"/>
              </a:solidFill>
              <a:effectLst>
                <a:outerShdw blurRad="38100" dist="38100" dir="2700000" algn="tl">
                  <a:srgbClr val="000000">
                    <a:alpha val="43137"/>
                  </a:srgbClr>
                </a:outerShdw>
              </a:effectLst>
              <a:latin typeface="Calibri"/>
            </a:endParaRPr>
          </a:p>
          <a:p>
            <a:r>
              <a:rPr lang="pt-BR" sz="3600" b="1" dirty="0">
                <a:solidFill>
                  <a:srgbClr val="1F497D"/>
                </a:solidFill>
                <a:effectLst>
                  <a:outerShdw blurRad="38100" dist="38100" dir="2700000" algn="tl">
                    <a:srgbClr val="000000">
                      <a:alpha val="43137"/>
                    </a:srgbClr>
                  </a:outerShdw>
                </a:effectLst>
                <a:latin typeface="Calibri"/>
              </a:rPr>
              <a:t>	CRISE SOCIAL</a:t>
            </a:r>
          </a:p>
        </p:txBody>
      </p:sp>
      <p:sp>
        <p:nvSpPr>
          <p:cNvPr id="6" name="Fluxograma: Conector 5"/>
          <p:cNvSpPr/>
          <p:nvPr/>
        </p:nvSpPr>
        <p:spPr>
          <a:xfrm>
            <a:off x="3647728" y="3714135"/>
            <a:ext cx="648072" cy="6012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solidFill>
                  <a:prstClr val="white"/>
                </a:solidFill>
                <a:latin typeface="Calibri"/>
              </a:rPr>
              <a:t>2</a:t>
            </a:r>
          </a:p>
        </p:txBody>
      </p:sp>
      <p:sp>
        <p:nvSpPr>
          <p:cNvPr id="7" name="Fluxograma: Conector 6"/>
          <p:cNvSpPr/>
          <p:nvPr/>
        </p:nvSpPr>
        <p:spPr>
          <a:xfrm>
            <a:off x="3647728" y="4869160"/>
            <a:ext cx="648072" cy="6012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solidFill>
                  <a:prstClr val="white"/>
                </a:solidFill>
                <a:latin typeface="Calibri"/>
              </a:rPr>
              <a:t>3</a:t>
            </a:r>
          </a:p>
        </p:txBody>
      </p:sp>
      <p:sp>
        <p:nvSpPr>
          <p:cNvPr id="8" name="CaixaDeTexto 7"/>
          <p:cNvSpPr txBox="1"/>
          <p:nvPr/>
        </p:nvSpPr>
        <p:spPr>
          <a:xfrm>
            <a:off x="3762412" y="2611270"/>
            <a:ext cx="418704" cy="646331"/>
          </a:xfrm>
          <a:prstGeom prst="rect">
            <a:avLst/>
          </a:prstGeom>
          <a:noFill/>
        </p:spPr>
        <p:txBody>
          <a:bodyPr wrap="none" rtlCol="0">
            <a:spAutoFit/>
          </a:bodyPr>
          <a:lstStyle/>
          <a:p>
            <a:r>
              <a:rPr lang="pt-BR" sz="3600" dirty="0">
                <a:solidFill>
                  <a:srgbClr val="EEECE1"/>
                </a:solidFill>
                <a:latin typeface="Calibri"/>
              </a:rPr>
              <a:t>1</a:t>
            </a:r>
          </a:p>
        </p:txBody>
      </p:sp>
    </p:spTree>
    <p:extLst>
      <p:ext uri="{BB962C8B-B14F-4D97-AF65-F5344CB8AC3E}">
        <p14:creationId xmlns:p14="http://schemas.microsoft.com/office/powerpoint/2010/main" val="2311984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998158" y="2780927"/>
            <a:ext cx="10502537" cy="3662541"/>
          </a:xfrm>
          <a:prstGeom prst="rect">
            <a:avLst/>
          </a:prstGeom>
          <a:noFill/>
        </p:spPr>
        <p:txBody>
          <a:bodyPr wrap="square" rtlCol="0">
            <a:spAutoFit/>
          </a:bodyPr>
          <a:lstStyle/>
          <a:p>
            <a:pPr algn="just"/>
            <a:r>
              <a:rPr lang="pt-BR" sz="3200" dirty="0">
                <a:solidFill>
                  <a:srgbClr val="00B050"/>
                </a:solidFill>
                <a:latin typeface="Calibri"/>
              </a:rPr>
              <a:t>         </a:t>
            </a:r>
          </a:p>
          <a:p>
            <a:pPr algn="just"/>
            <a:r>
              <a:rPr lang="pt-BR" sz="3200" b="1" dirty="0">
                <a:solidFill>
                  <a:srgbClr val="00B050"/>
                </a:solidFill>
                <a:effectLst>
                  <a:outerShdw blurRad="38100" dist="38100" dir="2700000" algn="tl">
                    <a:srgbClr val="000000">
                      <a:alpha val="43137"/>
                    </a:srgbClr>
                  </a:outerShdw>
                </a:effectLst>
                <a:latin typeface="Calibri"/>
              </a:rPr>
              <a:t>                 </a:t>
            </a:r>
            <a:r>
              <a:rPr lang="pt-BR" sz="2800" b="1" dirty="0">
                <a:solidFill>
                  <a:prstClr val="black"/>
                </a:solidFill>
                <a:effectLst>
                  <a:outerShdw blurRad="38100" dist="38100" dir="2700000" algn="tl">
                    <a:srgbClr val="000000">
                      <a:alpha val="43137"/>
                    </a:srgbClr>
                  </a:outerShdw>
                </a:effectLst>
                <a:latin typeface="Calibri"/>
              </a:rPr>
              <a:t>O  GOVERNO  AINDA  TENTA  MINIMIZAR  AS CONSEQUÊNCIAS  DO  APAGÃO DE RACIONALIDADE, PRINCIPALMENTE, DO PERÍODO 2007/2016, QUE DEVASTOU  AS CONTAS PÚBLICAS, ARRUINOU A CREDIBILIDADE DO PAÍS E LANÇOU A ATIVIDADE    PRODUTIVA  EM  UMA  RECESSÃO  QUE  AMEAÇA  SER LONGA E  PROFUNDA;  (DÓLAR, GRAU DE INVESTIMENTO, PIB, GESTÃO DA MATRIZ ENERGÉTICA.</a:t>
            </a:r>
          </a:p>
        </p:txBody>
      </p:sp>
      <p:sp>
        <p:nvSpPr>
          <p:cNvPr id="5" name="Fluxograma: Conector 4"/>
          <p:cNvSpPr/>
          <p:nvPr/>
        </p:nvSpPr>
        <p:spPr>
          <a:xfrm>
            <a:off x="5601354" y="1071432"/>
            <a:ext cx="648073" cy="6684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dirty="0">
                <a:solidFill>
                  <a:prstClr val="white"/>
                </a:solidFill>
                <a:latin typeface="Calibri"/>
              </a:rPr>
              <a:t>1</a:t>
            </a: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1389" y="207705"/>
            <a:ext cx="2588002" cy="2395871"/>
          </a:xfrm>
          <a:prstGeom prst="rect">
            <a:avLst/>
          </a:prstGeom>
        </p:spPr>
      </p:pic>
    </p:spTree>
    <p:extLst>
      <p:ext uri="{BB962C8B-B14F-4D97-AF65-F5344CB8AC3E}">
        <p14:creationId xmlns:p14="http://schemas.microsoft.com/office/powerpoint/2010/main" val="3316969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2</a:t>
            </a:fld>
            <a:endParaRPr lang="pt-BR" dirty="0">
              <a:solidFill>
                <a:prstClr val="black">
                  <a:tint val="75000"/>
                </a:prstClr>
              </a:solidFill>
              <a:latin typeface="Calibri"/>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4" y="548680"/>
            <a:ext cx="8028384" cy="6021288"/>
          </a:xfrm>
          <a:prstGeom prst="rect">
            <a:avLst/>
          </a:prstGeom>
        </p:spPr>
      </p:pic>
    </p:spTree>
    <p:extLst>
      <p:ext uri="{BB962C8B-B14F-4D97-AF65-F5344CB8AC3E}">
        <p14:creationId xmlns:p14="http://schemas.microsoft.com/office/powerpoint/2010/main" val="1699971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034537" y="3103126"/>
            <a:ext cx="8064895" cy="3754874"/>
          </a:xfrm>
          <a:prstGeom prst="rect">
            <a:avLst/>
          </a:prstGeom>
        </p:spPr>
        <p:txBody>
          <a:bodyPr wrap="square">
            <a:spAutoFit/>
          </a:bodyPr>
          <a:lstStyle/>
          <a:p>
            <a:endParaRPr lang="pt-BR" b="1" dirty="0">
              <a:solidFill>
                <a:prstClr val="black"/>
              </a:solidFill>
              <a:effectLst>
                <a:outerShdw blurRad="38100" dist="38100" dir="2700000" algn="tl">
                  <a:srgbClr val="000000">
                    <a:alpha val="43137"/>
                  </a:srgbClr>
                </a:outerShdw>
              </a:effectLst>
              <a:latin typeface="Calibri"/>
            </a:endParaRPr>
          </a:p>
          <a:p>
            <a:pPr algn="just"/>
            <a:r>
              <a:rPr lang="pt-BR" sz="2000" b="1" dirty="0">
                <a:solidFill>
                  <a:prstClr val="black"/>
                </a:solidFill>
                <a:effectLst>
                  <a:outerShdw blurRad="38100" dist="38100" dir="2700000" algn="tl">
                    <a:srgbClr val="000000">
                      <a:alpha val="43137"/>
                    </a:srgbClr>
                  </a:outerShdw>
                </a:effectLst>
                <a:latin typeface="Calibri"/>
              </a:rPr>
              <a:t>O    EXECUTIVO    E    O   LEGISLATIVO TRAVARAM , PRINCIPALMENTE, ENTRE 2014 E A EFETIVAÇÃO DO “IMPEACHMENT DILMA”,  UMA GUERRA PARTICULAR EM QUE AS  DECISÕES DE CADA LADO FORAM TOMADAS POR MOTIVAÇÕES QUE RARAMENTE REPRESENTAVAM  O INTERESSE NACIONAL. DE LÁ PARA CÁ, NADA MUDOU, A PARTIR DO IMPEACHMENT TEMOS O FORA TEMER.</a:t>
            </a:r>
          </a:p>
          <a:p>
            <a:pPr algn="just"/>
            <a:endParaRPr lang="pt-BR" sz="2000" b="1" dirty="0">
              <a:solidFill>
                <a:prstClr val="black"/>
              </a:solidFill>
              <a:effectLst>
                <a:outerShdw blurRad="38100" dist="38100" dir="2700000" algn="tl">
                  <a:srgbClr val="000000">
                    <a:alpha val="43137"/>
                  </a:srgbClr>
                </a:outerShdw>
              </a:effectLst>
              <a:latin typeface="Calibri"/>
            </a:endParaRPr>
          </a:p>
          <a:p>
            <a:pPr algn="just"/>
            <a:r>
              <a:rPr lang="pt-BR" sz="2000" b="1" dirty="0">
                <a:solidFill>
                  <a:prstClr val="black"/>
                </a:solidFill>
                <a:effectLst>
                  <a:outerShdw blurRad="38100" dist="38100" dir="2700000" algn="tl">
                    <a:srgbClr val="000000">
                      <a:alpha val="43137"/>
                    </a:srgbClr>
                  </a:outerShdw>
                </a:effectLst>
                <a:latin typeface="Calibri"/>
              </a:rPr>
              <a:t>AS DECISÕES IMPORTANTES COM RELAÇÃO AS REFORMAS TRIBUTÁRIA, POLÍTICA, E O AJUSTE FISCAL, FORAM SENDO POSTERGADAS, APENAS A REFORMA DA PREVIDÊNCIA FOI APROVADA.</a:t>
            </a:r>
          </a:p>
          <a:p>
            <a:endParaRPr lang="pt-BR" sz="2000" b="1" dirty="0">
              <a:solidFill>
                <a:prstClr val="black"/>
              </a:solidFill>
              <a:effectLst>
                <a:outerShdw blurRad="38100" dist="38100" dir="2700000" algn="tl">
                  <a:srgbClr val="000000">
                    <a:alpha val="43137"/>
                  </a:srgbClr>
                </a:outerShdw>
              </a:effectLst>
              <a:latin typeface="Calibri"/>
            </a:endParaRPr>
          </a:p>
        </p:txBody>
      </p:sp>
      <p:sp>
        <p:nvSpPr>
          <p:cNvPr id="5" name="Fluxograma: Conector 4"/>
          <p:cNvSpPr/>
          <p:nvPr/>
        </p:nvSpPr>
        <p:spPr>
          <a:xfrm>
            <a:off x="2279576" y="1340768"/>
            <a:ext cx="620588" cy="64807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dirty="0">
                <a:solidFill>
                  <a:prstClr val="white"/>
                </a:solidFill>
                <a:latin typeface="Calibri"/>
              </a:rPr>
              <a:t>2</a:t>
            </a: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4608" y="345988"/>
            <a:ext cx="4764752" cy="2637631"/>
          </a:xfrm>
          <a:prstGeom prst="rect">
            <a:avLst/>
          </a:prstGeom>
        </p:spPr>
      </p:pic>
    </p:spTree>
    <p:extLst>
      <p:ext uri="{BB962C8B-B14F-4D97-AF65-F5344CB8AC3E}">
        <p14:creationId xmlns:p14="http://schemas.microsoft.com/office/powerpoint/2010/main" val="1257278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1785" y="65330"/>
            <a:ext cx="3648019" cy="2432013"/>
          </a:xfrm>
          <a:prstGeom prst="rect">
            <a:avLst/>
          </a:prstGeom>
        </p:spPr>
      </p:pic>
      <p:sp>
        <p:nvSpPr>
          <p:cNvPr id="3" name="Fluxograma: Conector 2"/>
          <p:cNvSpPr/>
          <p:nvPr/>
        </p:nvSpPr>
        <p:spPr>
          <a:xfrm>
            <a:off x="3287688" y="836712"/>
            <a:ext cx="648072" cy="6732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dirty="0">
                <a:solidFill>
                  <a:prstClr val="white"/>
                </a:solidFill>
                <a:latin typeface="Calibri"/>
              </a:rPr>
              <a:t>3</a:t>
            </a:r>
          </a:p>
        </p:txBody>
      </p:sp>
      <p:sp>
        <p:nvSpPr>
          <p:cNvPr id="4" name="Retângulo 3"/>
          <p:cNvSpPr/>
          <p:nvPr/>
        </p:nvSpPr>
        <p:spPr>
          <a:xfrm>
            <a:off x="1979138" y="2276872"/>
            <a:ext cx="8208912" cy="3447098"/>
          </a:xfrm>
          <a:prstGeom prst="rect">
            <a:avLst/>
          </a:prstGeom>
        </p:spPr>
        <p:txBody>
          <a:bodyPr wrap="square">
            <a:spAutoFit/>
          </a:bodyPr>
          <a:lstStyle/>
          <a:p>
            <a:pPr algn="just"/>
            <a:endParaRPr lang="pt-BR" b="1" dirty="0">
              <a:solidFill>
                <a:prstClr val="black"/>
              </a:solidFill>
              <a:effectLst>
                <a:outerShdw blurRad="38100" dist="38100" dir="2700000" algn="tl">
                  <a:srgbClr val="000000">
                    <a:alpha val="43137"/>
                  </a:srgbClr>
                </a:outerShdw>
              </a:effectLst>
              <a:latin typeface="Calibri"/>
            </a:endParaRPr>
          </a:p>
          <a:p>
            <a:pPr algn="just"/>
            <a:endParaRPr lang="pt-BR" sz="2000" b="1" dirty="0">
              <a:solidFill>
                <a:prstClr val="black"/>
              </a:solidFill>
              <a:effectLst>
                <a:outerShdw blurRad="38100" dist="38100" dir="2700000" algn="tl">
                  <a:srgbClr val="000000">
                    <a:alpha val="43137"/>
                  </a:srgbClr>
                </a:outerShdw>
              </a:effectLst>
              <a:latin typeface="Calibri"/>
            </a:endParaRPr>
          </a:p>
          <a:p>
            <a:pPr algn="just"/>
            <a:r>
              <a:rPr lang="pt-BR" sz="2000" b="1" dirty="0">
                <a:solidFill>
                  <a:prstClr val="black"/>
                </a:solidFill>
                <a:effectLst>
                  <a:outerShdw blurRad="38100" dist="38100" dir="2700000" algn="tl">
                    <a:srgbClr val="000000">
                      <a:alpha val="43137"/>
                    </a:srgbClr>
                  </a:outerShdw>
                </a:effectLst>
                <a:latin typeface="Calibri"/>
              </a:rPr>
              <a:t>RECENTEMENTE, EM DECORRÊNCIA DE PROGRAMAS GOVERNAMENTAIS DE INCENTIVO AO CONSUMO E AO CRÉDITO, AS CLASSES SOCIAIS, MENOS FAVORECIDAS, TIVERAM ACESSO  A BENS, RARAMENTE ALCANÇADOS, ENTRETANTO, ESSES PROGRAMAS, NÃO SE SUSTENTARAM, FAZENDO COM QUE AS PESSOAS VOLTASSEM AO “STATUS QUO” ANTERIOR.</a:t>
            </a:r>
          </a:p>
          <a:p>
            <a:pPr algn="just"/>
            <a:endParaRPr lang="pt-BR" sz="2000" b="1" dirty="0">
              <a:solidFill>
                <a:prstClr val="black"/>
              </a:solidFill>
              <a:effectLst>
                <a:outerShdw blurRad="38100" dist="38100" dir="2700000" algn="tl">
                  <a:srgbClr val="000000">
                    <a:alpha val="43137"/>
                  </a:srgbClr>
                </a:outerShdw>
              </a:effectLst>
              <a:latin typeface="Calibri"/>
            </a:endParaRPr>
          </a:p>
          <a:p>
            <a:pPr algn="just"/>
            <a:r>
              <a:rPr lang="pt-BR" sz="2000" b="1" dirty="0">
                <a:solidFill>
                  <a:prstClr val="black"/>
                </a:solidFill>
                <a:effectLst>
                  <a:outerShdw blurRad="38100" dist="38100" dir="2700000" algn="tl">
                    <a:srgbClr val="000000">
                      <a:alpha val="43137"/>
                    </a:srgbClr>
                  </a:outerShdw>
                </a:effectLst>
                <a:latin typeface="Calibri"/>
              </a:rPr>
              <a:t>OUTRO FATOR PREOCUPANTE É O DESEMPREGO QUE ATINGIU, NO MÊS DE FEVEREIRO/20, A MÉDIA NACIONAL DE 11,2% O QUE CORRESPONDE A DIMINUIÇÃO DE 11.900.000 POSTOS DE TRABALHO.</a:t>
            </a:r>
          </a:p>
        </p:txBody>
      </p:sp>
    </p:spTree>
    <p:extLst>
      <p:ext uri="{BB962C8B-B14F-4D97-AF65-F5344CB8AC3E}">
        <p14:creationId xmlns:p14="http://schemas.microsoft.com/office/powerpoint/2010/main" val="38524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22</a:t>
            </a:fld>
            <a:endParaRPr lang="pt-BR" dirty="0">
              <a:solidFill>
                <a:prstClr val="black">
                  <a:tint val="75000"/>
                </a:prstClr>
              </a:solidFill>
              <a:latin typeface="Calibri"/>
            </a:endParaRPr>
          </a:p>
        </p:txBody>
      </p:sp>
      <p:sp>
        <p:nvSpPr>
          <p:cNvPr id="3" name="CaixaDeTexto 2"/>
          <p:cNvSpPr txBox="1"/>
          <p:nvPr/>
        </p:nvSpPr>
        <p:spPr>
          <a:xfrm>
            <a:off x="1787601" y="9629"/>
            <a:ext cx="8568952" cy="6494085"/>
          </a:xfrm>
          <a:prstGeom prst="rect">
            <a:avLst/>
          </a:prstGeom>
          <a:noFill/>
        </p:spPr>
        <p:txBody>
          <a:bodyPr wrap="square" rtlCol="0">
            <a:spAutoFit/>
          </a:bodyPr>
          <a:lstStyle/>
          <a:p>
            <a:pPr algn="just"/>
            <a:endParaRPr lang="pt-BR" sz="2400" b="1" dirty="0">
              <a:solidFill>
                <a:prstClr val="black"/>
              </a:solidFill>
              <a:effectLst>
                <a:outerShdw blurRad="38100" dist="38100" dir="2700000" algn="tl">
                  <a:srgbClr val="000000">
                    <a:alpha val="43137"/>
                  </a:srgbClr>
                </a:outerShdw>
              </a:effectLst>
              <a:latin typeface="Calibri"/>
            </a:endParaRPr>
          </a:p>
          <a:p>
            <a:pPr algn="just"/>
            <a:r>
              <a:rPr lang="pt-BR" sz="2400" b="1" dirty="0">
                <a:solidFill>
                  <a:prstClr val="black"/>
                </a:solidFill>
                <a:effectLst>
                  <a:outerShdw blurRad="38100" dist="38100" dir="2700000" algn="tl">
                    <a:srgbClr val="000000">
                      <a:alpha val="43137"/>
                    </a:srgbClr>
                  </a:outerShdw>
                </a:effectLst>
                <a:latin typeface="Calibri"/>
              </a:rPr>
              <a:t>EM  NENHUMA DESSAS FRENTES,  A ECONÔMICA,  A POLÍTICA E A </a:t>
            </a:r>
          </a:p>
          <a:p>
            <a:pPr algn="just"/>
            <a:r>
              <a:rPr lang="pt-BR" sz="2400" b="1" dirty="0">
                <a:solidFill>
                  <a:prstClr val="black"/>
                </a:solidFill>
                <a:effectLst>
                  <a:outerShdw blurRad="38100" dist="38100" dir="2700000" algn="tl">
                    <a:srgbClr val="000000">
                      <a:alpha val="43137"/>
                    </a:srgbClr>
                  </a:outerShdw>
                </a:effectLst>
                <a:latin typeface="Calibri"/>
              </a:rPr>
              <a:t>SOCIAL, ESPERA-SE MELHORAS SIGNIFICATIVAS A CURTO PRAZO.</a:t>
            </a:r>
          </a:p>
          <a:p>
            <a:pPr algn="just"/>
            <a:r>
              <a:rPr lang="pt-BR" sz="2400" b="1" dirty="0">
                <a:solidFill>
                  <a:prstClr val="black"/>
                </a:solidFill>
                <a:effectLst>
                  <a:outerShdw blurRad="38100" dist="38100" dir="2700000" algn="tl">
                    <a:srgbClr val="000000">
                      <a:alpha val="43137"/>
                    </a:srgbClr>
                  </a:outerShdw>
                </a:effectLst>
                <a:latin typeface="Calibri"/>
              </a:rPr>
              <a:t>ESTA É A OPINIÃO DE ECONOMISTAS, EMPRESÁRIOS E ANALISTAS DE DIVERSAS MATIZES IDEOLÓGICAS.</a:t>
            </a:r>
          </a:p>
          <a:p>
            <a:pPr algn="just"/>
            <a:endParaRPr lang="pt-BR" sz="2400" b="1" dirty="0">
              <a:solidFill>
                <a:prstClr val="black"/>
              </a:solidFill>
              <a:effectLst>
                <a:outerShdw blurRad="38100" dist="38100" dir="2700000" algn="tl">
                  <a:srgbClr val="000000">
                    <a:alpha val="43137"/>
                  </a:srgbClr>
                </a:outerShdw>
              </a:effectLst>
              <a:latin typeface="Calibri"/>
            </a:endParaRPr>
          </a:p>
          <a:p>
            <a:pPr algn="just"/>
            <a:r>
              <a:rPr lang="pt-BR" sz="2400" b="1" dirty="0">
                <a:solidFill>
                  <a:srgbClr val="FF0000"/>
                </a:solidFill>
                <a:effectLst>
                  <a:outerShdw blurRad="38100" dist="38100" dir="2700000" algn="tl">
                    <a:srgbClr val="000000">
                      <a:alpha val="43137"/>
                    </a:srgbClr>
                  </a:outerShdw>
                </a:effectLst>
                <a:latin typeface="Calibri"/>
              </a:rPr>
              <a:t>O  BRASIL  JÁ  PASSOU  POR  MOMENTOS  PARECIDOS COM  ESTE  E SOBREVIVEU SEM SEQUELAS?    </a:t>
            </a:r>
            <a:r>
              <a:rPr lang="pt-BR" sz="3200" b="1" dirty="0">
                <a:solidFill>
                  <a:srgbClr val="FF0000"/>
                </a:solidFill>
                <a:effectLst>
                  <a:outerShdw blurRad="38100" dist="38100" dir="2700000" algn="tl">
                    <a:srgbClr val="000000">
                      <a:alpha val="43137"/>
                    </a:srgbClr>
                  </a:outerShdw>
                </a:effectLst>
                <a:latin typeface="Calibri"/>
              </a:rPr>
              <a:t>SIM</a:t>
            </a:r>
          </a:p>
          <a:p>
            <a:pPr algn="just"/>
            <a:endParaRPr lang="pt-BR" sz="2400" b="1" dirty="0">
              <a:solidFill>
                <a:prstClr val="black"/>
              </a:solidFill>
              <a:effectLst>
                <a:outerShdw blurRad="38100" dist="38100" dir="2700000" algn="tl">
                  <a:srgbClr val="000000">
                    <a:alpha val="43137"/>
                  </a:srgbClr>
                </a:outerShdw>
              </a:effectLst>
              <a:latin typeface="Calibri"/>
            </a:endParaRPr>
          </a:p>
          <a:p>
            <a:pPr algn="just"/>
            <a:endParaRPr lang="pt-BR" sz="2400" b="1" dirty="0">
              <a:solidFill>
                <a:prstClr val="black"/>
              </a:solidFill>
              <a:effectLst>
                <a:outerShdw blurRad="38100" dist="38100" dir="2700000" algn="tl">
                  <a:srgbClr val="000000">
                    <a:alpha val="43137"/>
                  </a:srgbClr>
                </a:outerShdw>
              </a:effectLst>
              <a:latin typeface="Calibri"/>
            </a:endParaRPr>
          </a:p>
          <a:p>
            <a:pPr algn="just"/>
            <a:r>
              <a:rPr lang="pt-BR" sz="2400" b="1" dirty="0">
                <a:solidFill>
                  <a:prstClr val="black"/>
                </a:solidFill>
                <a:effectLst>
                  <a:outerShdw blurRad="38100" dist="38100" dir="2700000" algn="tl">
                    <a:srgbClr val="000000">
                      <a:alpha val="43137"/>
                    </a:srgbClr>
                  </a:outerShdw>
                </a:effectLst>
                <a:latin typeface="Calibri"/>
              </a:rPr>
              <a:t>ESCAPAMOS   ANTES,   SEM   MAIORES   TRAUMAS,    POR   NÃO  TER HAVIDO SOBREPOSIÇÃO DE CRISES.</a:t>
            </a:r>
          </a:p>
          <a:p>
            <a:pPr algn="just"/>
            <a:endParaRPr lang="pt-BR" sz="2400" b="1" dirty="0">
              <a:solidFill>
                <a:prstClr val="black"/>
              </a:solidFill>
              <a:effectLst>
                <a:outerShdw blurRad="38100" dist="38100" dir="2700000" algn="tl">
                  <a:srgbClr val="000000">
                    <a:alpha val="43137"/>
                  </a:srgbClr>
                </a:outerShdw>
              </a:effectLst>
              <a:latin typeface="Calibri"/>
            </a:endParaRPr>
          </a:p>
          <a:p>
            <a:pPr algn="just"/>
            <a:endParaRPr lang="pt-BR" sz="2400" b="1" dirty="0">
              <a:solidFill>
                <a:prstClr val="black"/>
              </a:solidFill>
              <a:effectLst>
                <a:outerShdw blurRad="38100" dist="38100" dir="2700000" algn="tl">
                  <a:srgbClr val="000000">
                    <a:alpha val="43137"/>
                  </a:srgbClr>
                </a:outerShdw>
              </a:effectLst>
              <a:latin typeface="Calibri"/>
            </a:endParaRPr>
          </a:p>
          <a:p>
            <a:pPr algn="just"/>
            <a:r>
              <a:rPr lang="pt-BR" sz="2400" b="1" dirty="0">
                <a:solidFill>
                  <a:prstClr val="black"/>
                </a:solidFill>
                <a:effectLst>
                  <a:outerShdw blurRad="38100" dist="38100" dir="2700000" algn="tl">
                    <a:srgbClr val="000000">
                      <a:alpha val="43137"/>
                    </a:srgbClr>
                  </a:outerShdw>
                </a:effectLst>
                <a:latin typeface="Calibri"/>
              </a:rPr>
              <a:t>O  QUE ASSUSTA,  NO ATUAL MOMENTO, É A POSSIBILIDADE DE QUE AS CRISES   ECONÔMICA,   POLÍTICA   E   SOCIAL   SE  REALIMENTEM LIBERANDO ENERGIAS DESESTABILIZADORAS.</a:t>
            </a:r>
          </a:p>
        </p:txBody>
      </p:sp>
    </p:spTree>
    <p:extLst>
      <p:ext uri="{BB962C8B-B14F-4D97-AF65-F5344CB8AC3E}">
        <p14:creationId xmlns:p14="http://schemas.microsoft.com/office/powerpoint/2010/main" val="3506100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23</a:t>
            </a:fld>
            <a:endParaRPr lang="pt-BR" dirty="0">
              <a:solidFill>
                <a:prstClr val="black">
                  <a:tint val="75000"/>
                </a:prstClr>
              </a:solidFill>
              <a:latin typeface="Calibri"/>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9651" y="4405335"/>
            <a:ext cx="2591465" cy="2253978"/>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221" y="4467497"/>
            <a:ext cx="3200301" cy="2129655"/>
          </a:xfrm>
          <a:prstGeom prst="rect">
            <a:avLst/>
          </a:prstGeom>
        </p:spPr>
      </p:pic>
      <p:sp>
        <p:nvSpPr>
          <p:cNvPr id="4" name="CaixaDeTexto 3"/>
          <p:cNvSpPr txBox="1"/>
          <p:nvPr/>
        </p:nvSpPr>
        <p:spPr>
          <a:xfrm>
            <a:off x="3071665" y="147991"/>
            <a:ext cx="6227923" cy="646331"/>
          </a:xfrm>
          <a:prstGeom prst="rect">
            <a:avLst/>
          </a:prstGeom>
          <a:noFill/>
        </p:spPr>
        <p:txBody>
          <a:bodyPr wrap="none" rtlCol="0">
            <a:spAutoFit/>
          </a:bodyPr>
          <a:lstStyle/>
          <a:p>
            <a:r>
              <a:rPr lang="pt-BR" sz="3600" b="1" dirty="0">
                <a:solidFill>
                  <a:srgbClr val="FF0000"/>
                </a:solidFill>
                <a:effectLst>
                  <a:outerShdw blurRad="38100" dist="38100" dir="2700000" algn="tl">
                    <a:srgbClr val="000000">
                      <a:alpha val="43137"/>
                    </a:srgbClr>
                  </a:outerShdw>
                </a:effectLst>
                <a:latin typeface="Calibri"/>
              </a:rPr>
              <a:t>PROBLEMAS ATUAIS NO BRASIL</a:t>
            </a:r>
          </a:p>
        </p:txBody>
      </p:sp>
      <p:pic>
        <p:nvPicPr>
          <p:cNvPr id="9" name="Image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0738" y="1410789"/>
            <a:ext cx="3027885" cy="2267990"/>
          </a:xfrm>
          <a:prstGeom prst="rect">
            <a:avLst/>
          </a:prstGeom>
        </p:spPr>
      </p:pic>
      <p:pic>
        <p:nvPicPr>
          <p:cNvPr id="6" name="Imagem 5"/>
          <p:cNvPicPr>
            <a:picLocks noChangeAspect="1"/>
          </p:cNvPicPr>
          <p:nvPr/>
        </p:nvPicPr>
        <p:blipFill>
          <a:blip r:embed="rId5"/>
          <a:stretch>
            <a:fillRect/>
          </a:stretch>
        </p:blipFill>
        <p:spPr>
          <a:xfrm>
            <a:off x="6185626" y="1428085"/>
            <a:ext cx="3820523" cy="2385834"/>
          </a:xfrm>
          <a:prstGeom prst="rect">
            <a:avLst/>
          </a:prstGeom>
        </p:spPr>
      </p:pic>
    </p:spTree>
    <p:extLst>
      <p:ext uri="{BB962C8B-B14F-4D97-AF65-F5344CB8AC3E}">
        <p14:creationId xmlns:p14="http://schemas.microsoft.com/office/powerpoint/2010/main" val="1143696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24</a:t>
            </a:fld>
            <a:endParaRPr lang="pt-BR" dirty="0">
              <a:solidFill>
                <a:prstClr val="black">
                  <a:tint val="75000"/>
                </a:prstClr>
              </a:solidFill>
              <a:latin typeface="Calibri"/>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163" y="423105"/>
            <a:ext cx="9037904"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950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uxograma: Processo alternativo 1"/>
          <p:cNvSpPr/>
          <p:nvPr/>
        </p:nvSpPr>
        <p:spPr>
          <a:xfrm>
            <a:off x="2521131" y="235132"/>
            <a:ext cx="6701246" cy="245581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b="1" dirty="0">
                <a:solidFill>
                  <a:prstClr val="white"/>
                </a:solidFill>
                <a:effectLst>
                  <a:outerShdw blurRad="38100" dist="38100" dir="2700000" algn="tl">
                    <a:srgbClr val="000000">
                      <a:alpha val="43137"/>
                    </a:srgbClr>
                  </a:outerShdw>
                </a:effectLst>
                <a:latin typeface="Calibri"/>
              </a:rPr>
              <a:t>O QUE É GRAU DE INVESTIMENTO?</a:t>
            </a:r>
          </a:p>
        </p:txBody>
      </p:sp>
      <p:sp>
        <p:nvSpPr>
          <p:cNvPr id="3" name="CaixaDeTexto 2"/>
          <p:cNvSpPr txBox="1"/>
          <p:nvPr/>
        </p:nvSpPr>
        <p:spPr>
          <a:xfrm>
            <a:off x="888274" y="3410902"/>
            <a:ext cx="10750731" cy="3447098"/>
          </a:xfrm>
          <a:prstGeom prst="rect">
            <a:avLst/>
          </a:prstGeom>
          <a:noFill/>
        </p:spPr>
        <p:txBody>
          <a:bodyPr wrap="square" rtlCol="0">
            <a:spAutoFit/>
          </a:bodyPr>
          <a:lstStyle/>
          <a:p>
            <a:pPr algn="just"/>
            <a:r>
              <a:rPr lang="pt-BR" sz="4000" b="1" dirty="0">
                <a:solidFill>
                  <a:prstClr val="black"/>
                </a:solidFill>
                <a:effectLst>
                  <a:outerShdw blurRad="38100" dist="38100" dir="2700000" algn="tl">
                    <a:srgbClr val="000000">
                      <a:alpha val="43137"/>
                    </a:srgbClr>
                  </a:outerShdw>
                </a:effectLst>
              </a:rPr>
              <a:t>O Grau de Investimento  ou “ </a:t>
            </a:r>
            <a:r>
              <a:rPr lang="pt-BR" sz="4000" b="1" dirty="0" err="1">
                <a:solidFill>
                  <a:prstClr val="black"/>
                </a:solidFill>
                <a:effectLst>
                  <a:outerShdw blurRad="38100" dist="38100" dir="2700000" algn="tl">
                    <a:srgbClr val="000000">
                      <a:alpha val="43137"/>
                    </a:srgbClr>
                  </a:outerShdw>
                </a:effectLst>
              </a:rPr>
              <a:t>Investiment</a:t>
            </a:r>
            <a:r>
              <a:rPr lang="pt-BR" sz="4000" b="1" dirty="0">
                <a:solidFill>
                  <a:prstClr val="black"/>
                </a:solidFill>
                <a:effectLst>
                  <a:outerShdw blurRad="38100" dist="38100" dir="2700000" algn="tl">
                    <a:srgbClr val="000000">
                      <a:alpha val="43137"/>
                    </a:srgbClr>
                  </a:outerShdw>
                </a:effectLst>
              </a:rPr>
              <a:t> Grade” </a:t>
            </a:r>
          </a:p>
          <a:p>
            <a:pPr algn="just"/>
            <a:r>
              <a:rPr lang="pt-BR" sz="4000" b="1" dirty="0">
                <a:solidFill>
                  <a:prstClr val="black"/>
                </a:solidFill>
                <a:effectLst>
                  <a:outerShdw blurRad="38100" dist="38100" dir="2700000" algn="tl">
                    <a:srgbClr val="000000">
                      <a:alpha val="43137"/>
                    </a:srgbClr>
                  </a:outerShdw>
                </a:effectLst>
              </a:rPr>
              <a:t>é    uma   nota    concedida    pelas    Agências   de </a:t>
            </a:r>
          </a:p>
          <a:p>
            <a:pPr algn="just"/>
            <a:r>
              <a:rPr lang="pt-BR" sz="4000" b="1" dirty="0">
                <a:solidFill>
                  <a:prstClr val="black"/>
                </a:solidFill>
                <a:effectLst>
                  <a:outerShdw blurRad="38100" dist="38100" dir="2700000" algn="tl">
                    <a:srgbClr val="000000">
                      <a:alpha val="43137"/>
                    </a:srgbClr>
                  </a:outerShdw>
                </a:effectLst>
              </a:rPr>
              <a:t>Classificação  de risco, </a:t>
            </a:r>
            <a:r>
              <a:rPr lang="pt-BR" sz="4000" b="1" i="1" dirty="0">
                <a:solidFill>
                  <a:prstClr val="black"/>
                </a:solidFill>
                <a:effectLst>
                  <a:outerShdw blurRad="38100" dist="38100" dir="2700000" algn="tl">
                    <a:srgbClr val="000000">
                      <a:alpha val="43137"/>
                    </a:srgbClr>
                  </a:outerShdw>
                </a:effectLst>
              </a:rPr>
              <a:t>que indica a capacidade de </a:t>
            </a:r>
          </a:p>
          <a:p>
            <a:pPr algn="just"/>
            <a:r>
              <a:rPr lang="pt-BR" sz="4000" b="1" i="1" dirty="0">
                <a:solidFill>
                  <a:prstClr val="black"/>
                </a:solidFill>
                <a:effectLst>
                  <a:outerShdw blurRad="38100" dist="38100" dir="2700000" algn="tl">
                    <a:srgbClr val="000000">
                      <a:alpha val="43137"/>
                    </a:srgbClr>
                  </a:outerShdw>
                </a:effectLst>
              </a:rPr>
              <a:t>um   País    ou    uma   Instituição    de   pagar  </a:t>
            </a:r>
            <a:r>
              <a:rPr lang="pt-BR" sz="4000" b="1" dirty="0">
                <a:solidFill>
                  <a:prstClr val="black"/>
                </a:solidFill>
                <a:effectLst>
                  <a:outerShdw blurRad="38100" dist="38100" dir="2700000" algn="tl">
                    <a:srgbClr val="000000">
                      <a:alpha val="43137"/>
                    </a:srgbClr>
                  </a:outerShdw>
                </a:effectLst>
              </a:rPr>
              <a:t>sua  </a:t>
            </a:r>
          </a:p>
          <a:p>
            <a:pPr algn="just"/>
            <a:r>
              <a:rPr lang="pt-BR" sz="4000" b="1" dirty="0">
                <a:solidFill>
                  <a:prstClr val="black"/>
                </a:solidFill>
                <a:effectLst>
                  <a:outerShdw blurRad="38100" dist="38100" dir="2700000" algn="tl">
                    <a:srgbClr val="000000">
                      <a:alpha val="43137"/>
                    </a:srgbClr>
                  </a:outerShdw>
                </a:effectLst>
              </a:rPr>
              <a:t>dívida.   (Interna ou Externa)</a:t>
            </a:r>
          </a:p>
          <a:p>
            <a:pPr algn="just"/>
            <a:endParaRPr lang="pt-BR" dirty="0"/>
          </a:p>
        </p:txBody>
      </p:sp>
    </p:spTree>
    <p:extLst>
      <p:ext uri="{BB962C8B-B14F-4D97-AF65-F5344CB8AC3E}">
        <p14:creationId xmlns:p14="http://schemas.microsoft.com/office/powerpoint/2010/main" val="2692647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26</a:t>
            </a:fld>
            <a:endParaRPr lang="pt-BR" dirty="0">
              <a:solidFill>
                <a:prstClr val="black">
                  <a:tint val="75000"/>
                </a:prstClr>
              </a:solidFill>
              <a:latin typeface="Calibri"/>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195" y="1841862"/>
            <a:ext cx="3202369" cy="2131031"/>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926" y="1774465"/>
            <a:ext cx="3907411" cy="2575672"/>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4564" y="4538230"/>
            <a:ext cx="3701265" cy="2000683"/>
          </a:xfrm>
          <a:prstGeom prst="rect">
            <a:avLst/>
          </a:prstGeom>
        </p:spPr>
      </p:pic>
      <p:sp>
        <p:nvSpPr>
          <p:cNvPr id="7" name="CaixaDeTexto 6"/>
          <p:cNvSpPr txBox="1"/>
          <p:nvPr/>
        </p:nvSpPr>
        <p:spPr>
          <a:xfrm>
            <a:off x="2261118" y="321407"/>
            <a:ext cx="7416824" cy="769441"/>
          </a:xfrm>
          <a:prstGeom prst="rect">
            <a:avLst/>
          </a:prstGeom>
          <a:noFill/>
        </p:spPr>
        <p:txBody>
          <a:bodyPr wrap="square" rtlCol="0">
            <a:spAutoFit/>
          </a:bodyPr>
          <a:lstStyle/>
          <a:p>
            <a:r>
              <a:rPr lang="pt-BR" sz="3600" b="1" dirty="0">
                <a:solidFill>
                  <a:srgbClr val="1F497D"/>
                </a:solidFill>
                <a:effectLst>
                  <a:outerShdw blurRad="38100" dist="38100" dir="2700000" algn="tl">
                    <a:srgbClr val="000000">
                      <a:alpha val="43137"/>
                    </a:srgbClr>
                  </a:outerShdw>
                </a:effectLst>
                <a:latin typeface="Calibri"/>
              </a:rPr>
              <a:t>     </a:t>
            </a:r>
            <a:r>
              <a:rPr lang="pt-BR" sz="4400" b="1" dirty="0">
                <a:solidFill>
                  <a:srgbClr val="1F497D"/>
                </a:solidFill>
                <a:effectLst>
                  <a:outerShdw blurRad="38100" dist="38100" dir="2700000" algn="tl">
                    <a:srgbClr val="000000">
                      <a:alpha val="43137"/>
                    </a:srgbClr>
                  </a:outerShdw>
                </a:effectLst>
                <a:latin typeface="Calibri"/>
              </a:rPr>
              <a:t>AGÊNCIAS DE AVALIAÇÃO</a:t>
            </a:r>
          </a:p>
        </p:txBody>
      </p:sp>
    </p:spTree>
    <p:extLst>
      <p:ext uri="{BB962C8B-B14F-4D97-AF65-F5344CB8AC3E}">
        <p14:creationId xmlns:p14="http://schemas.microsoft.com/office/powerpoint/2010/main" val="30928295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27</a:t>
            </a:fld>
            <a:endParaRPr lang="pt-BR" dirty="0">
              <a:solidFill>
                <a:prstClr val="black">
                  <a:tint val="75000"/>
                </a:prstClr>
              </a:solidFill>
              <a:latin typeface="Calibri"/>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1177" y="136300"/>
            <a:ext cx="6889319" cy="6653053"/>
          </a:xfrm>
          <a:prstGeom prst="rect">
            <a:avLst/>
          </a:prstGeom>
        </p:spPr>
      </p:pic>
      <p:sp>
        <p:nvSpPr>
          <p:cNvPr id="4" name="CaixaDeTexto 3"/>
          <p:cNvSpPr txBox="1"/>
          <p:nvPr/>
        </p:nvSpPr>
        <p:spPr>
          <a:xfrm>
            <a:off x="1631505" y="908721"/>
            <a:ext cx="2160240" cy="4524315"/>
          </a:xfrm>
          <a:prstGeom prst="rect">
            <a:avLst/>
          </a:prstGeom>
          <a:noFill/>
        </p:spPr>
        <p:txBody>
          <a:bodyPr wrap="square" rtlCol="0">
            <a:spAutoFit/>
          </a:bodyPr>
          <a:lstStyle/>
          <a:p>
            <a:r>
              <a:rPr lang="pt-BR" sz="2400" dirty="0">
                <a:solidFill>
                  <a:prstClr val="black"/>
                </a:solidFill>
                <a:latin typeface="Calibri"/>
              </a:rPr>
              <a:t>   </a:t>
            </a:r>
            <a:r>
              <a:rPr lang="pt-BR" sz="2400" b="1" i="1" u="sng" dirty="0">
                <a:solidFill>
                  <a:srgbClr val="1F497D"/>
                </a:solidFill>
                <a:effectLst>
                  <a:outerShdw blurRad="38100" dist="38100" dir="2700000" algn="tl">
                    <a:srgbClr val="000000">
                      <a:alpha val="43137"/>
                    </a:srgbClr>
                  </a:outerShdw>
                </a:effectLst>
                <a:latin typeface="Calibri"/>
              </a:rPr>
              <a:t>BRASIL</a:t>
            </a:r>
          </a:p>
          <a:p>
            <a:endParaRPr lang="pt-BR" sz="2400" dirty="0">
              <a:solidFill>
                <a:prstClr val="black"/>
              </a:solidFill>
              <a:latin typeface="Calibri"/>
            </a:endParaRPr>
          </a:p>
          <a:p>
            <a:r>
              <a:rPr lang="pt-BR" sz="2400" b="1" dirty="0">
                <a:solidFill>
                  <a:prstClr val="black"/>
                </a:solidFill>
                <a:latin typeface="Calibri"/>
              </a:rPr>
              <a:t>    </a:t>
            </a:r>
            <a:r>
              <a:rPr lang="pt-BR" sz="2400" b="1" dirty="0">
                <a:solidFill>
                  <a:prstClr val="black"/>
                </a:solidFill>
                <a:effectLst>
                  <a:outerShdw blurRad="38100" dist="38100" dir="2700000" algn="tl">
                    <a:srgbClr val="000000">
                      <a:alpha val="43137"/>
                    </a:srgbClr>
                  </a:outerShdw>
                </a:effectLst>
                <a:latin typeface="Calibri"/>
              </a:rPr>
              <a:t>S &amp; P </a:t>
            </a:r>
          </a:p>
          <a:p>
            <a:r>
              <a:rPr lang="pt-BR" sz="2400" b="1" dirty="0">
                <a:solidFill>
                  <a:srgbClr val="FFC000"/>
                </a:solidFill>
                <a:effectLst>
                  <a:outerShdw blurRad="38100" dist="38100" dir="2700000" algn="tl">
                    <a:srgbClr val="000000">
                      <a:alpha val="43137"/>
                    </a:srgbClr>
                  </a:outerShdw>
                </a:effectLst>
                <a:latin typeface="Calibri"/>
              </a:rPr>
              <a:t>      BB-</a:t>
            </a:r>
          </a:p>
          <a:p>
            <a:endParaRPr lang="pt-BR" sz="2400" b="1" dirty="0">
              <a:solidFill>
                <a:prstClr val="black"/>
              </a:solidFill>
              <a:latin typeface="Calibri"/>
            </a:endParaRPr>
          </a:p>
          <a:p>
            <a:r>
              <a:rPr lang="pt-BR" sz="2400" b="1" dirty="0">
                <a:solidFill>
                  <a:prstClr val="black"/>
                </a:solidFill>
                <a:latin typeface="Calibri"/>
              </a:rPr>
              <a:t>  </a:t>
            </a:r>
            <a:r>
              <a:rPr lang="pt-BR" sz="2400" b="1" dirty="0">
                <a:solidFill>
                  <a:prstClr val="black"/>
                </a:solidFill>
                <a:effectLst>
                  <a:outerShdw blurRad="38100" dist="38100" dir="2700000" algn="tl">
                    <a:srgbClr val="000000">
                      <a:alpha val="43137"/>
                    </a:srgbClr>
                  </a:outerShdw>
                </a:effectLst>
                <a:latin typeface="Calibri"/>
              </a:rPr>
              <a:t>Moody’s</a:t>
            </a:r>
          </a:p>
          <a:p>
            <a:r>
              <a:rPr lang="pt-BR" sz="2400" b="1" dirty="0">
                <a:solidFill>
                  <a:prstClr val="black"/>
                </a:solidFill>
                <a:effectLst>
                  <a:outerShdw blurRad="38100" dist="38100" dir="2700000" algn="tl">
                    <a:srgbClr val="000000">
                      <a:alpha val="43137"/>
                    </a:srgbClr>
                  </a:outerShdw>
                </a:effectLst>
                <a:latin typeface="Calibri"/>
              </a:rPr>
              <a:t>     </a:t>
            </a:r>
            <a:r>
              <a:rPr lang="pt-BR" sz="2400" b="1" dirty="0">
                <a:solidFill>
                  <a:srgbClr val="FFC000"/>
                </a:solidFill>
                <a:effectLst>
                  <a:outerShdw blurRad="38100" dist="38100" dir="2700000" algn="tl">
                    <a:srgbClr val="000000">
                      <a:alpha val="43137"/>
                    </a:srgbClr>
                  </a:outerShdw>
                </a:effectLst>
                <a:latin typeface="Calibri"/>
              </a:rPr>
              <a:t>Ba2</a:t>
            </a:r>
          </a:p>
          <a:p>
            <a:endParaRPr lang="pt-BR" sz="2400" b="1" dirty="0">
              <a:solidFill>
                <a:prstClr val="black"/>
              </a:solidFill>
              <a:latin typeface="Calibri"/>
            </a:endParaRPr>
          </a:p>
          <a:p>
            <a:r>
              <a:rPr lang="pt-BR" sz="2400" b="1" dirty="0">
                <a:solidFill>
                  <a:prstClr val="black"/>
                </a:solidFill>
                <a:latin typeface="Calibri"/>
              </a:rPr>
              <a:t>     </a:t>
            </a:r>
            <a:r>
              <a:rPr lang="pt-BR" sz="2400" b="1" dirty="0">
                <a:solidFill>
                  <a:prstClr val="black"/>
                </a:solidFill>
                <a:effectLst>
                  <a:outerShdw blurRad="38100" dist="38100" dir="2700000" algn="tl">
                    <a:srgbClr val="000000">
                      <a:alpha val="43137"/>
                    </a:srgbClr>
                  </a:outerShdw>
                </a:effectLst>
                <a:latin typeface="Calibri"/>
              </a:rPr>
              <a:t>Fitch</a:t>
            </a:r>
          </a:p>
          <a:p>
            <a:r>
              <a:rPr lang="pt-BR" sz="2400" b="1" dirty="0">
                <a:solidFill>
                  <a:prstClr val="black"/>
                </a:solidFill>
                <a:effectLst>
                  <a:outerShdw blurRad="38100" dist="38100" dir="2700000" algn="tl">
                    <a:srgbClr val="000000">
                      <a:alpha val="43137"/>
                    </a:srgbClr>
                  </a:outerShdw>
                </a:effectLst>
                <a:latin typeface="Calibri"/>
              </a:rPr>
              <a:t>      </a:t>
            </a:r>
            <a:r>
              <a:rPr lang="pt-BR" sz="2400" b="1" dirty="0">
                <a:solidFill>
                  <a:srgbClr val="FFC000"/>
                </a:solidFill>
                <a:effectLst>
                  <a:outerShdw blurRad="38100" dist="38100" dir="2700000" algn="tl">
                    <a:srgbClr val="000000">
                      <a:alpha val="43137"/>
                    </a:srgbClr>
                  </a:outerShdw>
                </a:effectLst>
                <a:latin typeface="Calibri"/>
              </a:rPr>
              <a:t>BB-</a:t>
            </a:r>
            <a:endParaRPr lang="pt-BR" sz="2400" dirty="0">
              <a:solidFill>
                <a:prstClr val="black"/>
              </a:solidFill>
              <a:latin typeface="Calibri"/>
            </a:endParaRPr>
          </a:p>
          <a:p>
            <a:endParaRPr lang="pt-BR" sz="2400" dirty="0">
              <a:solidFill>
                <a:prstClr val="black"/>
              </a:solidFill>
              <a:latin typeface="Calibri"/>
            </a:endParaRPr>
          </a:p>
          <a:p>
            <a:r>
              <a:rPr lang="pt-BR" sz="2400" dirty="0">
                <a:solidFill>
                  <a:prstClr val="black"/>
                </a:solidFill>
                <a:latin typeface="Calibri"/>
              </a:rPr>
              <a:t>   </a:t>
            </a:r>
            <a:r>
              <a:rPr lang="pt-BR" sz="2400" b="1" dirty="0">
                <a:solidFill>
                  <a:prstClr val="black"/>
                </a:solidFill>
                <a:latin typeface="Calibri"/>
              </a:rPr>
              <a:t> </a:t>
            </a:r>
            <a:r>
              <a:rPr lang="pt-BR" sz="2400" dirty="0">
                <a:solidFill>
                  <a:prstClr val="black"/>
                </a:solidFill>
                <a:latin typeface="Calibri"/>
              </a:rPr>
              <a:t>    </a:t>
            </a:r>
          </a:p>
        </p:txBody>
      </p:sp>
      <p:sp>
        <p:nvSpPr>
          <p:cNvPr id="5" name="CaixaDeTexto 4"/>
          <p:cNvSpPr txBox="1"/>
          <p:nvPr/>
        </p:nvSpPr>
        <p:spPr>
          <a:xfrm>
            <a:off x="1775520" y="6012392"/>
            <a:ext cx="1895656" cy="369332"/>
          </a:xfrm>
          <a:prstGeom prst="rect">
            <a:avLst/>
          </a:prstGeom>
          <a:noFill/>
        </p:spPr>
        <p:txBody>
          <a:bodyPr wrap="square" rtlCol="0">
            <a:spAutoFit/>
          </a:bodyPr>
          <a:lstStyle/>
          <a:p>
            <a:r>
              <a:rPr lang="pt-BR" b="1" dirty="0">
                <a:solidFill>
                  <a:prstClr val="black"/>
                </a:solidFill>
                <a:latin typeface="Calibri"/>
              </a:rPr>
              <a:t>04/03/2020</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3793" y="4237367"/>
            <a:ext cx="390595" cy="274791"/>
          </a:xfrm>
          <a:prstGeom prst="rect">
            <a:avLst/>
          </a:prstGeom>
        </p:spPr>
      </p:pic>
      <p:pic>
        <p:nvPicPr>
          <p:cNvPr id="8" name="Image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9976" y="3967619"/>
            <a:ext cx="402461" cy="283138"/>
          </a:xfrm>
          <a:prstGeom prst="rect">
            <a:avLst/>
          </a:prstGeom>
        </p:spPr>
      </p:pic>
      <p:pic>
        <p:nvPicPr>
          <p:cNvPr id="9" name="Image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4153" y="4242410"/>
            <a:ext cx="383429" cy="269749"/>
          </a:xfrm>
          <a:prstGeom prst="rect">
            <a:avLst/>
          </a:prstGeom>
        </p:spPr>
      </p:pic>
    </p:spTree>
    <p:extLst>
      <p:ext uri="{BB962C8B-B14F-4D97-AF65-F5344CB8AC3E}">
        <p14:creationId xmlns:p14="http://schemas.microsoft.com/office/powerpoint/2010/main" val="2429195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28</a:t>
            </a:fld>
            <a:endParaRPr lang="pt-BR" dirty="0">
              <a:solidFill>
                <a:prstClr val="black">
                  <a:tint val="75000"/>
                </a:prstClr>
              </a:solidFill>
              <a:latin typeface="Calibri"/>
            </a:endParaRPr>
          </a:p>
        </p:txBody>
      </p:sp>
      <p:sp>
        <p:nvSpPr>
          <p:cNvPr id="3" name="Retângulo 2"/>
          <p:cNvSpPr/>
          <p:nvPr/>
        </p:nvSpPr>
        <p:spPr>
          <a:xfrm>
            <a:off x="1840540" y="188640"/>
            <a:ext cx="8496944" cy="7478970"/>
          </a:xfrm>
          <a:prstGeom prst="rect">
            <a:avLst/>
          </a:prstGeom>
        </p:spPr>
        <p:txBody>
          <a:bodyPr wrap="square">
            <a:spAutoFit/>
          </a:bodyPr>
          <a:lstStyle/>
          <a:p>
            <a:pPr algn="just"/>
            <a:r>
              <a:rPr lang="pt-BR" sz="3200" b="1" dirty="0">
                <a:solidFill>
                  <a:prstClr val="black"/>
                </a:solidFill>
                <a:effectLst>
                  <a:outerShdw blurRad="38100" dist="38100" dir="2700000" algn="tl">
                    <a:srgbClr val="000000">
                      <a:alpha val="43137"/>
                    </a:srgbClr>
                  </a:outerShdw>
                </a:effectLst>
                <a:latin typeface="Calibri"/>
              </a:rPr>
              <a:t>   </a:t>
            </a:r>
            <a:r>
              <a:rPr lang="pt-BR" sz="3200" b="1" dirty="0">
                <a:solidFill>
                  <a:srgbClr val="1F497D"/>
                </a:solidFill>
                <a:effectLst>
                  <a:outerShdw blurRad="38100" dist="38100" dir="2700000" algn="tl">
                    <a:srgbClr val="000000">
                      <a:alpha val="43137"/>
                    </a:srgbClr>
                  </a:outerShdw>
                </a:effectLst>
                <a:latin typeface="Calibri"/>
              </a:rPr>
              <a:t>Principais indicadores utilizados na avaliação:</a:t>
            </a:r>
          </a:p>
          <a:p>
            <a:pPr algn="just"/>
            <a:endParaRPr lang="pt-BR" sz="3200" b="1" dirty="0">
              <a:solidFill>
                <a:prstClr val="black"/>
              </a:solidFill>
              <a:effectLst>
                <a:outerShdw blurRad="38100" dist="38100" dir="2700000" algn="tl">
                  <a:srgbClr val="000000">
                    <a:alpha val="43137"/>
                  </a:srgbClr>
                </a:outerShdw>
              </a:effectLst>
              <a:latin typeface="Calibri"/>
            </a:endParaRPr>
          </a:p>
          <a:p>
            <a:pPr algn="just"/>
            <a:r>
              <a:rPr lang="pt-BR" sz="3200" b="1" dirty="0">
                <a:solidFill>
                  <a:prstClr val="black"/>
                </a:solidFill>
                <a:effectLst>
                  <a:outerShdw blurRad="38100" dist="38100" dir="2700000" algn="tl">
                    <a:srgbClr val="000000">
                      <a:alpha val="43137"/>
                    </a:srgbClr>
                  </a:outerShdw>
                </a:effectLst>
                <a:latin typeface="Calibri"/>
              </a:rPr>
              <a:t>-   </a:t>
            </a:r>
            <a:r>
              <a:rPr lang="pt-BR" sz="3200" b="1" u="sng" dirty="0">
                <a:solidFill>
                  <a:prstClr val="black"/>
                </a:solidFill>
                <a:effectLst>
                  <a:outerShdw blurRad="38100" dist="38100" dir="2700000" algn="tl">
                    <a:srgbClr val="000000">
                      <a:alpha val="43137"/>
                    </a:srgbClr>
                  </a:outerShdw>
                </a:effectLst>
                <a:latin typeface="Calibri"/>
              </a:rPr>
              <a:t>Índice de Reservas Internacionais;</a:t>
            </a:r>
            <a:endParaRPr lang="pt-BR" sz="3200" b="1" dirty="0">
              <a:solidFill>
                <a:prstClr val="black"/>
              </a:solidFill>
              <a:effectLst>
                <a:outerShdw blurRad="38100" dist="38100" dir="2700000" algn="tl">
                  <a:srgbClr val="000000">
                    <a:alpha val="43137"/>
                  </a:srgbClr>
                </a:outerShdw>
              </a:effectLst>
              <a:latin typeface="Calibri"/>
            </a:endParaRPr>
          </a:p>
          <a:p>
            <a:pPr algn="just"/>
            <a:r>
              <a:rPr lang="pt-BR" sz="3200" b="1" dirty="0">
                <a:solidFill>
                  <a:prstClr val="black"/>
                </a:solidFill>
                <a:effectLst>
                  <a:outerShdw blurRad="38100" dist="38100" dir="2700000" algn="tl">
                    <a:srgbClr val="000000">
                      <a:alpha val="43137"/>
                    </a:srgbClr>
                  </a:outerShdw>
                </a:effectLst>
                <a:latin typeface="Calibri"/>
              </a:rPr>
              <a:t>                     (Ouro, Dólar)</a:t>
            </a:r>
          </a:p>
          <a:p>
            <a:pPr algn="just"/>
            <a:endParaRPr lang="pt-BR" sz="3200" b="1" dirty="0">
              <a:solidFill>
                <a:prstClr val="black"/>
              </a:solidFill>
              <a:effectLst>
                <a:outerShdw blurRad="38100" dist="38100" dir="2700000" algn="tl">
                  <a:srgbClr val="000000">
                    <a:alpha val="43137"/>
                  </a:srgbClr>
                </a:outerShdw>
              </a:effectLst>
              <a:latin typeface="Calibri"/>
            </a:endParaRPr>
          </a:p>
          <a:p>
            <a:pPr algn="just"/>
            <a:r>
              <a:rPr lang="pt-BR" sz="3200" b="1" dirty="0">
                <a:solidFill>
                  <a:prstClr val="black"/>
                </a:solidFill>
                <a:effectLst>
                  <a:outerShdw blurRad="38100" dist="38100" dir="2700000" algn="tl">
                    <a:srgbClr val="000000">
                      <a:alpha val="43137"/>
                    </a:srgbClr>
                  </a:outerShdw>
                </a:effectLst>
                <a:latin typeface="Calibri"/>
              </a:rPr>
              <a:t>-   </a:t>
            </a:r>
            <a:r>
              <a:rPr lang="pt-BR" sz="3200" b="1" u="sng" dirty="0">
                <a:solidFill>
                  <a:prstClr val="black"/>
                </a:solidFill>
                <a:effectLst>
                  <a:outerShdw blurRad="38100" dist="38100" dir="2700000" algn="tl">
                    <a:srgbClr val="000000">
                      <a:alpha val="43137"/>
                    </a:srgbClr>
                  </a:outerShdw>
                </a:effectLst>
                <a:latin typeface="Calibri"/>
              </a:rPr>
              <a:t>Solidez da Economia</a:t>
            </a:r>
            <a:r>
              <a:rPr lang="pt-BR" sz="3200" b="1" dirty="0">
                <a:solidFill>
                  <a:prstClr val="black"/>
                </a:solidFill>
                <a:effectLst>
                  <a:outerShdw blurRad="38100" dist="38100" dir="2700000" algn="tl">
                    <a:srgbClr val="000000">
                      <a:alpha val="43137"/>
                    </a:srgbClr>
                  </a:outerShdw>
                </a:effectLst>
                <a:latin typeface="Calibri"/>
              </a:rPr>
              <a:t>;</a:t>
            </a:r>
          </a:p>
          <a:p>
            <a:pPr algn="just"/>
            <a:endParaRPr lang="pt-BR" sz="3200" b="1" dirty="0">
              <a:solidFill>
                <a:prstClr val="black"/>
              </a:solidFill>
              <a:effectLst>
                <a:outerShdw blurRad="38100" dist="38100" dir="2700000" algn="tl">
                  <a:srgbClr val="000000">
                    <a:alpha val="43137"/>
                  </a:srgbClr>
                </a:outerShdw>
              </a:effectLst>
              <a:latin typeface="Calibri"/>
            </a:endParaRPr>
          </a:p>
          <a:p>
            <a:pPr marL="457200" indent="-457200" algn="just">
              <a:buFontTx/>
              <a:buChar char="-"/>
            </a:pPr>
            <a:r>
              <a:rPr lang="pt-BR" sz="3200" b="1" u="sng" dirty="0">
                <a:solidFill>
                  <a:prstClr val="black"/>
                </a:solidFill>
                <a:effectLst>
                  <a:outerShdw blurRad="38100" dist="38100" dir="2700000" algn="tl">
                    <a:srgbClr val="000000">
                      <a:alpha val="43137"/>
                    </a:srgbClr>
                  </a:outerShdw>
                </a:effectLst>
                <a:latin typeface="Calibri"/>
              </a:rPr>
              <a:t>Estabilidade política</a:t>
            </a:r>
            <a:r>
              <a:rPr lang="pt-BR" sz="3200" b="1" dirty="0">
                <a:solidFill>
                  <a:prstClr val="black"/>
                </a:solidFill>
                <a:effectLst>
                  <a:outerShdw blurRad="38100" dist="38100" dir="2700000" algn="tl">
                    <a:srgbClr val="000000">
                      <a:alpha val="43137"/>
                    </a:srgbClr>
                  </a:outerShdw>
                </a:effectLst>
                <a:latin typeface="Calibri"/>
              </a:rPr>
              <a:t>; </a:t>
            </a:r>
          </a:p>
          <a:p>
            <a:pPr marL="457200" indent="-457200" algn="just">
              <a:buFontTx/>
              <a:buChar char="-"/>
            </a:pPr>
            <a:endParaRPr lang="pt-BR" sz="3200" b="1" u="sng" dirty="0">
              <a:solidFill>
                <a:prstClr val="black"/>
              </a:solidFill>
              <a:effectLst>
                <a:outerShdw blurRad="38100" dist="38100" dir="2700000" algn="tl">
                  <a:srgbClr val="000000">
                    <a:alpha val="43137"/>
                  </a:srgbClr>
                </a:outerShdw>
              </a:effectLst>
              <a:latin typeface="Calibri"/>
            </a:endParaRPr>
          </a:p>
          <a:p>
            <a:pPr marL="457200" indent="-457200" algn="just">
              <a:buFontTx/>
              <a:buChar char="-"/>
            </a:pPr>
            <a:r>
              <a:rPr lang="pt-BR" sz="3200" b="1" u="sng" dirty="0">
                <a:solidFill>
                  <a:prstClr val="black"/>
                </a:solidFill>
                <a:effectLst>
                  <a:outerShdw blurRad="38100" dist="38100" dir="2700000" algn="tl">
                    <a:srgbClr val="000000">
                      <a:alpha val="43137"/>
                    </a:srgbClr>
                  </a:outerShdw>
                </a:effectLst>
                <a:latin typeface="Calibri"/>
              </a:rPr>
              <a:t>Liberdade de Imprensa</a:t>
            </a:r>
            <a:r>
              <a:rPr lang="pt-BR" sz="3200" b="1" dirty="0">
                <a:solidFill>
                  <a:prstClr val="black"/>
                </a:solidFill>
                <a:effectLst>
                  <a:outerShdw blurRad="38100" dist="38100" dir="2700000" algn="tl">
                    <a:srgbClr val="000000">
                      <a:alpha val="43137"/>
                    </a:srgbClr>
                  </a:outerShdw>
                </a:effectLst>
                <a:latin typeface="Calibri"/>
              </a:rPr>
              <a:t>;   </a:t>
            </a:r>
          </a:p>
          <a:p>
            <a:pPr marL="457200" indent="-457200" algn="just">
              <a:buFontTx/>
              <a:buChar char="-"/>
            </a:pPr>
            <a:endParaRPr lang="pt-BR" sz="3200" b="1" u="sng" dirty="0">
              <a:solidFill>
                <a:prstClr val="black"/>
              </a:solidFill>
              <a:effectLst>
                <a:outerShdw blurRad="38100" dist="38100" dir="2700000" algn="tl">
                  <a:srgbClr val="000000">
                    <a:alpha val="43137"/>
                  </a:srgbClr>
                </a:outerShdw>
              </a:effectLst>
              <a:latin typeface="Calibri"/>
            </a:endParaRPr>
          </a:p>
          <a:p>
            <a:pPr marL="457200" indent="-457200" algn="just">
              <a:buFontTx/>
              <a:buChar char="-"/>
            </a:pPr>
            <a:r>
              <a:rPr lang="pt-BR" sz="3200" b="1" u="sng" dirty="0">
                <a:solidFill>
                  <a:prstClr val="black"/>
                </a:solidFill>
                <a:effectLst>
                  <a:outerShdw blurRad="38100" dist="38100" dir="2700000" algn="tl">
                    <a:srgbClr val="000000">
                      <a:alpha val="43137"/>
                    </a:srgbClr>
                  </a:outerShdw>
                </a:effectLst>
                <a:latin typeface="Calibri"/>
              </a:rPr>
              <a:t>Distribuição de Renda entre a População </a:t>
            </a:r>
          </a:p>
          <a:p>
            <a:pPr algn="just"/>
            <a:r>
              <a:rPr lang="pt-BR" sz="3200" b="1" dirty="0">
                <a:solidFill>
                  <a:prstClr val="black"/>
                </a:solidFill>
                <a:effectLst>
                  <a:outerShdw blurRad="38100" dist="38100" dir="2700000" algn="tl">
                    <a:srgbClr val="000000">
                      <a:alpha val="43137"/>
                    </a:srgbClr>
                  </a:outerShdw>
                </a:effectLst>
                <a:latin typeface="Calibri"/>
              </a:rPr>
              <a:t>                    (PIB : Nº de Habitantes).</a:t>
            </a:r>
          </a:p>
          <a:p>
            <a:pPr algn="just"/>
            <a:endParaRPr lang="pt-BR" sz="3200" b="1" dirty="0">
              <a:solidFill>
                <a:prstClr val="black"/>
              </a:solidFill>
              <a:effectLst>
                <a:outerShdw blurRad="38100" dist="38100" dir="2700000" algn="tl">
                  <a:srgbClr val="000000">
                    <a:alpha val="43137"/>
                  </a:srgbClr>
                </a:outerShdw>
              </a:effectLst>
              <a:latin typeface="Calibri"/>
            </a:endParaRPr>
          </a:p>
          <a:p>
            <a:pPr algn="just"/>
            <a:endParaRPr lang="pt-BR" sz="3200" b="1" dirty="0">
              <a:solidFill>
                <a:prstClr val="black"/>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29396219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29</a:t>
            </a:fld>
            <a:endParaRPr lang="pt-BR" dirty="0">
              <a:solidFill>
                <a:prstClr val="black">
                  <a:tint val="75000"/>
                </a:prstClr>
              </a:solidFill>
              <a:latin typeface="Calibri"/>
            </a:endParaRPr>
          </a:p>
        </p:txBody>
      </p:sp>
      <p:sp>
        <p:nvSpPr>
          <p:cNvPr id="3" name="CaixaDeTexto 2"/>
          <p:cNvSpPr txBox="1"/>
          <p:nvPr/>
        </p:nvSpPr>
        <p:spPr>
          <a:xfrm>
            <a:off x="3593023" y="20324"/>
            <a:ext cx="5184576" cy="707886"/>
          </a:xfrm>
          <a:prstGeom prst="rect">
            <a:avLst/>
          </a:prstGeom>
          <a:noFill/>
        </p:spPr>
        <p:txBody>
          <a:bodyPr wrap="squar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         SOLIDEZ</a:t>
            </a:r>
          </a:p>
        </p:txBody>
      </p:sp>
      <p:sp>
        <p:nvSpPr>
          <p:cNvPr id="4" name="CaixaDeTexto 3"/>
          <p:cNvSpPr txBox="1"/>
          <p:nvPr/>
        </p:nvSpPr>
        <p:spPr>
          <a:xfrm>
            <a:off x="1871370" y="752123"/>
            <a:ext cx="8280920" cy="6370975"/>
          </a:xfrm>
          <a:prstGeom prst="rect">
            <a:avLst/>
          </a:prstGeom>
          <a:noFill/>
        </p:spPr>
        <p:txBody>
          <a:bodyPr wrap="square" rtlCol="0">
            <a:spAutoFit/>
          </a:bodyPr>
          <a:lstStyle/>
          <a:p>
            <a:pPr algn="just"/>
            <a:r>
              <a:rPr lang="pt-BR" sz="2400" b="1" dirty="0">
                <a:solidFill>
                  <a:prstClr val="black"/>
                </a:solidFill>
                <a:latin typeface="Calibri"/>
              </a:rPr>
              <a:t>ROE:  Retorno sobre o Patrimônio, (</a:t>
            </a:r>
            <a:r>
              <a:rPr lang="pt-BR" sz="2400" b="1" dirty="0" err="1">
                <a:solidFill>
                  <a:prstClr val="black"/>
                </a:solidFill>
                <a:latin typeface="Calibri"/>
              </a:rPr>
              <a:t>Return</a:t>
            </a:r>
            <a:r>
              <a:rPr lang="pt-BR" sz="2400" b="1" dirty="0">
                <a:solidFill>
                  <a:prstClr val="black"/>
                </a:solidFill>
                <a:latin typeface="Calibri"/>
              </a:rPr>
              <a:t> </a:t>
            </a:r>
            <a:r>
              <a:rPr lang="pt-BR" sz="2400" b="1" dirty="0" err="1">
                <a:solidFill>
                  <a:prstClr val="black"/>
                </a:solidFill>
                <a:latin typeface="Calibri"/>
              </a:rPr>
              <a:t>on</a:t>
            </a:r>
            <a:r>
              <a:rPr lang="pt-BR" sz="2400" b="1" dirty="0">
                <a:solidFill>
                  <a:prstClr val="black"/>
                </a:solidFill>
                <a:latin typeface="Calibri"/>
              </a:rPr>
              <a:t> </a:t>
            </a:r>
            <a:r>
              <a:rPr lang="pt-BR" sz="2400" b="1" dirty="0" err="1">
                <a:solidFill>
                  <a:prstClr val="black"/>
                </a:solidFill>
                <a:latin typeface="Calibri"/>
              </a:rPr>
              <a:t>Equity</a:t>
            </a:r>
            <a:r>
              <a:rPr lang="pt-BR" sz="2400" b="1" dirty="0">
                <a:solidFill>
                  <a:prstClr val="black"/>
                </a:solidFill>
                <a:latin typeface="Calibri"/>
              </a:rPr>
              <a:t>) é o indicador que mede a capacidade de agregar valor de uma empresa à partir de seus próprios recursos e dos recursos dos investidores;</a:t>
            </a:r>
          </a:p>
          <a:p>
            <a:pPr algn="just"/>
            <a:endParaRPr lang="pt-BR" sz="2400" b="1" dirty="0">
              <a:solidFill>
                <a:prstClr val="black"/>
              </a:solidFill>
              <a:latin typeface="Calibri"/>
            </a:endParaRPr>
          </a:p>
          <a:p>
            <a:pPr algn="just"/>
            <a:r>
              <a:rPr lang="pt-BR" sz="2400" b="1" dirty="0">
                <a:solidFill>
                  <a:prstClr val="black"/>
                </a:solidFill>
                <a:latin typeface="Calibri"/>
              </a:rPr>
              <a:t>EBITDA: é um indicador financeiro, também chamado de LAJIDA, e representa quanto uma empresa gera de recursos através de suas atividades operacionais, sem contar impostos e outros efeitos financeiros;</a:t>
            </a:r>
          </a:p>
          <a:p>
            <a:pPr algn="just"/>
            <a:endParaRPr lang="pt-BR" sz="2400" b="1" dirty="0">
              <a:solidFill>
                <a:prstClr val="black"/>
              </a:solidFill>
              <a:latin typeface="Calibri"/>
            </a:endParaRPr>
          </a:p>
          <a:p>
            <a:r>
              <a:rPr lang="pt-BR" sz="2400" b="1" dirty="0">
                <a:solidFill>
                  <a:prstClr val="black"/>
                </a:solidFill>
                <a:latin typeface="Calibri"/>
              </a:rPr>
              <a:t>Margem Líquida:  </a:t>
            </a:r>
            <a:r>
              <a:rPr lang="pt-BR" sz="2400" b="1" dirty="0">
                <a:solidFill>
                  <a:srgbClr val="000000"/>
                </a:solidFill>
                <a:latin typeface="Calibri"/>
              </a:rPr>
              <a:t>corresponde  ao que sobra  para os  acionistas em  relação  as  receitas  com vendas  e prestação de serviços da empresa.   Mostra  qual  o lucro  líquido  para  cada  unidade  de venda realizada na empresa;</a:t>
            </a:r>
          </a:p>
          <a:p>
            <a:endParaRPr lang="pt-BR" sz="2400" b="1" dirty="0">
              <a:solidFill>
                <a:srgbClr val="000000"/>
              </a:solidFill>
              <a:latin typeface="Calibri"/>
            </a:endParaRPr>
          </a:p>
          <a:p>
            <a:r>
              <a:rPr lang="pt-BR" sz="2400" b="1" dirty="0">
                <a:solidFill>
                  <a:srgbClr val="000000"/>
                </a:solidFill>
                <a:latin typeface="Calibri"/>
              </a:rPr>
              <a:t>Liquidez Corrente: Ativo Circulante/Passivo Circulante.</a:t>
            </a:r>
            <a:endParaRPr lang="pt-BR" sz="2400" b="1" dirty="0">
              <a:solidFill>
                <a:prstClr val="black"/>
              </a:solidFill>
              <a:latin typeface="Calibri"/>
            </a:endParaRPr>
          </a:p>
          <a:p>
            <a:pPr algn="just"/>
            <a:endParaRPr lang="pt-BR" sz="2400" b="1" dirty="0">
              <a:solidFill>
                <a:prstClr val="black"/>
              </a:solidFill>
              <a:latin typeface="Calibri"/>
            </a:endParaRPr>
          </a:p>
        </p:txBody>
      </p:sp>
    </p:spTree>
    <p:extLst>
      <p:ext uri="{BB962C8B-B14F-4D97-AF65-F5344CB8AC3E}">
        <p14:creationId xmlns:p14="http://schemas.microsoft.com/office/powerpoint/2010/main" val="2164085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3</a:t>
            </a:fld>
            <a:endParaRPr lang="pt-BR" dirty="0">
              <a:solidFill>
                <a:prstClr val="black">
                  <a:tint val="75000"/>
                </a:prstClr>
              </a:solidFill>
              <a:latin typeface="Calibri"/>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4076636"/>
            <a:ext cx="3442929" cy="2520716"/>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512" y="755310"/>
            <a:ext cx="3586945" cy="2271956"/>
          </a:xfrm>
          <a:prstGeom prst="rect">
            <a:avLst/>
          </a:prstGeom>
        </p:spPr>
      </p:pic>
      <p:sp>
        <p:nvSpPr>
          <p:cNvPr id="5" name="CaixaDeTexto 4"/>
          <p:cNvSpPr txBox="1"/>
          <p:nvPr/>
        </p:nvSpPr>
        <p:spPr>
          <a:xfrm>
            <a:off x="6185110" y="1988840"/>
            <a:ext cx="4375386" cy="2862322"/>
          </a:xfrm>
          <a:prstGeom prst="rect">
            <a:avLst/>
          </a:prstGeom>
          <a:noFill/>
        </p:spPr>
        <p:txBody>
          <a:bodyPr wrap="square" rtlCol="0">
            <a:spAutoFit/>
          </a:bodyPr>
          <a:lstStyle/>
          <a:p>
            <a:pPr algn="just"/>
            <a:r>
              <a:rPr lang="pt-BR" sz="3200" b="1" dirty="0">
                <a:solidFill>
                  <a:srgbClr val="1F497D"/>
                </a:solidFill>
                <a:effectLst>
                  <a:outerShdw blurRad="38100" dist="38100" dir="2700000" algn="tl">
                    <a:srgbClr val="000000">
                      <a:alpha val="43137"/>
                    </a:srgbClr>
                  </a:outerShdw>
                </a:effectLst>
                <a:latin typeface="Calibri"/>
              </a:rPr>
              <a:t>        </a:t>
            </a:r>
            <a:r>
              <a:rPr lang="pt-BR" sz="3600" b="1" i="1" dirty="0">
                <a:solidFill>
                  <a:srgbClr val="1F497D"/>
                </a:solidFill>
                <a:effectLst>
                  <a:outerShdw blurRad="38100" dist="38100" dir="2700000" algn="tl">
                    <a:srgbClr val="000000">
                      <a:alpha val="43137"/>
                    </a:srgbClr>
                  </a:outerShdw>
                </a:effectLst>
                <a:latin typeface="Calibri"/>
              </a:rPr>
              <a:t>CRESCIMENTO           	ECONÔMICO</a:t>
            </a:r>
          </a:p>
          <a:p>
            <a:pPr algn="just"/>
            <a:r>
              <a:rPr lang="pt-BR" sz="3600" b="1" i="1" dirty="0">
                <a:solidFill>
                  <a:srgbClr val="1F497D"/>
                </a:solidFill>
                <a:effectLst>
                  <a:outerShdw blurRad="38100" dist="38100" dir="2700000" algn="tl">
                    <a:srgbClr val="000000">
                      <a:alpha val="43137"/>
                    </a:srgbClr>
                  </a:outerShdw>
                </a:effectLst>
                <a:latin typeface="Calibri"/>
              </a:rPr>
              <a:t>NÃO SIGNIFICA NADA SE AS PESSOAS FICAM  	  DE FORA</a:t>
            </a:r>
          </a:p>
        </p:txBody>
      </p:sp>
    </p:spTree>
    <p:extLst>
      <p:ext uri="{BB962C8B-B14F-4D97-AF65-F5344CB8AC3E}">
        <p14:creationId xmlns:p14="http://schemas.microsoft.com/office/powerpoint/2010/main" val="6161032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55667" y="412164"/>
            <a:ext cx="8494633" cy="707886"/>
          </a:xfrm>
          <a:prstGeom prst="rect">
            <a:avLst/>
          </a:prstGeom>
          <a:noFill/>
        </p:spPr>
        <p:txBody>
          <a:bodyPr wrap="non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 PRODUTO INTERNO BRUTO – P I B		</a:t>
            </a:r>
          </a:p>
        </p:txBody>
      </p:sp>
      <p:sp>
        <p:nvSpPr>
          <p:cNvPr id="3" name="CaixaDeTexto 2"/>
          <p:cNvSpPr txBox="1"/>
          <p:nvPr/>
        </p:nvSpPr>
        <p:spPr>
          <a:xfrm>
            <a:off x="2567608" y="3212976"/>
            <a:ext cx="8568952" cy="2308324"/>
          </a:xfrm>
          <a:prstGeom prst="rect">
            <a:avLst/>
          </a:prstGeom>
          <a:noFill/>
        </p:spPr>
        <p:txBody>
          <a:bodyPr wrap="square" rtlCol="0">
            <a:spAutoFit/>
          </a:bodyPr>
          <a:lstStyle/>
          <a:p>
            <a:endParaRPr lang="pt-BR" sz="3600" b="1" dirty="0">
              <a:solidFill>
                <a:srgbClr val="1F497D"/>
              </a:solidFill>
              <a:effectLst>
                <a:outerShdw blurRad="38100" dist="38100" dir="2700000" algn="tl">
                  <a:srgbClr val="000000">
                    <a:alpha val="43137"/>
                  </a:srgbClr>
                </a:outerShdw>
              </a:effectLst>
              <a:latin typeface="Calibri"/>
            </a:endParaRPr>
          </a:p>
          <a:p>
            <a:r>
              <a:rPr lang="pt-BR" sz="3600" b="1" dirty="0">
                <a:solidFill>
                  <a:srgbClr val="1F497D"/>
                </a:solidFill>
                <a:effectLst>
                  <a:outerShdw blurRad="38100" dist="38100" dir="2700000" algn="tl">
                    <a:srgbClr val="000000">
                      <a:alpha val="43137"/>
                    </a:srgbClr>
                  </a:outerShdw>
                </a:effectLst>
                <a:latin typeface="Calibri"/>
              </a:rPr>
              <a:t>Valor anual  em   BRL:   7,300  trilhões</a:t>
            </a:r>
          </a:p>
          <a:p>
            <a:endParaRPr lang="pt-BR" sz="3600" b="1" dirty="0">
              <a:solidFill>
                <a:srgbClr val="1F497D"/>
              </a:solidFill>
              <a:effectLst>
                <a:outerShdw blurRad="38100" dist="38100" dir="2700000" algn="tl">
                  <a:srgbClr val="000000">
                    <a:alpha val="43137"/>
                  </a:srgbClr>
                </a:outerShdw>
              </a:effectLst>
              <a:latin typeface="Calibri"/>
            </a:endParaRPr>
          </a:p>
          <a:p>
            <a:r>
              <a:rPr lang="pt-BR" sz="3600" b="1" dirty="0">
                <a:solidFill>
                  <a:srgbClr val="1F497D"/>
                </a:solidFill>
                <a:effectLst>
                  <a:outerShdw blurRad="38100" dist="38100" dir="2700000" algn="tl">
                    <a:srgbClr val="000000">
                      <a:alpha val="43137"/>
                    </a:srgbClr>
                  </a:outerShdw>
                </a:effectLst>
                <a:latin typeface="Calibri"/>
              </a:rPr>
              <a:t>Valor anual  em   USD:   1,810  trilhões </a:t>
            </a:r>
          </a:p>
        </p:txBody>
      </p:sp>
      <p:sp>
        <p:nvSpPr>
          <p:cNvPr id="4" name="CaixaDeTexto 3"/>
          <p:cNvSpPr txBox="1"/>
          <p:nvPr/>
        </p:nvSpPr>
        <p:spPr>
          <a:xfrm>
            <a:off x="1919536" y="1484784"/>
            <a:ext cx="8136904" cy="1815882"/>
          </a:xfrm>
          <a:prstGeom prst="rect">
            <a:avLst/>
          </a:prstGeom>
          <a:noFill/>
        </p:spPr>
        <p:txBody>
          <a:bodyPr wrap="square" rtlCol="0">
            <a:spAutoFit/>
          </a:bodyPr>
          <a:lstStyle/>
          <a:p>
            <a:pPr algn="just"/>
            <a:r>
              <a:rPr lang="pt-BR" dirty="0">
                <a:solidFill>
                  <a:prstClr val="black"/>
                </a:solidFill>
                <a:latin typeface="Calibri"/>
              </a:rPr>
              <a:t> </a:t>
            </a:r>
            <a:r>
              <a:rPr lang="pt-BR" sz="2800" b="1" dirty="0">
                <a:solidFill>
                  <a:prstClr val="black"/>
                </a:solidFill>
                <a:effectLst>
                  <a:outerShdw blurRad="38100" dist="38100" dir="2700000" algn="tl">
                    <a:srgbClr val="000000">
                      <a:alpha val="43137"/>
                    </a:srgbClr>
                  </a:outerShdw>
                </a:effectLst>
                <a:latin typeface="Calibri"/>
              </a:rPr>
              <a:t>Produto Interno Bruto,  representa a soma em valores monetários, de todos os bens e serviços finais produzidos numa determinada região, durante um determinado período.</a:t>
            </a:r>
          </a:p>
        </p:txBody>
      </p:sp>
    </p:spTree>
    <p:extLst>
      <p:ext uri="{BB962C8B-B14F-4D97-AF65-F5344CB8AC3E}">
        <p14:creationId xmlns:p14="http://schemas.microsoft.com/office/powerpoint/2010/main" val="302542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31</a:t>
            </a:fld>
            <a:endParaRPr lang="pt-BR" dirty="0">
              <a:solidFill>
                <a:prstClr val="black">
                  <a:tint val="75000"/>
                </a:prstClr>
              </a:solidFill>
              <a:latin typeface="Calibri"/>
            </a:endParaRPr>
          </a:p>
        </p:txBody>
      </p:sp>
      <p:sp>
        <p:nvSpPr>
          <p:cNvPr id="4" name="CaixaDeTexto 3"/>
          <p:cNvSpPr txBox="1"/>
          <p:nvPr/>
        </p:nvSpPr>
        <p:spPr>
          <a:xfrm>
            <a:off x="744584" y="2892719"/>
            <a:ext cx="10837816" cy="1384995"/>
          </a:xfrm>
          <a:prstGeom prst="rect">
            <a:avLst/>
          </a:prstGeom>
          <a:noFill/>
        </p:spPr>
        <p:txBody>
          <a:bodyPr wrap="square" rtlCol="0">
            <a:spAutoFit/>
          </a:bodyPr>
          <a:lstStyle/>
          <a:p>
            <a:pPr algn="just"/>
            <a:r>
              <a:rPr lang="pt-BR" sz="2800" b="1" dirty="0">
                <a:solidFill>
                  <a:prstClr val="black"/>
                </a:solidFill>
                <a:latin typeface="Calibri"/>
              </a:rPr>
              <a:t>O Comitê de Política Monetária – Copom, do Banco Central, foi criado em junho de 1996. A decisão do Banco Central sobre os juros é soberana e não precisa de aprovação do governo. </a:t>
            </a:r>
          </a:p>
        </p:txBody>
      </p:sp>
      <p:sp>
        <p:nvSpPr>
          <p:cNvPr id="5" name="CaixaDeTexto 4"/>
          <p:cNvSpPr txBox="1"/>
          <p:nvPr/>
        </p:nvSpPr>
        <p:spPr>
          <a:xfrm>
            <a:off x="653143" y="4816969"/>
            <a:ext cx="11025051" cy="1384995"/>
          </a:xfrm>
          <a:prstGeom prst="rect">
            <a:avLst/>
          </a:prstGeom>
          <a:noFill/>
        </p:spPr>
        <p:txBody>
          <a:bodyPr wrap="square" rtlCol="0">
            <a:spAutoFit/>
          </a:bodyPr>
          <a:lstStyle/>
          <a:p>
            <a:pPr algn="just"/>
            <a:r>
              <a:rPr lang="pt-BR" sz="2800" b="1" dirty="0">
                <a:solidFill>
                  <a:prstClr val="black"/>
                </a:solidFill>
                <a:latin typeface="Calibri"/>
              </a:rPr>
              <a:t>O Comitê de Política Monetária (Copom) é formado pelo presidente e os diretores do Banco Central, que se reúnem a cada 45 dias para fixar a taxa básica de juros, a </a:t>
            </a:r>
            <a:r>
              <a:rPr lang="pt-BR" sz="2800" b="1" u="sng" dirty="0">
                <a:solidFill>
                  <a:srgbClr val="1F497D"/>
                </a:solidFill>
                <a:effectLst>
                  <a:outerShdw blurRad="38100" dist="38100" dir="2700000" algn="tl">
                    <a:srgbClr val="000000">
                      <a:alpha val="43137"/>
                    </a:srgbClr>
                  </a:outerShdw>
                </a:effectLst>
                <a:latin typeface="Calibri"/>
              </a:rPr>
              <a:t>SELIC</a:t>
            </a:r>
            <a:r>
              <a:rPr lang="pt-BR" sz="2800" b="1" dirty="0">
                <a:solidFill>
                  <a:prstClr val="black"/>
                </a:solidFill>
                <a:latin typeface="Calibri"/>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8758" y="630791"/>
            <a:ext cx="2833745" cy="1722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20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32</a:t>
            </a:fld>
            <a:endParaRPr lang="pt-BR" dirty="0">
              <a:solidFill>
                <a:prstClr val="black">
                  <a:tint val="75000"/>
                </a:prstClr>
              </a:solidFill>
              <a:latin typeface="Calibri"/>
            </a:endParaRPr>
          </a:p>
        </p:txBody>
      </p:sp>
      <p:sp>
        <p:nvSpPr>
          <p:cNvPr id="3" name="CaixaDeTexto 2"/>
          <p:cNvSpPr txBox="1"/>
          <p:nvPr/>
        </p:nvSpPr>
        <p:spPr>
          <a:xfrm>
            <a:off x="744583" y="2932980"/>
            <a:ext cx="10837817" cy="3539430"/>
          </a:xfrm>
          <a:prstGeom prst="rect">
            <a:avLst/>
          </a:prstGeom>
          <a:noFill/>
        </p:spPr>
        <p:txBody>
          <a:bodyPr wrap="square" rtlCol="0">
            <a:spAutoFit/>
          </a:bodyPr>
          <a:lstStyle/>
          <a:p>
            <a:pPr algn="just"/>
            <a:r>
              <a:rPr lang="pt-BR" sz="2800" b="1" dirty="0">
                <a:solidFill>
                  <a:prstClr val="black"/>
                </a:solidFill>
                <a:latin typeface="Calibri"/>
              </a:rPr>
              <a:t>O objetivo das mudanças nos juros é manter a inflação sob controle, ou seja, cumprir a meta de inflação para o ano. </a:t>
            </a:r>
          </a:p>
          <a:p>
            <a:pPr algn="just"/>
            <a:endParaRPr lang="pt-BR" sz="2800" b="1" dirty="0">
              <a:solidFill>
                <a:prstClr val="black"/>
              </a:solidFill>
              <a:latin typeface="Calibri"/>
            </a:endParaRPr>
          </a:p>
          <a:p>
            <a:pPr algn="just"/>
            <a:r>
              <a:rPr lang="pt-BR" sz="2800" b="1" dirty="0">
                <a:solidFill>
                  <a:prstClr val="black"/>
                </a:solidFill>
                <a:latin typeface="Calibri"/>
              </a:rPr>
              <a:t>A decisão do BC sobre os juros é soberana e não precisa de aprovação do presidente da República nem do ministro da Fazenda. </a:t>
            </a:r>
          </a:p>
          <a:p>
            <a:pPr algn="just"/>
            <a:endParaRPr lang="pt-BR" sz="2800" b="1" dirty="0">
              <a:solidFill>
                <a:prstClr val="black"/>
              </a:solidFill>
              <a:latin typeface="Calibri"/>
            </a:endParaRPr>
          </a:p>
          <a:p>
            <a:pPr algn="just"/>
            <a:r>
              <a:rPr lang="pt-BR" sz="2800" b="1" dirty="0">
                <a:solidFill>
                  <a:prstClr val="black"/>
                </a:solidFill>
                <a:latin typeface="Calibri"/>
              </a:rPr>
              <a:t>Já a meta de inflação é fixada pelo governo.</a:t>
            </a:r>
          </a:p>
          <a:p>
            <a:pPr algn="just"/>
            <a:endParaRPr lang="pt-BR" sz="2800" dirty="0">
              <a:solidFill>
                <a:prstClr val="black"/>
              </a:solidFill>
              <a:latin typeface="Calibri"/>
            </a:endParaRPr>
          </a:p>
        </p:txBody>
      </p:sp>
      <p:sp>
        <p:nvSpPr>
          <p:cNvPr id="4" name="CaixaDeTexto 3"/>
          <p:cNvSpPr txBox="1"/>
          <p:nvPr/>
        </p:nvSpPr>
        <p:spPr>
          <a:xfrm>
            <a:off x="1447387" y="819538"/>
            <a:ext cx="5688632" cy="584775"/>
          </a:xfrm>
          <a:prstGeom prst="rect">
            <a:avLst/>
          </a:prstGeom>
          <a:noFill/>
        </p:spPr>
        <p:txBody>
          <a:bodyPr wrap="square" rtlCol="0">
            <a:spAutoFit/>
          </a:bodyPr>
          <a:lstStyle/>
          <a:p>
            <a:r>
              <a:rPr lang="pt-BR" sz="3200" b="1" dirty="0">
                <a:solidFill>
                  <a:prstClr val="black"/>
                </a:solidFill>
                <a:effectLst>
                  <a:outerShdw blurRad="38100" dist="38100" dir="2700000" algn="tl">
                    <a:srgbClr val="000000">
                      <a:alpha val="43137"/>
                    </a:srgbClr>
                  </a:outerShdw>
                </a:effectLst>
                <a:latin typeface="Calibri"/>
              </a:rPr>
              <a:t>Objetivo do COPOM</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5674" y="577365"/>
            <a:ext cx="2714086" cy="1653895"/>
          </a:xfrm>
          <a:prstGeom prst="rect">
            <a:avLst/>
          </a:prstGeom>
        </p:spPr>
      </p:pic>
    </p:spTree>
    <p:extLst>
      <p:ext uri="{BB962C8B-B14F-4D97-AF65-F5344CB8AC3E}">
        <p14:creationId xmlns:p14="http://schemas.microsoft.com/office/powerpoint/2010/main" val="1067586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33</a:t>
            </a:fld>
            <a:endParaRPr lang="pt-BR" dirty="0">
              <a:solidFill>
                <a:prstClr val="black">
                  <a:tint val="75000"/>
                </a:prstClr>
              </a:solidFill>
              <a:latin typeface="Calibri"/>
            </a:endParaRPr>
          </a:p>
        </p:txBody>
      </p:sp>
      <p:sp>
        <p:nvSpPr>
          <p:cNvPr id="4" name="CaixaDeTexto 3"/>
          <p:cNvSpPr txBox="1"/>
          <p:nvPr/>
        </p:nvSpPr>
        <p:spPr>
          <a:xfrm>
            <a:off x="1919537" y="707886"/>
            <a:ext cx="8740207" cy="5693866"/>
          </a:xfrm>
          <a:prstGeom prst="rect">
            <a:avLst/>
          </a:prstGeom>
          <a:noFill/>
        </p:spPr>
        <p:txBody>
          <a:bodyPr wrap="square" rtlCol="0">
            <a:spAutoFit/>
          </a:bodyPr>
          <a:lstStyle/>
          <a:p>
            <a:pPr algn="just"/>
            <a:endParaRPr lang="pt-BR" sz="2400" b="1" dirty="0">
              <a:solidFill>
                <a:prstClr val="black"/>
              </a:solidFill>
              <a:effectLst>
                <a:outerShdw blurRad="38100" dist="38100" dir="2700000" algn="tl">
                  <a:srgbClr val="000000">
                    <a:alpha val="43137"/>
                  </a:srgbClr>
                </a:outerShdw>
              </a:effectLst>
              <a:latin typeface="Calibri"/>
            </a:endParaRPr>
          </a:p>
          <a:p>
            <a:pPr algn="just"/>
            <a:r>
              <a:rPr lang="pt-BR" sz="3200" b="1" dirty="0">
                <a:solidFill>
                  <a:srgbClr val="1F497D"/>
                </a:solidFill>
                <a:effectLst>
                  <a:outerShdw blurRad="38100" dist="38100" dir="2700000" algn="tl">
                    <a:srgbClr val="000000">
                      <a:alpha val="43137"/>
                    </a:srgbClr>
                  </a:outerShdw>
                </a:effectLst>
                <a:latin typeface="Calibri"/>
              </a:rPr>
              <a:t>SISTEMA ESPECIAL DE LIQUIDAÇÃO DE CUSTÓDIA</a:t>
            </a:r>
            <a:r>
              <a:rPr lang="pt-BR" sz="3200" b="1" dirty="0">
                <a:solidFill>
                  <a:prstClr val="black"/>
                </a:solidFill>
                <a:effectLst>
                  <a:outerShdw blurRad="38100" dist="38100" dir="2700000" algn="tl">
                    <a:srgbClr val="000000">
                      <a:alpha val="43137"/>
                    </a:srgbClr>
                  </a:outerShdw>
                </a:effectLst>
                <a:latin typeface="Calibri"/>
              </a:rPr>
              <a:t>							</a:t>
            </a:r>
          </a:p>
          <a:p>
            <a:pPr algn="just"/>
            <a:endParaRPr lang="pt-BR" sz="2800" b="1" dirty="0">
              <a:solidFill>
                <a:prstClr val="black"/>
              </a:solidFill>
              <a:effectLst>
                <a:outerShdw blurRad="38100" dist="38100" dir="2700000" algn="tl">
                  <a:srgbClr val="000000">
                    <a:alpha val="43137"/>
                  </a:srgbClr>
                </a:outerShdw>
              </a:effectLst>
              <a:latin typeface="Calibri"/>
            </a:endParaRPr>
          </a:p>
          <a:p>
            <a:pPr algn="just"/>
            <a:r>
              <a:rPr lang="pt-BR" sz="2800" b="1" dirty="0">
                <a:solidFill>
                  <a:prstClr val="black"/>
                </a:solidFill>
                <a:effectLst>
                  <a:outerShdw blurRad="38100" dist="38100" dir="2700000" algn="tl">
                    <a:srgbClr val="000000">
                      <a:alpha val="43137"/>
                    </a:srgbClr>
                  </a:outerShdw>
                </a:effectLst>
                <a:latin typeface="Calibri"/>
              </a:rPr>
              <a:t>TAXA SELIC É A TAXA BÁSICA DE JUROS DA ECONOMIA</a:t>
            </a:r>
            <a:r>
              <a:rPr lang="pt-BR" sz="2400" b="1" dirty="0">
                <a:solidFill>
                  <a:prstClr val="black"/>
                </a:solidFill>
                <a:effectLst>
                  <a:outerShdw blurRad="38100" dist="38100" dir="2700000" algn="tl">
                    <a:srgbClr val="000000">
                      <a:alpha val="43137"/>
                    </a:srgbClr>
                  </a:outerShdw>
                </a:effectLst>
                <a:latin typeface="Calibri"/>
              </a:rPr>
              <a:t>. </a:t>
            </a:r>
          </a:p>
          <a:p>
            <a:pPr algn="just"/>
            <a:endParaRPr lang="pt-BR" sz="2400" b="1" dirty="0">
              <a:solidFill>
                <a:prstClr val="black"/>
              </a:solidFill>
              <a:effectLst>
                <a:outerShdw blurRad="38100" dist="38100" dir="2700000" algn="tl">
                  <a:srgbClr val="000000">
                    <a:alpha val="43137"/>
                  </a:srgbClr>
                </a:outerShdw>
              </a:effectLst>
              <a:latin typeface="Calibri"/>
            </a:endParaRPr>
          </a:p>
          <a:p>
            <a:pPr algn="just"/>
            <a:r>
              <a:rPr lang="pt-BR" sz="2800" b="1" dirty="0">
                <a:solidFill>
                  <a:prstClr val="black"/>
                </a:solidFill>
                <a:effectLst>
                  <a:outerShdw blurRad="38100" dist="38100" dir="2700000" algn="tl">
                    <a:srgbClr val="000000">
                      <a:alpha val="43137"/>
                    </a:srgbClr>
                  </a:outerShdw>
                </a:effectLst>
                <a:latin typeface="Calibri"/>
              </a:rPr>
              <a:t>AS TAXAS DE JUROS COBRADAS PELO MERCADO SÃO BALIZADAS PELA SELIC.  </a:t>
            </a:r>
          </a:p>
          <a:p>
            <a:pPr algn="just"/>
            <a:endParaRPr lang="pt-BR" sz="2800" b="1" dirty="0">
              <a:solidFill>
                <a:prstClr val="black"/>
              </a:solidFill>
              <a:effectLst>
                <a:outerShdw blurRad="38100" dist="38100" dir="2700000" algn="tl">
                  <a:srgbClr val="000000">
                    <a:alpha val="43137"/>
                  </a:srgbClr>
                </a:outerShdw>
              </a:effectLst>
              <a:latin typeface="Calibri"/>
            </a:endParaRPr>
          </a:p>
          <a:p>
            <a:pPr algn="just"/>
            <a:r>
              <a:rPr lang="pt-BR" sz="2800" b="1" dirty="0">
                <a:solidFill>
                  <a:prstClr val="black"/>
                </a:solidFill>
                <a:effectLst>
                  <a:outerShdw blurRad="38100" dist="38100" dir="2700000" algn="tl">
                    <a:srgbClr val="000000">
                      <a:alpha val="43137"/>
                    </a:srgbClr>
                  </a:outerShdw>
                </a:effectLst>
                <a:latin typeface="Calibri"/>
              </a:rPr>
              <a:t>A TAXA SELIC REMUNERA OS TÍTULOS PÚBLICOS.</a:t>
            </a:r>
          </a:p>
          <a:p>
            <a:pPr algn="just"/>
            <a:endParaRPr lang="pt-BR" sz="2800" b="1" dirty="0">
              <a:solidFill>
                <a:prstClr val="black"/>
              </a:solidFill>
              <a:effectLst>
                <a:outerShdw blurRad="38100" dist="38100" dir="2700000" algn="tl">
                  <a:srgbClr val="000000">
                    <a:alpha val="43137"/>
                  </a:srgbClr>
                </a:outerShdw>
              </a:effectLst>
              <a:latin typeface="Calibri"/>
            </a:endParaRPr>
          </a:p>
          <a:p>
            <a:pPr algn="just"/>
            <a:r>
              <a:rPr lang="pt-BR" sz="2800" b="1" dirty="0">
                <a:solidFill>
                  <a:prstClr val="black"/>
                </a:solidFill>
                <a:effectLst>
                  <a:outerShdw blurRad="38100" dist="38100" dir="2700000" algn="tl">
                    <a:srgbClr val="000000">
                      <a:alpha val="43137"/>
                    </a:srgbClr>
                  </a:outerShdw>
                </a:effectLst>
                <a:latin typeface="Calibri"/>
              </a:rPr>
              <a:t>É A TAXA DE FINANCIAMENTO NO SISTEMA INTERBANCÁRIO.</a:t>
            </a:r>
          </a:p>
        </p:txBody>
      </p:sp>
      <p:sp>
        <p:nvSpPr>
          <p:cNvPr id="5" name="CaixaDeTexto 4"/>
          <p:cNvSpPr txBox="1"/>
          <p:nvPr/>
        </p:nvSpPr>
        <p:spPr>
          <a:xfrm>
            <a:off x="4511824" y="1"/>
            <a:ext cx="2395418" cy="830997"/>
          </a:xfrm>
          <a:prstGeom prst="rect">
            <a:avLst/>
          </a:prstGeom>
          <a:noFill/>
        </p:spPr>
        <p:txBody>
          <a:bodyPr wrap="square" rtlCol="0">
            <a:spAutoFit/>
          </a:bodyPr>
          <a:lstStyle/>
          <a:p>
            <a:r>
              <a:rPr lang="pt-BR" sz="4000" b="1" dirty="0">
                <a:solidFill>
                  <a:srgbClr val="1F497D"/>
                </a:solidFill>
                <a:effectLst>
                  <a:outerShdw blurRad="38100" dist="38100" dir="2700000" algn="tl">
                    <a:srgbClr val="000000">
                      <a:alpha val="43137"/>
                    </a:srgbClr>
                  </a:outerShdw>
                </a:effectLst>
                <a:latin typeface="Calibri"/>
              </a:rPr>
              <a:t>      </a:t>
            </a:r>
            <a:r>
              <a:rPr lang="pt-BR" sz="4800" b="1" dirty="0">
                <a:solidFill>
                  <a:srgbClr val="1F497D"/>
                </a:solidFill>
                <a:effectLst>
                  <a:outerShdw blurRad="38100" dist="38100" dir="2700000" algn="tl">
                    <a:srgbClr val="000000">
                      <a:alpha val="43137"/>
                    </a:srgbClr>
                  </a:outerShdw>
                </a:effectLst>
                <a:latin typeface="Calibri"/>
              </a:rPr>
              <a:t>SELIC</a:t>
            </a:r>
          </a:p>
        </p:txBody>
      </p:sp>
    </p:spTree>
    <p:extLst>
      <p:ext uri="{BB962C8B-B14F-4D97-AF65-F5344CB8AC3E}">
        <p14:creationId xmlns:p14="http://schemas.microsoft.com/office/powerpoint/2010/main" val="29616478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nvPr>
        </p:nvGraphicFramePr>
        <p:xfrm>
          <a:off x="1919536" y="1125385"/>
          <a:ext cx="8280920"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3" name="CaixaDeTexto 2"/>
          <p:cNvSpPr txBox="1"/>
          <p:nvPr/>
        </p:nvSpPr>
        <p:spPr>
          <a:xfrm>
            <a:off x="2351584" y="2516535"/>
            <a:ext cx="792088" cy="338554"/>
          </a:xfrm>
          <a:prstGeom prst="rect">
            <a:avLst/>
          </a:prstGeom>
          <a:noFill/>
        </p:spPr>
        <p:txBody>
          <a:bodyPr wrap="square" rtlCol="0">
            <a:spAutoFit/>
          </a:bodyPr>
          <a:lstStyle/>
          <a:p>
            <a:r>
              <a:rPr lang="pt-BR" sz="1600" b="1" dirty="0">
                <a:solidFill>
                  <a:prstClr val="black"/>
                </a:solidFill>
                <a:effectLst>
                  <a:outerShdw blurRad="38100" dist="38100" dir="2700000" algn="tl">
                    <a:srgbClr val="000000">
                      <a:alpha val="43137"/>
                    </a:srgbClr>
                  </a:outerShdw>
                </a:effectLst>
                <a:latin typeface="Calibri"/>
              </a:rPr>
              <a:t>10,75</a:t>
            </a:r>
          </a:p>
        </p:txBody>
      </p:sp>
      <p:sp>
        <p:nvSpPr>
          <p:cNvPr id="4" name="CaixaDeTexto 3"/>
          <p:cNvSpPr txBox="1"/>
          <p:nvPr/>
        </p:nvSpPr>
        <p:spPr>
          <a:xfrm>
            <a:off x="4511824" y="2853119"/>
            <a:ext cx="576064" cy="338554"/>
          </a:xfrm>
          <a:prstGeom prst="rect">
            <a:avLst/>
          </a:prstGeom>
          <a:noFill/>
        </p:spPr>
        <p:txBody>
          <a:bodyPr wrap="square" rtlCol="0">
            <a:spAutoFit/>
          </a:bodyPr>
          <a:lstStyle/>
          <a:p>
            <a:r>
              <a:rPr lang="pt-BR" sz="1600" b="1" dirty="0">
                <a:solidFill>
                  <a:prstClr val="black"/>
                </a:solidFill>
                <a:effectLst>
                  <a:outerShdw blurRad="38100" dist="38100" dir="2700000" algn="tl">
                    <a:srgbClr val="000000">
                      <a:alpha val="43137"/>
                    </a:srgbClr>
                  </a:outerShdw>
                </a:effectLst>
                <a:latin typeface="Calibri"/>
              </a:rPr>
              <a:t>9,50</a:t>
            </a:r>
          </a:p>
        </p:txBody>
      </p:sp>
      <p:sp>
        <p:nvSpPr>
          <p:cNvPr id="5" name="CaixaDeTexto 4"/>
          <p:cNvSpPr txBox="1"/>
          <p:nvPr/>
        </p:nvSpPr>
        <p:spPr>
          <a:xfrm>
            <a:off x="5210999" y="2274055"/>
            <a:ext cx="652743" cy="338554"/>
          </a:xfrm>
          <a:prstGeom prst="rect">
            <a:avLst/>
          </a:prstGeom>
          <a:noFill/>
        </p:spPr>
        <p:txBody>
          <a:bodyPr wrap="none" rtlCol="0">
            <a:spAutoFit/>
          </a:bodyPr>
          <a:lstStyle/>
          <a:p>
            <a:r>
              <a:rPr lang="pt-BR" sz="1600" b="1" dirty="0">
                <a:solidFill>
                  <a:prstClr val="black"/>
                </a:solidFill>
                <a:effectLst>
                  <a:outerShdw blurRad="38100" dist="38100" dir="2700000" algn="tl">
                    <a:srgbClr val="000000">
                      <a:alpha val="43137"/>
                    </a:srgbClr>
                  </a:outerShdw>
                </a:effectLst>
                <a:latin typeface="Calibri"/>
              </a:rPr>
              <a:t>11,75</a:t>
            </a:r>
          </a:p>
        </p:txBody>
      </p:sp>
      <p:sp>
        <p:nvSpPr>
          <p:cNvPr id="6" name="CaixaDeTexto 5"/>
          <p:cNvSpPr txBox="1"/>
          <p:nvPr/>
        </p:nvSpPr>
        <p:spPr>
          <a:xfrm>
            <a:off x="5863742" y="1484784"/>
            <a:ext cx="700833" cy="338554"/>
          </a:xfrm>
          <a:prstGeom prst="rect">
            <a:avLst/>
          </a:prstGeom>
          <a:noFill/>
        </p:spPr>
        <p:txBody>
          <a:bodyPr wrap="none" rtlCol="0">
            <a:spAutoFit/>
          </a:bodyPr>
          <a:lstStyle/>
          <a:p>
            <a:r>
              <a:rPr lang="pt-BR" sz="1600" b="1" dirty="0">
                <a:solidFill>
                  <a:prstClr val="black"/>
                </a:solidFill>
                <a:effectLst>
                  <a:outerShdw blurRad="38100" dist="38100" dir="2700000" algn="tl">
                    <a:srgbClr val="000000">
                      <a:alpha val="43137"/>
                    </a:srgbClr>
                  </a:outerShdw>
                </a:effectLst>
                <a:latin typeface="Calibri"/>
              </a:rPr>
              <a:t> 14,25</a:t>
            </a:r>
          </a:p>
        </p:txBody>
      </p:sp>
      <p:sp>
        <p:nvSpPr>
          <p:cNvPr id="7" name="CaixaDeTexto 6"/>
          <p:cNvSpPr txBox="1"/>
          <p:nvPr/>
        </p:nvSpPr>
        <p:spPr>
          <a:xfrm>
            <a:off x="6549524" y="1593694"/>
            <a:ext cx="700833" cy="338554"/>
          </a:xfrm>
          <a:prstGeom prst="rect">
            <a:avLst/>
          </a:prstGeom>
          <a:noFill/>
        </p:spPr>
        <p:txBody>
          <a:bodyPr wrap="none" rtlCol="0">
            <a:spAutoFit/>
          </a:bodyPr>
          <a:lstStyle/>
          <a:p>
            <a:r>
              <a:rPr lang="pt-BR" sz="1600" b="1" dirty="0">
                <a:solidFill>
                  <a:prstClr val="black"/>
                </a:solidFill>
                <a:effectLst>
                  <a:outerShdw blurRad="38100" dist="38100" dir="2700000" algn="tl">
                    <a:srgbClr val="000000">
                      <a:alpha val="43137"/>
                    </a:srgbClr>
                  </a:outerShdw>
                </a:effectLst>
                <a:latin typeface="Calibri"/>
              </a:rPr>
              <a:t> 13,75</a:t>
            </a:r>
          </a:p>
        </p:txBody>
      </p:sp>
      <p:sp>
        <p:nvSpPr>
          <p:cNvPr id="8" name="CaixaDeTexto 7"/>
          <p:cNvSpPr txBox="1"/>
          <p:nvPr/>
        </p:nvSpPr>
        <p:spPr>
          <a:xfrm>
            <a:off x="7320136" y="3620404"/>
            <a:ext cx="596638" cy="338554"/>
          </a:xfrm>
          <a:prstGeom prst="rect">
            <a:avLst/>
          </a:prstGeom>
          <a:noFill/>
        </p:spPr>
        <p:txBody>
          <a:bodyPr wrap="none" rtlCol="0">
            <a:spAutoFit/>
          </a:bodyPr>
          <a:lstStyle/>
          <a:p>
            <a:r>
              <a:rPr lang="pt-BR" sz="1600" b="1" dirty="0">
                <a:solidFill>
                  <a:prstClr val="black"/>
                </a:solidFill>
                <a:effectLst>
                  <a:outerShdw blurRad="38100" dist="38100" dir="2700000" algn="tl">
                    <a:srgbClr val="000000">
                      <a:alpha val="43137"/>
                    </a:srgbClr>
                  </a:outerShdw>
                </a:effectLst>
                <a:latin typeface="Calibri"/>
              </a:rPr>
              <a:t> 7,00</a:t>
            </a:r>
          </a:p>
        </p:txBody>
      </p:sp>
      <p:sp>
        <p:nvSpPr>
          <p:cNvPr id="9" name="CaixaDeTexto 8"/>
          <p:cNvSpPr txBox="1"/>
          <p:nvPr/>
        </p:nvSpPr>
        <p:spPr>
          <a:xfrm>
            <a:off x="7950594" y="3761707"/>
            <a:ext cx="689612" cy="584775"/>
          </a:xfrm>
          <a:prstGeom prst="rect">
            <a:avLst/>
          </a:prstGeom>
          <a:noFill/>
        </p:spPr>
        <p:txBody>
          <a:bodyPr wrap="none" rtlCol="0">
            <a:spAutoFit/>
          </a:bodyPr>
          <a:lstStyle/>
          <a:p>
            <a:r>
              <a:rPr lang="pt-BR" sz="1600" b="1" dirty="0">
                <a:solidFill>
                  <a:prstClr val="black"/>
                </a:solidFill>
                <a:effectLst>
                  <a:outerShdw blurRad="38100" dist="38100" dir="2700000" algn="tl">
                    <a:srgbClr val="000000">
                      <a:alpha val="43137"/>
                    </a:srgbClr>
                  </a:outerShdw>
                </a:effectLst>
                <a:latin typeface="Calibri"/>
              </a:rPr>
              <a:t>   6,50</a:t>
            </a:r>
          </a:p>
          <a:p>
            <a:endParaRPr lang="pt-BR" sz="1600" b="1" dirty="0">
              <a:solidFill>
                <a:prstClr val="black"/>
              </a:solidFill>
              <a:effectLst>
                <a:outerShdw blurRad="38100" dist="38100" dir="2700000" algn="tl">
                  <a:srgbClr val="000000">
                    <a:alpha val="43137"/>
                  </a:srgbClr>
                </a:outerShdw>
              </a:effectLst>
              <a:latin typeface="Calibri"/>
            </a:endParaRPr>
          </a:p>
        </p:txBody>
      </p:sp>
      <p:sp>
        <p:nvSpPr>
          <p:cNvPr id="10" name="CaixaDeTexto 9"/>
          <p:cNvSpPr txBox="1"/>
          <p:nvPr/>
        </p:nvSpPr>
        <p:spPr>
          <a:xfrm>
            <a:off x="4317539" y="44624"/>
            <a:ext cx="3611886" cy="707886"/>
          </a:xfrm>
          <a:prstGeom prst="rect">
            <a:avLst/>
          </a:prstGeom>
          <a:noFill/>
        </p:spPr>
        <p:txBody>
          <a:bodyPr wrap="none" rtlCol="0">
            <a:spAutoFit/>
          </a:bodyPr>
          <a:lstStyle/>
          <a:p>
            <a:r>
              <a:rPr lang="pt-BR" sz="4000" b="1" dirty="0">
                <a:solidFill>
                  <a:srgbClr val="1F497D"/>
                </a:solidFill>
                <a:effectLst>
                  <a:outerShdw blurRad="38100" dist="38100" dir="2700000" algn="tl">
                    <a:srgbClr val="000000">
                      <a:alpha val="43137"/>
                    </a:srgbClr>
                  </a:outerShdw>
                </a:effectLst>
                <a:latin typeface="Calibri"/>
              </a:rPr>
              <a:t>T A X A   S E L I C</a:t>
            </a:r>
          </a:p>
        </p:txBody>
      </p:sp>
    </p:spTree>
    <p:extLst>
      <p:ext uri="{BB962C8B-B14F-4D97-AF65-F5344CB8AC3E}">
        <p14:creationId xmlns:p14="http://schemas.microsoft.com/office/powerpoint/2010/main" val="3994390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35</a:t>
            </a:fld>
            <a:endParaRPr lang="pt-BR" dirty="0">
              <a:solidFill>
                <a:prstClr val="black">
                  <a:tint val="75000"/>
                </a:prstClr>
              </a:solidFill>
              <a:latin typeface="Calibri"/>
            </a:endParaRPr>
          </a:p>
        </p:txBody>
      </p:sp>
      <p:sp>
        <p:nvSpPr>
          <p:cNvPr id="3" name="CaixaDeTexto 2"/>
          <p:cNvSpPr txBox="1"/>
          <p:nvPr/>
        </p:nvSpPr>
        <p:spPr>
          <a:xfrm>
            <a:off x="4820390" y="572823"/>
            <a:ext cx="1414170" cy="769441"/>
          </a:xfrm>
          <a:prstGeom prst="rect">
            <a:avLst/>
          </a:prstGeom>
          <a:noFill/>
        </p:spPr>
        <p:txBody>
          <a:bodyPr wrap="none" rtlCol="0">
            <a:spAutoFit/>
          </a:bodyPr>
          <a:lstStyle/>
          <a:p>
            <a:r>
              <a:rPr lang="pt-BR" sz="4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SELIC</a:t>
            </a:r>
          </a:p>
        </p:txBody>
      </p:sp>
      <p:sp>
        <p:nvSpPr>
          <p:cNvPr id="4" name="CaixaDeTexto 3"/>
          <p:cNvSpPr txBox="1"/>
          <p:nvPr/>
        </p:nvSpPr>
        <p:spPr>
          <a:xfrm>
            <a:off x="2279576" y="2348880"/>
            <a:ext cx="7632848" cy="3785652"/>
          </a:xfrm>
          <a:prstGeom prst="rect">
            <a:avLst/>
          </a:prstGeom>
          <a:noFill/>
        </p:spPr>
        <p:txBody>
          <a:bodyPr wrap="square" rtlCol="0">
            <a:spAutoFit/>
          </a:bodyPr>
          <a:lstStyle/>
          <a:p>
            <a:pPr algn="just"/>
            <a:r>
              <a:rPr lang="pt-BR" sz="4000" b="1" dirty="0">
                <a:solidFill>
                  <a:prstClr val="black"/>
                </a:solidFill>
                <a:effectLst>
                  <a:outerShdw blurRad="38100" dist="38100" dir="2700000" algn="tl">
                    <a:srgbClr val="000000">
                      <a:alpha val="43137"/>
                    </a:srgbClr>
                  </a:outerShdw>
                </a:effectLst>
                <a:latin typeface="Calibri"/>
              </a:rPr>
              <a:t>Assim, como você oferece a sua casa como garantia de um financiamento habitacional, os Bancos dão como garantia Títulos Públicos adquiridos do Banco Central.</a:t>
            </a:r>
          </a:p>
        </p:txBody>
      </p:sp>
    </p:spTree>
    <p:extLst>
      <p:ext uri="{BB962C8B-B14F-4D97-AF65-F5344CB8AC3E}">
        <p14:creationId xmlns:p14="http://schemas.microsoft.com/office/powerpoint/2010/main" val="41892215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36</a:t>
            </a:fld>
            <a:endParaRPr lang="pt-BR" dirty="0">
              <a:solidFill>
                <a:prstClr val="black">
                  <a:tint val="75000"/>
                </a:prstClr>
              </a:solidFill>
              <a:latin typeface="Calibri"/>
            </a:endParaRPr>
          </a:p>
        </p:txBody>
      </p:sp>
      <p:sp>
        <p:nvSpPr>
          <p:cNvPr id="3" name="CaixaDeTexto 2"/>
          <p:cNvSpPr txBox="1"/>
          <p:nvPr/>
        </p:nvSpPr>
        <p:spPr>
          <a:xfrm>
            <a:off x="2423592" y="1196752"/>
            <a:ext cx="7776864" cy="4832092"/>
          </a:xfrm>
          <a:prstGeom prst="rect">
            <a:avLst/>
          </a:prstGeom>
          <a:noFill/>
        </p:spPr>
        <p:txBody>
          <a:bodyPr wrap="square" rtlCol="0">
            <a:spAutoFit/>
          </a:bodyPr>
          <a:lstStyle/>
          <a:p>
            <a:pPr algn="just"/>
            <a:r>
              <a:rPr lang="pt-BR" sz="2800" b="1" dirty="0">
                <a:solidFill>
                  <a:prstClr val="black"/>
                </a:solidFill>
                <a:effectLst>
                  <a:outerShdw blurRad="38100" dist="38100" dir="2700000" algn="tl">
                    <a:srgbClr val="000000">
                      <a:alpha val="43137"/>
                    </a:srgbClr>
                  </a:outerShdw>
                </a:effectLst>
                <a:latin typeface="Calibri"/>
              </a:rPr>
              <a:t>A TAXA SELIC É A MÉDIA DE JUROS QUE O GOVERNO BRASILEIRO PAGA POR EMPRÉSTIMOS TOMADOS DOS BANCOS.</a:t>
            </a:r>
          </a:p>
          <a:p>
            <a:pPr algn="just"/>
            <a:endParaRPr lang="pt-BR" sz="2800" b="1" dirty="0">
              <a:solidFill>
                <a:prstClr val="black"/>
              </a:solidFill>
              <a:effectLst>
                <a:outerShdw blurRad="38100" dist="38100" dir="2700000" algn="tl">
                  <a:srgbClr val="000000">
                    <a:alpha val="43137"/>
                  </a:srgbClr>
                </a:outerShdw>
              </a:effectLst>
              <a:latin typeface="Calibri"/>
            </a:endParaRPr>
          </a:p>
          <a:p>
            <a:pPr algn="just"/>
            <a:r>
              <a:rPr lang="pt-BR" sz="2800" b="1" dirty="0">
                <a:solidFill>
                  <a:prstClr val="black"/>
                </a:solidFill>
                <a:effectLst>
                  <a:outerShdw blurRad="38100" dist="38100" dir="2700000" algn="tl">
                    <a:srgbClr val="000000">
                      <a:alpha val="43137"/>
                    </a:srgbClr>
                  </a:outerShdw>
                </a:effectLst>
                <a:latin typeface="Calibri"/>
              </a:rPr>
              <a:t>QUANDO A TAXA SELIC AUMENTA, OS BANCOS PREFEREM EMPRESTAR DINHEIRO AO GOVERNO PORQUE É UMA NEGOCIAÇÃO DE BAIXO RISCO.</a:t>
            </a:r>
          </a:p>
          <a:p>
            <a:pPr algn="just"/>
            <a:endParaRPr lang="pt-BR" sz="2800" b="1" dirty="0">
              <a:solidFill>
                <a:prstClr val="black"/>
              </a:solidFill>
              <a:effectLst>
                <a:outerShdw blurRad="38100" dist="38100" dir="2700000" algn="tl">
                  <a:srgbClr val="000000">
                    <a:alpha val="43137"/>
                  </a:srgbClr>
                </a:outerShdw>
              </a:effectLst>
              <a:latin typeface="Calibri"/>
            </a:endParaRPr>
          </a:p>
          <a:p>
            <a:pPr algn="just"/>
            <a:r>
              <a:rPr lang="pt-BR" sz="2800" b="1" dirty="0">
                <a:solidFill>
                  <a:prstClr val="black"/>
                </a:solidFill>
                <a:effectLst>
                  <a:outerShdw blurRad="38100" dist="38100" dir="2700000" algn="tl">
                    <a:srgbClr val="000000">
                      <a:alpha val="43137"/>
                    </a:srgbClr>
                  </a:outerShdw>
                </a:effectLst>
                <a:latin typeface="Calibri"/>
              </a:rPr>
              <a:t>QUANDO A SELIC CAI, OS BANCOS SÃO “EMPURRADOS” PARA EMPRESTAR DINHEIRO AO CONSUMIDOR.</a:t>
            </a:r>
          </a:p>
        </p:txBody>
      </p:sp>
      <p:sp>
        <p:nvSpPr>
          <p:cNvPr id="4" name="CaixaDeTexto 3"/>
          <p:cNvSpPr txBox="1"/>
          <p:nvPr/>
        </p:nvSpPr>
        <p:spPr>
          <a:xfrm>
            <a:off x="5047471" y="260648"/>
            <a:ext cx="1510350" cy="830997"/>
          </a:xfrm>
          <a:prstGeom prst="rect">
            <a:avLst/>
          </a:prstGeom>
          <a:noFill/>
        </p:spPr>
        <p:txBody>
          <a:bodyPr wrap="none" rtlCol="0">
            <a:spAutoFit/>
          </a:bodyPr>
          <a:lstStyle/>
          <a:p>
            <a:r>
              <a:rPr lang="pt-BR" sz="4800" b="1" dirty="0">
                <a:solidFill>
                  <a:srgbClr val="1F497D"/>
                </a:solidFill>
                <a:effectLst>
                  <a:outerShdw blurRad="38100" dist="38100" dir="2700000" algn="tl">
                    <a:srgbClr val="000000">
                      <a:alpha val="43137"/>
                    </a:srgbClr>
                  </a:outerShdw>
                </a:effectLst>
                <a:latin typeface="Calibri"/>
              </a:rPr>
              <a:t>SELIC</a:t>
            </a:r>
          </a:p>
        </p:txBody>
      </p:sp>
    </p:spTree>
    <p:extLst>
      <p:ext uri="{BB962C8B-B14F-4D97-AF65-F5344CB8AC3E}">
        <p14:creationId xmlns:p14="http://schemas.microsoft.com/office/powerpoint/2010/main" val="27115940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37</a:t>
            </a:fld>
            <a:endParaRPr lang="pt-BR" dirty="0">
              <a:solidFill>
                <a:prstClr val="black">
                  <a:tint val="75000"/>
                </a:prstClr>
              </a:solidFill>
              <a:latin typeface="Calibri"/>
            </a:endParaRPr>
          </a:p>
        </p:txBody>
      </p:sp>
      <p:sp>
        <p:nvSpPr>
          <p:cNvPr id="3" name="CaixaDeTexto 2"/>
          <p:cNvSpPr txBox="1"/>
          <p:nvPr/>
        </p:nvSpPr>
        <p:spPr>
          <a:xfrm>
            <a:off x="2567608" y="2348880"/>
            <a:ext cx="7056784" cy="3539430"/>
          </a:xfrm>
          <a:prstGeom prst="rect">
            <a:avLst/>
          </a:prstGeom>
          <a:noFill/>
        </p:spPr>
        <p:txBody>
          <a:bodyPr wrap="square" rtlCol="0">
            <a:spAutoFit/>
          </a:bodyPr>
          <a:lstStyle/>
          <a:p>
            <a:pPr algn="just"/>
            <a:r>
              <a:rPr lang="pt-BR" sz="3200" b="1" dirty="0">
                <a:solidFill>
                  <a:prstClr val="black"/>
                </a:solidFill>
                <a:effectLst>
                  <a:outerShdw blurRad="38100" dist="38100" dir="2700000" algn="tl">
                    <a:srgbClr val="000000">
                      <a:alpha val="43137"/>
                    </a:srgbClr>
                  </a:outerShdw>
                </a:effectLst>
                <a:latin typeface="Calibri"/>
              </a:rPr>
              <a:t>PORQUE O GOVERNO NEGOCIA TÍTULOS PÚBLICOS?</a:t>
            </a:r>
          </a:p>
          <a:p>
            <a:pPr algn="just"/>
            <a:endParaRPr lang="pt-BR" sz="3200" b="1" dirty="0">
              <a:solidFill>
                <a:prstClr val="black"/>
              </a:solidFill>
              <a:effectLst>
                <a:outerShdw blurRad="38100" dist="38100" dir="2700000" algn="tl">
                  <a:srgbClr val="000000">
                    <a:alpha val="43137"/>
                  </a:srgbClr>
                </a:outerShdw>
              </a:effectLst>
              <a:latin typeface="Calibri"/>
            </a:endParaRPr>
          </a:p>
          <a:p>
            <a:pPr algn="just"/>
            <a:r>
              <a:rPr lang="pt-BR" sz="3200" b="1" dirty="0">
                <a:solidFill>
                  <a:prstClr val="black"/>
                </a:solidFill>
                <a:effectLst>
                  <a:outerShdw blurRad="38100" dist="38100" dir="2700000" algn="tl">
                    <a:srgbClr val="000000">
                      <a:alpha val="43137"/>
                    </a:srgbClr>
                  </a:outerShdw>
                </a:effectLst>
                <a:latin typeface="Calibri"/>
              </a:rPr>
              <a:t>O GOVERNO EMITE TÍTULOS E OS VENDE PARA FINANCIAR DÍVIDAS PÚBLICAS FEDERAIS</a:t>
            </a:r>
          </a:p>
          <a:p>
            <a:pPr algn="just"/>
            <a:endParaRPr lang="pt-BR" sz="3200" dirty="0">
              <a:solidFill>
                <a:prstClr val="black"/>
              </a:solidFill>
              <a:latin typeface="Calibri"/>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690" y="45170"/>
            <a:ext cx="2670175"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140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38</a:t>
            </a:fld>
            <a:endParaRPr lang="pt-BR" dirty="0">
              <a:solidFill>
                <a:prstClr val="black">
                  <a:tint val="75000"/>
                </a:prstClr>
              </a:solidFill>
              <a:latin typeface="Calibri"/>
            </a:endParaRPr>
          </a:p>
        </p:txBody>
      </p:sp>
      <p:sp>
        <p:nvSpPr>
          <p:cNvPr id="3" name="CaixaDeTexto 2"/>
          <p:cNvSpPr txBox="1"/>
          <p:nvPr/>
        </p:nvSpPr>
        <p:spPr>
          <a:xfrm>
            <a:off x="1370400" y="40835"/>
            <a:ext cx="9099753" cy="6247864"/>
          </a:xfrm>
          <a:prstGeom prst="rect">
            <a:avLst/>
          </a:prstGeom>
          <a:noFill/>
        </p:spPr>
        <p:txBody>
          <a:bodyPr wrap="square" rtlCol="0">
            <a:spAutoFit/>
          </a:bodyPr>
          <a:lstStyle/>
          <a:p>
            <a:r>
              <a:rPr lang="pt-BR" sz="3200" b="1" dirty="0">
                <a:solidFill>
                  <a:srgbClr val="1F497D"/>
                </a:solidFill>
                <a:latin typeface="Calibri"/>
              </a:rPr>
              <a:t>                                                      </a:t>
            </a:r>
            <a:endParaRPr lang="pt-BR" sz="2400" b="1" dirty="0">
              <a:solidFill>
                <a:srgbClr val="1F497D"/>
              </a:solidFill>
              <a:latin typeface="Calibri"/>
            </a:endParaRPr>
          </a:p>
          <a:p>
            <a:endParaRPr lang="pt-BR" sz="3200" b="1" dirty="0">
              <a:solidFill>
                <a:srgbClr val="1F497D"/>
              </a:solidFill>
              <a:latin typeface="Calibri"/>
            </a:endParaRPr>
          </a:p>
          <a:p>
            <a:pPr marL="450850" indent="-450850" algn="just"/>
            <a:r>
              <a:rPr lang="pt-BR" sz="3200" b="1" dirty="0">
                <a:solidFill>
                  <a:srgbClr val="1F497D"/>
                </a:solidFill>
                <a:latin typeface="Calibri"/>
              </a:rPr>
              <a:t>     </a:t>
            </a:r>
          </a:p>
          <a:p>
            <a:pPr marL="450850" indent="-450850" algn="just"/>
            <a:r>
              <a:rPr lang="pt-BR" sz="3200" b="1" dirty="0">
                <a:solidFill>
                  <a:srgbClr val="1F497D"/>
                </a:solidFill>
                <a:latin typeface="Calibri"/>
              </a:rPr>
              <a:t> </a:t>
            </a:r>
          </a:p>
          <a:p>
            <a:pPr marL="450850" indent="-450850" algn="just"/>
            <a:r>
              <a:rPr lang="pt-BR" sz="3200" b="1" dirty="0">
                <a:solidFill>
                  <a:srgbClr val="1F497D"/>
                </a:solidFill>
                <a:latin typeface="Calibri"/>
              </a:rPr>
              <a:t>     </a:t>
            </a:r>
          </a:p>
          <a:p>
            <a:pPr marL="450850" indent="-450850" algn="just"/>
            <a:r>
              <a:rPr lang="pt-BR" sz="3200" b="1" dirty="0">
                <a:solidFill>
                  <a:srgbClr val="1F497D"/>
                </a:solidFill>
                <a:effectLst>
                  <a:outerShdw blurRad="38100" dist="38100" dir="2700000" algn="tl">
                    <a:srgbClr val="000000">
                      <a:alpha val="43137"/>
                    </a:srgbClr>
                  </a:outerShdw>
                </a:effectLst>
                <a:latin typeface="Calibri"/>
              </a:rPr>
              <a:t>                                     TENDÊNCIA: </a:t>
            </a:r>
          </a:p>
          <a:p>
            <a:pPr marL="450850" indent="-450850" algn="just"/>
            <a:endParaRPr lang="pt-BR" sz="3200" b="1" dirty="0">
              <a:solidFill>
                <a:srgbClr val="1F497D"/>
              </a:solidFill>
              <a:effectLst>
                <a:outerShdw blurRad="38100" dist="38100" dir="2700000" algn="tl">
                  <a:srgbClr val="000000">
                    <a:alpha val="43137"/>
                  </a:srgbClr>
                </a:outerShdw>
              </a:effectLst>
              <a:latin typeface="Calibri"/>
            </a:endParaRPr>
          </a:p>
          <a:p>
            <a:pPr marL="450850" indent="-450850" algn="just"/>
            <a:r>
              <a:rPr lang="pt-BR" sz="3200" b="1" dirty="0">
                <a:solidFill>
                  <a:srgbClr val="1F497D"/>
                </a:solidFill>
                <a:effectLst>
                  <a:outerShdw blurRad="38100" dist="38100" dir="2700000" algn="tl">
                    <a:srgbClr val="000000">
                      <a:alpha val="43137"/>
                    </a:srgbClr>
                  </a:outerShdw>
                </a:effectLst>
                <a:latin typeface="Calibri"/>
              </a:rPr>
              <a:t>     </a:t>
            </a:r>
            <a:r>
              <a:rPr lang="pt-BR" sz="3200" b="1" dirty="0">
                <a:solidFill>
                  <a:prstClr val="black"/>
                </a:solidFill>
                <a:effectLst>
                  <a:outerShdw blurRad="38100" dist="38100" dir="2700000" algn="tl">
                    <a:srgbClr val="000000">
                      <a:alpha val="43137"/>
                    </a:srgbClr>
                  </a:outerShdw>
                </a:effectLst>
                <a:latin typeface="Calibri"/>
              </a:rPr>
              <a:t>Quando a taxa aumenta, as pessoas/empresas compram títulos públicos retirando o dinheiro da economia, como consequência há uma redução na liquidez do mercado</a:t>
            </a:r>
            <a:r>
              <a:rPr lang="pt-BR" sz="2400" b="1" dirty="0">
                <a:solidFill>
                  <a:prstClr val="black"/>
                </a:solidFill>
                <a:effectLst>
                  <a:outerShdw blurRad="38100" dist="38100" dir="2700000" algn="tl">
                    <a:srgbClr val="000000">
                      <a:alpha val="43137"/>
                    </a:srgbClr>
                  </a:outerShdw>
                </a:effectLst>
                <a:latin typeface="Calibri"/>
              </a:rPr>
              <a:t>.</a:t>
            </a:r>
          </a:p>
          <a:p>
            <a:pPr marL="450850" indent="-450850" algn="just"/>
            <a:r>
              <a:rPr lang="pt-BR" sz="2400" b="1" dirty="0">
                <a:solidFill>
                  <a:srgbClr val="1F497D"/>
                </a:solidFill>
                <a:effectLst>
                  <a:outerShdw blurRad="38100" dist="38100" dir="2700000" algn="tl">
                    <a:srgbClr val="000000">
                      <a:alpha val="43137"/>
                    </a:srgbClr>
                  </a:outerShdw>
                </a:effectLst>
                <a:latin typeface="Calibri"/>
              </a:rPr>
              <a:t>      </a:t>
            </a:r>
          </a:p>
          <a:p>
            <a:pPr marL="450850" indent="-450850" algn="just"/>
            <a:r>
              <a:rPr lang="pt-BR" sz="2400" b="1" dirty="0">
                <a:solidFill>
                  <a:srgbClr val="1F497D"/>
                </a:solidFill>
                <a:effectLst>
                  <a:outerShdw blurRad="38100" dist="38100" dir="2700000" algn="tl">
                    <a:srgbClr val="000000">
                      <a:alpha val="43137"/>
                    </a:srgbClr>
                  </a:outerShdw>
                </a:effectLst>
                <a:latin typeface="Calibri"/>
              </a:rPr>
              <a:t>			      </a:t>
            </a: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832" y="40835"/>
            <a:ext cx="2672888" cy="1875997"/>
          </a:xfrm>
          <a:prstGeom prst="rect">
            <a:avLst/>
          </a:prstGeom>
        </p:spPr>
      </p:pic>
    </p:spTree>
    <p:extLst>
      <p:ext uri="{BB962C8B-B14F-4D97-AF65-F5344CB8AC3E}">
        <p14:creationId xmlns:p14="http://schemas.microsoft.com/office/powerpoint/2010/main" val="36463875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39</a:t>
            </a:fld>
            <a:endParaRPr lang="pt-BR" dirty="0">
              <a:solidFill>
                <a:prstClr val="black">
                  <a:tint val="75000"/>
                </a:prstClr>
              </a:solidFill>
              <a:latin typeface="Calibri"/>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841" y="-5680"/>
            <a:ext cx="2670175"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ixaDeTexto 2"/>
          <p:cNvSpPr txBox="1"/>
          <p:nvPr/>
        </p:nvSpPr>
        <p:spPr>
          <a:xfrm>
            <a:off x="2460080" y="2060848"/>
            <a:ext cx="7848872" cy="4154984"/>
          </a:xfrm>
          <a:prstGeom prst="rect">
            <a:avLst/>
          </a:prstGeom>
          <a:noFill/>
        </p:spPr>
        <p:txBody>
          <a:bodyPr wrap="square" rtlCol="0">
            <a:spAutoFit/>
          </a:bodyPr>
          <a:lstStyle/>
          <a:p>
            <a:pPr marL="450850" indent="-450850" algn="just"/>
            <a:r>
              <a:rPr lang="pt-BR" sz="3200" b="1" dirty="0">
                <a:solidFill>
                  <a:srgbClr val="1F497D"/>
                </a:solidFill>
                <a:effectLst>
                  <a:outerShdw blurRad="38100" dist="38100" dir="2700000" algn="tl">
                    <a:srgbClr val="000000">
                      <a:alpha val="43137"/>
                    </a:srgbClr>
                  </a:outerShdw>
                </a:effectLst>
                <a:latin typeface="Calibri"/>
              </a:rPr>
              <a:t>                   CONSEQUÊNCIAS:</a:t>
            </a:r>
          </a:p>
          <a:p>
            <a:pPr marL="450850" indent="-450850" algn="just"/>
            <a:r>
              <a:rPr lang="pt-BR" sz="3200" b="1" dirty="0">
                <a:solidFill>
                  <a:srgbClr val="1F497D"/>
                </a:solidFill>
                <a:effectLst>
                  <a:outerShdw blurRad="38100" dist="38100" dir="2700000" algn="tl">
                    <a:srgbClr val="000000">
                      <a:alpha val="43137"/>
                    </a:srgbClr>
                  </a:outerShdw>
                </a:effectLst>
                <a:latin typeface="Calibri"/>
              </a:rPr>
              <a:t>      </a:t>
            </a:r>
          </a:p>
          <a:p>
            <a:pPr marL="450850" indent="-450850" algn="just"/>
            <a:r>
              <a:rPr lang="pt-BR" sz="2800" b="1" dirty="0">
                <a:solidFill>
                  <a:prstClr val="black"/>
                </a:solidFill>
                <a:effectLst>
                  <a:outerShdw blurRad="38100" dist="38100" dir="2700000" algn="tl">
                    <a:srgbClr val="000000">
                      <a:alpha val="43137"/>
                    </a:srgbClr>
                  </a:outerShdw>
                </a:effectLst>
                <a:latin typeface="Calibri"/>
              </a:rPr>
              <a:t>Tirando a liquidez do mercado há uma tendência</a:t>
            </a:r>
          </a:p>
          <a:p>
            <a:pPr marL="450850" indent="-450850" algn="just"/>
            <a:r>
              <a:rPr lang="pt-BR" sz="2800" b="1" dirty="0">
                <a:solidFill>
                  <a:prstClr val="black"/>
                </a:solidFill>
                <a:effectLst>
                  <a:outerShdw blurRad="38100" dist="38100" dir="2700000" algn="tl">
                    <a:srgbClr val="000000">
                      <a:alpha val="43137"/>
                    </a:srgbClr>
                  </a:outerShdw>
                </a:effectLst>
                <a:latin typeface="Calibri"/>
              </a:rPr>
              <a:t>em  reduzir a inflação;</a:t>
            </a:r>
          </a:p>
          <a:p>
            <a:pPr marL="450850" indent="-450850" algn="just"/>
            <a:r>
              <a:rPr lang="pt-BR" sz="2800" b="1" dirty="0">
                <a:solidFill>
                  <a:prstClr val="black"/>
                </a:solidFill>
                <a:effectLst>
                  <a:outerShdw blurRad="38100" dist="38100" dir="2700000" algn="tl">
                    <a:srgbClr val="000000">
                      <a:alpha val="43137"/>
                    </a:srgbClr>
                  </a:outerShdw>
                </a:effectLst>
                <a:latin typeface="Calibri"/>
              </a:rPr>
              <a:t>As empresas investem menos, porque fica mais</a:t>
            </a:r>
          </a:p>
          <a:p>
            <a:pPr marL="450850" indent="-450850" algn="just"/>
            <a:r>
              <a:rPr lang="pt-BR" sz="2800" b="1" dirty="0">
                <a:solidFill>
                  <a:prstClr val="black"/>
                </a:solidFill>
                <a:effectLst>
                  <a:outerShdw blurRad="38100" dist="38100" dir="2700000" algn="tl">
                    <a:srgbClr val="000000">
                      <a:alpha val="43137"/>
                    </a:srgbClr>
                  </a:outerShdw>
                </a:effectLst>
                <a:latin typeface="Calibri"/>
              </a:rPr>
              <a:t>caro tomar empréstimos para a produção;</a:t>
            </a:r>
          </a:p>
          <a:p>
            <a:pPr marL="450850" indent="-450850" algn="just"/>
            <a:r>
              <a:rPr lang="pt-BR" sz="2800" b="1" dirty="0">
                <a:solidFill>
                  <a:prstClr val="black"/>
                </a:solidFill>
                <a:effectLst>
                  <a:outerShdw blurRad="38100" dist="38100" dir="2700000" algn="tl">
                    <a:srgbClr val="000000">
                      <a:alpha val="43137"/>
                    </a:srgbClr>
                  </a:outerShdw>
                </a:effectLst>
                <a:latin typeface="Calibri"/>
              </a:rPr>
              <a:t>Aumenta o desemprego;</a:t>
            </a:r>
          </a:p>
          <a:p>
            <a:pPr marL="450850" indent="-450850" algn="just"/>
            <a:r>
              <a:rPr lang="pt-BR" sz="2800" b="1" dirty="0">
                <a:solidFill>
                  <a:prstClr val="black"/>
                </a:solidFill>
                <a:effectLst>
                  <a:outerShdw blurRad="38100" dist="38100" dir="2700000" algn="tl">
                    <a:srgbClr val="000000">
                      <a:alpha val="43137"/>
                    </a:srgbClr>
                  </a:outerShdw>
                </a:effectLst>
                <a:latin typeface="Calibri"/>
              </a:rPr>
              <a:t>As pessoas reduzem seus gastos, crediário + alto</a:t>
            </a:r>
          </a:p>
          <a:p>
            <a:pPr marL="450850" indent="-450850" algn="just"/>
            <a:r>
              <a:rPr lang="pt-BR" sz="2800" b="1" dirty="0">
                <a:solidFill>
                  <a:prstClr val="black"/>
                </a:solidFill>
                <a:effectLst>
                  <a:outerShdw blurRad="38100" dist="38100" dir="2700000" algn="tl">
                    <a:srgbClr val="000000">
                      <a:alpha val="43137"/>
                    </a:srgbClr>
                  </a:outerShdw>
                </a:effectLst>
                <a:latin typeface="Calibri"/>
              </a:rPr>
              <a:t>Retração no PIB, economia com menos força;</a:t>
            </a:r>
          </a:p>
        </p:txBody>
      </p:sp>
    </p:spTree>
    <p:extLst>
      <p:ext uri="{BB962C8B-B14F-4D97-AF65-F5344CB8AC3E}">
        <p14:creationId xmlns:p14="http://schemas.microsoft.com/office/powerpoint/2010/main" val="3698959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4</a:t>
            </a:fld>
            <a:endParaRPr lang="pt-BR" dirty="0">
              <a:solidFill>
                <a:prstClr val="black">
                  <a:tint val="75000"/>
                </a:prstClr>
              </a:solidFill>
              <a:latin typeface="Calibri"/>
            </a:endParaRPr>
          </a:p>
        </p:txBody>
      </p:sp>
      <p:sp>
        <p:nvSpPr>
          <p:cNvPr id="3" name="CaixaDeTexto 2"/>
          <p:cNvSpPr txBox="1"/>
          <p:nvPr/>
        </p:nvSpPr>
        <p:spPr>
          <a:xfrm>
            <a:off x="2086325" y="836713"/>
            <a:ext cx="8064896" cy="5324535"/>
          </a:xfrm>
          <a:prstGeom prst="rect">
            <a:avLst/>
          </a:prstGeom>
          <a:noFill/>
        </p:spPr>
        <p:txBody>
          <a:bodyPr wrap="square" rtlCol="0">
            <a:spAutoFit/>
          </a:bodyPr>
          <a:lstStyle/>
          <a:p>
            <a:pPr algn="just"/>
            <a:r>
              <a:rPr lang="pt-BR" sz="4400" b="1" dirty="0">
                <a:solidFill>
                  <a:srgbClr val="1F497D"/>
                </a:solidFill>
                <a:effectLst>
                  <a:outerShdw blurRad="38100" dist="38100" dir="2700000" algn="tl">
                    <a:srgbClr val="000000">
                      <a:alpha val="43137"/>
                    </a:srgbClr>
                  </a:outerShdw>
                </a:effectLst>
                <a:latin typeface="Calibri"/>
              </a:rPr>
              <a:t>O      HOMEM     É    UM    ANIMAL </a:t>
            </a:r>
          </a:p>
          <a:p>
            <a:pPr algn="just"/>
            <a:endParaRPr lang="pt-BR" sz="4400" b="1" dirty="0">
              <a:solidFill>
                <a:srgbClr val="1F497D"/>
              </a:solidFill>
              <a:effectLst>
                <a:outerShdw blurRad="38100" dist="38100" dir="2700000" algn="tl">
                  <a:srgbClr val="000000">
                    <a:alpha val="43137"/>
                  </a:srgbClr>
                </a:outerShdw>
              </a:effectLst>
              <a:latin typeface="Calibri"/>
            </a:endParaRPr>
          </a:p>
          <a:p>
            <a:pPr algn="just"/>
            <a:r>
              <a:rPr lang="pt-BR" sz="4400" b="1" dirty="0" smtClean="0">
                <a:solidFill>
                  <a:srgbClr val="1F497D"/>
                </a:solidFill>
                <a:effectLst>
                  <a:outerShdw blurRad="38100" dist="38100" dir="2700000" algn="tl">
                    <a:srgbClr val="000000">
                      <a:alpha val="43137"/>
                    </a:srgbClr>
                  </a:outerShdw>
                </a:effectLst>
                <a:latin typeface="Calibri"/>
              </a:rPr>
              <a:t>INSATISFEITO     POR   NATUREZA</a:t>
            </a:r>
            <a:r>
              <a:rPr lang="pt-BR" sz="4400" b="1" dirty="0">
                <a:solidFill>
                  <a:srgbClr val="1F497D"/>
                </a:solidFill>
                <a:effectLst>
                  <a:outerShdw blurRad="38100" dist="38100" dir="2700000" algn="tl">
                    <a:srgbClr val="000000">
                      <a:alpha val="43137"/>
                    </a:srgbClr>
                  </a:outerShdw>
                </a:effectLst>
                <a:latin typeface="Calibri"/>
              </a:rPr>
              <a:t>,  </a:t>
            </a:r>
            <a:endParaRPr lang="pt-BR" sz="4400" b="1" dirty="0" smtClean="0">
              <a:solidFill>
                <a:srgbClr val="1F497D"/>
              </a:solidFill>
              <a:effectLst>
                <a:outerShdw blurRad="38100" dist="38100" dir="2700000" algn="tl">
                  <a:srgbClr val="000000">
                    <a:alpha val="43137"/>
                  </a:srgbClr>
                </a:outerShdw>
              </a:effectLst>
              <a:latin typeface="Calibri"/>
            </a:endParaRPr>
          </a:p>
          <a:p>
            <a:pPr algn="just"/>
            <a:endParaRPr lang="pt-BR" sz="4400" b="1" dirty="0">
              <a:solidFill>
                <a:srgbClr val="1F497D"/>
              </a:solidFill>
              <a:effectLst>
                <a:outerShdw blurRad="38100" dist="38100" dir="2700000" algn="tl">
                  <a:srgbClr val="000000">
                    <a:alpha val="43137"/>
                  </a:srgbClr>
                </a:outerShdw>
              </a:effectLst>
              <a:latin typeface="Calibri"/>
            </a:endParaRPr>
          </a:p>
          <a:p>
            <a:pPr algn="just"/>
            <a:r>
              <a:rPr lang="pt-BR" sz="4400" b="1" dirty="0" smtClean="0">
                <a:solidFill>
                  <a:srgbClr val="1F497D"/>
                </a:solidFill>
                <a:effectLst>
                  <a:outerShdw blurRad="38100" dist="38100" dir="2700000" algn="tl">
                    <a:srgbClr val="000000">
                      <a:alpha val="43137"/>
                    </a:srgbClr>
                  </a:outerShdw>
                </a:effectLst>
                <a:latin typeface="Calibri"/>
              </a:rPr>
              <a:t>TENTA       SEMPRE     SATISFAZER      </a:t>
            </a:r>
          </a:p>
          <a:p>
            <a:pPr algn="just"/>
            <a:endParaRPr lang="pt-BR" sz="4400" b="1" dirty="0">
              <a:solidFill>
                <a:srgbClr val="1F497D"/>
              </a:solidFill>
              <a:effectLst>
                <a:outerShdw blurRad="38100" dist="38100" dir="2700000" algn="tl">
                  <a:srgbClr val="000000">
                    <a:alpha val="43137"/>
                  </a:srgbClr>
                </a:outerShdw>
              </a:effectLst>
              <a:latin typeface="Calibri"/>
            </a:endParaRPr>
          </a:p>
          <a:p>
            <a:pPr algn="just"/>
            <a:r>
              <a:rPr lang="pt-BR" sz="4400" b="1" dirty="0" smtClean="0">
                <a:solidFill>
                  <a:srgbClr val="1F497D"/>
                </a:solidFill>
                <a:effectLst>
                  <a:outerShdw blurRad="38100" dist="38100" dir="2700000" algn="tl">
                    <a:srgbClr val="000000">
                      <a:alpha val="43137"/>
                    </a:srgbClr>
                  </a:outerShdw>
                </a:effectLst>
                <a:latin typeface="Calibri"/>
              </a:rPr>
              <a:t>SUAS   NECESSIDADES     </a:t>
            </a:r>
            <a:r>
              <a:rPr lang="pt-BR" sz="4400" b="1" dirty="0">
                <a:solidFill>
                  <a:srgbClr val="1F497D"/>
                </a:solidFill>
                <a:effectLst>
                  <a:outerShdw blurRad="38100" dist="38100" dir="2700000" algn="tl">
                    <a:srgbClr val="000000">
                      <a:alpha val="43137"/>
                    </a:srgbClr>
                  </a:outerShdw>
                </a:effectLst>
                <a:latin typeface="Calibri"/>
              </a:rPr>
              <a:t>BÁSICAS:  </a:t>
            </a:r>
          </a:p>
          <a:p>
            <a:pPr algn="just"/>
            <a:endParaRPr lang="pt-BR" sz="3200" b="1" dirty="0">
              <a:solidFill>
                <a:prstClr val="black"/>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8740253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40</a:t>
            </a:fld>
            <a:endParaRPr lang="pt-BR" dirty="0">
              <a:solidFill>
                <a:prstClr val="black">
                  <a:tint val="75000"/>
                </a:prstClr>
              </a:solidFill>
              <a:latin typeface="Calibri"/>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4252" y="903266"/>
            <a:ext cx="5545634" cy="2451927"/>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2916" y="4409060"/>
            <a:ext cx="3568307" cy="1766431"/>
          </a:xfrm>
          <a:prstGeom prst="rect">
            <a:avLst/>
          </a:prstGeom>
        </p:spPr>
      </p:pic>
    </p:spTree>
    <p:extLst>
      <p:ext uri="{BB962C8B-B14F-4D97-AF65-F5344CB8AC3E}">
        <p14:creationId xmlns:p14="http://schemas.microsoft.com/office/powerpoint/2010/main" val="31776969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41</a:t>
            </a:fld>
            <a:endParaRPr lang="pt-BR" dirty="0">
              <a:solidFill>
                <a:prstClr val="black">
                  <a:tint val="75000"/>
                </a:prstClr>
              </a:solidFill>
              <a:latin typeface="Calibri"/>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0528" y="1223283"/>
            <a:ext cx="7544991" cy="5133068"/>
          </a:xfrm>
          <a:prstGeom prst="rect">
            <a:avLst/>
          </a:prstGeom>
        </p:spPr>
      </p:pic>
      <p:sp>
        <p:nvSpPr>
          <p:cNvPr id="5" name="CaixaDeTexto 4"/>
          <p:cNvSpPr txBox="1"/>
          <p:nvPr/>
        </p:nvSpPr>
        <p:spPr>
          <a:xfrm>
            <a:off x="4626604" y="-76745"/>
            <a:ext cx="3518720" cy="769441"/>
          </a:xfrm>
          <a:prstGeom prst="rect">
            <a:avLst/>
          </a:prstGeom>
          <a:noFill/>
        </p:spPr>
        <p:txBody>
          <a:bodyPr wrap="none" rtlCol="0">
            <a:spAutoFit/>
          </a:bodyPr>
          <a:lstStyle/>
          <a:p>
            <a:r>
              <a:rPr lang="pt-BR" sz="4400" b="1" dirty="0">
                <a:solidFill>
                  <a:srgbClr val="00B050"/>
                </a:solidFill>
                <a:effectLst>
                  <a:outerShdw blurRad="38100" dist="38100" dir="2700000" algn="tl">
                    <a:srgbClr val="000000">
                      <a:alpha val="43137"/>
                    </a:srgbClr>
                  </a:outerShdw>
                </a:effectLst>
                <a:latin typeface="Calibri"/>
              </a:rPr>
              <a:t>PEC  106/2015</a:t>
            </a:r>
          </a:p>
        </p:txBody>
      </p:sp>
    </p:spTree>
    <p:extLst>
      <p:ext uri="{BB962C8B-B14F-4D97-AF65-F5344CB8AC3E}">
        <p14:creationId xmlns:p14="http://schemas.microsoft.com/office/powerpoint/2010/main" val="19604285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42</a:t>
            </a:fld>
            <a:endParaRPr lang="pt-BR" dirty="0">
              <a:solidFill>
                <a:prstClr val="black">
                  <a:tint val="75000"/>
                </a:prstClr>
              </a:solidFill>
              <a:latin typeface="Calibri"/>
            </a:endParaRPr>
          </a:p>
        </p:txBody>
      </p:sp>
      <p:graphicFrame>
        <p:nvGraphicFramePr>
          <p:cNvPr id="3" name="Tabela 2"/>
          <p:cNvGraphicFramePr>
            <a:graphicFrameLocks noGrp="1"/>
          </p:cNvGraphicFramePr>
          <p:nvPr>
            <p:extLst/>
          </p:nvPr>
        </p:nvGraphicFramePr>
        <p:xfrm>
          <a:off x="2063553" y="1196752"/>
          <a:ext cx="8229599" cy="4194278"/>
        </p:xfrm>
        <a:graphic>
          <a:graphicData uri="http://schemas.openxmlformats.org/drawingml/2006/table">
            <a:tbl>
              <a:tblPr/>
              <a:tblGrid>
                <a:gridCol w="3032837">
                  <a:extLst>
                    <a:ext uri="{9D8B030D-6E8A-4147-A177-3AD203B41FA5}">
                      <a16:colId xmlns:a16="http://schemas.microsoft.com/office/drawing/2014/main" val="20000"/>
                    </a:ext>
                  </a:extLst>
                </a:gridCol>
                <a:gridCol w="2556606">
                  <a:extLst>
                    <a:ext uri="{9D8B030D-6E8A-4147-A177-3AD203B41FA5}">
                      <a16:colId xmlns:a16="http://schemas.microsoft.com/office/drawing/2014/main" val="20001"/>
                    </a:ext>
                  </a:extLst>
                </a:gridCol>
                <a:gridCol w="2640156">
                  <a:extLst>
                    <a:ext uri="{9D8B030D-6E8A-4147-A177-3AD203B41FA5}">
                      <a16:colId xmlns:a16="http://schemas.microsoft.com/office/drawing/2014/main" val="20002"/>
                    </a:ext>
                  </a:extLst>
                </a:gridCol>
              </a:tblGrid>
              <a:tr h="68258">
                <a:tc gridSpan="3">
                  <a:txBody>
                    <a:bodyPr/>
                    <a:lstStyle/>
                    <a:p>
                      <a:pPr algn="ctr" fontAlgn="b"/>
                      <a:r>
                        <a:rPr lang="pt-BR" sz="3200" b="1" i="0" u="none" strike="noStrike" dirty="0">
                          <a:solidFill>
                            <a:srgbClr val="000000"/>
                          </a:solidFill>
                          <a:effectLst/>
                          <a:latin typeface="Calibri"/>
                        </a:rPr>
                        <a:t>REMUNERAÇÃO DOS DEPUTADOS FEDERAIS</a:t>
                      </a:r>
                    </a:p>
                  </a:txBody>
                  <a:tcPr marL="8352" marR="8352" marT="8352" marB="0" anchor="b">
                    <a:lnL>
                      <a:noFill/>
                    </a:lnL>
                    <a:lnR>
                      <a:noFill/>
                    </a:lnR>
                    <a:lnT>
                      <a:noFill/>
                    </a:lnT>
                    <a:lnB>
                      <a:noFill/>
                    </a:lnB>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350788">
                <a:tc gridSpan="3">
                  <a:txBody>
                    <a:bodyPr/>
                    <a:lstStyle/>
                    <a:p>
                      <a:pPr algn="ctr" fontAlgn="b"/>
                      <a:endParaRPr lang="pt-BR" sz="2400" b="1" i="0" u="none" strike="noStrike" dirty="0">
                        <a:solidFill>
                          <a:srgbClr val="000000"/>
                        </a:solidFill>
                        <a:effectLst/>
                        <a:latin typeface="Calibri"/>
                      </a:endParaRPr>
                    </a:p>
                  </a:txBody>
                  <a:tcPr marL="8352" marR="8352" marT="8352" marB="0" anchor="b">
                    <a:lnL>
                      <a:noFill/>
                    </a:lnL>
                    <a:lnR>
                      <a:noFill/>
                    </a:lnR>
                    <a:lnT>
                      <a:noFill/>
                    </a:lnT>
                    <a:lnB>
                      <a:noFill/>
                    </a:lnB>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1"/>
                  </a:ext>
                </a:extLst>
              </a:tr>
              <a:tr h="150338">
                <a:tc>
                  <a:txBody>
                    <a:bodyPr/>
                    <a:lstStyle/>
                    <a:p>
                      <a:pPr algn="l" fontAlgn="b"/>
                      <a:endParaRPr lang="pt-BR" sz="900" b="0" i="0" u="none" strike="noStrike">
                        <a:solidFill>
                          <a:srgbClr val="000000"/>
                        </a:solidFill>
                        <a:effectLst/>
                        <a:latin typeface="Calibri"/>
                      </a:endParaRPr>
                    </a:p>
                  </a:txBody>
                  <a:tcPr marL="8352" marR="8352" marT="83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pt-BR" sz="900" b="0" i="0" u="none" strike="noStrike">
                        <a:solidFill>
                          <a:srgbClr val="000000"/>
                        </a:solidFill>
                        <a:effectLst/>
                        <a:latin typeface="Calibri"/>
                      </a:endParaRPr>
                    </a:p>
                  </a:txBody>
                  <a:tcPr marL="8352" marR="8352" marT="835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pt-BR" sz="900" b="0" i="0" u="none" strike="noStrike">
                        <a:solidFill>
                          <a:srgbClr val="000000"/>
                        </a:solidFill>
                        <a:effectLst/>
                        <a:latin typeface="Calibri"/>
                      </a:endParaRPr>
                    </a:p>
                  </a:txBody>
                  <a:tcPr marL="8352" marR="8352" marT="8352"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9140">
                <a:tc>
                  <a:txBody>
                    <a:bodyPr/>
                    <a:lstStyle/>
                    <a:p>
                      <a:pPr algn="ctr" fontAlgn="b"/>
                      <a:r>
                        <a:rPr lang="pt-BR" sz="2100" b="1" i="0" u="none" strike="noStrike" dirty="0">
                          <a:solidFill>
                            <a:srgbClr val="000000"/>
                          </a:solidFill>
                          <a:effectLst/>
                          <a:latin typeface="Calibri"/>
                        </a:rPr>
                        <a:t>BENEFÍCIO</a:t>
                      </a:r>
                    </a:p>
                  </a:txBody>
                  <a:tcPr marL="8352" marR="8352" marT="83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2100" b="1" i="0" u="none" strike="noStrike" dirty="0">
                          <a:solidFill>
                            <a:srgbClr val="000000"/>
                          </a:solidFill>
                          <a:effectLst/>
                          <a:latin typeface="Calibri"/>
                        </a:rPr>
                        <a:t>MÉDIA MENSAL</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2100" b="1" i="0" u="none" strike="noStrike">
                          <a:solidFill>
                            <a:srgbClr val="000000"/>
                          </a:solidFill>
                          <a:effectLst/>
                          <a:latin typeface="Calibri"/>
                        </a:rPr>
                        <a:t>VALOR ANUAL</a:t>
                      </a:r>
                    </a:p>
                  </a:txBody>
                  <a:tcPr marL="8352" marR="8352" marT="83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0788">
                <a:tc>
                  <a:txBody>
                    <a:bodyPr/>
                    <a:lstStyle/>
                    <a:p>
                      <a:pPr algn="l" fontAlgn="b"/>
                      <a:r>
                        <a:rPr lang="pt-BR" sz="2100" b="1" i="0" u="none" strike="noStrike" dirty="0" smtClean="0">
                          <a:solidFill>
                            <a:srgbClr val="000000"/>
                          </a:solidFill>
                          <a:effectLst/>
                          <a:latin typeface="Calibri"/>
                        </a:rPr>
                        <a:t> Salário</a:t>
                      </a:r>
                      <a:endParaRPr lang="pt-BR" sz="2100" b="1" i="0" u="none" strike="noStrike" dirty="0">
                        <a:solidFill>
                          <a:srgbClr val="000000"/>
                        </a:solidFill>
                        <a:effectLst/>
                        <a:latin typeface="Calibri"/>
                      </a:endParaRPr>
                    </a:p>
                  </a:txBody>
                  <a:tcPr marL="8352" marR="8352" marT="83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pt-BR" sz="2100" b="1" i="0" u="none" strike="noStrike" dirty="0">
                          <a:solidFill>
                            <a:srgbClr val="000000"/>
                          </a:solidFill>
                          <a:effectLst/>
                          <a:latin typeface="Calibri"/>
                        </a:rPr>
                        <a:t>33.763,00</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pt-BR" sz="2100" b="1" i="0" u="none" strike="noStrike" dirty="0">
                          <a:solidFill>
                            <a:srgbClr val="000000"/>
                          </a:solidFill>
                          <a:effectLst/>
                          <a:latin typeface="Calibri"/>
                        </a:rPr>
                        <a:t>438.919,00</a:t>
                      </a:r>
                    </a:p>
                  </a:txBody>
                  <a:tcPr marL="8352" marR="8352" marT="83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350788">
                <a:tc>
                  <a:txBody>
                    <a:bodyPr/>
                    <a:lstStyle/>
                    <a:p>
                      <a:pPr algn="l" fontAlgn="b"/>
                      <a:r>
                        <a:rPr lang="pt-BR" sz="2100" b="1" i="0" u="none" strike="noStrike" dirty="0" smtClean="0">
                          <a:solidFill>
                            <a:srgbClr val="000000"/>
                          </a:solidFill>
                          <a:effectLst/>
                          <a:latin typeface="Calibri"/>
                        </a:rPr>
                        <a:t> Ajuda </a:t>
                      </a:r>
                      <a:r>
                        <a:rPr lang="pt-BR" sz="2100" b="1" i="0" u="none" strike="noStrike" dirty="0">
                          <a:solidFill>
                            <a:srgbClr val="000000"/>
                          </a:solidFill>
                          <a:effectLst/>
                          <a:latin typeface="Calibri"/>
                        </a:rPr>
                        <a:t>de Custo</a:t>
                      </a:r>
                    </a:p>
                  </a:txBody>
                  <a:tcPr marL="8352" marR="8352" marT="83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pt-BR" sz="2100" b="1" i="0" u="none" strike="noStrike">
                          <a:solidFill>
                            <a:srgbClr val="000000"/>
                          </a:solidFill>
                          <a:effectLst/>
                          <a:latin typeface="Calibri"/>
                        </a:rPr>
                        <a:t>1.406,79</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pt-BR" sz="2100" b="1" i="0" u="none" strike="noStrike" dirty="0">
                          <a:solidFill>
                            <a:srgbClr val="000000"/>
                          </a:solidFill>
                          <a:effectLst/>
                          <a:latin typeface="Calibri"/>
                        </a:rPr>
                        <a:t>16.881,50</a:t>
                      </a:r>
                    </a:p>
                  </a:txBody>
                  <a:tcPr marL="8352" marR="8352" marT="83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50788">
                <a:tc>
                  <a:txBody>
                    <a:bodyPr/>
                    <a:lstStyle/>
                    <a:p>
                      <a:pPr algn="l" fontAlgn="b"/>
                      <a:r>
                        <a:rPr lang="pt-BR" sz="2100" b="1" i="0" u="none" strike="noStrike" dirty="0" smtClean="0">
                          <a:solidFill>
                            <a:srgbClr val="000000"/>
                          </a:solidFill>
                          <a:effectLst/>
                          <a:latin typeface="Calibri"/>
                        </a:rPr>
                        <a:t> Cotão</a:t>
                      </a:r>
                      <a:endParaRPr lang="pt-BR" sz="2100" b="1" i="0" u="none" strike="noStrike" dirty="0">
                        <a:solidFill>
                          <a:srgbClr val="000000"/>
                        </a:solidFill>
                        <a:effectLst/>
                        <a:latin typeface="Calibri"/>
                      </a:endParaRPr>
                    </a:p>
                  </a:txBody>
                  <a:tcPr marL="8352" marR="8352" marT="83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pt-BR" sz="2100" b="1" i="0" u="none" strike="noStrike">
                          <a:solidFill>
                            <a:srgbClr val="000000"/>
                          </a:solidFill>
                          <a:effectLst/>
                          <a:latin typeface="Calibri"/>
                        </a:rPr>
                        <a:t>39.884,31</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pt-BR" sz="2100" b="1" i="0" u="none" strike="noStrike" dirty="0">
                          <a:solidFill>
                            <a:srgbClr val="000000"/>
                          </a:solidFill>
                          <a:effectLst/>
                          <a:latin typeface="Calibri"/>
                        </a:rPr>
                        <a:t>478.611,67</a:t>
                      </a:r>
                    </a:p>
                  </a:txBody>
                  <a:tcPr marL="8352" marR="8352" marT="83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50788">
                <a:tc>
                  <a:txBody>
                    <a:bodyPr/>
                    <a:lstStyle/>
                    <a:p>
                      <a:pPr algn="l" fontAlgn="b"/>
                      <a:r>
                        <a:rPr lang="pt-BR" sz="2100" b="1" i="0" u="none" strike="noStrike" dirty="0" smtClean="0">
                          <a:solidFill>
                            <a:srgbClr val="000000"/>
                          </a:solidFill>
                          <a:effectLst/>
                          <a:latin typeface="Calibri"/>
                        </a:rPr>
                        <a:t> Auxílio </a:t>
                      </a:r>
                      <a:r>
                        <a:rPr lang="pt-BR" sz="2100" b="1" i="0" u="none" strike="noStrike" dirty="0">
                          <a:solidFill>
                            <a:srgbClr val="000000"/>
                          </a:solidFill>
                          <a:effectLst/>
                          <a:latin typeface="Calibri"/>
                        </a:rPr>
                        <a:t>Moradia</a:t>
                      </a:r>
                    </a:p>
                  </a:txBody>
                  <a:tcPr marL="8352" marR="8352" marT="83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pt-BR" sz="2100" b="1" i="0" u="none" strike="noStrike">
                          <a:solidFill>
                            <a:srgbClr val="000000"/>
                          </a:solidFill>
                          <a:effectLst/>
                          <a:latin typeface="Calibri"/>
                        </a:rPr>
                        <a:t>1.608,34</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pt-BR" sz="2100" b="1" i="0" u="none" strike="noStrike" dirty="0">
                          <a:solidFill>
                            <a:srgbClr val="000000"/>
                          </a:solidFill>
                          <a:effectLst/>
                          <a:latin typeface="Calibri"/>
                        </a:rPr>
                        <a:t>19.300,16</a:t>
                      </a:r>
                    </a:p>
                  </a:txBody>
                  <a:tcPr marL="8352" marR="8352" marT="83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350788">
                <a:tc>
                  <a:txBody>
                    <a:bodyPr/>
                    <a:lstStyle/>
                    <a:p>
                      <a:pPr algn="l" fontAlgn="b"/>
                      <a:r>
                        <a:rPr lang="pt-BR" sz="2100" b="1" i="0" u="none" strike="noStrike" dirty="0" smtClean="0">
                          <a:solidFill>
                            <a:srgbClr val="000000"/>
                          </a:solidFill>
                          <a:effectLst/>
                          <a:latin typeface="Calibri"/>
                        </a:rPr>
                        <a:t> Verba </a:t>
                      </a:r>
                      <a:r>
                        <a:rPr lang="pt-BR" sz="2100" b="1" i="0" u="none" strike="noStrike" dirty="0">
                          <a:solidFill>
                            <a:srgbClr val="000000"/>
                          </a:solidFill>
                          <a:effectLst/>
                          <a:latin typeface="Calibri"/>
                        </a:rPr>
                        <a:t>de gabinete</a:t>
                      </a:r>
                    </a:p>
                  </a:txBody>
                  <a:tcPr marL="8352" marR="8352" marT="83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pt-BR" sz="2100" b="1" i="0" u="none" strike="noStrike">
                          <a:solidFill>
                            <a:srgbClr val="000000"/>
                          </a:solidFill>
                          <a:effectLst/>
                          <a:latin typeface="Calibri"/>
                        </a:rPr>
                        <a:t>92.000,00</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pt-BR" sz="2100" b="1" i="0" u="none" strike="noStrike" dirty="0">
                          <a:solidFill>
                            <a:srgbClr val="000000"/>
                          </a:solidFill>
                          <a:effectLst/>
                          <a:latin typeface="Calibri"/>
                        </a:rPr>
                        <a:t>1.104.000,00</a:t>
                      </a:r>
                    </a:p>
                  </a:txBody>
                  <a:tcPr marL="8352" marR="8352" marT="83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350788">
                <a:tc>
                  <a:txBody>
                    <a:bodyPr/>
                    <a:lstStyle/>
                    <a:p>
                      <a:pPr algn="l" fontAlgn="b"/>
                      <a:r>
                        <a:rPr lang="pt-BR" sz="2100" b="1" i="0" u="none" strike="noStrike" dirty="0" smtClean="0">
                          <a:solidFill>
                            <a:srgbClr val="000000"/>
                          </a:solidFill>
                          <a:effectLst/>
                          <a:latin typeface="Calibri"/>
                        </a:rPr>
                        <a:t> Total </a:t>
                      </a:r>
                      <a:r>
                        <a:rPr lang="pt-BR" sz="2100" b="1" i="0" u="none" strike="noStrike" dirty="0">
                          <a:solidFill>
                            <a:srgbClr val="000000"/>
                          </a:solidFill>
                          <a:effectLst/>
                          <a:latin typeface="Calibri"/>
                        </a:rPr>
                        <a:t>de um Deputado</a:t>
                      </a:r>
                    </a:p>
                  </a:txBody>
                  <a:tcPr marL="8352" marR="8352" marT="83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pt-BR" sz="2100" b="1" i="0" u="none" strike="noStrike">
                          <a:solidFill>
                            <a:srgbClr val="000000"/>
                          </a:solidFill>
                          <a:effectLst/>
                          <a:latin typeface="Calibri"/>
                        </a:rPr>
                        <a:t>168.662,44</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pt-BR" sz="2100" b="1" i="0" u="none" strike="noStrike" dirty="0">
                          <a:solidFill>
                            <a:srgbClr val="000000"/>
                          </a:solidFill>
                          <a:effectLst/>
                          <a:latin typeface="Calibri"/>
                        </a:rPr>
                        <a:t>2.023.949,28</a:t>
                      </a:r>
                    </a:p>
                  </a:txBody>
                  <a:tcPr marL="8352" marR="8352" marT="83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359140">
                <a:tc>
                  <a:txBody>
                    <a:bodyPr/>
                    <a:lstStyle/>
                    <a:p>
                      <a:pPr algn="l" fontAlgn="b"/>
                      <a:r>
                        <a:rPr lang="pt-BR" sz="2100" b="1" i="0" u="none" strike="noStrike" dirty="0" smtClean="0">
                          <a:solidFill>
                            <a:srgbClr val="000000"/>
                          </a:solidFill>
                          <a:effectLst/>
                          <a:latin typeface="Calibri"/>
                        </a:rPr>
                        <a:t> Total </a:t>
                      </a:r>
                      <a:r>
                        <a:rPr lang="pt-BR" sz="2100" b="1" i="0" u="none" strike="noStrike" dirty="0">
                          <a:solidFill>
                            <a:srgbClr val="000000"/>
                          </a:solidFill>
                          <a:effectLst/>
                          <a:latin typeface="Calibri"/>
                        </a:rPr>
                        <a:t>dos 513 Deputados</a:t>
                      </a:r>
                    </a:p>
                  </a:txBody>
                  <a:tcPr marL="8352" marR="8352" marT="83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pt-BR" sz="2100" b="1" i="0" u="none" strike="noStrike">
                          <a:solidFill>
                            <a:srgbClr val="000000"/>
                          </a:solidFill>
                          <a:effectLst/>
                          <a:latin typeface="Calibri"/>
                        </a:rPr>
                        <a:t>86.523.831,72</a:t>
                      </a:r>
                    </a:p>
                  </a:txBody>
                  <a:tcPr marL="8352" marR="8352" marT="83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pt-BR" sz="2100" b="1" i="0" u="none" strike="noStrike" dirty="0">
                          <a:solidFill>
                            <a:srgbClr val="000000"/>
                          </a:solidFill>
                          <a:effectLst/>
                          <a:latin typeface="Calibri"/>
                        </a:rPr>
                        <a:t>1.038.285.980,64</a:t>
                      </a:r>
                    </a:p>
                  </a:txBody>
                  <a:tcPr marL="8352" marR="8352" marT="83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50788">
                <a:tc>
                  <a:txBody>
                    <a:bodyPr/>
                    <a:lstStyle/>
                    <a:p>
                      <a:pPr algn="l" fontAlgn="b"/>
                      <a:endParaRPr lang="pt-BR" sz="2100" b="0" i="0" u="none" strike="noStrike">
                        <a:solidFill>
                          <a:srgbClr val="000000"/>
                        </a:solidFill>
                        <a:effectLst/>
                        <a:latin typeface="Calibri"/>
                      </a:endParaRPr>
                    </a:p>
                  </a:txBody>
                  <a:tcPr marL="8352" marR="8352" marT="83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pt-BR" sz="900" b="0" i="0" u="none" strike="noStrike">
                        <a:solidFill>
                          <a:srgbClr val="000000"/>
                        </a:solidFill>
                        <a:effectLst/>
                        <a:latin typeface="Calibri"/>
                      </a:endParaRPr>
                    </a:p>
                  </a:txBody>
                  <a:tcPr marL="8352" marR="8352" marT="83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pt-BR" sz="1200" b="1" i="0" u="none" strike="noStrike" dirty="0">
                          <a:solidFill>
                            <a:srgbClr val="000000"/>
                          </a:solidFill>
                          <a:effectLst/>
                          <a:latin typeface="Calibri"/>
                        </a:rPr>
                        <a:t>FONTE: Congresso em Foco</a:t>
                      </a:r>
                    </a:p>
                  </a:txBody>
                  <a:tcPr marL="8352" marR="8352" marT="8352"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730545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43</a:t>
            </a:fld>
            <a:endParaRPr lang="pt-BR" dirty="0">
              <a:solidFill>
                <a:prstClr val="black">
                  <a:tint val="75000"/>
                </a:prstClr>
              </a:solidFill>
              <a:latin typeface="Calibri"/>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680" y="369020"/>
            <a:ext cx="5832648" cy="6162675"/>
          </a:xfrm>
          <a:prstGeom prst="rect">
            <a:avLst/>
          </a:prstGeom>
        </p:spPr>
      </p:pic>
    </p:spTree>
    <p:extLst>
      <p:ext uri="{BB962C8B-B14F-4D97-AF65-F5344CB8AC3E}">
        <p14:creationId xmlns:p14="http://schemas.microsoft.com/office/powerpoint/2010/main" val="17231525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44</a:t>
            </a:fld>
            <a:endParaRPr lang="pt-BR" dirty="0">
              <a:solidFill>
                <a:prstClr val="black">
                  <a:tint val="75000"/>
                </a:prstClr>
              </a:solidFill>
              <a:latin typeface="Calibri"/>
            </a:endParaRPr>
          </a:p>
        </p:txBody>
      </p:sp>
      <p:graphicFrame>
        <p:nvGraphicFramePr>
          <p:cNvPr id="3" name="Tabela 2"/>
          <p:cNvGraphicFramePr>
            <a:graphicFrameLocks noGrp="1"/>
          </p:cNvGraphicFramePr>
          <p:nvPr>
            <p:extLst/>
          </p:nvPr>
        </p:nvGraphicFramePr>
        <p:xfrm>
          <a:off x="2279576" y="548681"/>
          <a:ext cx="8064896" cy="5760645"/>
        </p:xfrm>
        <a:graphic>
          <a:graphicData uri="http://schemas.openxmlformats.org/drawingml/2006/table">
            <a:tbl>
              <a:tblPr/>
              <a:tblGrid>
                <a:gridCol w="2366951">
                  <a:extLst>
                    <a:ext uri="{9D8B030D-6E8A-4147-A177-3AD203B41FA5}">
                      <a16:colId xmlns:a16="http://schemas.microsoft.com/office/drawing/2014/main" val="20000"/>
                    </a:ext>
                  </a:extLst>
                </a:gridCol>
                <a:gridCol w="1446069">
                  <a:extLst>
                    <a:ext uri="{9D8B030D-6E8A-4147-A177-3AD203B41FA5}">
                      <a16:colId xmlns:a16="http://schemas.microsoft.com/office/drawing/2014/main" val="20001"/>
                    </a:ext>
                  </a:extLst>
                </a:gridCol>
                <a:gridCol w="402885">
                  <a:extLst>
                    <a:ext uri="{9D8B030D-6E8A-4147-A177-3AD203B41FA5}">
                      <a16:colId xmlns:a16="http://schemas.microsoft.com/office/drawing/2014/main" val="20002"/>
                    </a:ext>
                  </a:extLst>
                </a:gridCol>
                <a:gridCol w="2438893">
                  <a:extLst>
                    <a:ext uri="{9D8B030D-6E8A-4147-A177-3AD203B41FA5}">
                      <a16:colId xmlns:a16="http://schemas.microsoft.com/office/drawing/2014/main" val="20003"/>
                    </a:ext>
                  </a:extLst>
                </a:gridCol>
                <a:gridCol w="1410098">
                  <a:extLst>
                    <a:ext uri="{9D8B030D-6E8A-4147-A177-3AD203B41FA5}">
                      <a16:colId xmlns:a16="http://schemas.microsoft.com/office/drawing/2014/main" val="20004"/>
                    </a:ext>
                  </a:extLst>
                </a:gridCol>
              </a:tblGrid>
              <a:tr h="372456">
                <a:tc gridSpan="5">
                  <a:txBody>
                    <a:bodyPr/>
                    <a:lstStyle/>
                    <a:p>
                      <a:pPr algn="ctr" fontAlgn="b"/>
                      <a:r>
                        <a:rPr lang="pt-BR" sz="1800" b="1" i="0" u="none" strike="noStrike">
                          <a:solidFill>
                            <a:srgbClr val="1F497D"/>
                          </a:solidFill>
                          <a:effectLst/>
                          <a:latin typeface="Calibri"/>
                        </a:rPr>
                        <a:t>TOTAL DE DEPUTADOS ESTADUAIS POR ESTADO</a:t>
                      </a:r>
                    </a:p>
                  </a:txBody>
                  <a:tcPr marL="6503" marR="6503" marT="6503" marB="0" anchor="b">
                    <a:lnL>
                      <a:noFill/>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48983">
                <a:tc>
                  <a:txBody>
                    <a:bodyPr/>
                    <a:lstStyle/>
                    <a:p>
                      <a:pPr algn="l" fontAlgn="b"/>
                      <a:endParaRPr lang="pt-BR" sz="700" b="0" i="0" u="none" strike="noStrike">
                        <a:solidFill>
                          <a:srgbClr val="000000"/>
                        </a:solidFill>
                        <a:effectLst/>
                        <a:latin typeface="Calibri"/>
                      </a:endParaRPr>
                    </a:p>
                  </a:txBody>
                  <a:tcPr marL="6503" marR="6503" marT="65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503" marR="6503" marT="65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503" marR="6503" marT="6503" marB="0" anchor="b">
                    <a:lnL>
                      <a:noFill/>
                    </a:lnL>
                    <a:lnR>
                      <a:noFill/>
                    </a:lnR>
                    <a:lnT>
                      <a:noFill/>
                    </a:lnT>
                    <a:lnB>
                      <a:noFill/>
                    </a:lnB>
                  </a:tcPr>
                </a:tc>
                <a:tc>
                  <a:txBody>
                    <a:bodyPr/>
                    <a:lstStyle/>
                    <a:p>
                      <a:pPr algn="l" fontAlgn="b"/>
                      <a:endParaRPr lang="pt-BR" sz="700" b="0" i="0" u="none" strike="noStrike">
                        <a:solidFill>
                          <a:srgbClr val="000000"/>
                        </a:solidFill>
                        <a:effectLst/>
                        <a:latin typeface="Calibri"/>
                      </a:endParaRPr>
                    </a:p>
                  </a:txBody>
                  <a:tcPr marL="6503" marR="6503" marT="650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503" marR="6503" marT="650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5902">
                <a:tc>
                  <a:txBody>
                    <a:bodyPr/>
                    <a:lstStyle/>
                    <a:p>
                      <a:pPr algn="ctr" fontAlgn="b"/>
                      <a:r>
                        <a:rPr lang="pt-BR" sz="1600" b="1" i="0" u="none" strike="noStrike">
                          <a:solidFill>
                            <a:srgbClr val="000000"/>
                          </a:solidFill>
                          <a:effectLst/>
                          <a:latin typeface="Calibri"/>
                        </a:rPr>
                        <a:t>ESTADO</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smtClean="0">
                          <a:solidFill>
                            <a:srgbClr val="000000"/>
                          </a:solidFill>
                          <a:effectLst/>
                          <a:latin typeface="Calibri"/>
                        </a:rPr>
                        <a:t>  QUANTIDADE</a:t>
                      </a:r>
                      <a:endParaRPr lang="pt-BR" sz="1600" b="1" i="0" u="none" strike="noStrike" dirty="0">
                        <a:solidFill>
                          <a:srgbClr val="000000"/>
                        </a:solidFill>
                        <a:effectLst/>
                        <a:latin typeface="Calibri"/>
                      </a:endParaRP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503" marR="6503" marT="65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600" b="1" i="0" u="none" strike="noStrike">
                          <a:solidFill>
                            <a:srgbClr val="000000"/>
                          </a:solidFill>
                          <a:effectLst/>
                          <a:latin typeface="Calibri"/>
                        </a:rPr>
                        <a:t>ESTADO</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t-BR" sz="1600" b="1" i="0" u="none" strike="noStrike" dirty="0" smtClean="0">
                          <a:solidFill>
                            <a:srgbClr val="000000"/>
                          </a:solidFill>
                          <a:effectLst/>
                          <a:latin typeface="Calibri"/>
                        </a:rPr>
                        <a:t>  QUANTIDADE</a:t>
                      </a:r>
                      <a:endParaRPr lang="pt-BR" sz="1600" b="1" i="0" u="none" strike="noStrike" dirty="0">
                        <a:solidFill>
                          <a:srgbClr val="000000"/>
                        </a:solidFill>
                        <a:effectLst/>
                        <a:latin typeface="Calibri"/>
                      </a:endParaRP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7625">
                <a:tc>
                  <a:txBody>
                    <a:bodyPr/>
                    <a:lstStyle/>
                    <a:p>
                      <a:pPr algn="l" fontAlgn="b"/>
                      <a:r>
                        <a:rPr lang="pt-BR" sz="1600" b="0" i="0" u="none" strike="noStrike">
                          <a:solidFill>
                            <a:srgbClr val="000000"/>
                          </a:solidFill>
                          <a:effectLst/>
                          <a:latin typeface="Calibri"/>
                        </a:rPr>
                        <a:t> ACRE</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24</a:t>
                      </a: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503" marR="6503" marT="65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pt-BR" sz="1600" b="0" i="0" u="none" strike="noStrike">
                          <a:solidFill>
                            <a:srgbClr val="000000"/>
                          </a:solidFill>
                          <a:effectLst/>
                          <a:latin typeface="Calibri"/>
                        </a:rPr>
                        <a:t> PARAÍBA</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36</a:t>
                      </a: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7625">
                <a:tc>
                  <a:txBody>
                    <a:bodyPr/>
                    <a:lstStyle/>
                    <a:p>
                      <a:pPr algn="l" fontAlgn="b"/>
                      <a:r>
                        <a:rPr lang="pt-BR" sz="1600" b="0" i="0" u="none" strike="noStrike">
                          <a:solidFill>
                            <a:srgbClr val="000000"/>
                          </a:solidFill>
                          <a:effectLst/>
                          <a:latin typeface="Calibri"/>
                        </a:rPr>
                        <a:t> ALAGOAS</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31</a:t>
                      </a: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503" marR="6503" marT="65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pt-BR" sz="1600" b="0" i="0" u="none" strike="noStrike">
                          <a:solidFill>
                            <a:srgbClr val="000000"/>
                          </a:solidFill>
                          <a:effectLst/>
                          <a:latin typeface="Calibri"/>
                        </a:rPr>
                        <a:t> PERNAMBUCO</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49</a:t>
                      </a: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7625">
                <a:tc>
                  <a:txBody>
                    <a:bodyPr/>
                    <a:lstStyle/>
                    <a:p>
                      <a:pPr algn="l" fontAlgn="b"/>
                      <a:r>
                        <a:rPr lang="pt-BR" sz="1600" b="0" i="0" u="none" strike="noStrike">
                          <a:solidFill>
                            <a:srgbClr val="000000"/>
                          </a:solidFill>
                          <a:effectLst/>
                          <a:latin typeface="Calibri"/>
                        </a:rPr>
                        <a:t> AMAPÁ</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24</a:t>
                      </a: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503" marR="6503" marT="65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pt-BR" sz="1600" b="0" i="0" u="none" strike="noStrike">
                          <a:solidFill>
                            <a:srgbClr val="000000"/>
                          </a:solidFill>
                          <a:effectLst/>
                          <a:latin typeface="Calibri"/>
                        </a:rPr>
                        <a:t> PIAUÍ</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30</a:t>
                      </a: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7625">
                <a:tc>
                  <a:txBody>
                    <a:bodyPr/>
                    <a:lstStyle/>
                    <a:p>
                      <a:pPr algn="l" fontAlgn="b"/>
                      <a:r>
                        <a:rPr lang="pt-BR" sz="1600" b="0" i="0" u="none" strike="noStrike">
                          <a:solidFill>
                            <a:srgbClr val="000000"/>
                          </a:solidFill>
                          <a:effectLst/>
                          <a:latin typeface="Calibri"/>
                        </a:rPr>
                        <a:t> AMAZONAS</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24</a:t>
                      </a: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503" marR="6503" marT="65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pt-BR" sz="1600" b="0" i="0" u="none" strike="noStrike">
                          <a:solidFill>
                            <a:srgbClr val="000000"/>
                          </a:solidFill>
                          <a:effectLst/>
                          <a:latin typeface="Calibri"/>
                        </a:rPr>
                        <a:t> PARANÁ</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54</a:t>
                      </a: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7625">
                <a:tc>
                  <a:txBody>
                    <a:bodyPr/>
                    <a:lstStyle/>
                    <a:p>
                      <a:pPr algn="l" fontAlgn="b"/>
                      <a:r>
                        <a:rPr lang="pt-BR" sz="1600" b="0" i="0" u="none" strike="noStrike">
                          <a:solidFill>
                            <a:srgbClr val="000000"/>
                          </a:solidFill>
                          <a:effectLst/>
                          <a:latin typeface="Calibri"/>
                        </a:rPr>
                        <a:t> BAHIA</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63</a:t>
                      </a: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503" marR="6503" marT="65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pt-BR" sz="1600" b="0" i="0" u="none" strike="noStrike">
                          <a:solidFill>
                            <a:srgbClr val="000000"/>
                          </a:solidFill>
                          <a:effectLst/>
                          <a:latin typeface="Calibri"/>
                        </a:rPr>
                        <a:t> RIO DE JANEIRO</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70</a:t>
                      </a: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7625">
                <a:tc>
                  <a:txBody>
                    <a:bodyPr/>
                    <a:lstStyle/>
                    <a:p>
                      <a:pPr algn="l" fontAlgn="b"/>
                      <a:r>
                        <a:rPr lang="pt-BR" sz="1600" b="0" i="0" u="none" strike="noStrike">
                          <a:solidFill>
                            <a:srgbClr val="000000"/>
                          </a:solidFill>
                          <a:effectLst/>
                          <a:latin typeface="Calibri"/>
                        </a:rPr>
                        <a:t> CEARÁ</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46</a:t>
                      </a: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503" marR="6503" marT="65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pt-BR" sz="1600" b="0" i="0" u="none" strike="noStrike">
                          <a:solidFill>
                            <a:srgbClr val="000000"/>
                          </a:solidFill>
                          <a:effectLst/>
                          <a:latin typeface="Calibri"/>
                        </a:rPr>
                        <a:t> RIO GRANDE DO NORTE</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24</a:t>
                      </a: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7625">
                <a:tc>
                  <a:txBody>
                    <a:bodyPr/>
                    <a:lstStyle/>
                    <a:p>
                      <a:pPr algn="l" fontAlgn="b"/>
                      <a:r>
                        <a:rPr lang="pt-BR" sz="1600" b="0" i="0" u="none" strike="noStrike">
                          <a:solidFill>
                            <a:srgbClr val="000000"/>
                          </a:solidFill>
                          <a:effectLst/>
                          <a:latin typeface="Calibri"/>
                        </a:rPr>
                        <a:t> DISTRITO FEDERAL</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24</a:t>
                      </a: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503" marR="6503" marT="65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pt-BR" sz="1600" b="0" i="0" u="none" strike="noStrike">
                          <a:solidFill>
                            <a:srgbClr val="000000"/>
                          </a:solidFill>
                          <a:effectLst/>
                          <a:latin typeface="Calibri"/>
                        </a:rPr>
                        <a:t> RIO GRANDE DO SUL</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55</a:t>
                      </a: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47625">
                <a:tc>
                  <a:txBody>
                    <a:bodyPr/>
                    <a:lstStyle/>
                    <a:p>
                      <a:pPr algn="l" fontAlgn="b"/>
                      <a:r>
                        <a:rPr lang="pt-BR" sz="1600" b="0" i="0" u="none" strike="noStrike">
                          <a:solidFill>
                            <a:srgbClr val="000000"/>
                          </a:solidFill>
                          <a:effectLst/>
                          <a:latin typeface="Calibri"/>
                        </a:rPr>
                        <a:t> ESPIRITO SANTO</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30</a:t>
                      </a: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503" marR="6503" marT="65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pt-BR" sz="1600" b="0" i="0" u="none" strike="noStrike">
                          <a:solidFill>
                            <a:srgbClr val="000000"/>
                          </a:solidFill>
                          <a:effectLst/>
                          <a:latin typeface="Calibri"/>
                        </a:rPr>
                        <a:t> RONDÔNIA </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24</a:t>
                      </a: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47625">
                <a:tc>
                  <a:txBody>
                    <a:bodyPr/>
                    <a:lstStyle/>
                    <a:p>
                      <a:pPr algn="l" fontAlgn="b"/>
                      <a:r>
                        <a:rPr lang="pt-BR" sz="1600" b="0" i="0" u="none" strike="noStrike">
                          <a:solidFill>
                            <a:srgbClr val="000000"/>
                          </a:solidFill>
                          <a:effectLst/>
                          <a:latin typeface="Calibri"/>
                        </a:rPr>
                        <a:t> GOIÁS</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41</a:t>
                      </a: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503" marR="6503" marT="65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pt-BR" sz="1600" b="0" i="0" u="none" strike="noStrike">
                          <a:solidFill>
                            <a:srgbClr val="000000"/>
                          </a:solidFill>
                          <a:effectLst/>
                          <a:latin typeface="Calibri"/>
                        </a:rPr>
                        <a:t> RORAIMA</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24</a:t>
                      </a: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47625">
                <a:tc>
                  <a:txBody>
                    <a:bodyPr/>
                    <a:lstStyle/>
                    <a:p>
                      <a:pPr algn="l" fontAlgn="b"/>
                      <a:r>
                        <a:rPr lang="pt-BR" sz="1600" b="0" i="0" u="none" strike="noStrike">
                          <a:solidFill>
                            <a:srgbClr val="000000"/>
                          </a:solidFill>
                          <a:effectLst/>
                          <a:latin typeface="Calibri"/>
                        </a:rPr>
                        <a:t> MARANHÃO</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42</a:t>
                      </a: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503" marR="6503" marT="65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pt-BR" sz="1600" b="0" i="0" u="none" strike="noStrike">
                          <a:solidFill>
                            <a:srgbClr val="000000"/>
                          </a:solidFill>
                          <a:effectLst/>
                          <a:latin typeface="Calibri"/>
                        </a:rPr>
                        <a:t> SANTA CATARINA</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40</a:t>
                      </a: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47625">
                <a:tc>
                  <a:txBody>
                    <a:bodyPr/>
                    <a:lstStyle/>
                    <a:p>
                      <a:pPr algn="l" fontAlgn="b"/>
                      <a:r>
                        <a:rPr lang="pt-BR" sz="1600" b="0" i="0" u="none" strike="noStrike">
                          <a:solidFill>
                            <a:srgbClr val="000000"/>
                          </a:solidFill>
                          <a:effectLst/>
                          <a:latin typeface="Calibri"/>
                        </a:rPr>
                        <a:t> MINAS GERAIS</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77</a:t>
                      </a: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503" marR="6503" marT="65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pt-BR" sz="1600" b="0" i="0" u="none" strike="noStrike">
                          <a:solidFill>
                            <a:srgbClr val="000000"/>
                          </a:solidFill>
                          <a:effectLst/>
                          <a:latin typeface="Calibri"/>
                        </a:rPr>
                        <a:t> SERGIPE</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24</a:t>
                      </a: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47625">
                <a:tc>
                  <a:txBody>
                    <a:bodyPr/>
                    <a:lstStyle/>
                    <a:p>
                      <a:pPr algn="l" fontAlgn="b"/>
                      <a:r>
                        <a:rPr lang="pt-BR" sz="1600" b="0" i="0" u="none" strike="noStrike">
                          <a:solidFill>
                            <a:srgbClr val="000000"/>
                          </a:solidFill>
                          <a:effectLst/>
                          <a:latin typeface="Calibri"/>
                        </a:rPr>
                        <a:t> MATO GROSSO </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24</a:t>
                      </a: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503" marR="6503" marT="65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pt-BR" sz="1600" b="0" i="0" u="none" strike="noStrike">
                          <a:solidFill>
                            <a:srgbClr val="000000"/>
                          </a:solidFill>
                          <a:effectLst/>
                          <a:latin typeface="Calibri"/>
                        </a:rPr>
                        <a:t> SÃO PAULO </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94</a:t>
                      </a: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55902">
                <a:tc>
                  <a:txBody>
                    <a:bodyPr/>
                    <a:lstStyle/>
                    <a:p>
                      <a:pPr algn="l" fontAlgn="b"/>
                      <a:r>
                        <a:rPr lang="pt-BR" sz="1600" b="0" i="0" u="none" strike="noStrike">
                          <a:solidFill>
                            <a:srgbClr val="000000"/>
                          </a:solidFill>
                          <a:effectLst/>
                          <a:latin typeface="Calibri"/>
                        </a:rPr>
                        <a:t> MATO GROSSO DO SUL</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24</a:t>
                      </a: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503" marR="6503" marT="65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pt-BR" sz="1600" b="0" i="0" u="none" strike="noStrike">
                          <a:solidFill>
                            <a:srgbClr val="000000"/>
                          </a:solidFill>
                          <a:effectLst/>
                          <a:latin typeface="Calibri"/>
                        </a:rPr>
                        <a:t> TOCANTINS</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24</a:t>
                      </a: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55902">
                <a:tc>
                  <a:txBody>
                    <a:bodyPr/>
                    <a:lstStyle/>
                    <a:p>
                      <a:pPr algn="l" fontAlgn="b"/>
                      <a:r>
                        <a:rPr lang="pt-BR" sz="1600" b="0" i="0" u="none" strike="noStrike">
                          <a:solidFill>
                            <a:srgbClr val="000000"/>
                          </a:solidFill>
                          <a:effectLst/>
                          <a:latin typeface="Calibri"/>
                        </a:rPr>
                        <a:t> PARÁ</a:t>
                      </a: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41</a:t>
                      </a:r>
                    </a:p>
                  </a:txBody>
                  <a:tcPr marL="6503" marR="6503" marT="65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503" marR="6503" marT="65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600" b="1" i="0" u="none" strike="noStrike">
                          <a:solidFill>
                            <a:srgbClr val="000000"/>
                          </a:solidFill>
                          <a:effectLst/>
                          <a:latin typeface="Calibri"/>
                        </a:rPr>
                        <a:t>T O T A L </a:t>
                      </a:r>
                    </a:p>
                  </a:txBody>
                  <a:tcPr marL="6503" marR="6503" marT="650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pt-BR" sz="1600" b="1" i="0" u="none" strike="noStrike" dirty="0">
                          <a:solidFill>
                            <a:srgbClr val="000000"/>
                          </a:solidFill>
                          <a:effectLst/>
                          <a:latin typeface="Calibri"/>
                        </a:rPr>
                        <a:t>1.063</a:t>
                      </a:r>
                    </a:p>
                  </a:txBody>
                  <a:tcPr marL="6503" marR="6503" marT="650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1417181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45</a:t>
            </a:fld>
            <a:endParaRPr lang="pt-BR" dirty="0">
              <a:solidFill>
                <a:prstClr val="black">
                  <a:tint val="75000"/>
                </a:prstClr>
              </a:solidFill>
              <a:latin typeface="Calibri"/>
            </a:endParaRPr>
          </a:p>
        </p:txBody>
      </p:sp>
      <p:graphicFrame>
        <p:nvGraphicFramePr>
          <p:cNvPr id="3" name="Gráfico 2"/>
          <p:cNvGraphicFramePr/>
          <p:nvPr>
            <p:extLst/>
          </p:nvPr>
        </p:nvGraphicFramePr>
        <p:xfrm>
          <a:off x="3048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CaixaDeTexto 3"/>
          <p:cNvSpPr txBox="1"/>
          <p:nvPr/>
        </p:nvSpPr>
        <p:spPr>
          <a:xfrm>
            <a:off x="3647729" y="852078"/>
            <a:ext cx="1896677" cy="646331"/>
          </a:xfrm>
          <a:prstGeom prst="rect">
            <a:avLst/>
          </a:prstGeom>
          <a:noFill/>
        </p:spPr>
        <p:txBody>
          <a:bodyPr wrap="square" rtlCol="0">
            <a:spAutoFit/>
          </a:bodyPr>
          <a:lstStyle/>
          <a:p>
            <a:r>
              <a:rPr lang="pt-BR" dirty="0">
                <a:solidFill>
                  <a:prstClr val="black"/>
                </a:solidFill>
                <a:latin typeface="Calibri"/>
              </a:rPr>
              <a:t>   </a:t>
            </a:r>
            <a:r>
              <a:rPr lang="pt-BR" b="1" dirty="0">
                <a:solidFill>
                  <a:srgbClr val="1F497D"/>
                </a:solidFill>
                <a:effectLst>
                  <a:outerShdw blurRad="38100" dist="38100" dir="2700000" algn="tl">
                    <a:srgbClr val="000000">
                      <a:alpha val="43137"/>
                    </a:srgbClr>
                  </a:outerShdw>
                </a:effectLst>
                <a:latin typeface="Calibri"/>
              </a:rPr>
              <a:t>DESPESAS</a:t>
            </a:r>
          </a:p>
          <a:p>
            <a:r>
              <a:rPr lang="pt-BR" b="1" dirty="0">
                <a:solidFill>
                  <a:srgbClr val="1F497D"/>
                </a:solidFill>
                <a:effectLst>
                  <a:outerShdw blurRad="38100" dist="38100" dir="2700000" algn="tl">
                    <a:srgbClr val="000000">
                      <a:alpha val="43137"/>
                    </a:srgbClr>
                  </a:outerShdw>
                </a:effectLst>
                <a:latin typeface="Calibri"/>
              </a:rPr>
              <a:t>COM PESSOAL</a:t>
            </a:r>
          </a:p>
        </p:txBody>
      </p:sp>
      <p:sp>
        <p:nvSpPr>
          <p:cNvPr id="5" name="CaixaDeTexto 4"/>
          <p:cNvSpPr txBox="1"/>
          <p:nvPr/>
        </p:nvSpPr>
        <p:spPr>
          <a:xfrm>
            <a:off x="5663952" y="868071"/>
            <a:ext cx="1805948" cy="646331"/>
          </a:xfrm>
          <a:prstGeom prst="rect">
            <a:avLst/>
          </a:prstGeom>
          <a:noFill/>
        </p:spPr>
        <p:txBody>
          <a:bodyPr wrap="square" rtlCol="0">
            <a:spAutoFit/>
          </a:bodyPr>
          <a:lstStyle/>
          <a:p>
            <a:r>
              <a:rPr lang="pt-BR" dirty="0">
                <a:solidFill>
                  <a:prstClr val="black"/>
                </a:solidFill>
                <a:latin typeface="Calibri"/>
              </a:rPr>
              <a:t>   </a:t>
            </a:r>
            <a:r>
              <a:rPr lang="pt-BR" b="1" dirty="0">
                <a:solidFill>
                  <a:srgbClr val="00B050"/>
                </a:solidFill>
                <a:effectLst>
                  <a:outerShdw blurRad="38100" dist="38100" dir="2700000" algn="tl">
                    <a:srgbClr val="000000">
                      <a:alpha val="43137"/>
                    </a:srgbClr>
                  </a:outerShdw>
                </a:effectLst>
                <a:latin typeface="Calibri"/>
              </a:rPr>
              <a:t>DESPESAS</a:t>
            </a:r>
          </a:p>
          <a:p>
            <a:r>
              <a:rPr lang="pt-BR" b="1" dirty="0">
                <a:solidFill>
                  <a:srgbClr val="00B050"/>
                </a:solidFill>
                <a:effectLst>
                  <a:outerShdw blurRad="38100" dist="38100" dir="2700000" algn="tl">
                    <a:srgbClr val="000000">
                      <a:alpha val="43137"/>
                    </a:srgbClr>
                  </a:outerShdw>
                </a:effectLst>
                <a:latin typeface="Calibri"/>
              </a:rPr>
              <a:t>COM CUSTEIO</a:t>
            </a:r>
          </a:p>
        </p:txBody>
      </p:sp>
      <p:sp>
        <p:nvSpPr>
          <p:cNvPr id="6" name="CaixaDeTexto 5"/>
          <p:cNvSpPr txBox="1"/>
          <p:nvPr/>
        </p:nvSpPr>
        <p:spPr>
          <a:xfrm>
            <a:off x="7536161" y="884349"/>
            <a:ext cx="2017222" cy="646331"/>
          </a:xfrm>
          <a:prstGeom prst="rect">
            <a:avLst/>
          </a:prstGeom>
          <a:noFill/>
        </p:spPr>
        <p:txBody>
          <a:bodyPr wrap="square" rtlCol="0">
            <a:spAutoFit/>
          </a:bodyPr>
          <a:lstStyle/>
          <a:p>
            <a:r>
              <a:rPr lang="pt-BR" b="1" dirty="0">
                <a:solidFill>
                  <a:srgbClr val="FF0000"/>
                </a:solidFill>
                <a:effectLst>
                  <a:outerShdw blurRad="38100" dist="38100" dir="2700000" algn="tl">
                    <a:srgbClr val="000000">
                      <a:alpha val="43137"/>
                    </a:srgbClr>
                  </a:outerShdw>
                </a:effectLst>
                <a:latin typeface="Calibri"/>
              </a:rPr>
              <a:t>DESPESAS COM</a:t>
            </a:r>
          </a:p>
          <a:p>
            <a:r>
              <a:rPr lang="pt-BR" b="1" dirty="0">
                <a:solidFill>
                  <a:srgbClr val="FF0000"/>
                </a:solidFill>
                <a:effectLst>
                  <a:outerShdw blurRad="38100" dist="38100" dir="2700000" algn="tl">
                    <a:srgbClr val="000000">
                      <a:alpha val="43137"/>
                    </a:srgbClr>
                  </a:outerShdw>
                </a:effectLst>
                <a:latin typeface="Calibri"/>
              </a:rPr>
              <a:t>INVESTIMENTOS</a:t>
            </a:r>
          </a:p>
        </p:txBody>
      </p:sp>
      <p:sp>
        <p:nvSpPr>
          <p:cNvPr id="7" name="Seta para a esquerda e para a direita 6"/>
          <p:cNvSpPr/>
          <p:nvPr/>
        </p:nvSpPr>
        <p:spPr>
          <a:xfrm>
            <a:off x="4079776" y="5488307"/>
            <a:ext cx="936104" cy="340616"/>
          </a:xfrm>
          <a:prstGeom prst="lef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1F497D"/>
              </a:solidFill>
              <a:latin typeface="Calibri"/>
            </a:endParaRPr>
          </a:p>
        </p:txBody>
      </p:sp>
      <p:sp>
        <p:nvSpPr>
          <p:cNvPr id="8" name="CaixaDeTexto 7"/>
          <p:cNvSpPr txBox="1"/>
          <p:nvPr/>
        </p:nvSpPr>
        <p:spPr>
          <a:xfrm>
            <a:off x="4079777" y="5887373"/>
            <a:ext cx="1083112" cy="461665"/>
          </a:xfrm>
          <a:prstGeom prst="rect">
            <a:avLst/>
          </a:prstGeom>
          <a:noFill/>
        </p:spPr>
        <p:txBody>
          <a:bodyPr wrap="square" rtlCol="0">
            <a:spAutoFit/>
          </a:bodyPr>
          <a:lstStyle/>
          <a:p>
            <a:r>
              <a:rPr lang="pt-BR" sz="2400" b="1" dirty="0">
                <a:solidFill>
                  <a:srgbClr val="1F497D"/>
                </a:solidFill>
                <a:effectLst>
                  <a:outerShdw blurRad="38100" dist="38100" dir="2700000" algn="tl">
                    <a:srgbClr val="000000">
                      <a:alpha val="43137"/>
                    </a:srgbClr>
                  </a:outerShdw>
                </a:effectLst>
                <a:latin typeface="Calibri"/>
              </a:rPr>
              <a:t>+ 37%</a:t>
            </a:r>
          </a:p>
        </p:txBody>
      </p:sp>
      <p:sp>
        <p:nvSpPr>
          <p:cNvPr id="9" name="Seta para a esquerda e para a direita 8"/>
          <p:cNvSpPr/>
          <p:nvPr/>
        </p:nvSpPr>
        <p:spPr>
          <a:xfrm>
            <a:off x="5879976" y="5490008"/>
            <a:ext cx="936104" cy="340616"/>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00B050"/>
              </a:solidFill>
              <a:latin typeface="Calibri"/>
            </a:endParaRPr>
          </a:p>
        </p:txBody>
      </p:sp>
      <p:sp>
        <p:nvSpPr>
          <p:cNvPr id="10" name="Seta para a esquerda e para a direita 9"/>
          <p:cNvSpPr/>
          <p:nvPr/>
        </p:nvSpPr>
        <p:spPr>
          <a:xfrm>
            <a:off x="7787172" y="5490008"/>
            <a:ext cx="936104" cy="340616"/>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latin typeface="Calibri"/>
            </a:endParaRPr>
          </a:p>
        </p:txBody>
      </p:sp>
      <p:sp>
        <p:nvSpPr>
          <p:cNvPr id="11" name="CaixaDeTexto 10"/>
          <p:cNvSpPr txBox="1"/>
          <p:nvPr/>
        </p:nvSpPr>
        <p:spPr>
          <a:xfrm>
            <a:off x="5879977" y="5881021"/>
            <a:ext cx="1009842" cy="461665"/>
          </a:xfrm>
          <a:prstGeom prst="rect">
            <a:avLst/>
          </a:prstGeom>
          <a:noFill/>
        </p:spPr>
        <p:txBody>
          <a:bodyPr wrap="square" rtlCol="0">
            <a:spAutoFit/>
          </a:bodyPr>
          <a:lstStyle/>
          <a:p>
            <a:r>
              <a:rPr lang="pt-BR" sz="2400" b="1" dirty="0">
                <a:solidFill>
                  <a:srgbClr val="00B050"/>
                </a:solidFill>
                <a:effectLst>
                  <a:outerShdw blurRad="38100" dist="38100" dir="2700000" algn="tl">
                    <a:srgbClr val="000000">
                      <a:alpha val="43137"/>
                    </a:srgbClr>
                  </a:outerShdw>
                </a:effectLst>
                <a:latin typeface="Calibri"/>
              </a:rPr>
              <a:t>+ 32%</a:t>
            </a:r>
          </a:p>
        </p:txBody>
      </p:sp>
      <p:sp>
        <p:nvSpPr>
          <p:cNvPr id="12" name="CaixaDeTexto 11"/>
          <p:cNvSpPr txBox="1"/>
          <p:nvPr/>
        </p:nvSpPr>
        <p:spPr>
          <a:xfrm>
            <a:off x="7896200" y="5890264"/>
            <a:ext cx="851742" cy="461665"/>
          </a:xfrm>
          <a:prstGeom prst="rect">
            <a:avLst/>
          </a:prstGeom>
          <a:noFill/>
        </p:spPr>
        <p:txBody>
          <a:bodyPr wrap="square" rtlCol="0">
            <a:spAutoFit/>
          </a:bodyPr>
          <a:lstStyle/>
          <a:p>
            <a:r>
              <a:rPr lang="pt-BR" sz="2400" b="1" dirty="0">
                <a:solidFill>
                  <a:srgbClr val="FF0000"/>
                </a:solidFill>
                <a:effectLst>
                  <a:outerShdw blurRad="38100" dist="38100" dir="2700000" algn="tl">
                    <a:srgbClr val="000000">
                      <a:alpha val="43137"/>
                    </a:srgbClr>
                  </a:outerShdw>
                </a:effectLst>
                <a:latin typeface="Calibri"/>
              </a:rPr>
              <a:t>- 7%</a:t>
            </a:r>
          </a:p>
        </p:txBody>
      </p:sp>
      <p:sp>
        <p:nvSpPr>
          <p:cNvPr id="13" name="CaixaDeTexto 12"/>
          <p:cNvSpPr txBox="1"/>
          <p:nvPr/>
        </p:nvSpPr>
        <p:spPr>
          <a:xfrm>
            <a:off x="1703512" y="78936"/>
            <a:ext cx="8712968" cy="461665"/>
          </a:xfrm>
          <a:prstGeom prst="rect">
            <a:avLst/>
          </a:prstGeom>
          <a:noFill/>
        </p:spPr>
        <p:txBody>
          <a:bodyPr wrap="square" rtlCol="0">
            <a:spAutoFit/>
          </a:bodyPr>
          <a:lstStyle/>
          <a:p>
            <a:r>
              <a:rPr lang="pt-BR" sz="2400" b="1" dirty="0">
                <a:solidFill>
                  <a:prstClr val="black"/>
                </a:solidFill>
                <a:effectLst>
                  <a:outerShdw blurRad="38100" dist="38100" dir="2700000" algn="tl">
                    <a:srgbClr val="000000">
                      <a:alpha val="43137"/>
                    </a:srgbClr>
                  </a:outerShdw>
                </a:effectLst>
                <a:latin typeface="Calibri"/>
              </a:rPr>
              <a:t>   EVOLUÇÃO DAS DESPESAS NOS ESTADOS (EM BILHÕES DE REAIS)</a:t>
            </a:r>
          </a:p>
        </p:txBody>
      </p:sp>
      <p:sp>
        <p:nvSpPr>
          <p:cNvPr id="14" name="CaixaDeTexto 13"/>
          <p:cNvSpPr txBox="1"/>
          <p:nvPr/>
        </p:nvSpPr>
        <p:spPr>
          <a:xfrm>
            <a:off x="3647728" y="2284369"/>
            <a:ext cx="535724" cy="369332"/>
          </a:xfrm>
          <a:prstGeom prst="rect">
            <a:avLst/>
          </a:prstGeom>
          <a:noFill/>
        </p:spPr>
        <p:txBody>
          <a:bodyPr wrap="none" rtlCol="0">
            <a:spAutoFit/>
          </a:bodyPr>
          <a:lstStyle/>
          <a:p>
            <a:r>
              <a:rPr lang="pt-BR" b="1" dirty="0">
                <a:solidFill>
                  <a:prstClr val="black"/>
                </a:solidFill>
                <a:latin typeface="Calibri"/>
              </a:rPr>
              <a:t>235</a:t>
            </a:r>
          </a:p>
        </p:txBody>
      </p:sp>
      <p:sp>
        <p:nvSpPr>
          <p:cNvPr id="15" name="CaixaDeTexto 14"/>
          <p:cNvSpPr txBox="1"/>
          <p:nvPr/>
        </p:nvSpPr>
        <p:spPr>
          <a:xfrm>
            <a:off x="4025850" y="2060848"/>
            <a:ext cx="535724" cy="369332"/>
          </a:xfrm>
          <a:prstGeom prst="rect">
            <a:avLst/>
          </a:prstGeom>
          <a:noFill/>
        </p:spPr>
        <p:txBody>
          <a:bodyPr wrap="none" rtlCol="0">
            <a:spAutoFit/>
          </a:bodyPr>
          <a:lstStyle/>
          <a:p>
            <a:r>
              <a:rPr lang="pt-BR" b="1" dirty="0">
                <a:solidFill>
                  <a:prstClr val="black"/>
                </a:solidFill>
                <a:latin typeface="Calibri"/>
              </a:rPr>
              <a:t>261</a:t>
            </a:r>
          </a:p>
        </p:txBody>
      </p:sp>
      <p:sp>
        <p:nvSpPr>
          <p:cNvPr id="16" name="CaixaDeTexto 15"/>
          <p:cNvSpPr txBox="1"/>
          <p:nvPr/>
        </p:nvSpPr>
        <p:spPr>
          <a:xfrm>
            <a:off x="5524272" y="3200614"/>
            <a:ext cx="535724" cy="369332"/>
          </a:xfrm>
          <a:prstGeom prst="rect">
            <a:avLst/>
          </a:prstGeom>
          <a:noFill/>
        </p:spPr>
        <p:txBody>
          <a:bodyPr wrap="none" rtlCol="0">
            <a:spAutoFit/>
          </a:bodyPr>
          <a:lstStyle/>
          <a:p>
            <a:r>
              <a:rPr lang="pt-BR" b="1" dirty="0">
                <a:solidFill>
                  <a:prstClr val="black"/>
                </a:solidFill>
                <a:latin typeface="Calibri"/>
              </a:rPr>
              <a:t>132</a:t>
            </a:r>
          </a:p>
        </p:txBody>
      </p:sp>
      <p:sp>
        <p:nvSpPr>
          <p:cNvPr id="17" name="CaixaDeTexto 16"/>
          <p:cNvSpPr txBox="1"/>
          <p:nvPr/>
        </p:nvSpPr>
        <p:spPr>
          <a:xfrm>
            <a:off x="7469900" y="3973756"/>
            <a:ext cx="418704" cy="369332"/>
          </a:xfrm>
          <a:prstGeom prst="rect">
            <a:avLst/>
          </a:prstGeom>
          <a:noFill/>
        </p:spPr>
        <p:txBody>
          <a:bodyPr wrap="none" rtlCol="0">
            <a:spAutoFit/>
          </a:bodyPr>
          <a:lstStyle/>
          <a:p>
            <a:r>
              <a:rPr lang="pt-BR" b="1" dirty="0">
                <a:solidFill>
                  <a:prstClr val="black"/>
                </a:solidFill>
                <a:latin typeface="Calibri"/>
              </a:rPr>
              <a:t>45</a:t>
            </a:r>
          </a:p>
        </p:txBody>
      </p:sp>
      <p:sp>
        <p:nvSpPr>
          <p:cNvPr id="18" name="CaixaDeTexto 17"/>
          <p:cNvSpPr txBox="1"/>
          <p:nvPr/>
        </p:nvSpPr>
        <p:spPr>
          <a:xfrm>
            <a:off x="7836520" y="3801345"/>
            <a:ext cx="418704" cy="369332"/>
          </a:xfrm>
          <a:prstGeom prst="rect">
            <a:avLst/>
          </a:prstGeom>
          <a:noFill/>
        </p:spPr>
        <p:txBody>
          <a:bodyPr wrap="none" rtlCol="0">
            <a:spAutoFit/>
          </a:bodyPr>
          <a:lstStyle/>
          <a:p>
            <a:r>
              <a:rPr lang="pt-BR" b="1" dirty="0">
                <a:solidFill>
                  <a:prstClr val="black"/>
                </a:solidFill>
                <a:latin typeface="Calibri"/>
              </a:rPr>
              <a:t>61</a:t>
            </a:r>
          </a:p>
        </p:txBody>
      </p:sp>
      <p:sp>
        <p:nvSpPr>
          <p:cNvPr id="19" name="CaixaDeTexto 18"/>
          <p:cNvSpPr txBox="1"/>
          <p:nvPr/>
        </p:nvSpPr>
        <p:spPr>
          <a:xfrm>
            <a:off x="8211920" y="3717032"/>
            <a:ext cx="418704" cy="369332"/>
          </a:xfrm>
          <a:prstGeom prst="rect">
            <a:avLst/>
          </a:prstGeom>
          <a:noFill/>
        </p:spPr>
        <p:txBody>
          <a:bodyPr wrap="none" rtlCol="0">
            <a:spAutoFit/>
          </a:bodyPr>
          <a:lstStyle/>
          <a:p>
            <a:r>
              <a:rPr lang="pt-BR" b="1" dirty="0">
                <a:solidFill>
                  <a:prstClr val="black"/>
                </a:solidFill>
                <a:latin typeface="Calibri"/>
              </a:rPr>
              <a:t>66</a:t>
            </a:r>
          </a:p>
        </p:txBody>
      </p:sp>
      <p:sp>
        <p:nvSpPr>
          <p:cNvPr id="20" name="CaixaDeTexto 19"/>
          <p:cNvSpPr txBox="1"/>
          <p:nvPr/>
        </p:nvSpPr>
        <p:spPr>
          <a:xfrm>
            <a:off x="8571020" y="3973756"/>
            <a:ext cx="418704" cy="369332"/>
          </a:xfrm>
          <a:prstGeom prst="rect">
            <a:avLst/>
          </a:prstGeom>
          <a:noFill/>
        </p:spPr>
        <p:txBody>
          <a:bodyPr wrap="none" rtlCol="0">
            <a:spAutoFit/>
          </a:bodyPr>
          <a:lstStyle/>
          <a:p>
            <a:r>
              <a:rPr lang="pt-BR" b="1" dirty="0">
                <a:solidFill>
                  <a:prstClr val="black"/>
                </a:solidFill>
                <a:latin typeface="Calibri"/>
              </a:rPr>
              <a:t>42</a:t>
            </a:r>
          </a:p>
        </p:txBody>
      </p:sp>
      <p:sp>
        <p:nvSpPr>
          <p:cNvPr id="21" name="CaixaDeTexto 20"/>
          <p:cNvSpPr txBox="1"/>
          <p:nvPr/>
        </p:nvSpPr>
        <p:spPr>
          <a:xfrm>
            <a:off x="8405257" y="6412687"/>
            <a:ext cx="1779333" cy="307777"/>
          </a:xfrm>
          <a:prstGeom prst="rect">
            <a:avLst/>
          </a:prstGeom>
          <a:noFill/>
        </p:spPr>
        <p:txBody>
          <a:bodyPr wrap="none" rtlCol="0">
            <a:spAutoFit/>
          </a:bodyPr>
          <a:lstStyle/>
          <a:p>
            <a:r>
              <a:rPr lang="pt-BR" sz="1400" b="1" dirty="0">
                <a:solidFill>
                  <a:prstClr val="black"/>
                </a:solidFill>
                <a:effectLst>
                  <a:outerShdw blurRad="38100" dist="38100" dir="2700000" algn="tl">
                    <a:srgbClr val="000000">
                      <a:alpha val="43137"/>
                    </a:srgbClr>
                  </a:outerShdw>
                </a:effectLst>
                <a:latin typeface="Calibri"/>
              </a:rPr>
              <a:t>FONTE: REVISTA VEJA</a:t>
            </a:r>
          </a:p>
        </p:txBody>
      </p:sp>
    </p:spTree>
    <p:extLst>
      <p:ext uri="{BB962C8B-B14F-4D97-AF65-F5344CB8AC3E}">
        <p14:creationId xmlns:p14="http://schemas.microsoft.com/office/powerpoint/2010/main" val="674667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46</a:t>
            </a:fld>
            <a:endParaRPr lang="pt-BR" dirty="0">
              <a:solidFill>
                <a:prstClr val="black">
                  <a:tint val="75000"/>
                </a:prstClr>
              </a:solidFill>
              <a:latin typeface="Calibri"/>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0586"/>
            <a:ext cx="7889966" cy="5015765"/>
          </a:xfrm>
          <a:prstGeom prst="rect">
            <a:avLst/>
          </a:prstGeom>
        </p:spPr>
      </p:pic>
      <p:sp>
        <p:nvSpPr>
          <p:cNvPr id="4" name="CaixaDeTexto 3"/>
          <p:cNvSpPr txBox="1"/>
          <p:nvPr/>
        </p:nvSpPr>
        <p:spPr>
          <a:xfrm>
            <a:off x="6888088" y="764705"/>
            <a:ext cx="3779912" cy="4431983"/>
          </a:xfrm>
          <a:prstGeom prst="rect">
            <a:avLst/>
          </a:prstGeom>
          <a:noFill/>
        </p:spPr>
        <p:txBody>
          <a:bodyPr wrap="square" rtlCol="0">
            <a:spAutoFit/>
          </a:bodyPr>
          <a:lstStyle/>
          <a:p>
            <a:r>
              <a:rPr lang="pt-BR" sz="2800" b="1" dirty="0">
                <a:solidFill>
                  <a:srgbClr val="1F497D"/>
                </a:solidFill>
                <a:effectLst>
                  <a:outerShdw blurRad="38100" dist="38100" dir="2700000" algn="tl">
                    <a:srgbClr val="000000">
                      <a:alpha val="43137"/>
                    </a:srgbClr>
                  </a:outerShdw>
                </a:effectLst>
                <a:latin typeface="Calibri"/>
              </a:rPr>
              <a:t>                      </a:t>
            </a:r>
          </a:p>
          <a:p>
            <a:r>
              <a:rPr lang="pt-BR" sz="2800" b="1" dirty="0">
                <a:solidFill>
                  <a:srgbClr val="1F497D"/>
                </a:solidFill>
                <a:effectLst>
                  <a:outerShdw blurRad="38100" dist="38100" dir="2700000" algn="tl">
                    <a:srgbClr val="000000">
                      <a:alpha val="43137"/>
                    </a:srgbClr>
                  </a:outerShdw>
                </a:effectLst>
                <a:latin typeface="Calibri"/>
              </a:rPr>
              <a:t>                     </a:t>
            </a:r>
            <a:r>
              <a:rPr lang="pt-BR" sz="3600" b="1" dirty="0">
                <a:solidFill>
                  <a:srgbClr val="1F497D"/>
                </a:solidFill>
                <a:effectLst>
                  <a:outerShdw blurRad="38100" dist="38100" dir="2700000" algn="tl">
                    <a:srgbClr val="000000">
                      <a:alpha val="43137"/>
                    </a:srgbClr>
                  </a:outerShdw>
                </a:effectLst>
                <a:latin typeface="Calibri"/>
              </a:rPr>
              <a:t>27               	  ESTADOS</a:t>
            </a:r>
          </a:p>
          <a:p>
            <a:endParaRPr lang="pt-BR" sz="3600" b="1" dirty="0">
              <a:solidFill>
                <a:srgbClr val="1F497D"/>
              </a:solidFill>
              <a:effectLst>
                <a:outerShdw blurRad="38100" dist="38100" dir="2700000" algn="tl">
                  <a:srgbClr val="000000">
                    <a:alpha val="43137"/>
                  </a:srgbClr>
                </a:outerShdw>
              </a:effectLst>
              <a:latin typeface="Calibri"/>
            </a:endParaRPr>
          </a:p>
          <a:p>
            <a:r>
              <a:rPr lang="pt-BR" sz="2800" b="1" dirty="0">
                <a:solidFill>
                  <a:srgbClr val="1F497D"/>
                </a:solidFill>
                <a:effectLst>
                  <a:outerShdw blurRad="38100" dist="38100" dir="2700000" algn="tl">
                    <a:srgbClr val="000000">
                      <a:alpha val="43137"/>
                    </a:srgbClr>
                  </a:outerShdw>
                </a:effectLst>
                <a:latin typeface="Calibri"/>
              </a:rPr>
              <a:t>                   </a:t>
            </a:r>
          </a:p>
          <a:p>
            <a:r>
              <a:rPr lang="pt-BR" sz="2800" b="1" dirty="0">
                <a:solidFill>
                  <a:srgbClr val="1F497D"/>
                </a:solidFill>
                <a:effectLst>
                  <a:outerShdw blurRad="38100" dist="38100" dir="2700000" algn="tl">
                    <a:srgbClr val="000000">
                      <a:alpha val="43137"/>
                    </a:srgbClr>
                  </a:outerShdw>
                </a:effectLst>
                <a:latin typeface="Calibri"/>
              </a:rPr>
              <a:t>                 </a:t>
            </a:r>
          </a:p>
          <a:p>
            <a:r>
              <a:rPr lang="pt-BR" sz="2800" b="1" dirty="0">
                <a:solidFill>
                  <a:srgbClr val="1F497D"/>
                </a:solidFill>
                <a:effectLst>
                  <a:outerShdw blurRad="38100" dist="38100" dir="2700000" algn="tl">
                    <a:srgbClr val="000000">
                      <a:alpha val="43137"/>
                    </a:srgbClr>
                  </a:outerShdw>
                </a:effectLst>
                <a:latin typeface="Calibri"/>
              </a:rPr>
              <a:t>                  </a:t>
            </a:r>
            <a:r>
              <a:rPr lang="pt-BR" sz="3600" b="1" dirty="0">
                <a:solidFill>
                  <a:srgbClr val="1F497D"/>
                </a:solidFill>
                <a:effectLst>
                  <a:outerShdw blurRad="38100" dist="38100" dir="2700000" algn="tl">
                    <a:srgbClr val="000000">
                      <a:alpha val="43137"/>
                    </a:srgbClr>
                  </a:outerShdw>
                </a:effectLst>
                <a:latin typeface="Calibri"/>
              </a:rPr>
              <a:t>5.570      	MUNICÍPIOS</a:t>
            </a:r>
          </a:p>
          <a:p>
            <a:pPr marL="342900" indent="-342900">
              <a:buFontTx/>
              <a:buAutoNum type="arabicPlain" startAt="26"/>
            </a:pPr>
            <a:endParaRPr lang="pt-BR" dirty="0">
              <a:solidFill>
                <a:prstClr val="black"/>
              </a:solidFill>
              <a:latin typeface="Calibri"/>
            </a:endParaRPr>
          </a:p>
        </p:txBody>
      </p:sp>
    </p:spTree>
    <p:extLst>
      <p:ext uri="{BB962C8B-B14F-4D97-AF65-F5344CB8AC3E}">
        <p14:creationId xmlns:p14="http://schemas.microsoft.com/office/powerpoint/2010/main" val="17537967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47</a:t>
            </a:fld>
            <a:endParaRPr lang="pt-BR" dirty="0">
              <a:solidFill>
                <a:prstClr val="black">
                  <a:tint val="75000"/>
                </a:prstClr>
              </a:solidFill>
              <a:latin typeface="Calibri"/>
            </a:endParaRPr>
          </a:p>
        </p:txBody>
      </p:sp>
      <p:graphicFrame>
        <p:nvGraphicFramePr>
          <p:cNvPr id="3" name="Tabela 2"/>
          <p:cNvGraphicFramePr>
            <a:graphicFrameLocks noGrp="1"/>
          </p:cNvGraphicFramePr>
          <p:nvPr>
            <p:extLst/>
          </p:nvPr>
        </p:nvGraphicFramePr>
        <p:xfrm>
          <a:off x="1703513" y="188644"/>
          <a:ext cx="8712969" cy="6410294"/>
        </p:xfrm>
        <a:graphic>
          <a:graphicData uri="http://schemas.openxmlformats.org/drawingml/2006/table">
            <a:tbl>
              <a:tblPr/>
              <a:tblGrid>
                <a:gridCol w="1709582">
                  <a:extLst>
                    <a:ext uri="{9D8B030D-6E8A-4147-A177-3AD203B41FA5}">
                      <a16:colId xmlns:a16="http://schemas.microsoft.com/office/drawing/2014/main" val="20000"/>
                    </a:ext>
                  </a:extLst>
                </a:gridCol>
                <a:gridCol w="2216559">
                  <a:extLst>
                    <a:ext uri="{9D8B030D-6E8A-4147-A177-3AD203B41FA5}">
                      <a16:colId xmlns:a16="http://schemas.microsoft.com/office/drawing/2014/main" val="20001"/>
                    </a:ext>
                  </a:extLst>
                </a:gridCol>
                <a:gridCol w="565930">
                  <a:extLst>
                    <a:ext uri="{9D8B030D-6E8A-4147-A177-3AD203B41FA5}">
                      <a16:colId xmlns:a16="http://schemas.microsoft.com/office/drawing/2014/main" val="20002"/>
                    </a:ext>
                  </a:extLst>
                </a:gridCol>
                <a:gridCol w="1697791">
                  <a:extLst>
                    <a:ext uri="{9D8B030D-6E8A-4147-A177-3AD203B41FA5}">
                      <a16:colId xmlns:a16="http://schemas.microsoft.com/office/drawing/2014/main" val="20003"/>
                    </a:ext>
                  </a:extLst>
                </a:gridCol>
                <a:gridCol w="2523107">
                  <a:extLst>
                    <a:ext uri="{9D8B030D-6E8A-4147-A177-3AD203B41FA5}">
                      <a16:colId xmlns:a16="http://schemas.microsoft.com/office/drawing/2014/main" val="20004"/>
                    </a:ext>
                  </a:extLst>
                </a:gridCol>
              </a:tblGrid>
              <a:tr h="164309">
                <a:tc>
                  <a:txBody>
                    <a:bodyPr/>
                    <a:lstStyle/>
                    <a:p>
                      <a:pPr algn="l" fontAlgn="b"/>
                      <a:endParaRPr lang="pt-BR" sz="700" b="0" i="0" u="none" strike="noStrike" dirty="0">
                        <a:solidFill>
                          <a:srgbClr val="000000"/>
                        </a:solidFill>
                        <a:effectLst/>
                        <a:latin typeface="Calibri"/>
                      </a:endParaRPr>
                    </a:p>
                  </a:txBody>
                  <a:tcPr marL="6755" marR="6755" marT="6755" marB="0" anchor="b">
                    <a:lnL>
                      <a:noFill/>
                    </a:lnL>
                    <a:lnR>
                      <a:noFill/>
                    </a:lnR>
                    <a:lnT>
                      <a:noFill/>
                    </a:lnT>
                    <a:lnB>
                      <a:noFill/>
                    </a:lnB>
                  </a:tcPr>
                </a:tc>
                <a:tc>
                  <a:txBody>
                    <a:bodyPr/>
                    <a:lstStyle/>
                    <a:p>
                      <a:pPr algn="l" fontAlgn="b"/>
                      <a:endParaRPr lang="pt-BR" sz="700" b="0" i="0" u="none" strike="noStrike">
                        <a:solidFill>
                          <a:srgbClr val="000000"/>
                        </a:solidFill>
                        <a:effectLst/>
                        <a:latin typeface="Calibri"/>
                      </a:endParaRPr>
                    </a:p>
                  </a:txBody>
                  <a:tcPr marL="6755" marR="6755" marT="6755" marB="0" anchor="b">
                    <a:lnL>
                      <a:noFill/>
                    </a:lnL>
                    <a:lnR>
                      <a:noFill/>
                    </a:lnR>
                    <a:lnT>
                      <a:noFill/>
                    </a:lnT>
                    <a:lnB>
                      <a:noFill/>
                    </a:lnB>
                  </a:tcPr>
                </a:tc>
                <a:tc>
                  <a:txBody>
                    <a:bodyPr/>
                    <a:lstStyle/>
                    <a:p>
                      <a:pPr algn="l" fontAlgn="b"/>
                      <a:endParaRPr lang="pt-BR" sz="700" b="0" i="0" u="none" strike="noStrike">
                        <a:solidFill>
                          <a:srgbClr val="000000"/>
                        </a:solidFill>
                        <a:effectLst/>
                        <a:latin typeface="Calibri"/>
                      </a:endParaRPr>
                    </a:p>
                  </a:txBody>
                  <a:tcPr marL="6755" marR="6755" marT="6755" marB="0" anchor="b">
                    <a:lnL>
                      <a:noFill/>
                    </a:lnL>
                    <a:lnR>
                      <a:noFill/>
                    </a:lnR>
                    <a:lnT>
                      <a:noFill/>
                    </a:lnT>
                    <a:lnB>
                      <a:noFill/>
                    </a:lnB>
                  </a:tcPr>
                </a:tc>
                <a:tc>
                  <a:txBody>
                    <a:bodyPr/>
                    <a:lstStyle/>
                    <a:p>
                      <a:pPr algn="l" fontAlgn="b"/>
                      <a:endParaRPr lang="pt-BR" sz="700" b="0" i="0" u="none" strike="noStrike">
                        <a:solidFill>
                          <a:srgbClr val="000000"/>
                        </a:solidFill>
                        <a:effectLst/>
                        <a:latin typeface="Calibri"/>
                      </a:endParaRPr>
                    </a:p>
                  </a:txBody>
                  <a:tcPr marL="6755" marR="6755" marT="6755" marB="0" anchor="b">
                    <a:lnL>
                      <a:noFill/>
                    </a:lnL>
                    <a:lnR>
                      <a:noFill/>
                    </a:lnR>
                    <a:lnT>
                      <a:noFill/>
                    </a:lnT>
                    <a:lnB>
                      <a:noFill/>
                    </a:lnB>
                  </a:tcPr>
                </a:tc>
                <a:tc>
                  <a:txBody>
                    <a:bodyPr/>
                    <a:lstStyle/>
                    <a:p>
                      <a:pPr algn="l" fontAlgn="b"/>
                      <a:endParaRPr lang="pt-BR" sz="700" b="0" i="0" u="none" strike="noStrike">
                        <a:solidFill>
                          <a:srgbClr val="000000"/>
                        </a:solidFill>
                        <a:effectLst/>
                        <a:latin typeface="Calibri"/>
                      </a:endParaRPr>
                    </a:p>
                  </a:txBody>
                  <a:tcPr marL="6755" marR="6755" marT="6755" marB="0" anchor="b">
                    <a:lnL>
                      <a:noFill/>
                    </a:lnL>
                    <a:lnR>
                      <a:noFill/>
                    </a:lnR>
                    <a:lnT>
                      <a:noFill/>
                    </a:lnT>
                    <a:lnB>
                      <a:noFill/>
                    </a:lnB>
                  </a:tcPr>
                </a:tc>
                <a:extLst>
                  <a:ext uri="{0D108BD9-81ED-4DB2-BD59-A6C34878D82A}">
                    <a16:rowId xmlns:a16="http://schemas.microsoft.com/office/drawing/2014/main" val="10000"/>
                  </a:ext>
                </a:extLst>
              </a:tr>
              <a:tr h="405939">
                <a:tc gridSpan="5">
                  <a:txBody>
                    <a:bodyPr/>
                    <a:lstStyle/>
                    <a:p>
                      <a:pPr algn="ctr" fontAlgn="b"/>
                      <a:r>
                        <a:rPr lang="pt-BR" sz="2400" b="1" i="0" u="none" strike="noStrike" dirty="0">
                          <a:solidFill>
                            <a:schemeClr val="tx2"/>
                          </a:solidFill>
                          <a:effectLst>
                            <a:outerShdw blurRad="38100" dist="38100" dir="2700000" algn="tl">
                              <a:srgbClr val="000000">
                                <a:alpha val="43137"/>
                              </a:srgbClr>
                            </a:outerShdw>
                          </a:effectLst>
                          <a:latin typeface="Calibri"/>
                        </a:rPr>
                        <a:t>NÚMERO MÁXIMO DE VEREADORES POR NÚMERO DE HABITANTES</a:t>
                      </a:r>
                    </a:p>
                  </a:txBody>
                  <a:tcPr marL="6755" marR="6755" marT="6755" marB="0" anchor="b">
                    <a:lnL>
                      <a:noFill/>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1"/>
                  </a:ext>
                </a:extLst>
              </a:tr>
              <a:tr h="376945">
                <a:tc>
                  <a:txBody>
                    <a:bodyPr/>
                    <a:lstStyle/>
                    <a:p>
                      <a:pPr algn="l" fontAlgn="b"/>
                      <a:endParaRPr lang="pt-BR" sz="1600" b="0" i="0" u="none" strike="noStrike">
                        <a:solidFill>
                          <a:srgbClr val="000000"/>
                        </a:solidFill>
                        <a:effectLst/>
                        <a:latin typeface="Calibri"/>
                      </a:endParaRPr>
                    </a:p>
                  </a:txBody>
                  <a:tcPr marL="6755" marR="6755" marT="67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755" marR="6755" marT="67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755" marR="6755" marT="6755" marB="0" anchor="b">
                    <a:lnL>
                      <a:noFill/>
                    </a:lnL>
                    <a:lnR>
                      <a:noFill/>
                    </a:lnR>
                    <a:lnT>
                      <a:noFill/>
                    </a:lnT>
                    <a:lnB>
                      <a:noFill/>
                    </a:lnB>
                  </a:tcPr>
                </a:tc>
                <a:tc>
                  <a:txBody>
                    <a:bodyPr/>
                    <a:lstStyle/>
                    <a:p>
                      <a:pPr algn="l" fontAlgn="b"/>
                      <a:endParaRPr lang="pt-BR" sz="700" b="0" i="0" u="none" strike="noStrike">
                        <a:solidFill>
                          <a:srgbClr val="000000"/>
                        </a:solidFill>
                        <a:effectLst/>
                        <a:latin typeface="Calibri"/>
                      </a:endParaRPr>
                    </a:p>
                  </a:txBody>
                  <a:tcPr marL="6755" marR="6755" marT="675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pt-BR" sz="700" b="0" i="0" u="none" strike="noStrike" dirty="0">
                        <a:solidFill>
                          <a:srgbClr val="000000"/>
                        </a:solidFill>
                        <a:effectLst/>
                        <a:latin typeface="Calibri"/>
                      </a:endParaRPr>
                    </a:p>
                  </a:txBody>
                  <a:tcPr marL="6755" marR="6755" marT="675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7277">
                <a:tc>
                  <a:txBody>
                    <a:bodyPr/>
                    <a:lstStyle/>
                    <a:p>
                      <a:pPr algn="ctr" fontAlgn="b"/>
                      <a:r>
                        <a:rPr lang="pt-BR" sz="2000" b="1" i="0" u="none" strike="noStrike" dirty="0">
                          <a:solidFill>
                            <a:srgbClr val="000000"/>
                          </a:solidFill>
                          <a:effectLst/>
                          <a:latin typeface="Calibri"/>
                        </a:rPr>
                        <a:t>NÚMERO DE </a:t>
                      </a:r>
                    </a:p>
                  </a:txBody>
                  <a:tcPr marL="6755" marR="6755" marT="6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pt-BR" sz="2000" b="1" i="0" u="none" strike="noStrike">
                          <a:solidFill>
                            <a:srgbClr val="000000"/>
                          </a:solidFill>
                          <a:effectLst/>
                          <a:latin typeface="Calibri"/>
                        </a:rPr>
                        <a:t>HABITANTES</a:t>
                      </a:r>
                    </a:p>
                  </a:txBody>
                  <a:tcPr marL="6755" marR="6755" marT="67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pt-BR" sz="700" b="0" i="0" u="none" strike="noStrike">
                        <a:solidFill>
                          <a:srgbClr val="000000"/>
                        </a:solidFill>
                        <a:effectLst/>
                        <a:latin typeface="Calibri"/>
                      </a:endParaRPr>
                    </a:p>
                  </a:txBody>
                  <a:tcPr marL="6755" marR="6755" marT="6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2000" b="1" i="0" u="none" strike="noStrike" dirty="0">
                          <a:solidFill>
                            <a:srgbClr val="000000"/>
                          </a:solidFill>
                          <a:effectLst/>
                          <a:latin typeface="Calibri"/>
                        </a:rPr>
                        <a:t>NÚMERO DE </a:t>
                      </a:r>
                    </a:p>
                  </a:txBody>
                  <a:tcPr marL="6755" marR="6755" marT="6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pt-BR" sz="2000" b="1" i="0" u="none" strike="noStrike">
                          <a:solidFill>
                            <a:srgbClr val="000000"/>
                          </a:solidFill>
                          <a:effectLst/>
                          <a:latin typeface="Calibri"/>
                        </a:rPr>
                        <a:t>HABITANTES</a:t>
                      </a:r>
                    </a:p>
                  </a:txBody>
                  <a:tcPr marL="6755" marR="6755" marT="67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376945">
                <a:tc>
                  <a:txBody>
                    <a:bodyPr/>
                    <a:lstStyle/>
                    <a:p>
                      <a:pPr algn="ctr" fontAlgn="b"/>
                      <a:r>
                        <a:rPr lang="pt-BR" sz="2000" b="1" i="0" u="none" strike="noStrike" dirty="0">
                          <a:solidFill>
                            <a:srgbClr val="000000"/>
                          </a:solidFill>
                          <a:effectLst/>
                          <a:latin typeface="Calibri"/>
                        </a:rPr>
                        <a:t>VEREADORES</a:t>
                      </a:r>
                    </a:p>
                  </a:txBody>
                  <a:tcPr marL="6755" marR="6755" marT="6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NO MUNICÍPIO</a:t>
                      </a:r>
                    </a:p>
                  </a:txBody>
                  <a:tcPr marL="6755" marR="6755" marT="67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755" marR="6755" marT="6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2000" b="1" i="0" u="none" strike="noStrike" dirty="0">
                          <a:solidFill>
                            <a:srgbClr val="000000"/>
                          </a:solidFill>
                          <a:effectLst/>
                          <a:latin typeface="Calibri"/>
                        </a:rPr>
                        <a:t>VEREADORES</a:t>
                      </a:r>
                    </a:p>
                  </a:txBody>
                  <a:tcPr marL="6755" marR="6755" marT="6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NO MUNICÍPIO</a:t>
                      </a:r>
                    </a:p>
                  </a:txBody>
                  <a:tcPr marL="6755" marR="6755" marT="67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7277">
                <a:tc>
                  <a:txBody>
                    <a:bodyPr/>
                    <a:lstStyle/>
                    <a:p>
                      <a:pPr algn="ctr" fontAlgn="b"/>
                      <a:r>
                        <a:rPr lang="pt-BR" sz="2000" b="1" i="0" u="none" strike="noStrike">
                          <a:solidFill>
                            <a:srgbClr val="000000"/>
                          </a:solidFill>
                          <a:effectLst/>
                          <a:latin typeface="Calibri"/>
                        </a:rPr>
                        <a:t>9</a:t>
                      </a:r>
                    </a:p>
                  </a:txBody>
                  <a:tcPr marL="6755" marR="6755" marT="6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ATÉ 15.000</a:t>
                      </a:r>
                    </a:p>
                  </a:txBody>
                  <a:tcPr marL="6755" marR="6755" marT="67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755" marR="6755" marT="6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2000" b="1" i="0" u="none" strike="noStrike">
                          <a:solidFill>
                            <a:srgbClr val="000000"/>
                          </a:solidFill>
                          <a:effectLst/>
                          <a:latin typeface="Calibri"/>
                        </a:rPr>
                        <a:t>33</a:t>
                      </a:r>
                    </a:p>
                  </a:txBody>
                  <a:tcPr marL="6755" marR="6755" marT="6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1.050.000 a 1.200.000</a:t>
                      </a:r>
                    </a:p>
                  </a:txBody>
                  <a:tcPr marL="6755" marR="6755" marT="67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7277">
                <a:tc>
                  <a:txBody>
                    <a:bodyPr/>
                    <a:lstStyle/>
                    <a:p>
                      <a:pPr algn="ctr" fontAlgn="b"/>
                      <a:r>
                        <a:rPr lang="pt-BR" sz="2000" b="1" i="0" u="none" strike="noStrike">
                          <a:solidFill>
                            <a:srgbClr val="000000"/>
                          </a:solidFill>
                          <a:effectLst/>
                          <a:latin typeface="Calibri"/>
                        </a:rPr>
                        <a:t>11</a:t>
                      </a:r>
                    </a:p>
                  </a:txBody>
                  <a:tcPr marL="6755" marR="6755" marT="6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15.000 a 30.000</a:t>
                      </a:r>
                    </a:p>
                  </a:txBody>
                  <a:tcPr marL="6755" marR="6755" marT="67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755" marR="6755" marT="6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2000" b="1" i="0" u="none" strike="noStrike">
                          <a:solidFill>
                            <a:srgbClr val="000000"/>
                          </a:solidFill>
                          <a:effectLst/>
                          <a:latin typeface="Calibri"/>
                        </a:rPr>
                        <a:t>35</a:t>
                      </a:r>
                    </a:p>
                  </a:txBody>
                  <a:tcPr marL="6755" marR="6755" marT="6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1.200.000 a 1.350.000</a:t>
                      </a:r>
                    </a:p>
                  </a:txBody>
                  <a:tcPr marL="6755" marR="6755" marT="67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7277">
                <a:tc>
                  <a:txBody>
                    <a:bodyPr/>
                    <a:lstStyle/>
                    <a:p>
                      <a:pPr algn="ctr" fontAlgn="b"/>
                      <a:r>
                        <a:rPr lang="pt-BR" sz="2000" b="1" i="0" u="none" strike="noStrike">
                          <a:solidFill>
                            <a:srgbClr val="000000"/>
                          </a:solidFill>
                          <a:effectLst/>
                          <a:latin typeface="Calibri"/>
                        </a:rPr>
                        <a:t>13</a:t>
                      </a:r>
                    </a:p>
                  </a:txBody>
                  <a:tcPr marL="6755" marR="6755" marT="6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30.000 a 50.000</a:t>
                      </a:r>
                    </a:p>
                  </a:txBody>
                  <a:tcPr marL="6755" marR="6755" marT="67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755" marR="6755" marT="6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2000" b="1" i="0" u="none" strike="noStrike">
                          <a:solidFill>
                            <a:srgbClr val="000000"/>
                          </a:solidFill>
                          <a:effectLst/>
                          <a:latin typeface="Calibri"/>
                        </a:rPr>
                        <a:t>37</a:t>
                      </a:r>
                    </a:p>
                  </a:txBody>
                  <a:tcPr marL="6755" marR="6755" marT="6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1.350.000 a 1.500.000</a:t>
                      </a:r>
                    </a:p>
                  </a:txBody>
                  <a:tcPr marL="6755" marR="6755" marT="67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7277">
                <a:tc>
                  <a:txBody>
                    <a:bodyPr/>
                    <a:lstStyle/>
                    <a:p>
                      <a:pPr algn="ctr" fontAlgn="b"/>
                      <a:r>
                        <a:rPr lang="pt-BR" sz="2000" b="1" i="0" u="none" strike="noStrike">
                          <a:solidFill>
                            <a:srgbClr val="000000"/>
                          </a:solidFill>
                          <a:effectLst/>
                          <a:latin typeface="Calibri"/>
                        </a:rPr>
                        <a:t>15</a:t>
                      </a:r>
                    </a:p>
                  </a:txBody>
                  <a:tcPr marL="6755" marR="6755" marT="6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50.000 a 80.000</a:t>
                      </a:r>
                    </a:p>
                  </a:txBody>
                  <a:tcPr marL="6755" marR="6755" marT="67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755" marR="6755" marT="6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2000" b="1" i="0" u="none" strike="noStrike">
                          <a:solidFill>
                            <a:srgbClr val="000000"/>
                          </a:solidFill>
                          <a:effectLst/>
                          <a:latin typeface="Calibri"/>
                        </a:rPr>
                        <a:t>39</a:t>
                      </a:r>
                    </a:p>
                  </a:txBody>
                  <a:tcPr marL="6755" marR="6755" marT="6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1.500.000 a 1.800.000</a:t>
                      </a:r>
                    </a:p>
                  </a:txBody>
                  <a:tcPr marL="6755" marR="6755" marT="67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7277">
                <a:tc>
                  <a:txBody>
                    <a:bodyPr/>
                    <a:lstStyle/>
                    <a:p>
                      <a:pPr algn="ctr" fontAlgn="b"/>
                      <a:r>
                        <a:rPr lang="pt-BR" sz="2000" b="1" i="0" u="none" strike="noStrike">
                          <a:solidFill>
                            <a:srgbClr val="000000"/>
                          </a:solidFill>
                          <a:effectLst/>
                          <a:latin typeface="Calibri"/>
                        </a:rPr>
                        <a:t>17</a:t>
                      </a:r>
                    </a:p>
                  </a:txBody>
                  <a:tcPr marL="6755" marR="6755" marT="6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80.000 a 120.000</a:t>
                      </a:r>
                    </a:p>
                  </a:txBody>
                  <a:tcPr marL="6755" marR="6755" marT="67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755" marR="6755" marT="6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2000" b="1" i="0" u="none" strike="noStrike">
                          <a:solidFill>
                            <a:srgbClr val="000000"/>
                          </a:solidFill>
                          <a:effectLst/>
                          <a:latin typeface="Calibri"/>
                        </a:rPr>
                        <a:t>41</a:t>
                      </a:r>
                    </a:p>
                  </a:txBody>
                  <a:tcPr marL="6755" marR="6755" marT="6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1.800.000 a 2.400.000</a:t>
                      </a:r>
                    </a:p>
                  </a:txBody>
                  <a:tcPr marL="6755" marR="6755" marT="67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7277">
                <a:tc>
                  <a:txBody>
                    <a:bodyPr/>
                    <a:lstStyle/>
                    <a:p>
                      <a:pPr algn="ctr" fontAlgn="b"/>
                      <a:r>
                        <a:rPr lang="pt-BR" sz="2000" b="1" i="0" u="none" strike="noStrike">
                          <a:solidFill>
                            <a:srgbClr val="000000"/>
                          </a:solidFill>
                          <a:effectLst/>
                          <a:latin typeface="Calibri"/>
                        </a:rPr>
                        <a:t>19</a:t>
                      </a:r>
                    </a:p>
                  </a:txBody>
                  <a:tcPr marL="6755" marR="6755" marT="6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120.000 a 160.000</a:t>
                      </a:r>
                    </a:p>
                  </a:txBody>
                  <a:tcPr marL="6755" marR="6755" marT="67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755" marR="6755" marT="6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2000" b="1" i="0" u="none" strike="noStrike">
                          <a:solidFill>
                            <a:srgbClr val="000000"/>
                          </a:solidFill>
                          <a:effectLst/>
                          <a:latin typeface="Calibri"/>
                        </a:rPr>
                        <a:t>43</a:t>
                      </a:r>
                    </a:p>
                  </a:txBody>
                  <a:tcPr marL="6755" marR="6755" marT="6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2.400.000 a 3.000.000</a:t>
                      </a:r>
                    </a:p>
                  </a:txBody>
                  <a:tcPr marL="6755" marR="6755" marT="67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67277">
                <a:tc>
                  <a:txBody>
                    <a:bodyPr/>
                    <a:lstStyle/>
                    <a:p>
                      <a:pPr algn="ctr" fontAlgn="b"/>
                      <a:r>
                        <a:rPr lang="pt-BR" sz="2000" b="1" i="0" u="none" strike="noStrike">
                          <a:solidFill>
                            <a:srgbClr val="000000"/>
                          </a:solidFill>
                          <a:effectLst/>
                          <a:latin typeface="Calibri"/>
                        </a:rPr>
                        <a:t>21</a:t>
                      </a:r>
                    </a:p>
                  </a:txBody>
                  <a:tcPr marL="6755" marR="6755" marT="6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160.000 a 300.000</a:t>
                      </a:r>
                    </a:p>
                  </a:txBody>
                  <a:tcPr marL="6755" marR="6755" marT="67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755" marR="6755" marT="6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2000" b="1" i="0" u="none" strike="noStrike">
                          <a:solidFill>
                            <a:srgbClr val="000000"/>
                          </a:solidFill>
                          <a:effectLst/>
                          <a:latin typeface="Calibri"/>
                        </a:rPr>
                        <a:t>45</a:t>
                      </a:r>
                    </a:p>
                  </a:txBody>
                  <a:tcPr marL="6755" marR="6755" marT="6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3.000.000 a 4.000.000</a:t>
                      </a:r>
                    </a:p>
                  </a:txBody>
                  <a:tcPr marL="6755" marR="6755" marT="67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67277">
                <a:tc>
                  <a:txBody>
                    <a:bodyPr/>
                    <a:lstStyle/>
                    <a:p>
                      <a:pPr algn="ctr" fontAlgn="b"/>
                      <a:r>
                        <a:rPr lang="pt-BR" sz="2000" b="1" i="0" u="none" strike="noStrike">
                          <a:solidFill>
                            <a:srgbClr val="000000"/>
                          </a:solidFill>
                          <a:effectLst/>
                          <a:latin typeface="Calibri"/>
                        </a:rPr>
                        <a:t>23</a:t>
                      </a:r>
                    </a:p>
                  </a:txBody>
                  <a:tcPr marL="6755" marR="6755" marT="6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300.000 a 450.000</a:t>
                      </a:r>
                    </a:p>
                  </a:txBody>
                  <a:tcPr marL="6755" marR="6755" marT="67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755" marR="6755" marT="6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2000" b="1" i="0" u="none" strike="noStrike">
                          <a:solidFill>
                            <a:srgbClr val="000000"/>
                          </a:solidFill>
                          <a:effectLst/>
                          <a:latin typeface="Calibri"/>
                        </a:rPr>
                        <a:t>47</a:t>
                      </a:r>
                    </a:p>
                  </a:txBody>
                  <a:tcPr marL="6755" marR="6755" marT="6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4.000.000 a 5.000.000</a:t>
                      </a:r>
                    </a:p>
                  </a:txBody>
                  <a:tcPr marL="6755" marR="6755" marT="67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67277">
                <a:tc>
                  <a:txBody>
                    <a:bodyPr/>
                    <a:lstStyle/>
                    <a:p>
                      <a:pPr algn="ctr" fontAlgn="b"/>
                      <a:r>
                        <a:rPr lang="pt-BR" sz="2000" b="1" i="0" u="none" strike="noStrike">
                          <a:solidFill>
                            <a:srgbClr val="000000"/>
                          </a:solidFill>
                          <a:effectLst/>
                          <a:latin typeface="Calibri"/>
                        </a:rPr>
                        <a:t>25</a:t>
                      </a:r>
                    </a:p>
                  </a:txBody>
                  <a:tcPr marL="6755" marR="6755" marT="6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450.000 a 600.000  </a:t>
                      </a:r>
                    </a:p>
                  </a:txBody>
                  <a:tcPr marL="6755" marR="6755" marT="67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755" marR="6755" marT="6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2000" b="1" i="0" u="none" strike="noStrike">
                          <a:solidFill>
                            <a:srgbClr val="000000"/>
                          </a:solidFill>
                          <a:effectLst/>
                          <a:latin typeface="Calibri"/>
                        </a:rPr>
                        <a:t>49</a:t>
                      </a:r>
                    </a:p>
                  </a:txBody>
                  <a:tcPr marL="6755" marR="6755" marT="6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5.000.000 a 6.000.000</a:t>
                      </a:r>
                    </a:p>
                  </a:txBody>
                  <a:tcPr marL="6755" marR="6755" marT="67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67277">
                <a:tc>
                  <a:txBody>
                    <a:bodyPr/>
                    <a:lstStyle/>
                    <a:p>
                      <a:pPr algn="ctr" fontAlgn="b"/>
                      <a:r>
                        <a:rPr lang="pt-BR" sz="2000" b="1" i="0" u="none" strike="noStrike">
                          <a:solidFill>
                            <a:srgbClr val="000000"/>
                          </a:solidFill>
                          <a:effectLst/>
                          <a:latin typeface="Calibri"/>
                        </a:rPr>
                        <a:t>27</a:t>
                      </a:r>
                    </a:p>
                  </a:txBody>
                  <a:tcPr marL="6755" marR="6755" marT="6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600.000 a 750.000</a:t>
                      </a:r>
                    </a:p>
                  </a:txBody>
                  <a:tcPr marL="6755" marR="6755" marT="67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755" marR="6755" marT="6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2000" b="1" i="0" u="none" strike="noStrike">
                          <a:solidFill>
                            <a:srgbClr val="000000"/>
                          </a:solidFill>
                          <a:effectLst/>
                          <a:latin typeface="Calibri"/>
                        </a:rPr>
                        <a:t>51</a:t>
                      </a:r>
                    </a:p>
                  </a:txBody>
                  <a:tcPr marL="6755" marR="6755" marT="6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6.000.000 a 7.000.000</a:t>
                      </a:r>
                    </a:p>
                  </a:txBody>
                  <a:tcPr marL="6755" marR="6755" marT="67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67277">
                <a:tc>
                  <a:txBody>
                    <a:bodyPr/>
                    <a:lstStyle/>
                    <a:p>
                      <a:pPr algn="ctr" fontAlgn="b"/>
                      <a:r>
                        <a:rPr lang="pt-BR" sz="2000" b="1" i="0" u="none" strike="noStrike">
                          <a:solidFill>
                            <a:srgbClr val="000000"/>
                          </a:solidFill>
                          <a:effectLst/>
                          <a:latin typeface="Calibri"/>
                        </a:rPr>
                        <a:t>29</a:t>
                      </a:r>
                    </a:p>
                  </a:txBody>
                  <a:tcPr marL="6755" marR="6755" marT="6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750.000 a 900.000</a:t>
                      </a:r>
                    </a:p>
                  </a:txBody>
                  <a:tcPr marL="6755" marR="6755" marT="67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pt-BR" sz="700" b="0" i="0" u="none" strike="noStrike">
                        <a:solidFill>
                          <a:srgbClr val="000000"/>
                        </a:solidFill>
                        <a:effectLst/>
                        <a:latin typeface="Calibri"/>
                      </a:endParaRPr>
                    </a:p>
                  </a:txBody>
                  <a:tcPr marL="6755" marR="6755" marT="6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2000" b="1" i="0" u="none" strike="noStrike">
                          <a:solidFill>
                            <a:srgbClr val="000000"/>
                          </a:solidFill>
                          <a:effectLst/>
                          <a:latin typeface="Calibri"/>
                        </a:rPr>
                        <a:t>53</a:t>
                      </a:r>
                    </a:p>
                  </a:txBody>
                  <a:tcPr marL="6755" marR="6755" marT="6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7.000.000 a 8.000.000</a:t>
                      </a:r>
                    </a:p>
                  </a:txBody>
                  <a:tcPr marL="6755" marR="6755" marT="67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09970">
                <a:tc>
                  <a:txBody>
                    <a:bodyPr/>
                    <a:lstStyle/>
                    <a:p>
                      <a:pPr algn="ctr" fontAlgn="b"/>
                      <a:r>
                        <a:rPr lang="pt-BR" sz="2000" b="1" i="0" u="none" strike="noStrike">
                          <a:solidFill>
                            <a:srgbClr val="000000"/>
                          </a:solidFill>
                          <a:effectLst/>
                          <a:latin typeface="Calibri"/>
                        </a:rPr>
                        <a:t>31</a:t>
                      </a:r>
                    </a:p>
                  </a:txBody>
                  <a:tcPr marL="6755" marR="6755" marT="6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900.000 a 1.050.000</a:t>
                      </a:r>
                    </a:p>
                  </a:txBody>
                  <a:tcPr marL="6755" marR="6755" marT="67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pt-BR" sz="700" b="0" i="0" u="none" strike="noStrike" dirty="0">
                        <a:solidFill>
                          <a:srgbClr val="000000"/>
                        </a:solidFill>
                        <a:effectLst/>
                        <a:latin typeface="Calibri"/>
                      </a:endParaRPr>
                    </a:p>
                  </a:txBody>
                  <a:tcPr marL="6755" marR="6755" marT="67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BR" sz="2000" b="1" i="0" u="none" strike="noStrike">
                          <a:solidFill>
                            <a:srgbClr val="000000"/>
                          </a:solidFill>
                          <a:effectLst/>
                          <a:latin typeface="Calibri"/>
                        </a:rPr>
                        <a:t>55</a:t>
                      </a:r>
                    </a:p>
                  </a:txBody>
                  <a:tcPr marL="6755" marR="6755" marT="675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2000" b="1" i="0" u="none" strike="noStrike" dirty="0">
                          <a:solidFill>
                            <a:srgbClr val="000000"/>
                          </a:solidFill>
                          <a:effectLst/>
                          <a:latin typeface="Calibri"/>
                        </a:rPr>
                        <a:t>ACIMA DE   8.000.000</a:t>
                      </a:r>
                    </a:p>
                  </a:txBody>
                  <a:tcPr marL="6755" marR="6755" marT="675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367277">
                <a:tc>
                  <a:txBody>
                    <a:bodyPr/>
                    <a:lstStyle/>
                    <a:p>
                      <a:pPr algn="l" fontAlgn="b"/>
                      <a:endParaRPr lang="pt-BR" sz="1600" b="1" i="0" u="none" strike="noStrike">
                        <a:solidFill>
                          <a:srgbClr val="000000"/>
                        </a:solidFill>
                        <a:effectLst/>
                        <a:latin typeface="Calibri"/>
                      </a:endParaRPr>
                    </a:p>
                  </a:txBody>
                  <a:tcPr marL="6755" marR="6755" marT="67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pt-BR" sz="700" b="0" i="0" u="none" strike="noStrike" dirty="0">
                        <a:solidFill>
                          <a:srgbClr val="000000"/>
                        </a:solidFill>
                        <a:effectLst/>
                        <a:latin typeface="Calibri"/>
                      </a:endParaRPr>
                    </a:p>
                  </a:txBody>
                  <a:tcPr marL="6755" marR="6755" marT="67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pt-BR" sz="700" b="0" i="0" u="none" strike="noStrike">
                        <a:solidFill>
                          <a:srgbClr val="000000"/>
                        </a:solidFill>
                        <a:effectLst/>
                        <a:latin typeface="Calibri"/>
                      </a:endParaRPr>
                    </a:p>
                  </a:txBody>
                  <a:tcPr marL="6755" marR="6755" marT="6755" marB="0" anchor="b">
                    <a:lnL>
                      <a:noFill/>
                    </a:lnL>
                    <a:lnR>
                      <a:noFill/>
                    </a:lnR>
                    <a:lnT>
                      <a:noFill/>
                    </a:lnT>
                    <a:lnB>
                      <a:noFill/>
                    </a:lnB>
                  </a:tcPr>
                </a:tc>
                <a:tc>
                  <a:txBody>
                    <a:bodyPr/>
                    <a:lstStyle/>
                    <a:p>
                      <a:pPr algn="l" fontAlgn="b"/>
                      <a:endParaRPr lang="pt-BR" sz="700" b="0" i="0" u="none" strike="noStrike">
                        <a:solidFill>
                          <a:srgbClr val="000000"/>
                        </a:solidFill>
                        <a:effectLst/>
                        <a:latin typeface="Calibri"/>
                      </a:endParaRPr>
                    </a:p>
                  </a:txBody>
                  <a:tcPr marL="6755" marR="6755" marT="675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pt-BR" sz="1000" b="1" i="0" u="none" strike="noStrike" dirty="0">
                          <a:solidFill>
                            <a:srgbClr val="000000"/>
                          </a:solidFill>
                          <a:effectLst/>
                          <a:latin typeface="Calibri"/>
                        </a:rPr>
                        <a:t>FONTE : TSE</a:t>
                      </a:r>
                    </a:p>
                  </a:txBody>
                  <a:tcPr marL="6755" marR="6755" marT="675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6772192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275" y="2155371"/>
            <a:ext cx="6176487" cy="2884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2456263" y="476672"/>
            <a:ext cx="7662419" cy="707886"/>
          </a:xfrm>
          <a:prstGeom prst="rect">
            <a:avLst/>
          </a:prstGeom>
          <a:noFill/>
        </p:spPr>
        <p:txBody>
          <a:bodyPr wrap="non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EXEMPLOS DE IMPACTO DO DÓLAR</a:t>
            </a:r>
          </a:p>
        </p:txBody>
      </p:sp>
    </p:spTree>
    <p:extLst>
      <p:ext uri="{BB962C8B-B14F-4D97-AF65-F5344CB8AC3E}">
        <p14:creationId xmlns:p14="http://schemas.microsoft.com/office/powerpoint/2010/main" val="15368034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49</a:t>
            </a:fld>
            <a:endParaRPr lang="pt-BR" dirty="0">
              <a:solidFill>
                <a:prstClr val="black">
                  <a:tint val="75000"/>
                </a:prstClr>
              </a:solidFill>
              <a:latin typeface="Calibri"/>
            </a:endParaRPr>
          </a:p>
        </p:txBody>
      </p:sp>
      <p:sp>
        <p:nvSpPr>
          <p:cNvPr id="3" name="CaixaDeTexto 2"/>
          <p:cNvSpPr txBox="1"/>
          <p:nvPr/>
        </p:nvSpPr>
        <p:spPr>
          <a:xfrm>
            <a:off x="1919537" y="116633"/>
            <a:ext cx="8352928" cy="6340197"/>
          </a:xfrm>
          <a:prstGeom prst="rect">
            <a:avLst/>
          </a:prstGeom>
          <a:noFill/>
        </p:spPr>
        <p:txBody>
          <a:bodyPr wrap="square" rtlCol="0">
            <a:spAutoFit/>
          </a:bodyPr>
          <a:lstStyle/>
          <a:p>
            <a:r>
              <a:rPr lang="pt-BR" sz="2800" dirty="0">
                <a:solidFill>
                  <a:srgbClr val="1F497D"/>
                </a:solidFill>
                <a:latin typeface="Calibri"/>
              </a:rPr>
              <a:t>                 </a:t>
            </a:r>
            <a:r>
              <a:rPr lang="pt-BR" sz="2800" b="1" u="sng" dirty="0">
                <a:solidFill>
                  <a:srgbClr val="1F497D"/>
                </a:solidFill>
                <a:effectLst>
                  <a:outerShdw blurRad="38100" dist="38100" dir="2700000" algn="tl">
                    <a:srgbClr val="000000">
                      <a:alpha val="43137"/>
                    </a:srgbClr>
                  </a:outerShdw>
                </a:effectLst>
                <a:latin typeface="Calibri"/>
              </a:rPr>
              <a:t>IMPACTO DO DÓLAR NA INFLAÇÃO</a:t>
            </a:r>
          </a:p>
          <a:p>
            <a:endParaRPr lang="pt-BR" dirty="0">
              <a:solidFill>
                <a:prstClr val="black"/>
              </a:solidFill>
              <a:latin typeface="Calibri"/>
            </a:endParaRPr>
          </a:p>
          <a:p>
            <a:pPr algn="just"/>
            <a:r>
              <a:rPr lang="pt-BR" sz="2400" b="1" dirty="0">
                <a:solidFill>
                  <a:prstClr val="black"/>
                </a:solidFill>
                <a:latin typeface="Calibri"/>
              </a:rPr>
              <a:t>   INSUMOS IMPORTADOS QUE NÃO PODEM SER SUBSTITUÍDOS</a:t>
            </a:r>
          </a:p>
          <a:p>
            <a:pPr algn="just"/>
            <a:r>
              <a:rPr lang="pt-BR" sz="2400" b="1" dirty="0">
                <a:solidFill>
                  <a:prstClr val="black"/>
                </a:solidFill>
                <a:latin typeface="Calibri"/>
              </a:rPr>
              <a:t>     POR PRODUTOS SIMILARES NACIONAIS FICAM MAIS CAROS.</a:t>
            </a:r>
          </a:p>
          <a:p>
            <a:pPr algn="just"/>
            <a:endParaRPr lang="pt-BR" sz="2400" b="1" dirty="0">
              <a:solidFill>
                <a:prstClr val="black"/>
              </a:solidFill>
              <a:latin typeface="Calibri"/>
            </a:endParaRPr>
          </a:p>
          <a:p>
            <a:pPr algn="just"/>
            <a:endParaRPr lang="pt-BR" sz="2400" b="1" u="sng" dirty="0">
              <a:solidFill>
                <a:srgbClr val="FF0000"/>
              </a:solidFill>
              <a:latin typeface="Calibri"/>
            </a:endParaRPr>
          </a:p>
          <a:p>
            <a:pPr algn="just"/>
            <a:r>
              <a:rPr lang="pt-BR" sz="2400" b="1" u="sng" dirty="0">
                <a:solidFill>
                  <a:srgbClr val="FF0000"/>
                </a:solidFill>
                <a:latin typeface="Calibri"/>
              </a:rPr>
              <a:t>EFEITO:</a:t>
            </a:r>
            <a:r>
              <a:rPr lang="pt-BR" sz="2400" b="1" dirty="0">
                <a:solidFill>
                  <a:prstClr val="black"/>
                </a:solidFill>
                <a:latin typeface="Calibri"/>
              </a:rPr>
              <a:t> UMA  ALTA  DE  10%  NO VALOR DO DÓLAR  PODERÁ</a:t>
            </a:r>
          </a:p>
          <a:p>
            <a:pPr algn="just"/>
            <a:r>
              <a:rPr lang="pt-BR" sz="2400" b="1" dirty="0">
                <a:solidFill>
                  <a:prstClr val="black"/>
                </a:solidFill>
                <a:latin typeface="Calibri"/>
              </a:rPr>
              <a:t>	  ACRESCENTAR   ATÉ   0,7   PONTO   PERCENTUAL  NO </a:t>
            </a:r>
          </a:p>
          <a:p>
            <a:pPr algn="just"/>
            <a:r>
              <a:rPr lang="pt-BR" sz="2400" b="1" dirty="0">
                <a:solidFill>
                  <a:prstClr val="black"/>
                </a:solidFill>
                <a:latin typeface="Calibri"/>
              </a:rPr>
              <a:t>               INDICE   NACIONAL   DE   PREÇO   AO   CONSUMIDOR </a:t>
            </a:r>
          </a:p>
          <a:p>
            <a:pPr algn="just"/>
            <a:r>
              <a:rPr lang="pt-BR" sz="2400" b="1" dirty="0">
                <a:solidFill>
                  <a:prstClr val="black"/>
                </a:solidFill>
                <a:latin typeface="Calibri"/>
              </a:rPr>
              <a:t>               AMPLO – IPCA.  (Schwartsman e Associados)</a:t>
            </a:r>
          </a:p>
          <a:p>
            <a:pPr algn="just"/>
            <a:endParaRPr lang="pt-BR" sz="2400" b="1" dirty="0">
              <a:solidFill>
                <a:prstClr val="black"/>
              </a:solidFill>
              <a:latin typeface="Calibri"/>
            </a:endParaRPr>
          </a:p>
          <a:p>
            <a:pPr algn="just"/>
            <a:endParaRPr lang="pt-BR" sz="2400" b="1" dirty="0">
              <a:solidFill>
                <a:prstClr val="black"/>
              </a:solidFill>
              <a:latin typeface="Calibri"/>
            </a:endParaRPr>
          </a:p>
          <a:p>
            <a:pPr algn="just"/>
            <a:r>
              <a:rPr lang="pt-BR" sz="2400" b="1" dirty="0">
                <a:solidFill>
                  <a:prstClr val="black"/>
                </a:solidFill>
                <a:latin typeface="Calibri"/>
              </a:rPr>
              <a:t>Desde  junho de 1999,  o IPCA é  o   índice utilizado pelo Banco  Central do Brasil  para  o acompanhamento   dos  objetivos   estabelecidos  no sistema  de  metas   de inflação,  sendo  considerado o índice oficial de inflação do país.</a:t>
            </a:r>
          </a:p>
          <a:p>
            <a:endParaRPr lang="pt-BR" sz="2400" dirty="0">
              <a:solidFill>
                <a:prstClr val="black"/>
              </a:solidFill>
              <a:latin typeface="Calibri"/>
            </a:endParaRPr>
          </a:p>
        </p:txBody>
      </p:sp>
    </p:spTree>
    <p:extLst>
      <p:ext uri="{BB962C8B-B14F-4D97-AF65-F5344CB8AC3E}">
        <p14:creationId xmlns:p14="http://schemas.microsoft.com/office/powerpoint/2010/main" val="1025954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5</a:t>
            </a:fld>
            <a:endParaRPr lang="pt-BR" dirty="0">
              <a:solidFill>
                <a:prstClr val="black">
                  <a:tint val="75000"/>
                </a:prstClr>
              </a:solidFill>
              <a:latin typeface="Calibri"/>
            </a:endParaRPr>
          </a:p>
        </p:txBody>
      </p:sp>
      <p:sp>
        <p:nvSpPr>
          <p:cNvPr id="3" name="CaixaDeTexto 2"/>
          <p:cNvSpPr txBox="1"/>
          <p:nvPr/>
        </p:nvSpPr>
        <p:spPr>
          <a:xfrm>
            <a:off x="4079776" y="-99392"/>
            <a:ext cx="4289752" cy="1446550"/>
          </a:xfrm>
          <a:prstGeom prst="rect">
            <a:avLst/>
          </a:prstGeom>
          <a:noFill/>
        </p:spPr>
        <p:txBody>
          <a:bodyPr wrap="square" rtlCol="0">
            <a:spAutoFit/>
          </a:bodyPr>
          <a:lstStyle/>
          <a:p>
            <a:pPr algn="just"/>
            <a:r>
              <a:rPr lang="pt-BR" sz="4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                         ALIMENTAÇÃO</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560" y="2564904"/>
            <a:ext cx="3462680" cy="230425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032" y="2564905"/>
            <a:ext cx="3813907"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33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50</a:t>
            </a:fld>
            <a:endParaRPr lang="pt-BR" dirty="0">
              <a:solidFill>
                <a:prstClr val="black">
                  <a:tint val="75000"/>
                </a:prstClr>
              </a:solidFill>
              <a:latin typeface="Calibri"/>
            </a:endParaRPr>
          </a:p>
        </p:txBody>
      </p:sp>
      <p:sp>
        <p:nvSpPr>
          <p:cNvPr id="3" name="CaixaDeTexto 2"/>
          <p:cNvSpPr txBox="1"/>
          <p:nvPr/>
        </p:nvSpPr>
        <p:spPr>
          <a:xfrm>
            <a:off x="1984268" y="137592"/>
            <a:ext cx="8496944" cy="6986528"/>
          </a:xfrm>
          <a:prstGeom prst="rect">
            <a:avLst/>
          </a:prstGeom>
          <a:noFill/>
        </p:spPr>
        <p:txBody>
          <a:bodyPr wrap="square" rtlCol="0">
            <a:spAutoFit/>
          </a:bodyPr>
          <a:lstStyle/>
          <a:p>
            <a:r>
              <a:rPr lang="pt-BR" sz="2800" b="1" dirty="0">
                <a:solidFill>
                  <a:srgbClr val="4F81BD"/>
                </a:solidFill>
                <a:latin typeface="Calibri"/>
              </a:rPr>
              <a:t>                                                       </a:t>
            </a:r>
            <a:r>
              <a:rPr lang="pt-BR" sz="2800" b="1" u="sng" dirty="0">
                <a:solidFill>
                  <a:srgbClr val="1F497D"/>
                </a:solidFill>
                <a:latin typeface="Calibri"/>
              </a:rPr>
              <a:t>IMPACTO DO DÓLAR </a:t>
            </a:r>
          </a:p>
          <a:p>
            <a:r>
              <a:rPr lang="pt-BR" sz="2800" b="1" dirty="0">
                <a:solidFill>
                  <a:srgbClr val="1F497D"/>
                </a:solidFill>
                <a:latin typeface="Calibri"/>
              </a:rPr>
              <a:t>                                                             </a:t>
            </a:r>
            <a:r>
              <a:rPr lang="pt-BR" sz="2800" b="1" u="sng" dirty="0">
                <a:solidFill>
                  <a:srgbClr val="1F497D"/>
                </a:solidFill>
                <a:latin typeface="Calibri"/>
              </a:rPr>
              <a:t>NA INFLAÇÃO</a:t>
            </a:r>
          </a:p>
          <a:p>
            <a:endParaRPr lang="pt-BR" sz="2800" b="1" u="sng" dirty="0">
              <a:solidFill>
                <a:srgbClr val="1F497D"/>
              </a:solidFill>
              <a:latin typeface="Calibri"/>
            </a:endParaRPr>
          </a:p>
          <a:p>
            <a:pPr algn="just"/>
            <a:r>
              <a:rPr lang="pt-BR" sz="2400" b="1" dirty="0">
                <a:solidFill>
                  <a:prstClr val="black"/>
                </a:solidFill>
                <a:latin typeface="Calibri"/>
              </a:rPr>
              <a:t>				   </a:t>
            </a:r>
          </a:p>
          <a:p>
            <a:pPr algn="just"/>
            <a:r>
              <a:rPr lang="pt-BR" sz="2400" b="1" dirty="0">
                <a:solidFill>
                  <a:prstClr val="black"/>
                </a:solidFill>
                <a:latin typeface="Calibri"/>
              </a:rPr>
              <a:t>                                                         PERDA  DA RENDA DAS FAMÍLIAS E</a:t>
            </a:r>
          </a:p>
          <a:p>
            <a:pPr algn="just"/>
            <a:r>
              <a:rPr lang="pt-BR" sz="2400" b="1" dirty="0">
                <a:solidFill>
                  <a:prstClr val="black"/>
                </a:solidFill>
                <a:latin typeface="Calibri"/>
              </a:rPr>
              <a:t>	 			   RETRAÇÃO DE VENDAS NO VAREJO</a:t>
            </a:r>
          </a:p>
          <a:p>
            <a:pPr algn="just"/>
            <a:endParaRPr lang="pt-BR" sz="2400" b="1" dirty="0">
              <a:solidFill>
                <a:prstClr val="black"/>
              </a:solidFill>
              <a:latin typeface="Calibri"/>
            </a:endParaRPr>
          </a:p>
          <a:p>
            <a:pPr algn="just"/>
            <a:endParaRPr lang="pt-BR" sz="2400" b="1" dirty="0">
              <a:solidFill>
                <a:prstClr val="black"/>
              </a:solidFill>
              <a:latin typeface="Calibri"/>
            </a:endParaRPr>
          </a:p>
          <a:p>
            <a:pPr algn="just"/>
            <a:endParaRPr lang="pt-BR" sz="2400" b="1" dirty="0">
              <a:solidFill>
                <a:prstClr val="black"/>
              </a:solidFill>
              <a:latin typeface="Calibri"/>
            </a:endParaRPr>
          </a:p>
          <a:p>
            <a:pPr marL="989013" indent="-989013" algn="just"/>
            <a:r>
              <a:rPr lang="pt-BR" sz="2400" b="1" u="sng" dirty="0">
                <a:solidFill>
                  <a:srgbClr val="FF0000"/>
                </a:solidFill>
                <a:latin typeface="Calibri"/>
              </a:rPr>
              <a:t>EFEITO: </a:t>
            </a:r>
            <a:r>
              <a:rPr lang="pt-BR" sz="2400" b="1" dirty="0">
                <a:solidFill>
                  <a:prstClr val="black"/>
                </a:solidFill>
                <a:latin typeface="Calibri"/>
              </a:rPr>
              <a:t>UM ESTUDO REALIZADO PELA CONSULTORIA TENDÊNCIA   MOSTRA QUE, DE 2004 A 2014, QUANDO O DÓLAR ESTAVA MAIS  BARATO,  A RENDA DAS FAMILIAS CRESCEU À MÉDIA ANUAL 5,5%; E AS VENDAS NO VAREJO, A 8%.  </a:t>
            </a:r>
          </a:p>
          <a:p>
            <a:pPr algn="just"/>
            <a:r>
              <a:rPr lang="pt-BR" sz="2400" b="1" dirty="0">
                <a:solidFill>
                  <a:prstClr val="black"/>
                </a:solidFill>
                <a:latin typeface="Calibri"/>
              </a:rPr>
              <a:t>	 ESTIMA O ESTUDO QUE, COM O DÓLAR MAIS CARO, O</a:t>
            </a:r>
          </a:p>
          <a:p>
            <a:pPr algn="just"/>
            <a:r>
              <a:rPr lang="pt-BR" sz="2400" b="1" dirty="0">
                <a:solidFill>
                  <a:prstClr val="black"/>
                </a:solidFill>
                <a:latin typeface="Calibri"/>
              </a:rPr>
              <a:t>	 RENDIMENTO FAMILIAR DEVE CRESCER EM MÉDIA 1,6%; </a:t>
            </a:r>
          </a:p>
          <a:p>
            <a:pPr marL="989013" indent="-989013" algn="just"/>
            <a:r>
              <a:rPr lang="pt-BR" sz="2400" b="1" dirty="0">
                <a:solidFill>
                  <a:prstClr val="black"/>
                </a:solidFill>
                <a:latin typeface="Calibri"/>
              </a:rPr>
              <a:t>	 E AS VENDAS NO VAREJO 2,2%. </a:t>
            </a:r>
          </a:p>
          <a:p>
            <a:pPr marL="989013" indent="-989013" algn="just"/>
            <a:r>
              <a:rPr lang="pt-BR" sz="2400" b="1" dirty="0">
                <a:solidFill>
                  <a:prstClr val="black"/>
                </a:solidFill>
                <a:latin typeface="Calibri"/>
              </a:rPr>
              <a:t>              </a:t>
            </a:r>
            <a:r>
              <a:rPr lang="pt-BR" sz="2400" b="1" dirty="0">
                <a:solidFill>
                  <a:srgbClr val="FF0000"/>
                </a:solidFill>
                <a:effectLst>
                  <a:outerShdw blurRad="38100" dist="38100" dir="2700000" algn="tl">
                    <a:srgbClr val="000000">
                      <a:alpha val="43137"/>
                    </a:srgbClr>
                  </a:outerShdw>
                </a:effectLst>
                <a:latin typeface="Calibri"/>
              </a:rPr>
              <a:t>EM RESUMO, A FESTA DO CONSUMO FICOU NO PASSADO</a:t>
            </a:r>
            <a:r>
              <a:rPr lang="pt-BR" sz="2400" b="1" dirty="0">
                <a:solidFill>
                  <a:prstClr val="black"/>
                </a:solidFill>
                <a:latin typeface="Calibri"/>
              </a:rPr>
              <a:t>.</a:t>
            </a:r>
          </a:p>
          <a:p>
            <a:pPr algn="just"/>
            <a:endParaRPr lang="pt-BR" sz="2800" b="1" u="sng" dirty="0">
              <a:solidFill>
                <a:srgbClr val="4F81BD"/>
              </a:solidFill>
              <a:latin typeface="Calibri"/>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268" y="365759"/>
            <a:ext cx="3035017" cy="2342820"/>
          </a:xfrm>
          <a:prstGeom prst="rect">
            <a:avLst/>
          </a:prstGeom>
        </p:spPr>
      </p:pic>
    </p:spTree>
    <p:extLst>
      <p:ext uri="{BB962C8B-B14F-4D97-AF65-F5344CB8AC3E}">
        <p14:creationId xmlns:p14="http://schemas.microsoft.com/office/powerpoint/2010/main" val="26503136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51</a:t>
            </a:fld>
            <a:endParaRPr lang="pt-BR" dirty="0">
              <a:solidFill>
                <a:prstClr val="black">
                  <a:tint val="75000"/>
                </a:prstClr>
              </a:solidFill>
              <a:latin typeface="Calibri"/>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8955" y="1298579"/>
            <a:ext cx="4156953" cy="2027783"/>
          </a:xfrm>
          <a:prstGeom prst="rect">
            <a:avLst/>
          </a:prstGeom>
        </p:spPr>
      </p:pic>
      <p:sp>
        <p:nvSpPr>
          <p:cNvPr id="4" name="CaixaDeTexto 3"/>
          <p:cNvSpPr txBox="1"/>
          <p:nvPr/>
        </p:nvSpPr>
        <p:spPr>
          <a:xfrm>
            <a:off x="1703512" y="77361"/>
            <a:ext cx="8640960" cy="584775"/>
          </a:xfrm>
          <a:prstGeom prst="rect">
            <a:avLst/>
          </a:prstGeom>
          <a:noFill/>
        </p:spPr>
        <p:txBody>
          <a:bodyPr wrap="square" rtlCol="0">
            <a:spAutoFit/>
          </a:bodyPr>
          <a:lstStyle/>
          <a:p>
            <a:r>
              <a:rPr lang="pt-BR" sz="3200" b="1" dirty="0">
                <a:solidFill>
                  <a:prstClr val="black"/>
                </a:solidFill>
                <a:effectLst>
                  <a:outerShdw blurRad="38100" dist="38100" dir="2700000" algn="tl">
                    <a:srgbClr val="000000">
                      <a:alpha val="43137"/>
                    </a:srgbClr>
                  </a:outerShdw>
                </a:effectLst>
                <a:latin typeface="Calibri"/>
              </a:rPr>
              <a:t>  </a:t>
            </a:r>
            <a:r>
              <a:rPr lang="pt-BR" sz="3200" b="1" u="sng" dirty="0">
                <a:solidFill>
                  <a:srgbClr val="1F497D"/>
                </a:solidFill>
                <a:effectLst>
                  <a:outerShdw blurRad="38100" dist="38100" dir="2700000" algn="tl">
                    <a:srgbClr val="000000">
                      <a:alpha val="43137"/>
                    </a:srgbClr>
                  </a:outerShdw>
                </a:effectLst>
                <a:latin typeface="Calibri"/>
              </a:rPr>
              <a:t>IMPACTO DO DÓLAR  EM VIAGENS AO EXTERIOR</a:t>
            </a:r>
          </a:p>
        </p:txBody>
      </p:sp>
      <p:sp>
        <p:nvSpPr>
          <p:cNvPr id="5" name="CaixaDeTexto 4"/>
          <p:cNvSpPr txBox="1"/>
          <p:nvPr/>
        </p:nvSpPr>
        <p:spPr>
          <a:xfrm>
            <a:off x="1221081" y="3973058"/>
            <a:ext cx="8784976" cy="2246769"/>
          </a:xfrm>
          <a:prstGeom prst="rect">
            <a:avLst/>
          </a:prstGeom>
          <a:noFill/>
        </p:spPr>
        <p:txBody>
          <a:bodyPr wrap="square" rtlCol="0">
            <a:spAutoFit/>
          </a:bodyPr>
          <a:lstStyle/>
          <a:p>
            <a:r>
              <a:rPr lang="pt-BR" sz="2000" b="1" dirty="0">
                <a:solidFill>
                  <a:prstClr val="black"/>
                </a:solidFill>
                <a:effectLst>
                  <a:outerShdw blurRad="38100" dist="38100" dir="2700000" algn="tl">
                    <a:srgbClr val="000000">
                      <a:alpha val="43137"/>
                    </a:srgbClr>
                  </a:outerShdw>
                </a:effectLst>
                <a:latin typeface="Calibri"/>
              </a:rPr>
              <a:t>                                               GASTOS COM VIAGENS AO EXTERIOR </a:t>
            </a:r>
          </a:p>
          <a:p>
            <a:r>
              <a:rPr lang="pt-BR" sz="2000" b="1" dirty="0">
                <a:solidFill>
                  <a:prstClr val="black"/>
                </a:solidFill>
                <a:effectLst>
                  <a:outerShdw blurRad="38100" dist="38100" dir="2700000" algn="tl">
                    <a:srgbClr val="000000">
                      <a:alpha val="43137"/>
                    </a:srgbClr>
                  </a:outerShdw>
                </a:effectLst>
                <a:latin typeface="Calibri"/>
              </a:rPr>
              <a:t>                                           JANEIRO/2015  ................ US$    2,2  BILHÕES</a:t>
            </a:r>
          </a:p>
          <a:p>
            <a:r>
              <a:rPr lang="pt-BR" sz="2000" b="1" dirty="0">
                <a:solidFill>
                  <a:prstClr val="black"/>
                </a:solidFill>
                <a:effectLst>
                  <a:outerShdw blurRad="38100" dist="38100" dir="2700000" algn="tl">
                    <a:srgbClr val="000000">
                      <a:alpha val="43137"/>
                    </a:srgbClr>
                  </a:outerShdw>
                </a:effectLst>
                <a:latin typeface="Calibri"/>
              </a:rPr>
              <a:t>                                           JANEIRO/2016  ................ US$    840 MILHÕES</a:t>
            </a:r>
          </a:p>
          <a:p>
            <a:r>
              <a:rPr lang="pt-BR" sz="2000" b="1" dirty="0">
                <a:solidFill>
                  <a:prstClr val="black"/>
                </a:solidFill>
                <a:effectLst>
                  <a:outerShdw blurRad="38100" dist="38100" dir="2700000" algn="tl">
                    <a:srgbClr val="000000">
                      <a:alpha val="43137"/>
                    </a:srgbClr>
                  </a:outerShdw>
                </a:effectLst>
                <a:latin typeface="Calibri"/>
              </a:rPr>
              <a:t>                                           JANEIRO/ 2017 ................ US$    1,59 BILHÕES</a:t>
            </a:r>
          </a:p>
          <a:p>
            <a:r>
              <a:rPr lang="pt-BR" sz="2000" b="1" dirty="0">
                <a:solidFill>
                  <a:prstClr val="black"/>
                </a:solidFill>
                <a:effectLst>
                  <a:outerShdw blurRad="38100" dist="38100" dir="2700000" algn="tl">
                    <a:srgbClr val="000000">
                      <a:alpha val="43137"/>
                    </a:srgbClr>
                  </a:outerShdw>
                </a:effectLst>
                <a:latin typeface="Calibri"/>
              </a:rPr>
              <a:t>		           JANEIRO/2018  ................ US$    1,69 BILHÕES</a:t>
            </a:r>
          </a:p>
          <a:p>
            <a:r>
              <a:rPr lang="pt-BR" sz="2000" b="1" dirty="0">
                <a:solidFill>
                  <a:prstClr val="black"/>
                </a:solidFill>
                <a:effectLst>
                  <a:outerShdw blurRad="38100" dist="38100" dir="2700000" algn="tl">
                    <a:srgbClr val="000000">
                      <a:alpha val="43137"/>
                    </a:srgbClr>
                  </a:outerShdw>
                </a:effectLst>
                <a:latin typeface="Calibri"/>
              </a:rPr>
              <a:t>                                           JANEIRO/2019 ................. US$     1,68 BILHÕES</a:t>
            </a:r>
          </a:p>
          <a:p>
            <a:r>
              <a:rPr lang="pt-BR" sz="2000" b="1" dirty="0">
                <a:solidFill>
                  <a:prstClr val="black"/>
                </a:solidFill>
                <a:effectLst>
                  <a:outerShdw blurRad="38100" dist="38100" dir="2700000" algn="tl">
                    <a:srgbClr val="000000">
                      <a:alpha val="43137"/>
                    </a:srgbClr>
                  </a:outerShdw>
                </a:effectLst>
                <a:latin typeface="Calibri"/>
              </a:rPr>
              <a:t>                                           JANEIRO/ 2020 ................ US$     1,42 BILHÕES</a:t>
            </a:r>
          </a:p>
        </p:txBody>
      </p:sp>
      <p:sp>
        <p:nvSpPr>
          <p:cNvPr id="6" name="CaixaDeTexto 5"/>
          <p:cNvSpPr txBox="1"/>
          <p:nvPr/>
        </p:nvSpPr>
        <p:spPr>
          <a:xfrm>
            <a:off x="6384033" y="6488668"/>
            <a:ext cx="4098069" cy="369332"/>
          </a:xfrm>
          <a:prstGeom prst="rect">
            <a:avLst/>
          </a:prstGeom>
          <a:noFill/>
        </p:spPr>
        <p:txBody>
          <a:bodyPr wrap="square" rtlCol="0">
            <a:spAutoFit/>
          </a:bodyPr>
          <a:lstStyle/>
          <a:p>
            <a:r>
              <a:rPr lang="pt-BR" b="1" dirty="0">
                <a:solidFill>
                  <a:prstClr val="black"/>
                </a:solidFill>
                <a:effectLst>
                  <a:outerShdw blurRad="38100" dist="38100" dir="2700000" algn="tl">
                    <a:srgbClr val="000000">
                      <a:alpha val="43137"/>
                    </a:srgbClr>
                  </a:outerShdw>
                </a:effectLst>
                <a:latin typeface="Calibri"/>
              </a:rPr>
              <a:t>                   FONTE: BANCO CENTRAL</a:t>
            </a:r>
          </a:p>
        </p:txBody>
      </p:sp>
    </p:spTree>
    <p:extLst>
      <p:ext uri="{BB962C8B-B14F-4D97-AF65-F5344CB8AC3E}">
        <p14:creationId xmlns:p14="http://schemas.microsoft.com/office/powerpoint/2010/main" val="42364122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52</a:t>
            </a:fld>
            <a:endParaRPr lang="pt-BR" dirty="0">
              <a:solidFill>
                <a:prstClr val="black">
                  <a:tint val="75000"/>
                </a:prstClr>
              </a:solidFill>
              <a:latin typeface="Calibri"/>
            </a:endParaRPr>
          </a:p>
        </p:txBody>
      </p:sp>
      <p:sp>
        <p:nvSpPr>
          <p:cNvPr id="3" name="CaixaDeTexto 2"/>
          <p:cNvSpPr txBox="1"/>
          <p:nvPr/>
        </p:nvSpPr>
        <p:spPr>
          <a:xfrm>
            <a:off x="1775520" y="3573017"/>
            <a:ext cx="8712969" cy="2739211"/>
          </a:xfrm>
          <a:prstGeom prst="rect">
            <a:avLst/>
          </a:prstGeom>
          <a:noFill/>
        </p:spPr>
        <p:txBody>
          <a:bodyPr wrap="square" rtlCol="0">
            <a:spAutoFit/>
          </a:bodyPr>
          <a:lstStyle/>
          <a:p>
            <a:r>
              <a:rPr lang="pt-BR" sz="2800" dirty="0">
                <a:solidFill>
                  <a:prstClr val="black"/>
                </a:solidFill>
                <a:latin typeface="Calibri"/>
              </a:rPr>
              <a:t>	</a:t>
            </a:r>
          </a:p>
          <a:p>
            <a:endParaRPr lang="pt-BR" sz="2400" dirty="0">
              <a:solidFill>
                <a:prstClr val="black"/>
              </a:solidFill>
              <a:latin typeface="Calibri"/>
            </a:endParaRPr>
          </a:p>
          <a:p>
            <a:r>
              <a:rPr lang="pt-BR" sz="2400" dirty="0">
                <a:solidFill>
                  <a:prstClr val="black"/>
                </a:solidFill>
                <a:latin typeface="Calibri"/>
              </a:rPr>
              <a:t>	</a:t>
            </a:r>
          </a:p>
          <a:p>
            <a:pPr algn="just"/>
            <a:r>
              <a:rPr lang="pt-BR" sz="2400" dirty="0">
                <a:solidFill>
                  <a:srgbClr val="FF0000"/>
                </a:solidFill>
                <a:latin typeface="Calibri"/>
              </a:rPr>
              <a:t>              </a:t>
            </a:r>
            <a:r>
              <a:rPr lang="pt-BR" sz="2400" b="1" u="sng" dirty="0">
                <a:solidFill>
                  <a:srgbClr val="FF0000"/>
                </a:solidFill>
                <a:effectLst>
                  <a:outerShdw blurRad="38100" dist="38100" dir="2700000" algn="tl">
                    <a:srgbClr val="000000">
                      <a:alpha val="43137"/>
                    </a:srgbClr>
                  </a:outerShdw>
                </a:effectLst>
                <a:latin typeface="Calibri"/>
              </a:rPr>
              <a:t>EFEITO:</a:t>
            </a:r>
            <a:r>
              <a:rPr lang="pt-BR" sz="2400" b="1" dirty="0">
                <a:solidFill>
                  <a:srgbClr val="FF0000"/>
                </a:solidFill>
                <a:effectLst>
                  <a:outerShdw blurRad="38100" dist="38100" dir="2700000" algn="tl">
                    <a:srgbClr val="000000">
                      <a:alpha val="43137"/>
                    </a:srgbClr>
                  </a:outerShdw>
                </a:effectLst>
                <a:latin typeface="Calibri"/>
              </a:rPr>
              <a:t>  </a:t>
            </a:r>
            <a:r>
              <a:rPr lang="pt-BR" sz="2400" b="1" dirty="0">
                <a:solidFill>
                  <a:prstClr val="black"/>
                </a:solidFill>
                <a:effectLst>
                  <a:outerShdw blurRad="38100" dist="38100" dir="2700000" algn="tl">
                    <a:srgbClr val="000000">
                      <a:alpha val="43137"/>
                    </a:srgbClr>
                  </a:outerShdw>
                </a:effectLst>
                <a:latin typeface="Calibri"/>
              </a:rPr>
              <a:t>DEVERÁ   HAVER UM  AUMENTO DE AQUISIÇÃO DE  </a:t>
            </a:r>
          </a:p>
          <a:p>
            <a:pPr marL="1976438" algn="just"/>
            <a:r>
              <a:rPr lang="pt-BR" sz="2400" b="1" dirty="0">
                <a:solidFill>
                  <a:prstClr val="black"/>
                </a:solidFill>
                <a:effectLst>
                  <a:outerShdw blurRad="38100" dist="38100" dir="2700000" algn="tl">
                    <a:srgbClr val="000000">
                      <a:alpha val="43137"/>
                    </a:srgbClr>
                  </a:outerShdw>
                </a:effectLst>
                <a:latin typeface="Calibri"/>
              </a:rPr>
              <a:t>EMPRESAS BRASILEIRAS POR GRUPOS ESTRANGEIROS, ISTO SÓ NÃO ACONTECERÁ SE O CENÁRIO ECONÔMICO PIORAR.</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223" y="580290"/>
            <a:ext cx="2420617" cy="3416845"/>
          </a:xfrm>
          <a:prstGeom prst="rect">
            <a:avLst/>
          </a:prstGeom>
        </p:spPr>
      </p:pic>
      <p:sp>
        <p:nvSpPr>
          <p:cNvPr id="5" name="CaixaDeTexto 4"/>
          <p:cNvSpPr txBox="1"/>
          <p:nvPr/>
        </p:nvSpPr>
        <p:spPr>
          <a:xfrm>
            <a:off x="4727849" y="205193"/>
            <a:ext cx="5832649" cy="1077218"/>
          </a:xfrm>
          <a:prstGeom prst="rect">
            <a:avLst/>
          </a:prstGeom>
          <a:noFill/>
        </p:spPr>
        <p:txBody>
          <a:bodyPr wrap="square" rtlCol="0">
            <a:spAutoFit/>
          </a:bodyPr>
          <a:lstStyle/>
          <a:p>
            <a:r>
              <a:rPr lang="pt-BR" dirty="0">
                <a:solidFill>
                  <a:prstClr val="black"/>
                </a:solidFill>
                <a:latin typeface="Calibri"/>
              </a:rPr>
              <a:t>           </a:t>
            </a:r>
            <a:r>
              <a:rPr lang="pt-BR" sz="3200" b="1" u="sng" dirty="0">
                <a:solidFill>
                  <a:srgbClr val="1F497D"/>
                </a:solidFill>
                <a:effectLst>
                  <a:outerShdw blurRad="38100" dist="38100" dir="2700000" algn="tl">
                    <a:srgbClr val="000000">
                      <a:alpha val="43137"/>
                    </a:srgbClr>
                  </a:outerShdw>
                </a:effectLst>
                <a:latin typeface="Calibri"/>
              </a:rPr>
              <a:t>IMPACTO DO DÓLAR NOS</a:t>
            </a:r>
          </a:p>
          <a:p>
            <a:r>
              <a:rPr lang="pt-BR" sz="3200" b="1" dirty="0">
                <a:solidFill>
                  <a:srgbClr val="1F497D"/>
                </a:solidFill>
                <a:effectLst>
                  <a:outerShdw blurRad="38100" dist="38100" dir="2700000" algn="tl">
                    <a:srgbClr val="000000">
                      <a:alpha val="43137"/>
                    </a:srgbClr>
                  </a:outerShdw>
                </a:effectLst>
                <a:latin typeface="Calibri"/>
              </a:rPr>
              <a:t> </a:t>
            </a:r>
            <a:r>
              <a:rPr lang="pt-BR" sz="3200" b="1" u="sng" dirty="0">
                <a:solidFill>
                  <a:srgbClr val="1F497D"/>
                </a:solidFill>
                <a:effectLst>
                  <a:outerShdw blurRad="38100" dist="38100" dir="2700000" algn="tl">
                    <a:srgbClr val="000000">
                      <a:alpha val="43137"/>
                    </a:srgbClr>
                  </a:outerShdw>
                </a:effectLst>
                <a:latin typeface="Calibri"/>
              </a:rPr>
              <a:t>INVESTIMENTOS ESTRANGEIROS</a:t>
            </a:r>
          </a:p>
        </p:txBody>
      </p:sp>
      <p:sp>
        <p:nvSpPr>
          <p:cNvPr id="6" name="CaixaDeTexto 5"/>
          <p:cNvSpPr txBox="1"/>
          <p:nvPr/>
        </p:nvSpPr>
        <p:spPr>
          <a:xfrm>
            <a:off x="4727849" y="1926107"/>
            <a:ext cx="5832649" cy="1938992"/>
          </a:xfrm>
          <a:prstGeom prst="rect">
            <a:avLst/>
          </a:prstGeom>
          <a:noFill/>
        </p:spPr>
        <p:txBody>
          <a:bodyPr wrap="square" rtlCol="0">
            <a:spAutoFit/>
          </a:bodyPr>
          <a:lstStyle/>
          <a:p>
            <a:pPr algn="just"/>
            <a:endParaRPr lang="pt-BR" sz="2400" b="1" dirty="0">
              <a:solidFill>
                <a:prstClr val="black"/>
              </a:solidFill>
              <a:effectLst>
                <a:outerShdw blurRad="38100" dist="38100" dir="2700000" algn="tl">
                  <a:srgbClr val="000000">
                    <a:alpha val="43137"/>
                  </a:srgbClr>
                </a:outerShdw>
              </a:effectLst>
              <a:latin typeface="Calibri"/>
            </a:endParaRPr>
          </a:p>
          <a:p>
            <a:pPr algn="just"/>
            <a:r>
              <a:rPr lang="pt-BR" sz="2400" b="1" dirty="0">
                <a:solidFill>
                  <a:prstClr val="black"/>
                </a:solidFill>
                <a:effectLst>
                  <a:outerShdw blurRad="38100" dist="38100" dir="2700000" algn="tl">
                    <a:srgbClr val="000000">
                      <a:alpha val="43137"/>
                    </a:srgbClr>
                  </a:outerShdw>
                </a:effectLst>
                <a:latin typeface="Calibri"/>
              </a:rPr>
              <a:t>A DESVALORIZAÇÃO DO REAL TORNA OS ATIVOS BRASILEIROS RELATIVAMENTE MAIS BARATOS PARA O INVESTIDOR ESTRANGEIRO.</a:t>
            </a:r>
          </a:p>
        </p:txBody>
      </p:sp>
    </p:spTree>
    <p:extLst>
      <p:ext uri="{BB962C8B-B14F-4D97-AF65-F5344CB8AC3E}">
        <p14:creationId xmlns:p14="http://schemas.microsoft.com/office/powerpoint/2010/main" val="13351140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53</a:t>
            </a:fld>
            <a:endParaRPr lang="pt-BR" dirty="0">
              <a:solidFill>
                <a:prstClr val="black">
                  <a:tint val="75000"/>
                </a:prstClr>
              </a:solidFill>
              <a:latin typeface="Calibri"/>
            </a:endParaRPr>
          </a:p>
        </p:txBody>
      </p:sp>
      <p:sp>
        <p:nvSpPr>
          <p:cNvPr id="3" name="CaixaDeTexto 2"/>
          <p:cNvSpPr txBox="1"/>
          <p:nvPr/>
        </p:nvSpPr>
        <p:spPr>
          <a:xfrm>
            <a:off x="1631504" y="3215299"/>
            <a:ext cx="8784976" cy="3477875"/>
          </a:xfrm>
          <a:prstGeom prst="rect">
            <a:avLst/>
          </a:prstGeom>
          <a:noFill/>
        </p:spPr>
        <p:txBody>
          <a:bodyPr wrap="square" rtlCol="0">
            <a:spAutoFit/>
          </a:bodyPr>
          <a:lstStyle/>
          <a:p>
            <a:r>
              <a:rPr lang="pt-BR" sz="2800" dirty="0">
                <a:solidFill>
                  <a:srgbClr val="1F497D"/>
                </a:solidFill>
                <a:latin typeface="Calibri"/>
              </a:rPr>
              <a:t>     </a:t>
            </a:r>
            <a:endParaRPr lang="pt-BR" sz="2400" b="1" dirty="0">
              <a:solidFill>
                <a:prstClr val="black"/>
              </a:solidFill>
              <a:effectLst>
                <a:outerShdw blurRad="38100" dist="38100" dir="2700000" algn="tl">
                  <a:srgbClr val="000000">
                    <a:alpha val="43137"/>
                  </a:srgbClr>
                </a:outerShdw>
              </a:effectLst>
              <a:latin typeface="Calibri"/>
            </a:endParaRPr>
          </a:p>
          <a:p>
            <a:pPr marL="989013" indent="-989013" algn="just"/>
            <a:r>
              <a:rPr lang="pt-BR" sz="2400" b="1" u="sng" dirty="0">
                <a:solidFill>
                  <a:srgbClr val="FF0000"/>
                </a:solidFill>
                <a:effectLst>
                  <a:outerShdw blurRad="38100" dist="38100" dir="2700000" algn="tl">
                    <a:srgbClr val="000000">
                      <a:alpha val="43137"/>
                    </a:srgbClr>
                  </a:outerShdw>
                </a:effectLst>
                <a:latin typeface="Calibri"/>
              </a:rPr>
              <a:t>EFEITO</a:t>
            </a:r>
            <a:r>
              <a:rPr lang="pt-BR" sz="2400" b="1" dirty="0">
                <a:solidFill>
                  <a:srgbClr val="FF0000"/>
                </a:solidFill>
                <a:effectLst>
                  <a:outerShdw blurRad="38100" dist="38100" dir="2700000" algn="tl">
                    <a:srgbClr val="000000">
                      <a:alpha val="43137"/>
                    </a:srgbClr>
                  </a:outerShdw>
                </a:effectLst>
                <a:latin typeface="Calibri"/>
              </a:rPr>
              <a:t>: </a:t>
            </a:r>
            <a:r>
              <a:rPr lang="pt-BR" sz="2400" b="1" dirty="0">
                <a:solidFill>
                  <a:prstClr val="black"/>
                </a:solidFill>
                <a:effectLst>
                  <a:outerShdw blurRad="38100" dist="38100" dir="2700000" algn="tl">
                    <a:srgbClr val="000000">
                      <a:alpha val="43137"/>
                    </a:srgbClr>
                  </a:outerShdw>
                </a:effectLst>
                <a:latin typeface="Calibri"/>
              </a:rPr>
              <a:t>COM A ECONOMIA  BRASILEIRA EM RECESSÃO E O DÓLAR  ALTO, AS IMPORTAÇÕES DESABARAM EM 2018 E, COM ISSO, O SUPERÁVIT – EXPORTAÇÕES  (US$224,01 BILHÕES MENOS COMPRAS DO EXTERIOR (US$ 177,34 BILHÕES) REGISTROU O VALOR DE US$ 46,67 BILHÕES.</a:t>
            </a:r>
          </a:p>
          <a:p>
            <a:pPr marL="989013" indent="-989013" algn="just"/>
            <a:endParaRPr lang="pt-BR" sz="2400" b="1" dirty="0">
              <a:solidFill>
                <a:prstClr val="black"/>
              </a:solidFill>
              <a:effectLst>
                <a:outerShdw blurRad="38100" dist="38100" dir="2700000" algn="tl">
                  <a:srgbClr val="000000">
                    <a:alpha val="43137"/>
                  </a:srgbClr>
                </a:outerShdw>
              </a:effectLst>
              <a:latin typeface="Calibri"/>
            </a:endParaRPr>
          </a:p>
          <a:p>
            <a:pPr marL="989013" indent="-989013" algn="just"/>
            <a:endParaRPr lang="pt-BR" sz="2400" b="1" dirty="0">
              <a:solidFill>
                <a:prstClr val="black"/>
              </a:solidFill>
              <a:effectLst>
                <a:outerShdw blurRad="38100" dist="38100" dir="2700000" algn="tl">
                  <a:srgbClr val="000000">
                    <a:alpha val="43137"/>
                  </a:srgbClr>
                </a:outerShdw>
              </a:effectLst>
              <a:latin typeface="Calibri"/>
            </a:endParaRPr>
          </a:p>
          <a:p>
            <a:pPr marL="989013" indent="-989013" algn="just"/>
            <a:r>
              <a:rPr lang="pt-BR" sz="2400" b="1" dirty="0">
                <a:solidFill>
                  <a:prstClr val="black"/>
                </a:solidFill>
                <a:effectLst>
                  <a:outerShdw blurRad="38100" dist="38100" dir="2700000" algn="tl">
                    <a:srgbClr val="000000">
                      <a:alpha val="43137"/>
                    </a:srgbClr>
                  </a:outerShdw>
                </a:effectLst>
                <a:latin typeface="Calibri"/>
              </a:rPr>
              <a:t>        Fonte: Secretaria do Comércio Exterior/ Ministério da Economia</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966" y="431074"/>
            <a:ext cx="3984642" cy="2651598"/>
          </a:xfrm>
          <a:prstGeom prst="rect">
            <a:avLst/>
          </a:prstGeom>
        </p:spPr>
      </p:pic>
      <p:sp>
        <p:nvSpPr>
          <p:cNvPr id="5" name="CaixaDeTexto 4"/>
          <p:cNvSpPr txBox="1"/>
          <p:nvPr/>
        </p:nvSpPr>
        <p:spPr>
          <a:xfrm>
            <a:off x="5807968" y="27678"/>
            <a:ext cx="4542850" cy="1077218"/>
          </a:xfrm>
          <a:prstGeom prst="rect">
            <a:avLst/>
          </a:prstGeom>
          <a:noFill/>
        </p:spPr>
        <p:txBody>
          <a:bodyPr wrap="square" rtlCol="0">
            <a:spAutoFit/>
          </a:bodyPr>
          <a:lstStyle/>
          <a:p>
            <a:r>
              <a:rPr lang="pt-BR" sz="3200" b="1" u="sng" dirty="0">
                <a:solidFill>
                  <a:srgbClr val="1F497D"/>
                </a:solidFill>
                <a:effectLst>
                  <a:outerShdw blurRad="38100" dist="38100" dir="2700000" algn="tl">
                    <a:srgbClr val="000000">
                      <a:alpha val="43137"/>
                    </a:srgbClr>
                  </a:outerShdw>
                </a:effectLst>
                <a:latin typeface="Calibri"/>
              </a:rPr>
              <a:t>IMPACTO DO DÓLAR NO</a:t>
            </a:r>
          </a:p>
          <a:p>
            <a:r>
              <a:rPr lang="pt-BR" sz="3200" b="1" dirty="0">
                <a:solidFill>
                  <a:srgbClr val="1F497D"/>
                </a:solidFill>
                <a:effectLst>
                  <a:outerShdw blurRad="38100" dist="38100" dir="2700000" algn="tl">
                    <a:srgbClr val="000000">
                      <a:alpha val="43137"/>
                    </a:srgbClr>
                  </a:outerShdw>
                </a:effectLst>
                <a:latin typeface="Calibri"/>
              </a:rPr>
              <a:t>   </a:t>
            </a:r>
            <a:r>
              <a:rPr lang="pt-BR" sz="3200" b="1" u="sng" dirty="0">
                <a:solidFill>
                  <a:srgbClr val="1F497D"/>
                </a:solidFill>
                <a:effectLst>
                  <a:outerShdw blurRad="38100" dist="38100" dir="2700000" algn="tl">
                    <a:srgbClr val="000000">
                      <a:alpha val="43137"/>
                    </a:srgbClr>
                  </a:outerShdw>
                </a:effectLst>
                <a:latin typeface="Calibri"/>
              </a:rPr>
              <a:t>COMERCIO EXTERIOR</a:t>
            </a:r>
          </a:p>
        </p:txBody>
      </p:sp>
      <p:sp>
        <p:nvSpPr>
          <p:cNvPr id="6" name="CaixaDeTexto 5"/>
          <p:cNvSpPr txBox="1"/>
          <p:nvPr/>
        </p:nvSpPr>
        <p:spPr>
          <a:xfrm>
            <a:off x="5375921" y="1628800"/>
            <a:ext cx="5292079" cy="1569660"/>
          </a:xfrm>
          <a:prstGeom prst="rect">
            <a:avLst/>
          </a:prstGeom>
          <a:noFill/>
        </p:spPr>
        <p:txBody>
          <a:bodyPr wrap="square" rtlCol="0">
            <a:spAutoFit/>
          </a:bodyPr>
          <a:lstStyle/>
          <a:p>
            <a:pPr algn="just"/>
            <a:r>
              <a:rPr lang="pt-BR" sz="2400" b="1" dirty="0">
                <a:solidFill>
                  <a:prstClr val="black"/>
                </a:solidFill>
                <a:effectLst>
                  <a:outerShdw blurRad="38100" dist="38100" dir="2700000" algn="tl">
                    <a:srgbClr val="000000">
                      <a:alpha val="43137"/>
                    </a:srgbClr>
                  </a:outerShdw>
                </a:effectLst>
                <a:latin typeface="Calibri"/>
              </a:rPr>
              <a:t>O   PRODUTO   BRASILEIRO   FICA   MAIS </a:t>
            </a:r>
          </a:p>
          <a:p>
            <a:pPr algn="just"/>
            <a:r>
              <a:rPr lang="pt-BR" sz="2400" b="1" dirty="0">
                <a:solidFill>
                  <a:prstClr val="black"/>
                </a:solidFill>
                <a:effectLst>
                  <a:outerShdw blurRad="38100" dist="38100" dir="2700000" algn="tl">
                    <a:srgbClr val="000000">
                      <a:alpha val="43137"/>
                    </a:srgbClr>
                  </a:outerShdw>
                </a:effectLst>
                <a:latin typeface="Calibri"/>
              </a:rPr>
              <a:t>BARATO   NO   EXTERIOR.   NO  SENTIDO</a:t>
            </a:r>
          </a:p>
          <a:p>
            <a:pPr algn="just"/>
            <a:r>
              <a:rPr lang="pt-BR" sz="2400" b="1" dirty="0">
                <a:solidFill>
                  <a:prstClr val="black"/>
                </a:solidFill>
                <a:effectLst>
                  <a:outerShdw blurRad="38100" dist="38100" dir="2700000" algn="tl">
                    <a:srgbClr val="000000">
                      <a:alpha val="43137"/>
                    </a:srgbClr>
                  </a:outerShdw>
                </a:effectLst>
                <a:latin typeface="Calibri"/>
              </a:rPr>
              <a:t>OPOSTO, OS BENS IMPORTADOS  FICAM</a:t>
            </a:r>
          </a:p>
          <a:p>
            <a:pPr algn="just"/>
            <a:r>
              <a:rPr lang="pt-BR" sz="2400" b="1" dirty="0">
                <a:solidFill>
                  <a:prstClr val="black"/>
                </a:solidFill>
                <a:effectLst>
                  <a:outerShdw blurRad="38100" dist="38100" dir="2700000" algn="tl">
                    <a:srgbClr val="000000">
                      <a:alpha val="43137"/>
                    </a:srgbClr>
                  </a:outerShdw>
                </a:effectLst>
                <a:latin typeface="Calibri"/>
              </a:rPr>
              <a:t>MAIS CAROS NO BRASIL.</a:t>
            </a:r>
          </a:p>
        </p:txBody>
      </p:sp>
    </p:spTree>
    <p:extLst>
      <p:ext uri="{BB962C8B-B14F-4D97-AF65-F5344CB8AC3E}">
        <p14:creationId xmlns:p14="http://schemas.microsoft.com/office/powerpoint/2010/main" val="1498435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61703" y="2826127"/>
            <a:ext cx="11377748" cy="4031873"/>
          </a:xfrm>
          <a:prstGeom prst="rect">
            <a:avLst/>
          </a:prstGeom>
          <a:noFill/>
        </p:spPr>
        <p:txBody>
          <a:bodyPr wrap="square" rtlCol="0">
            <a:spAutoFit/>
          </a:bodyPr>
          <a:lstStyle/>
          <a:p>
            <a:pPr algn="just"/>
            <a:r>
              <a:rPr lang="pt-BR" sz="3200" b="1" dirty="0">
                <a:solidFill>
                  <a:prstClr val="black"/>
                </a:solidFill>
                <a:effectLst>
                  <a:outerShdw blurRad="38100" dist="38100" dir="2700000" algn="tl">
                    <a:srgbClr val="000000">
                      <a:alpha val="43137"/>
                    </a:srgbClr>
                  </a:outerShdw>
                </a:effectLst>
                <a:latin typeface="Calibri"/>
              </a:rPr>
              <a:t>Câmbio flutuante é o sistema em que as operações de compra e venda de moedas funcionam sem controle sistemático do governo. </a:t>
            </a:r>
          </a:p>
          <a:p>
            <a:pPr algn="just"/>
            <a:endParaRPr lang="pt-BR" sz="3200" b="1" dirty="0">
              <a:solidFill>
                <a:prstClr val="black"/>
              </a:solidFill>
              <a:effectLst>
                <a:outerShdw blurRad="38100" dist="38100" dir="2700000" algn="tl">
                  <a:srgbClr val="000000">
                    <a:alpha val="43137"/>
                  </a:srgbClr>
                </a:outerShdw>
              </a:effectLst>
              <a:latin typeface="Calibri"/>
            </a:endParaRPr>
          </a:p>
          <a:p>
            <a:pPr algn="just"/>
            <a:r>
              <a:rPr lang="pt-BR" sz="3200" b="1" dirty="0">
                <a:solidFill>
                  <a:prstClr val="black"/>
                </a:solidFill>
                <a:effectLst>
                  <a:outerShdw blurRad="38100" dist="38100" dir="2700000" algn="tl">
                    <a:srgbClr val="000000">
                      <a:alpha val="43137"/>
                    </a:srgbClr>
                  </a:outerShdw>
                </a:effectLst>
                <a:latin typeface="Calibri"/>
              </a:rPr>
              <a:t>O valor das moedas estrangeiras flutua de acordo com a oferta e a demanda no mercado internacional. </a:t>
            </a:r>
          </a:p>
          <a:p>
            <a:pPr algn="just"/>
            <a:endParaRPr lang="pt-BR" sz="3200" b="1" dirty="0">
              <a:solidFill>
                <a:prstClr val="black"/>
              </a:solidFill>
              <a:effectLst>
                <a:outerShdw blurRad="38100" dist="38100" dir="2700000" algn="tl">
                  <a:srgbClr val="000000">
                    <a:alpha val="43137"/>
                  </a:srgbClr>
                </a:outerShdw>
              </a:effectLst>
              <a:latin typeface="Calibri"/>
            </a:endParaRPr>
          </a:p>
          <a:p>
            <a:pPr algn="just"/>
            <a:r>
              <a:rPr lang="pt-BR" sz="3200" b="1" dirty="0">
                <a:solidFill>
                  <a:prstClr val="black"/>
                </a:solidFill>
                <a:effectLst>
                  <a:outerShdw blurRad="38100" dist="38100" dir="2700000" algn="tl">
                    <a:srgbClr val="000000">
                      <a:alpha val="43137"/>
                    </a:srgbClr>
                  </a:outerShdw>
                </a:effectLst>
                <a:latin typeface="Calibri"/>
              </a:rPr>
              <a:t>O Brasil passou a adotar o sistema de câmbio flutuante em 1999.</a:t>
            </a:r>
          </a:p>
        </p:txBody>
      </p:sp>
      <p:pic>
        <p:nvPicPr>
          <p:cNvPr id="3" name="Imagem 2"/>
          <p:cNvPicPr>
            <a:picLocks noChangeAspect="1"/>
          </p:cNvPicPr>
          <p:nvPr/>
        </p:nvPicPr>
        <p:blipFill>
          <a:blip r:embed="rId2"/>
          <a:stretch>
            <a:fillRect/>
          </a:stretch>
        </p:blipFill>
        <p:spPr>
          <a:xfrm>
            <a:off x="1037498" y="403768"/>
            <a:ext cx="2058399" cy="2058399"/>
          </a:xfrm>
          <a:prstGeom prst="rect">
            <a:avLst/>
          </a:prstGeom>
        </p:spPr>
      </p:pic>
      <p:sp>
        <p:nvSpPr>
          <p:cNvPr id="4" name="CaixaDeTexto 3"/>
          <p:cNvSpPr txBox="1"/>
          <p:nvPr/>
        </p:nvSpPr>
        <p:spPr>
          <a:xfrm>
            <a:off x="4271554" y="1109801"/>
            <a:ext cx="6296297" cy="646331"/>
          </a:xfrm>
          <a:prstGeom prst="rect">
            <a:avLst/>
          </a:prstGeom>
          <a:noFill/>
        </p:spPr>
        <p:txBody>
          <a:bodyPr wrap="square" rtlCol="0">
            <a:spAutoFit/>
          </a:bodyPr>
          <a:lstStyle/>
          <a:p>
            <a:r>
              <a:rPr lang="pt-BR" sz="3600" b="1" dirty="0">
                <a:solidFill>
                  <a:srgbClr val="FF0000"/>
                </a:solidFill>
                <a:effectLst>
                  <a:outerShdw blurRad="38100" dist="38100" dir="2700000" algn="tl">
                    <a:srgbClr val="000000">
                      <a:alpha val="43137"/>
                    </a:srgbClr>
                  </a:outerShdw>
                </a:effectLst>
              </a:rPr>
              <a:t>O QUE É CÂMBIO FLUTUANTE?</a:t>
            </a:r>
          </a:p>
        </p:txBody>
      </p:sp>
    </p:spTree>
    <p:extLst>
      <p:ext uri="{BB962C8B-B14F-4D97-AF65-F5344CB8AC3E}">
        <p14:creationId xmlns:p14="http://schemas.microsoft.com/office/powerpoint/2010/main" val="33061243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0749" y="3508352"/>
            <a:ext cx="5335421" cy="1470980"/>
          </a:xfrm>
          <a:prstGeom prst="rect">
            <a:avLst/>
          </a:prstGeom>
        </p:spPr>
      </p:pic>
      <p:sp>
        <p:nvSpPr>
          <p:cNvPr id="3" name="CaixaDeTexto 2"/>
          <p:cNvSpPr txBox="1"/>
          <p:nvPr/>
        </p:nvSpPr>
        <p:spPr>
          <a:xfrm>
            <a:off x="3220749" y="1423851"/>
            <a:ext cx="5770591" cy="1569660"/>
          </a:xfrm>
          <a:prstGeom prst="rect">
            <a:avLst/>
          </a:prstGeom>
          <a:noFill/>
        </p:spPr>
        <p:txBody>
          <a:bodyPr wrap="square" rtlCol="0">
            <a:spAutoFit/>
          </a:bodyPr>
          <a:lstStyle/>
          <a:p>
            <a:r>
              <a:rPr lang="pt-BR" sz="9600" b="1" dirty="0">
                <a:solidFill>
                  <a:srgbClr val="FF0000"/>
                </a:solidFill>
                <a:effectLst>
                  <a:outerShdw blurRad="38100" dist="38100" dir="2700000" algn="tl">
                    <a:srgbClr val="000000">
                      <a:alpha val="43137"/>
                    </a:srgbClr>
                  </a:outerShdw>
                </a:effectLst>
                <a:latin typeface="Calibri"/>
              </a:rPr>
              <a:t>O QUE É ?</a:t>
            </a:r>
          </a:p>
        </p:txBody>
      </p:sp>
    </p:spTree>
    <p:extLst>
      <p:ext uri="{BB962C8B-B14F-4D97-AF65-F5344CB8AC3E}">
        <p14:creationId xmlns:p14="http://schemas.microsoft.com/office/powerpoint/2010/main" val="11724184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817" y="312428"/>
            <a:ext cx="2777634" cy="76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509452" y="1570411"/>
            <a:ext cx="11234057" cy="2246769"/>
          </a:xfrm>
          <a:prstGeom prst="rect">
            <a:avLst/>
          </a:prstGeom>
        </p:spPr>
        <p:txBody>
          <a:bodyPr wrap="square">
            <a:spAutoFit/>
          </a:bodyPr>
          <a:lstStyle/>
          <a:p>
            <a:pPr algn="just"/>
            <a:r>
              <a:rPr lang="pt-BR" sz="2800" b="1" dirty="0">
                <a:solidFill>
                  <a:prstClr val="black"/>
                </a:solidFill>
                <a:effectLst>
                  <a:outerShdw blurRad="38100" dist="38100" dir="2700000" algn="tl">
                    <a:srgbClr val="000000">
                      <a:alpha val="43137"/>
                    </a:srgbClr>
                  </a:outerShdw>
                </a:effectLst>
                <a:latin typeface="Calibri"/>
              </a:rPr>
              <a:t>A expressão em inglês “offshore” (literalmente “longe da costa”) se popularizou para designar empresas constituídas nos chamados paraísos fiscais – países com taxas e impostos inexistentes ou muito baixos. A legislação dessas localidades é desenhada para atrair interessados em esconder valores e patrimônio em geral.</a:t>
            </a:r>
          </a:p>
        </p:txBody>
      </p:sp>
      <p:sp>
        <p:nvSpPr>
          <p:cNvPr id="3" name="CaixaDeTexto 2"/>
          <p:cNvSpPr txBox="1"/>
          <p:nvPr/>
        </p:nvSpPr>
        <p:spPr>
          <a:xfrm flipH="1">
            <a:off x="509452" y="4167053"/>
            <a:ext cx="11025051" cy="2246769"/>
          </a:xfrm>
          <a:prstGeom prst="rect">
            <a:avLst/>
          </a:prstGeom>
          <a:noFill/>
        </p:spPr>
        <p:txBody>
          <a:bodyPr wrap="square" rtlCol="0">
            <a:spAutoFit/>
          </a:bodyPr>
          <a:lstStyle/>
          <a:p>
            <a:pPr lvl="0" algn="just"/>
            <a:r>
              <a:rPr lang="pt-BR" sz="2800" b="1" dirty="0">
                <a:solidFill>
                  <a:prstClr val="black"/>
                </a:solidFill>
                <a:effectLst>
                  <a:outerShdw blurRad="38100" dist="38100" dir="2700000" algn="tl">
                    <a:srgbClr val="000000">
                      <a:alpha val="43137"/>
                    </a:srgbClr>
                  </a:outerShdw>
                </a:effectLst>
              </a:rPr>
              <a:t>Embora nos últimos anos tem se tornado mais difícil ocultar bens sem origem conhecida, ainda é possível abrir uma offshore em vários países do Caribe e ficar anônimo, pois a propriedade do empreendimento não está acessível ao público em geral, e tais países não exigem que os donos sejam divulgados.</a:t>
            </a:r>
          </a:p>
        </p:txBody>
      </p:sp>
    </p:spTree>
    <p:extLst>
      <p:ext uri="{BB962C8B-B14F-4D97-AF65-F5344CB8AC3E}">
        <p14:creationId xmlns:p14="http://schemas.microsoft.com/office/powerpoint/2010/main" val="32077620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6695" y="1087968"/>
            <a:ext cx="3774894" cy="1011692"/>
          </a:xfrm>
          <a:prstGeom prst="rect">
            <a:avLst/>
          </a:prstGeom>
        </p:spPr>
      </p:pic>
      <p:sp>
        <p:nvSpPr>
          <p:cNvPr id="3" name="CaixaDeTexto 2"/>
          <p:cNvSpPr txBox="1"/>
          <p:nvPr/>
        </p:nvSpPr>
        <p:spPr>
          <a:xfrm>
            <a:off x="940526" y="2852937"/>
            <a:ext cx="10398034" cy="3077766"/>
          </a:xfrm>
          <a:prstGeom prst="rect">
            <a:avLst/>
          </a:prstGeom>
          <a:noFill/>
        </p:spPr>
        <p:txBody>
          <a:bodyPr wrap="square" rtlCol="0">
            <a:spAutoFit/>
          </a:bodyPr>
          <a:lstStyle/>
          <a:p>
            <a:pPr algn="just"/>
            <a:r>
              <a:rPr lang="pt-BR" sz="2800" b="1" dirty="0">
                <a:solidFill>
                  <a:prstClr val="black"/>
                </a:solidFill>
                <a:effectLst>
                  <a:outerShdw blurRad="38100" dist="38100" dir="2700000" algn="tl">
                    <a:srgbClr val="000000">
                      <a:alpha val="43137"/>
                    </a:srgbClr>
                  </a:outerShdw>
                </a:effectLst>
                <a:latin typeface="Calibri"/>
              </a:rPr>
              <a:t>A definição do Fisco brasileiro é a seguinte: “Países ou dependências que não tributam a renda ou que a tributam à alíquota inferior a 20% (vinte por cento) ou, ainda, cuja legislação interna não permita acesso a informações relativas à composição societária de pessoas jurídicas ou à sua titularidade”.</a:t>
            </a:r>
          </a:p>
          <a:p>
            <a:endParaRPr lang="pt-BR" dirty="0">
              <a:solidFill>
                <a:prstClr val="black"/>
              </a:solidFill>
              <a:latin typeface="Calibri"/>
            </a:endParaRPr>
          </a:p>
          <a:p>
            <a:endParaRPr lang="pt-BR" dirty="0">
              <a:solidFill>
                <a:prstClr val="black"/>
              </a:solidFill>
              <a:latin typeface="Calibri"/>
            </a:endParaRPr>
          </a:p>
          <a:p>
            <a:endParaRPr lang="pt-BR" dirty="0">
              <a:solidFill>
                <a:prstClr val="black"/>
              </a:solidFill>
              <a:latin typeface="Calibri"/>
            </a:endParaRPr>
          </a:p>
        </p:txBody>
      </p:sp>
    </p:spTree>
    <p:extLst>
      <p:ext uri="{BB962C8B-B14F-4D97-AF65-F5344CB8AC3E}">
        <p14:creationId xmlns:p14="http://schemas.microsoft.com/office/powerpoint/2010/main" val="49408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631504" y="1556793"/>
            <a:ext cx="8928992" cy="4893647"/>
          </a:xfrm>
          <a:prstGeom prst="rect">
            <a:avLst/>
          </a:prstGeom>
          <a:noFill/>
        </p:spPr>
        <p:txBody>
          <a:bodyPr wrap="square" rtlCol="0">
            <a:spAutoFit/>
          </a:bodyPr>
          <a:lstStyle/>
          <a:p>
            <a:pPr algn="just"/>
            <a:endParaRPr lang="pt-BR" sz="3600" b="1" dirty="0">
              <a:solidFill>
                <a:prstClr val="black"/>
              </a:solidFill>
              <a:effectLst>
                <a:outerShdw blurRad="38100" dist="38100" dir="2700000" algn="tl">
                  <a:srgbClr val="000000">
                    <a:alpha val="43137"/>
                  </a:srgbClr>
                </a:outerShdw>
              </a:effectLst>
              <a:latin typeface="Calibri"/>
            </a:endParaRPr>
          </a:p>
          <a:p>
            <a:pPr algn="just"/>
            <a:r>
              <a:rPr lang="pt-BR" sz="3600" b="1" dirty="0">
                <a:solidFill>
                  <a:prstClr val="black"/>
                </a:solidFill>
                <a:effectLst>
                  <a:outerShdw blurRad="38100" dist="38100" dir="2700000" algn="tl">
                    <a:srgbClr val="000000">
                      <a:alpha val="43137"/>
                    </a:srgbClr>
                  </a:outerShdw>
                </a:effectLst>
                <a:latin typeface="Calibri"/>
              </a:rPr>
              <a:t>Quando uma </a:t>
            </a:r>
            <a:r>
              <a:rPr lang="pt-BR" sz="3600" b="1" dirty="0">
                <a:solidFill>
                  <a:srgbClr val="FF0000"/>
                </a:solidFill>
                <a:effectLst>
                  <a:outerShdw blurRad="38100" dist="38100" dir="2700000" algn="tl">
                    <a:srgbClr val="000000">
                      <a:alpha val="43137"/>
                    </a:srgbClr>
                  </a:outerShdw>
                </a:effectLst>
                <a:latin typeface="Calibri"/>
              </a:rPr>
              <a:t>offshore </a:t>
            </a:r>
            <a:r>
              <a:rPr lang="pt-BR" sz="3600" b="1" dirty="0">
                <a:solidFill>
                  <a:prstClr val="black"/>
                </a:solidFill>
                <a:effectLst>
                  <a:outerShdw blurRad="38100" dist="38100" dir="2700000" algn="tl">
                    <a:srgbClr val="000000">
                      <a:alpha val="43137"/>
                    </a:srgbClr>
                  </a:outerShdw>
                </a:effectLst>
                <a:latin typeface="Calibri"/>
              </a:rPr>
              <a:t>é legal?</a:t>
            </a:r>
          </a:p>
          <a:p>
            <a:pPr algn="just"/>
            <a:endParaRPr lang="pt-BR" sz="2400" b="1" dirty="0">
              <a:solidFill>
                <a:prstClr val="black"/>
              </a:solidFill>
              <a:effectLst>
                <a:outerShdw blurRad="38100" dist="38100" dir="2700000" algn="tl">
                  <a:srgbClr val="000000">
                    <a:alpha val="43137"/>
                  </a:srgbClr>
                </a:outerShdw>
              </a:effectLst>
              <a:latin typeface="Calibri"/>
            </a:endParaRPr>
          </a:p>
          <a:p>
            <a:pPr algn="just"/>
            <a:endParaRPr lang="pt-BR" sz="2400" b="1" dirty="0">
              <a:solidFill>
                <a:prstClr val="black"/>
              </a:solidFill>
              <a:effectLst>
                <a:outerShdw blurRad="38100" dist="38100" dir="2700000" algn="tl">
                  <a:srgbClr val="000000">
                    <a:alpha val="43137"/>
                  </a:srgbClr>
                </a:outerShdw>
              </a:effectLst>
              <a:latin typeface="Calibri"/>
            </a:endParaRPr>
          </a:p>
          <a:p>
            <a:pPr algn="just"/>
            <a:r>
              <a:rPr lang="pt-BR" sz="2400" b="1" dirty="0">
                <a:solidFill>
                  <a:prstClr val="black"/>
                </a:solidFill>
                <a:effectLst>
                  <a:outerShdw blurRad="38100" dist="38100" dir="2700000" algn="tl">
                    <a:srgbClr val="000000">
                      <a:alpha val="43137"/>
                    </a:srgbClr>
                  </a:outerShdw>
                </a:effectLst>
                <a:latin typeface="Calibri"/>
              </a:rPr>
              <a:t>A lei brasileira garante o direito de controlar empresas no exterior –uma “offshore </a:t>
            </a:r>
            <a:r>
              <a:rPr lang="pt-BR" sz="2400" b="1" dirty="0" err="1">
                <a:solidFill>
                  <a:prstClr val="black"/>
                </a:solidFill>
                <a:effectLst>
                  <a:outerShdw blurRad="38100" dist="38100" dir="2700000" algn="tl">
                    <a:srgbClr val="000000">
                      <a:alpha val="43137"/>
                    </a:srgbClr>
                  </a:outerShdw>
                </a:effectLst>
                <a:latin typeface="Calibri"/>
              </a:rPr>
              <a:t>company</a:t>
            </a:r>
            <a:r>
              <a:rPr lang="pt-BR" sz="2400" b="1" dirty="0">
                <a:solidFill>
                  <a:prstClr val="black"/>
                </a:solidFill>
                <a:effectLst>
                  <a:outerShdw blurRad="38100" dist="38100" dir="2700000" algn="tl">
                    <a:srgbClr val="000000">
                      <a:alpha val="43137"/>
                    </a:srgbClr>
                  </a:outerShdw>
                </a:effectLst>
                <a:latin typeface="Calibri"/>
              </a:rPr>
              <a:t>”, em inglês. Para que tal empreendimento seja legal, basta que seja declarada à Receita Federal e ao Banco Central (em caso de patrimônio superior a US$ 100 mil).</a:t>
            </a:r>
          </a:p>
          <a:p>
            <a:pPr algn="just"/>
            <a:endParaRPr lang="pt-BR" sz="2400" b="1" dirty="0">
              <a:solidFill>
                <a:prstClr val="black"/>
              </a:solidFill>
              <a:effectLst>
                <a:outerShdw blurRad="38100" dist="38100" dir="2700000" algn="tl">
                  <a:srgbClr val="000000">
                    <a:alpha val="43137"/>
                  </a:srgbClr>
                </a:outerShdw>
              </a:effectLst>
              <a:latin typeface="Calibri"/>
            </a:endParaRPr>
          </a:p>
          <a:p>
            <a:pPr algn="just"/>
            <a:r>
              <a:rPr lang="pt-BR" sz="2400" b="1" dirty="0">
                <a:solidFill>
                  <a:prstClr val="black"/>
                </a:solidFill>
                <a:effectLst>
                  <a:outerShdw blurRad="38100" dist="38100" dir="2700000" algn="tl">
                    <a:srgbClr val="000000">
                      <a:alpha val="43137"/>
                    </a:srgbClr>
                  </a:outerShdw>
                </a:effectLst>
                <a:latin typeface="Calibri"/>
              </a:rPr>
              <a:t>Além disso, há </a:t>
            </a:r>
            <a:r>
              <a:rPr lang="pt-BR" sz="2400" b="1" dirty="0" err="1">
                <a:solidFill>
                  <a:prstClr val="black"/>
                </a:solidFill>
                <a:effectLst>
                  <a:outerShdw blurRad="38100" dist="38100" dir="2700000" algn="tl">
                    <a:srgbClr val="000000">
                      <a:alpha val="43137"/>
                    </a:srgbClr>
                  </a:outerShdw>
                </a:effectLst>
                <a:latin typeface="Calibri"/>
              </a:rPr>
              <a:t>offshores</a:t>
            </a:r>
            <a:r>
              <a:rPr lang="pt-BR" sz="2400" b="1" dirty="0">
                <a:solidFill>
                  <a:prstClr val="black"/>
                </a:solidFill>
                <a:effectLst>
                  <a:outerShdw blurRad="38100" dist="38100" dir="2700000" algn="tl">
                    <a:srgbClr val="000000">
                      <a:alpha val="43137"/>
                    </a:srgbClr>
                  </a:outerShdw>
                </a:effectLst>
                <a:latin typeface="Calibri"/>
              </a:rPr>
              <a:t> legítimas, que desenvolvem atividade comercial (companhias de navegação, por exemplo). Este tipo de companhia offshore geralmente possui sede física, empregados etc. </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7768" y="260648"/>
            <a:ext cx="4076700" cy="1123950"/>
          </a:xfrm>
          <a:prstGeom prst="rect">
            <a:avLst/>
          </a:prstGeom>
        </p:spPr>
      </p:pic>
    </p:spTree>
    <p:extLst>
      <p:ext uri="{BB962C8B-B14F-4D97-AF65-F5344CB8AC3E}">
        <p14:creationId xmlns:p14="http://schemas.microsoft.com/office/powerpoint/2010/main" val="30947385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23405" y="1803689"/>
            <a:ext cx="10162903" cy="4524315"/>
          </a:xfrm>
          <a:prstGeom prst="rect">
            <a:avLst/>
          </a:prstGeom>
          <a:noFill/>
        </p:spPr>
        <p:txBody>
          <a:bodyPr wrap="square" rtlCol="0">
            <a:spAutoFit/>
          </a:bodyPr>
          <a:lstStyle/>
          <a:p>
            <a:pPr algn="just"/>
            <a:endParaRPr lang="pt-BR" sz="2400" b="1" dirty="0">
              <a:solidFill>
                <a:prstClr val="black"/>
              </a:solidFill>
              <a:effectLst>
                <a:outerShdw blurRad="38100" dist="38100" dir="2700000" algn="tl">
                  <a:srgbClr val="000000">
                    <a:alpha val="43137"/>
                  </a:srgbClr>
                </a:outerShdw>
              </a:effectLst>
              <a:latin typeface="Calibri"/>
            </a:endParaRPr>
          </a:p>
          <a:p>
            <a:pPr algn="just"/>
            <a:endParaRPr lang="pt-BR" sz="2400" b="1" dirty="0">
              <a:solidFill>
                <a:prstClr val="black"/>
              </a:solidFill>
              <a:effectLst>
                <a:outerShdw blurRad="38100" dist="38100" dir="2700000" algn="tl">
                  <a:srgbClr val="000000">
                    <a:alpha val="43137"/>
                  </a:srgbClr>
                </a:outerShdw>
              </a:effectLst>
              <a:latin typeface="Calibri"/>
            </a:endParaRPr>
          </a:p>
          <a:p>
            <a:pPr algn="just"/>
            <a:r>
              <a:rPr lang="pt-BR" sz="2400" b="1" dirty="0">
                <a:solidFill>
                  <a:prstClr val="black"/>
                </a:solidFill>
                <a:effectLst>
                  <a:outerShdw blurRad="38100" dist="38100" dir="2700000" algn="tl">
                    <a:srgbClr val="000000">
                      <a:alpha val="43137"/>
                    </a:srgbClr>
                  </a:outerShdw>
                </a:effectLst>
                <a:latin typeface="Calibri"/>
              </a:rPr>
              <a:t>As empresas offshore têm três características principais: </a:t>
            </a:r>
          </a:p>
          <a:p>
            <a:pPr algn="just"/>
            <a:endParaRPr lang="pt-BR" sz="2400" b="1" dirty="0">
              <a:solidFill>
                <a:prstClr val="black"/>
              </a:solidFill>
              <a:effectLst>
                <a:outerShdw blurRad="38100" dist="38100" dir="2700000" algn="tl">
                  <a:srgbClr val="000000">
                    <a:alpha val="43137"/>
                  </a:srgbClr>
                </a:outerShdw>
              </a:effectLst>
              <a:latin typeface="Calibri"/>
            </a:endParaRPr>
          </a:p>
          <a:p>
            <a:pPr algn="just"/>
            <a:r>
              <a:rPr lang="pt-BR" sz="2400" b="1" dirty="0">
                <a:solidFill>
                  <a:prstClr val="black"/>
                </a:solidFill>
                <a:effectLst>
                  <a:outerShdw blurRad="38100" dist="38100" dir="2700000" algn="tl">
                    <a:srgbClr val="000000">
                      <a:alpha val="43137"/>
                    </a:srgbClr>
                  </a:outerShdw>
                </a:effectLst>
                <a:latin typeface="Calibri"/>
              </a:rPr>
              <a:t>Primeiro, elas devem ser registradas na jurisdição escolhida. </a:t>
            </a:r>
          </a:p>
          <a:p>
            <a:pPr algn="just"/>
            <a:endParaRPr lang="pt-BR" sz="2400" b="1" dirty="0">
              <a:solidFill>
                <a:prstClr val="black"/>
              </a:solidFill>
              <a:effectLst>
                <a:outerShdw blurRad="38100" dist="38100" dir="2700000" algn="tl">
                  <a:srgbClr val="000000">
                    <a:alpha val="43137"/>
                  </a:srgbClr>
                </a:outerShdw>
              </a:effectLst>
              <a:latin typeface="Calibri"/>
            </a:endParaRPr>
          </a:p>
          <a:p>
            <a:pPr algn="just"/>
            <a:r>
              <a:rPr lang="pt-BR" sz="2400" b="1" dirty="0">
                <a:solidFill>
                  <a:prstClr val="black"/>
                </a:solidFill>
                <a:effectLst>
                  <a:outerShdw blurRad="38100" dist="38100" dir="2700000" algn="tl">
                    <a:srgbClr val="000000">
                      <a:alpha val="43137"/>
                    </a:srgbClr>
                  </a:outerShdw>
                </a:effectLst>
                <a:latin typeface="Calibri"/>
              </a:rPr>
              <a:t>Em segundo lugar, o cliente deve ser domiciliado fora da jurisdição de registro. </a:t>
            </a:r>
          </a:p>
          <a:p>
            <a:pPr algn="just"/>
            <a:endParaRPr lang="pt-BR" sz="2400" b="1" dirty="0">
              <a:solidFill>
                <a:prstClr val="black"/>
              </a:solidFill>
              <a:effectLst>
                <a:outerShdw blurRad="38100" dist="38100" dir="2700000" algn="tl">
                  <a:srgbClr val="000000">
                    <a:alpha val="43137"/>
                  </a:srgbClr>
                </a:outerShdw>
              </a:effectLst>
              <a:latin typeface="Calibri"/>
            </a:endParaRPr>
          </a:p>
          <a:p>
            <a:pPr algn="just"/>
            <a:r>
              <a:rPr lang="pt-BR" sz="2400" b="1" dirty="0">
                <a:solidFill>
                  <a:prstClr val="black"/>
                </a:solidFill>
                <a:effectLst>
                  <a:outerShdw blurRad="38100" dist="38100" dir="2700000" algn="tl">
                    <a:srgbClr val="000000">
                      <a:alpha val="43137"/>
                    </a:srgbClr>
                  </a:outerShdw>
                </a:effectLst>
                <a:latin typeface="Calibri"/>
              </a:rPr>
              <a:t>Em terceiro lugar, a empresa deve realizar todos os seus negócios fora da sua jurisdição de registro, se não seria considerado como uma empresa "residente" e portanto, tributados como tal. </a:t>
            </a:r>
          </a:p>
          <a:p>
            <a:pPr algn="just"/>
            <a:endParaRPr lang="pt-BR" sz="2400" b="1" dirty="0">
              <a:solidFill>
                <a:prstClr val="black"/>
              </a:solidFill>
              <a:effectLst>
                <a:outerShdw blurRad="38100" dist="38100" dir="2700000" algn="tl">
                  <a:srgbClr val="000000">
                    <a:alpha val="43137"/>
                  </a:srgbClr>
                </a:outerShdw>
              </a:effectLst>
              <a:latin typeface="Calibri"/>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3008" y="773396"/>
            <a:ext cx="2973815" cy="819884"/>
          </a:xfrm>
          <a:prstGeom prst="rect">
            <a:avLst/>
          </a:prstGeom>
        </p:spPr>
      </p:pic>
    </p:spTree>
    <p:extLst>
      <p:ext uri="{BB962C8B-B14F-4D97-AF65-F5344CB8AC3E}">
        <p14:creationId xmlns:p14="http://schemas.microsoft.com/office/powerpoint/2010/main" val="2538807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6</a:t>
            </a:fld>
            <a:endParaRPr lang="pt-BR" dirty="0">
              <a:solidFill>
                <a:prstClr val="black">
                  <a:tint val="75000"/>
                </a:prstClr>
              </a:solidFill>
              <a:latin typeface="Calibri"/>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633" y="887035"/>
            <a:ext cx="3384376" cy="205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7928" y="887035"/>
            <a:ext cx="2986678" cy="2240009"/>
          </a:xfrm>
          <a:prstGeom prst="rect">
            <a:avLst/>
          </a:prstGeom>
        </p:spPr>
      </p:pic>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846191" y="3266982"/>
            <a:ext cx="4440493" cy="3330370"/>
          </a:xfrm>
          <a:prstGeom prst="rect">
            <a:avLst/>
          </a:prstGeom>
        </p:spPr>
      </p:pic>
      <p:sp>
        <p:nvSpPr>
          <p:cNvPr id="5" name="CaixaDeTexto 4"/>
          <p:cNvSpPr txBox="1"/>
          <p:nvPr/>
        </p:nvSpPr>
        <p:spPr>
          <a:xfrm>
            <a:off x="4717085" y="116633"/>
            <a:ext cx="2566728" cy="769441"/>
          </a:xfrm>
          <a:prstGeom prst="rect">
            <a:avLst/>
          </a:prstGeom>
          <a:noFill/>
        </p:spPr>
        <p:txBody>
          <a:bodyPr wrap="none" rtlCol="0">
            <a:spAutoFit/>
          </a:bodyPr>
          <a:lstStyle/>
          <a:p>
            <a:r>
              <a:rPr lang="pt-BR" sz="4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MORADIA</a:t>
            </a:r>
          </a:p>
        </p:txBody>
      </p:sp>
    </p:spTree>
    <p:extLst>
      <p:ext uri="{BB962C8B-B14F-4D97-AF65-F5344CB8AC3E}">
        <p14:creationId xmlns:p14="http://schemas.microsoft.com/office/powerpoint/2010/main" val="259425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522" y="495443"/>
            <a:ext cx="3294369" cy="908261"/>
          </a:xfrm>
          <a:prstGeom prst="rect">
            <a:avLst/>
          </a:prstGeom>
        </p:spPr>
      </p:pic>
      <p:sp>
        <p:nvSpPr>
          <p:cNvPr id="3" name="CaixaDeTexto 2"/>
          <p:cNvSpPr txBox="1"/>
          <p:nvPr/>
        </p:nvSpPr>
        <p:spPr>
          <a:xfrm>
            <a:off x="953587" y="1863284"/>
            <a:ext cx="10384971" cy="3785652"/>
          </a:xfrm>
          <a:prstGeom prst="rect">
            <a:avLst/>
          </a:prstGeom>
          <a:noFill/>
        </p:spPr>
        <p:txBody>
          <a:bodyPr wrap="square" rtlCol="0">
            <a:spAutoFit/>
          </a:bodyPr>
          <a:lstStyle/>
          <a:p>
            <a:pPr algn="just"/>
            <a:r>
              <a:rPr lang="pt-BR" sz="2400" b="1" dirty="0">
                <a:solidFill>
                  <a:prstClr val="black"/>
                </a:solidFill>
                <a:effectLst>
                  <a:outerShdw blurRad="38100" dist="38100" dir="2700000" algn="tl">
                    <a:srgbClr val="000000">
                      <a:alpha val="43137"/>
                    </a:srgbClr>
                  </a:outerShdw>
                </a:effectLst>
                <a:latin typeface="Calibri"/>
              </a:rPr>
              <a:t>As </a:t>
            </a:r>
            <a:r>
              <a:rPr lang="pt-BR" sz="2400" b="1" dirty="0" err="1">
                <a:solidFill>
                  <a:prstClr val="black"/>
                </a:solidFill>
                <a:effectLst>
                  <a:outerShdw blurRad="38100" dist="38100" dir="2700000" algn="tl">
                    <a:srgbClr val="000000">
                      <a:alpha val="43137"/>
                    </a:srgbClr>
                  </a:outerShdw>
                </a:effectLst>
                <a:latin typeface="Calibri"/>
              </a:rPr>
              <a:t>offshores</a:t>
            </a:r>
            <a:r>
              <a:rPr lang="pt-BR" sz="2400" b="1" dirty="0">
                <a:solidFill>
                  <a:prstClr val="black"/>
                </a:solidFill>
                <a:effectLst>
                  <a:outerShdw blurRad="38100" dist="38100" dir="2700000" algn="tl">
                    <a:srgbClr val="000000">
                      <a:alpha val="43137"/>
                    </a:srgbClr>
                  </a:outerShdw>
                </a:effectLst>
                <a:latin typeface="Calibri"/>
              </a:rPr>
              <a:t> podem ser constituídas, a partir do zero, ou simplesmente compradas prontas, de empresas especializadas. As que estão disponíveis para venda são as “empresas de prateleira”, pois ficam à disposição dos interessados.</a:t>
            </a:r>
          </a:p>
          <a:p>
            <a:pPr algn="just"/>
            <a:endParaRPr lang="pt-BR" sz="2400" b="1" dirty="0">
              <a:solidFill>
                <a:prstClr val="black"/>
              </a:solidFill>
              <a:effectLst>
                <a:outerShdw blurRad="38100" dist="38100" dir="2700000" algn="tl">
                  <a:srgbClr val="000000">
                    <a:alpha val="43137"/>
                  </a:srgbClr>
                </a:outerShdw>
              </a:effectLst>
              <a:latin typeface="Calibri"/>
            </a:endParaRPr>
          </a:p>
          <a:p>
            <a:pPr algn="just"/>
            <a:endParaRPr lang="pt-BR" sz="2400" b="1" dirty="0">
              <a:solidFill>
                <a:prstClr val="black"/>
              </a:solidFill>
              <a:effectLst>
                <a:outerShdw blurRad="38100" dist="38100" dir="2700000" algn="tl">
                  <a:srgbClr val="000000">
                    <a:alpha val="43137"/>
                  </a:srgbClr>
                </a:outerShdw>
              </a:effectLst>
              <a:latin typeface="Calibri"/>
            </a:endParaRPr>
          </a:p>
          <a:p>
            <a:pPr algn="just"/>
            <a:r>
              <a:rPr lang="pt-BR" sz="2400" b="1" dirty="0">
                <a:solidFill>
                  <a:prstClr val="black"/>
                </a:solidFill>
                <a:effectLst>
                  <a:outerShdw blurRad="38100" dist="38100" dir="2700000" algn="tl">
                    <a:srgbClr val="000000">
                      <a:alpha val="43137"/>
                    </a:srgbClr>
                  </a:outerShdw>
                </a:effectLst>
                <a:latin typeface="Calibri"/>
              </a:rPr>
              <a:t>Comprar um offshore já montada facilita a vida de quem deseja fazer um negócio rapidamente, como transferir ativos para o exterior ou abrir uma conta bancária fora do Brasil. O único inconveniente é que, às vezes, aquela empresa de prateleira já pode ter servido a outras pessoas e o novo dono pode acabar (em alguns casos) herdando um passivo indesejável.</a:t>
            </a:r>
          </a:p>
        </p:txBody>
      </p:sp>
    </p:spTree>
    <p:extLst>
      <p:ext uri="{BB962C8B-B14F-4D97-AF65-F5344CB8AC3E}">
        <p14:creationId xmlns:p14="http://schemas.microsoft.com/office/powerpoint/2010/main" val="17431254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41326" y="3022104"/>
            <a:ext cx="2522077" cy="2308324"/>
          </a:xfrm>
          <a:prstGeom prst="rect">
            <a:avLst/>
          </a:prstGeom>
          <a:noFill/>
        </p:spPr>
        <p:txBody>
          <a:bodyPr wrap="square" rtlCol="0">
            <a:spAutoFit/>
          </a:bodyPr>
          <a:lstStyle/>
          <a:p>
            <a:endParaRPr lang="pt-BR" sz="2400" b="1" dirty="0">
              <a:solidFill>
                <a:prstClr val="black"/>
              </a:solidFill>
              <a:effectLst>
                <a:outerShdw blurRad="38100" dist="38100" dir="2700000" algn="tl">
                  <a:srgbClr val="000000">
                    <a:alpha val="43137"/>
                  </a:srgbClr>
                </a:outerShdw>
              </a:effectLst>
              <a:latin typeface="Calibri"/>
            </a:endParaRPr>
          </a:p>
          <a:p>
            <a:r>
              <a:rPr lang="pt-BR" sz="2400" b="1" dirty="0">
                <a:solidFill>
                  <a:prstClr val="black"/>
                </a:solidFill>
                <a:effectLst>
                  <a:outerShdw blurRad="38100" dist="38100" dir="2700000" algn="tl">
                    <a:srgbClr val="000000">
                      <a:alpha val="43137"/>
                    </a:srgbClr>
                  </a:outerShdw>
                </a:effectLst>
                <a:latin typeface="Calibri"/>
              </a:rPr>
              <a:t>SERVIÇO RÁPIDO</a:t>
            </a:r>
          </a:p>
          <a:p>
            <a:endParaRPr lang="pt-BR" sz="2400" b="1" dirty="0">
              <a:solidFill>
                <a:prstClr val="black"/>
              </a:solidFill>
              <a:effectLst>
                <a:outerShdw blurRad="38100" dist="38100" dir="2700000" algn="tl">
                  <a:srgbClr val="000000">
                    <a:alpha val="43137"/>
                  </a:srgbClr>
                </a:outerShdw>
              </a:effectLst>
              <a:latin typeface="Calibri"/>
            </a:endParaRPr>
          </a:p>
          <a:p>
            <a:r>
              <a:rPr lang="pt-BR" sz="2400" b="1" dirty="0">
                <a:solidFill>
                  <a:prstClr val="black"/>
                </a:solidFill>
                <a:effectLst>
                  <a:outerShdw blurRad="38100" dist="38100" dir="2700000" algn="tl">
                    <a:srgbClr val="000000">
                      <a:alpha val="43137"/>
                    </a:srgbClr>
                  </a:outerShdw>
                </a:effectLst>
                <a:latin typeface="Calibri"/>
              </a:rPr>
              <a:t>SEGURO </a:t>
            </a:r>
          </a:p>
          <a:p>
            <a:endParaRPr lang="pt-BR" sz="2400" b="1" dirty="0">
              <a:solidFill>
                <a:prstClr val="black"/>
              </a:solidFill>
              <a:effectLst>
                <a:outerShdw blurRad="38100" dist="38100" dir="2700000" algn="tl">
                  <a:srgbClr val="000000">
                    <a:alpha val="43137"/>
                  </a:srgbClr>
                </a:outerShdw>
              </a:effectLst>
              <a:latin typeface="Calibri"/>
            </a:endParaRPr>
          </a:p>
          <a:p>
            <a:r>
              <a:rPr lang="pt-BR" sz="2400" b="1" dirty="0">
                <a:solidFill>
                  <a:prstClr val="black"/>
                </a:solidFill>
                <a:effectLst>
                  <a:outerShdw blurRad="38100" dist="38100" dir="2700000" algn="tl">
                    <a:srgbClr val="000000">
                      <a:alpha val="43137"/>
                    </a:srgbClr>
                  </a:outerShdw>
                </a:effectLst>
                <a:latin typeface="Calibri"/>
              </a:rPr>
              <a:t>PRIVACIDADE</a:t>
            </a:r>
          </a:p>
        </p:txBody>
      </p:sp>
      <p:sp>
        <p:nvSpPr>
          <p:cNvPr id="3" name="CaixaDeTexto 2"/>
          <p:cNvSpPr txBox="1"/>
          <p:nvPr/>
        </p:nvSpPr>
        <p:spPr>
          <a:xfrm>
            <a:off x="6456040" y="2848040"/>
            <a:ext cx="3528392" cy="3785652"/>
          </a:xfrm>
          <a:prstGeom prst="rect">
            <a:avLst/>
          </a:prstGeom>
          <a:noFill/>
        </p:spPr>
        <p:txBody>
          <a:bodyPr wrap="square" rtlCol="0">
            <a:spAutoFit/>
          </a:bodyPr>
          <a:lstStyle/>
          <a:p>
            <a:endParaRPr lang="pt-BR" sz="2400" b="1" dirty="0">
              <a:solidFill>
                <a:prstClr val="black"/>
              </a:solidFill>
              <a:effectLst>
                <a:outerShdw blurRad="38100" dist="38100" dir="2700000" algn="tl">
                  <a:srgbClr val="000000">
                    <a:alpha val="43137"/>
                  </a:srgbClr>
                </a:outerShdw>
              </a:effectLst>
              <a:latin typeface="Calibri"/>
            </a:endParaRPr>
          </a:p>
          <a:p>
            <a:r>
              <a:rPr lang="pt-BR" sz="2400" b="1" dirty="0">
                <a:solidFill>
                  <a:prstClr val="black"/>
                </a:solidFill>
                <a:effectLst>
                  <a:outerShdw blurRad="38100" dist="38100" dir="2700000" algn="tl">
                    <a:srgbClr val="000000">
                      <a:alpha val="43137"/>
                    </a:srgbClr>
                  </a:outerShdw>
                </a:effectLst>
                <a:latin typeface="Calibri"/>
              </a:rPr>
              <a:t>SONEGAR TRIBUTOS</a:t>
            </a:r>
          </a:p>
          <a:p>
            <a:endParaRPr lang="pt-BR" sz="2400" b="1" dirty="0">
              <a:solidFill>
                <a:prstClr val="black"/>
              </a:solidFill>
              <a:effectLst>
                <a:outerShdw blurRad="38100" dist="38100" dir="2700000" algn="tl">
                  <a:srgbClr val="000000">
                    <a:alpha val="43137"/>
                  </a:srgbClr>
                </a:outerShdw>
              </a:effectLst>
              <a:latin typeface="Calibri"/>
            </a:endParaRPr>
          </a:p>
          <a:p>
            <a:r>
              <a:rPr lang="pt-BR" sz="2400" b="1" dirty="0">
                <a:solidFill>
                  <a:prstClr val="black"/>
                </a:solidFill>
                <a:effectLst>
                  <a:outerShdw blurRad="38100" dist="38100" dir="2700000" algn="tl">
                    <a:srgbClr val="000000">
                      <a:alpha val="43137"/>
                    </a:srgbClr>
                  </a:outerShdw>
                </a:effectLst>
                <a:latin typeface="Calibri"/>
              </a:rPr>
              <a:t>FRAUDAR INFORMAÇÕES PATRIMONIAIS</a:t>
            </a:r>
          </a:p>
          <a:p>
            <a:endParaRPr lang="pt-BR" sz="2400" b="1" dirty="0">
              <a:solidFill>
                <a:prstClr val="black"/>
              </a:solidFill>
              <a:effectLst>
                <a:outerShdw blurRad="38100" dist="38100" dir="2700000" algn="tl">
                  <a:srgbClr val="000000">
                    <a:alpha val="43137"/>
                  </a:srgbClr>
                </a:outerShdw>
              </a:effectLst>
              <a:latin typeface="Calibri"/>
            </a:endParaRPr>
          </a:p>
          <a:p>
            <a:r>
              <a:rPr lang="pt-BR" sz="2400" b="1" dirty="0">
                <a:solidFill>
                  <a:prstClr val="black"/>
                </a:solidFill>
                <a:effectLst>
                  <a:outerShdw blurRad="38100" dist="38100" dir="2700000" algn="tl">
                    <a:srgbClr val="000000">
                      <a:alpha val="43137"/>
                    </a:srgbClr>
                  </a:outerShdw>
                </a:effectLst>
                <a:latin typeface="Calibri"/>
              </a:rPr>
              <a:t>LAVAGEM DE DINHEIRO</a:t>
            </a:r>
          </a:p>
          <a:p>
            <a:endParaRPr lang="pt-BR" sz="2400" b="1" dirty="0">
              <a:solidFill>
                <a:prstClr val="black"/>
              </a:solidFill>
              <a:effectLst>
                <a:outerShdw blurRad="38100" dist="38100" dir="2700000" algn="tl">
                  <a:srgbClr val="000000">
                    <a:alpha val="43137"/>
                  </a:srgbClr>
                </a:outerShdw>
              </a:effectLst>
              <a:latin typeface="Calibri"/>
            </a:endParaRPr>
          </a:p>
          <a:p>
            <a:r>
              <a:rPr lang="pt-BR" sz="2400" b="1" dirty="0">
                <a:solidFill>
                  <a:prstClr val="black"/>
                </a:solidFill>
                <a:effectLst>
                  <a:outerShdw blurRad="38100" dist="38100" dir="2700000" algn="tl">
                    <a:srgbClr val="000000">
                      <a:alpha val="43137"/>
                    </a:srgbClr>
                  </a:outerShdw>
                </a:effectLst>
                <a:latin typeface="Calibri"/>
              </a:rPr>
              <a:t>ENVIAR PARA O EXTERIOR  BENS DE ORIGEM ILÍCITA</a:t>
            </a:r>
          </a:p>
        </p:txBody>
      </p:sp>
      <p:sp>
        <p:nvSpPr>
          <p:cNvPr id="4" name="CaixaDeTexto 3"/>
          <p:cNvSpPr txBox="1"/>
          <p:nvPr/>
        </p:nvSpPr>
        <p:spPr>
          <a:xfrm>
            <a:off x="1989914" y="2552573"/>
            <a:ext cx="3619808" cy="523220"/>
          </a:xfrm>
          <a:prstGeom prst="rect">
            <a:avLst/>
          </a:prstGeom>
          <a:noFill/>
        </p:spPr>
        <p:txBody>
          <a:bodyPr wrap="square" rtlCol="0">
            <a:spAutoFit/>
          </a:bodyPr>
          <a:lstStyle/>
          <a:p>
            <a:r>
              <a:rPr lang="pt-BR" sz="2800" b="1" dirty="0">
                <a:solidFill>
                  <a:srgbClr val="1F497D"/>
                </a:solidFill>
                <a:effectLst>
                  <a:outerShdw blurRad="38100" dist="38100" dir="2700000" algn="tl">
                    <a:srgbClr val="000000">
                      <a:alpha val="43137"/>
                    </a:srgbClr>
                  </a:outerShdw>
                </a:effectLst>
                <a:latin typeface="Calibri"/>
              </a:rPr>
              <a:t>ABERTURA DE CONTA</a:t>
            </a:r>
          </a:p>
        </p:txBody>
      </p:sp>
      <p:sp>
        <p:nvSpPr>
          <p:cNvPr id="6" name="CaixaDeTexto 5"/>
          <p:cNvSpPr txBox="1"/>
          <p:nvPr/>
        </p:nvSpPr>
        <p:spPr>
          <a:xfrm>
            <a:off x="3525890" y="1384006"/>
            <a:ext cx="4694346" cy="584775"/>
          </a:xfrm>
          <a:prstGeom prst="rect">
            <a:avLst/>
          </a:prstGeom>
          <a:noFill/>
        </p:spPr>
        <p:txBody>
          <a:bodyPr wrap="square" rtlCol="0">
            <a:spAutoFit/>
          </a:bodyPr>
          <a:lstStyle/>
          <a:p>
            <a:r>
              <a:rPr lang="pt-BR" sz="3200" b="1" dirty="0">
                <a:solidFill>
                  <a:srgbClr val="1F497D"/>
                </a:solidFill>
                <a:effectLst>
                  <a:outerShdw blurRad="38100" dist="38100" dir="2700000" algn="tl">
                    <a:srgbClr val="000000">
                      <a:alpha val="43137"/>
                    </a:srgbClr>
                  </a:outerShdw>
                </a:effectLst>
                <a:latin typeface="Calibri"/>
              </a:rPr>
              <a:t>EXPECTATIVA DO CLIENTE</a:t>
            </a: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051" y="110106"/>
            <a:ext cx="3504024" cy="966063"/>
          </a:xfrm>
          <a:prstGeom prst="rect">
            <a:avLst/>
          </a:prstGeom>
        </p:spPr>
      </p:pic>
      <p:sp>
        <p:nvSpPr>
          <p:cNvPr id="8" name="CaixaDeTexto 7"/>
          <p:cNvSpPr txBox="1"/>
          <p:nvPr/>
        </p:nvSpPr>
        <p:spPr>
          <a:xfrm>
            <a:off x="6102369" y="2586430"/>
            <a:ext cx="5000938" cy="523220"/>
          </a:xfrm>
          <a:prstGeom prst="rect">
            <a:avLst/>
          </a:prstGeom>
          <a:noFill/>
        </p:spPr>
        <p:txBody>
          <a:bodyPr wrap="square" rtlCol="0">
            <a:spAutoFit/>
          </a:bodyPr>
          <a:lstStyle/>
          <a:p>
            <a:r>
              <a:rPr lang="pt-BR" sz="2800" b="1" dirty="0">
                <a:solidFill>
                  <a:srgbClr val="1F497D"/>
                </a:solidFill>
                <a:effectLst>
                  <a:outerShdw blurRad="38100" dist="38100" dir="2700000" algn="tl">
                    <a:srgbClr val="000000">
                      <a:alpha val="43137"/>
                    </a:srgbClr>
                  </a:outerShdw>
                </a:effectLst>
                <a:latin typeface="Calibri"/>
              </a:rPr>
              <a:t>SERVIÇOS QUE POSSIBILITEM</a:t>
            </a:r>
          </a:p>
        </p:txBody>
      </p:sp>
    </p:spTree>
    <p:extLst>
      <p:ext uri="{BB962C8B-B14F-4D97-AF65-F5344CB8AC3E}">
        <p14:creationId xmlns:p14="http://schemas.microsoft.com/office/powerpoint/2010/main" val="31575869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75520" y="1700809"/>
            <a:ext cx="8640960" cy="5324535"/>
          </a:xfrm>
          <a:prstGeom prst="rect">
            <a:avLst/>
          </a:prstGeom>
          <a:noFill/>
        </p:spPr>
        <p:txBody>
          <a:bodyPr wrap="square" rtlCol="0">
            <a:spAutoFit/>
          </a:bodyPr>
          <a:lstStyle/>
          <a:p>
            <a:pPr marL="1616075" indent="-1616075" algn="just"/>
            <a:r>
              <a:rPr lang="pt-BR" sz="2000" b="1" dirty="0">
                <a:solidFill>
                  <a:prstClr val="black"/>
                </a:solidFill>
                <a:effectLst>
                  <a:outerShdw blurRad="38100" dist="38100" dir="2700000" algn="tl">
                    <a:srgbClr val="000000">
                      <a:alpha val="43137"/>
                    </a:srgbClr>
                  </a:outerShdw>
                </a:effectLst>
                <a:latin typeface="Calibri"/>
              </a:rPr>
              <a:t>CONSULTORIA: é atividade profissional de diagnóstico e formulação de soluções acerca de um assunto ou especialidade;</a:t>
            </a:r>
          </a:p>
          <a:p>
            <a:pPr marL="1616075" indent="-1616075" algn="just"/>
            <a:endParaRPr lang="pt-BR" sz="2000" b="1" dirty="0">
              <a:solidFill>
                <a:prstClr val="black"/>
              </a:solidFill>
              <a:effectLst>
                <a:outerShdw blurRad="38100" dist="38100" dir="2700000" algn="tl">
                  <a:srgbClr val="000000">
                    <a:alpha val="43137"/>
                  </a:srgbClr>
                </a:outerShdw>
              </a:effectLst>
              <a:latin typeface="Calibri"/>
            </a:endParaRPr>
          </a:p>
          <a:p>
            <a:pPr marL="1616075" indent="-1616075" algn="just"/>
            <a:r>
              <a:rPr lang="pt-BR" sz="2000" b="1" dirty="0">
                <a:solidFill>
                  <a:prstClr val="black"/>
                </a:solidFill>
                <a:effectLst>
                  <a:outerShdw blurRad="38100" dist="38100" dir="2700000" algn="tl">
                    <a:srgbClr val="000000">
                      <a:alpha val="43137"/>
                    </a:srgbClr>
                  </a:outerShdw>
                </a:effectLst>
                <a:latin typeface="Calibri"/>
              </a:rPr>
              <a:t>COMÉRCIO EXTERIOR:  comércio de bens e serviços através de fronteiras;</a:t>
            </a:r>
          </a:p>
          <a:p>
            <a:pPr marL="1616075" indent="-1616075" algn="just"/>
            <a:endParaRPr lang="pt-BR" sz="2000" b="1" dirty="0">
              <a:solidFill>
                <a:prstClr val="black"/>
              </a:solidFill>
              <a:effectLst>
                <a:outerShdw blurRad="38100" dist="38100" dir="2700000" algn="tl">
                  <a:srgbClr val="000000">
                    <a:alpha val="43137"/>
                  </a:srgbClr>
                </a:outerShdw>
              </a:effectLst>
              <a:latin typeface="Calibri"/>
            </a:endParaRPr>
          </a:p>
          <a:p>
            <a:pPr marL="1616075" indent="-1616075" algn="just"/>
            <a:r>
              <a:rPr lang="pt-BR" sz="2000" b="1" dirty="0">
                <a:solidFill>
                  <a:prstClr val="black"/>
                </a:solidFill>
                <a:effectLst>
                  <a:outerShdw blurRad="38100" dist="38100" dir="2700000" algn="tl">
                    <a:srgbClr val="000000">
                      <a:alpha val="43137"/>
                    </a:srgbClr>
                  </a:outerShdw>
                </a:effectLst>
                <a:latin typeface="Calibri"/>
              </a:rPr>
              <a:t>CORRETAGEM DE VALORES MOBILIÁRIOS: é a intermediação da compra e vendas  de títulos financeiros a seus clientes;</a:t>
            </a:r>
          </a:p>
          <a:p>
            <a:pPr marL="1616075" indent="-1616075" algn="just"/>
            <a:endParaRPr lang="pt-BR" sz="2000" b="1" dirty="0">
              <a:solidFill>
                <a:prstClr val="black"/>
              </a:solidFill>
              <a:effectLst>
                <a:outerShdw blurRad="38100" dist="38100" dir="2700000" algn="tl">
                  <a:srgbClr val="000000">
                    <a:alpha val="43137"/>
                  </a:srgbClr>
                </a:outerShdw>
              </a:effectLst>
              <a:latin typeface="Calibri"/>
            </a:endParaRPr>
          </a:p>
          <a:p>
            <a:pPr marL="1616075" indent="-1616075" algn="just"/>
            <a:r>
              <a:rPr lang="pt-BR" sz="2000" b="1" dirty="0">
                <a:solidFill>
                  <a:prstClr val="black"/>
                </a:solidFill>
                <a:effectLst>
                  <a:outerShdw blurRad="38100" dist="38100" dir="2700000" algn="tl">
                    <a:srgbClr val="000000">
                      <a:alpha val="43137"/>
                    </a:srgbClr>
                  </a:outerShdw>
                </a:effectLst>
                <a:latin typeface="Calibri"/>
              </a:rPr>
              <a:t>E-BUSINESS: negócios via internet,  análises de mercado, análises de investimentos pesquisas de mercado, etc.</a:t>
            </a:r>
          </a:p>
          <a:p>
            <a:pPr marL="1616075" indent="-1616075" algn="just"/>
            <a:endParaRPr lang="pt-BR" sz="2000" b="1" dirty="0">
              <a:solidFill>
                <a:prstClr val="black"/>
              </a:solidFill>
              <a:effectLst>
                <a:outerShdw blurRad="38100" dist="38100" dir="2700000" algn="tl">
                  <a:srgbClr val="000000">
                    <a:alpha val="43137"/>
                  </a:srgbClr>
                </a:outerShdw>
              </a:effectLst>
              <a:latin typeface="Calibri"/>
            </a:endParaRPr>
          </a:p>
          <a:p>
            <a:pPr marL="1616075" indent="-1616075" algn="just"/>
            <a:r>
              <a:rPr lang="pt-BR" sz="2000" b="1" dirty="0">
                <a:solidFill>
                  <a:prstClr val="black"/>
                </a:solidFill>
                <a:effectLst>
                  <a:outerShdw blurRad="38100" dist="38100" dir="2700000" algn="tl">
                    <a:srgbClr val="000000">
                      <a:alpha val="43137"/>
                    </a:srgbClr>
                  </a:outerShdw>
                </a:effectLst>
                <a:latin typeface="Calibri"/>
              </a:rPr>
              <a:t>PATENTES/PROPRIEDADE INTELECTUAL:  trata do direito do autor sobre sua obra intelectual, livros, filmes, músicas, etc.</a:t>
            </a:r>
          </a:p>
          <a:p>
            <a:pPr marL="1616075" indent="-1616075" algn="just"/>
            <a:endParaRPr lang="pt-BR" sz="2000" b="1" dirty="0">
              <a:solidFill>
                <a:prstClr val="black"/>
              </a:solidFill>
              <a:effectLst>
                <a:outerShdw blurRad="38100" dist="38100" dir="2700000" algn="tl">
                  <a:srgbClr val="000000">
                    <a:alpha val="43137"/>
                  </a:srgbClr>
                </a:outerShdw>
              </a:effectLst>
              <a:latin typeface="Calibri"/>
            </a:endParaRPr>
          </a:p>
          <a:p>
            <a:pPr marL="1616075" indent="-1616075" algn="just"/>
            <a:r>
              <a:rPr lang="pt-BR" sz="2000" b="1" dirty="0">
                <a:solidFill>
                  <a:prstClr val="black"/>
                </a:solidFill>
                <a:effectLst>
                  <a:outerShdw blurRad="38100" dist="38100" dir="2700000" algn="tl">
                    <a:srgbClr val="000000">
                      <a:alpha val="43137"/>
                    </a:srgbClr>
                  </a:outerShdw>
                </a:effectLst>
                <a:latin typeface="Calibri"/>
              </a:rPr>
              <a:t>PROPRIEDADE DE PORTFÓLIOS: assessoramento na tramitação e registros de marcas e patentes</a:t>
            </a:r>
          </a:p>
          <a:p>
            <a:pPr marL="1616075" indent="-1616075" algn="just"/>
            <a:r>
              <a:rPr lang="pt-BR" sz="2000" b="1" dirty="0">
                <a:solidFill>
                  <a:prstClr val="black"/>
                </a:solidFill>
                <a:effectLst>
                  <a:outerShdw blurRad="38100" dist="38100" dir="2700000" algn="tl">
                    <a:srgbClr val="000000">
                      <a:alpha val="43137"/>
                    </a:srgbClr>
                  </a:outerShdw>
                </a:effectLst>
                <a:latin typeface="Calibri"/>
              </a:rPr>
              <a:t> </a:t>
            </a:r>
          </a:p>
        </p:txBody>
      </p:sp>
      <p:sp>
        <p:nvSpPr>
          <p:cNvPr id="3" name="CaixaDeTexto 2"/>
          <p:cNvSpPr txBox="1"/>
          <p:nvPr/>
        </p:nvSpPr>
        <p:spPr>
          <a:xfrm>
            <a:off x="1775521" y="971437"/>
            <a:ext cx="8143867" cy="461665"/>
          </a:xfrm>
          <a:prstGeom prst="rect">
            <a:avLst/>
          </a:prstGeom>
          <a:noFill/>
        </p:spPr>
        <p:txBody>
          <a:bodyPr wrap="square" rtlCol="0">
            <a:spAutoFit/>
          </a:bodyPr>
          <a:lstStyle/>
          <a:p>
            <a:r>
              <a:rPr lang="pt-BR" sz="2400" b="1" dirty="0">
                <a:solidFill>
                  <a:srgbClr val="1F497D"/>
                </a:solidFill>
                <a:effectLst>
                  <a:outerShdw blurRad="38100" dist="38100" dir="2700000" algn="tl">
                    <a:srgbClr val="000000">
                      <a:alpha val="43137"/>
                    </a:srgbClr>
                  </a:outerShdw>
                </a:effectLst>
                <a:latin typeface="Calibri"/>
              </a:rPr>
              <a:t>ATIVIDADES MAIS FREQUENTES DAS EMPRESAS DE FACHADA:</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5760" y="-139365"/>
            <a:ext cx="4076700" cy="1123950"/>
          </a:xfrm>
          <a:prstGeom prst="rect">
            <a:avLst/>
          </a:prstGeom>
        </p:spPr>
      </p:pic>
    </p:spTree>
    <p:extLst>
      <p:ext uri="{BB962C8B-B14F-4D97-AF65-F5344CB8AC3E}">
        <p14:creationId xmlns:p14="http://schemas.microsoft.com/office/powerpoint/2010/main" val="35583976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449098" y="908721"/>
            <a:ext cx="4968552" cy="5632311"/>
          </a:xfrm>
          <a:prstGeom prst="rect">
            <a:avLst/>
          </a:prstGeom>
        </p:spPr>
        <p:txBody>
          <a:bodyPr wrap="square">
            <a:spAutoFit/>
          </a:bodyPr>
          <a:lstStyle/>
          <a:p>
            <a:pPr>
              <a:buFont typeface="Arial"/>
              <a:buChar char="•"/>
            </a:pPr>
            <a:endParaRPr lang="pt-BR" sz="2400" b="1" dirty="0">
              <a:solidFill>
                <a:prstClr val="black"/>
              </a:solidFill>
              <a:effectLst>
                <a:outerShdw blurRad="38100" dist="38100" dir="2700000" algn="tl">
                  <a:srgbClr val="000000">
                    <a:alpha val="43137"/>
                  </a:srgbClr>
                </a:outerShdw>
              </a:effectLst>
              <a:latin typeface="Calibri"/>
            </a:endParaRPr>
          </a:p>
          <a:p>
            <a:pPr>
              <a:buFont typeface="Arial"/>
              <a:buChar char="•"/>
            </a:pPr>
            <a:r>
              <a:rPr lang="pt-BR" sz="2400" b="1" dirty="0">
                <a:solidFill>
                  <a:prstClr val="black"/>
                </a:solidFill>
                <a:effectLst>
                  <a:outerShdw blurRad="38100" dist="38100" dir="2700000" algn="tl">
                    <a:srgbClr val="000000">
                      <a:alpha val="43137"/>
                    </a:srgbClr>
                  </a:outerShdw>
                </a:effectLst>
                <a:latin typeface="Calibri"/>
              </a:rPr>
              <a:t>Abertura da conta em 1 semana.</a:t>
            </a:r>
          </a:p>
          <a:p>
            <a:pPr>
              <a:buFont typeface="Arial"/>
              <a:buChar char="•"/>
            </a:pPr>
            <a:r>
              <a:rPr lang="pt-BR" sz="2400" b="1" dirty="0">
                <a:solidFill>
                  <a:prstClr val="black"/>
                </a:solidFill>
                <a:effectLst>
                  <a:outerShdw blurRad="38100" dist="38100" dir="2700000" algn="tl">
                    <a:srgbClr val="000000">
                      <a:alpha val="43137"/>
                    </a:srgbClr>
                  </a:outerShdw>
                </a:effectLst>
                <a:latin typeface="Calibri"/>
              </a:rPr>
              <a:t>Um preço altamente competitivo, em total transparência.</a:t>
            </a:r>
          </a:p>
          <a:p>
            <a:pPr>
              <a:buFont typeface="Arial"/>
              <a:buChar char="•"/>
            </a:pPr>
            <a:r>
              <a:rPr lang="pt-BR" sz="2400" b="1" dirty="0">
                <a:solidFill>
                  <a:prstClr val="black"/>
                </a:solidFill>
                <a:effectLst>
                  <a:outerShdw blurRad="38100" dist="38100" dir="2700000" algn="tl">
                    <a:srgbClr val="000000">
                      <a:alpha val="43137"/>
                    </a:srgbClr>
                  </a:outerShdw>
                </a:effectLst>
                <a:latin typeface="Calibri"/>
              </a:rPr>
              <a:t>Uma confidencialidade total.</a:t>
            </a:r>
          </a:p>
          <a:p>
            <a:pPr>
              <a:buFont typeface="Arial"/>
              <a:buChar char="•"/>
            </a:pPr>
            <a:r>
              <a:rPr lang="pt-BR" sz="2400" b="1" dirty="0">
                <a:solidFill>
                  <a:prstClr val="black"/>
                </a:solidFill>
                <a:effectLst>
                  <a:outerShdw blurRad="38100" dist="38100" dir="2700000" algn="tl">
                    <a:srgbClr val="000000">
                      <a:alpha val="43137"/>
                    </a:srgbClr>
                  </a:outerShdw>
                </a:effectLst>
                <a:latin typeface="Calibri"/>
              </a:rPr>
              <a:t>Um administrador dedicado disponível durante todo o ano.</a:t>
            </a:r>
          </a:p>
          <a:p>
            <a:pPr>
              <a:buFont typeface="Arial"/>
              <a:buChar char="•"/>
            </a:pPr>
            <a:r>
              <a:rPr lang="pt-BR" sz="2400" b="1" dirty="0">
                <a:solidFill>
                  <a:prstClr val="black"/>
                </a:solidFill>
                <a:effectLst>
                  <a:outerShdw blurRad="38100" dist="38100" dir="2700000" algn="tl">
                    <a:srgbClr val="000000">
                      <a:alpha val="43137"/>
                    </a:srgbClr>
                  </a:outerShdw>
                </a:effectLst>
                <a:latin typeface="Calibri"/>
              </a:rPr>
              <a:t>A Sua empresa com conta bancária, que engloba e-banking e cartão de crédito. Abertura da conta por correspondência</a:t>
            </a:r>
          </a:p>
          <a:p>
            <a:pPr>
              <a:buFont typeface="Arial"/>
              <a:buChar char="•"/>
            </a:pPr>
            <a:r>
              <a:rPr lang="pt-BR" sz="2400" b="1" dirty="0">
                <a:solidFill>
                  <a:prstClr val="black"/>
                </a:solidFill>
                <a:effectLst>
                  <a:outerShdw blurRad="38100" dist="38100" dir="2700000" algn="tl">
                    <a:srgbClr val="000000">
                      <a:alpha val="43137"/>
                    </a:srgbClr>
                  </a:outerShdw>
                </a:effectLst>
                <a:latin typeface="Calibri"/>
              </a:rPr>
              <a:t> Capital inicial:  € 0</a:t>
            </a:r>
          </a:p>
          <a:p>
            <a:pPr>
              <a:buFont typeface="Arial"/>
              <a:buChar char="•"/>
            </a:pPr>
            <a:r>
              <a:rPr lang="pt-BR" sz="2400" b="1" dirty="0">
                <a:solidFill>
                  <a:prstClr val="black"/>
                </a:solidFill>
                <a:effectLst>
                  <a:outerShdw blurRad="38100" dist="38100" dir="2700000" algn="tl">
                    <a:srgbClr val="000000">
                      <a:alpha val="43137"/>
                    </a:srgbClr>
                  </a:outerShdw>
                </a:effectLst>
                <a:latin typeface="Calibri"/>
              </a:rPr>
              <a:t> Tributação:  0%</a:t>
            </a:r>
          </a:p>
          <a:p>
            <a:pPr>
              <a:buFont typeface="Arial"/>
              <a:buChar char="•"/>
            </a:pPr>
            <a:r>
              <a:rPr lang="pt-BR" sz="2400" b="1" dirty="0">
                <a:solidFill>
                  <a:prstClr val="black"/>
                </a:solidFill>
                <a:effectLst>
                  <a:outerShdw blurRad="38100" dist="38100" dir="2700000" algn="tl">
                    <a:srgbClr val="000000">
                      <a:alpha val="43137"/>
                    </a:srgbClr>
                  </a:outerShdw>
                </a:effectLst>
                <a:latin typeface="Calibri"/>
              </a:rPr>
              <a:t> Nº Mínimo de Diretores:  1</a:t>
            </a:r>
          </a:p>
          <a:p>
            <a:endParaRPr lang="pt-BR" sz="2400" b="1" dirty="0">
              <a:solidFill>
                <a:prstClr val="black"/>
              </a:solidFill>
              <a:effectLst>
                <a:outerShdw blurRad="38100" dist="38100" dir="2700000" algn="tl">
                  <a:srgbClr val="000000">
                    <a:alpha val="43137"/>
                  </a:srgbClr>
                </a:outerShdw>
              </a:effectLst>
              <a:latin typeface="Calibri"/>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819" y="2207623"/>
            <a:ext cx="3036159" cy="3422112"/>
          </a:xfrm>
          <a:prstGeom prst="rect">
            <a:avLst/>
          </a:prstGeom>
        </p:spPr>
      </p:pic>
      <p:sp>
        <p:nvSpPr>
          <p:cNvPr id="4" name="CaixaDeTexto 3"/>
          <p:cNvSpPr txBox="1"/>
          <p:nvPr/>
        </p:nvSpPr>
        <p:spPr>
          <a:xfrm>
            <a:off x="4444799" y="278935"/>
            <a:ext cx="2396810" cy="830997"/>
          </a:xfrm>
          <a:prstGeom prst="rect">
            <a:avLst/>
          </a:prstGeom>
          <a:noFill/>
        </p:spPr>
        <p:txBody>
          <a:bodyPr wrap="none" rtlCol="0">
            <a:spAutoFit/>
          </a:bodyPr>
          <a:lstStyle/>
          <a:p>
            <a:r>
              <a:rPr lang="pt-BR" sz="4800" b="1"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Offshore</a:t>
            </a:r>
          </a:p>
        </p:txBody>
      </p:sp>
      <p:sp>
        <p:nvSpPr>
          <p:cNvPr id="5" name="CaixaDeTexto 4"/>
          <p:cNvSpPr txBox="1"/>
          <p:nvPr/>
        </p:nvSpPr>
        <p:spPr>
          <a:xfrm>
            <a:off x="1850819" y="1432209"/>
            <a:ext cx="2593980" cy="584775"/>
          </a:xfrm>
          <a:prstGeom prst="rect">
            <a:avLst/>
          </a:prstGeom>
          <a:noFill/>
        </p:spPr>
        <p:txBody>
          <a:bodyPr wrap="none" rtlCol="0">
            <a:spAutoFit/>
          </a:bodyPr>
          <a:lstStyle/>
          <a:p>
            <a:r>
              <a:rPr lang="pt-BR" sz="3200" b="1" dirty="0">
                <a:solidFill>
                  <a:srgbClr val="FF0000"/>
                </a:solidFill>
                <a:effectLst>
                  <a:outerShdw blurRad="38100" dist="38100" dir="2700000" algn="tl">
                    <a:srgbClr val="000000">
                      <a:alpha val="43137"/>
                    </a:srgbClr>
                  </a:outerShdw>
                </a:effectLst>
                <a:latin typeface="Calibri"/>
              </a:rPr>
              <a:t>Ilhas Mauricio</a:t>
            </a:r>
          </a:p>
        </p:txBody>
      </p:sp>
    </p:spTree>
    <p:extLst>
      <p:ext uri="{BB962C8B-B14F-4D97-AF65-F5344CB8AC3E}">
        <p14:creationId xmlns:p14="http://schemas.microsoft.com/office/powerpoint/2010/main" val="31614846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096000" y="1603451"/>
            <a:ext cx="4447016" cy="5539978"/>
          </a:xfrm>
          <a:prstGeom prst="rect">
            <a:avLst/>
          </a:prstGeom>
          <a:noFill/>
        </p:spPr>
        <p:txBody>
          <a:bodyPr wrap="square" rtlCol="0">
            <a:spAutoFit/>
          </a:bodyPr>
          <a:lstStyle/>
          <a:p>
            <a:pPr algn="just"/>
            <a:r>
              <a:rPr lang="pt-BR" sz="2400" b="1" dirty="0">
                <a:solidFill>
                  <a:prstClr val="black"/>
                </a:solidFill>
                <a:effectLst>
                  <a:outerShdw blurRad="38100" dist="38100" dir="2700000" algn="tl">
                    <a:srgbClr val="000000">
                      <a:alpha val="43137"/>
                    </a:srgbClr>
                  </a:outerShdw>
                </a:effectLst>
                <a:latin typeface="Calibri"/>
              </a:rPr>
              <a:t>Abertura da conta em     3-4 dias.</a:t>
            </a:r>
          </a:p>
          <a:p>
            <a:pPr algn="just"/>
            <a:r>
              <a:rPr lang="pt-BR" sz="2400" b="1" dirty="0">
                <a:solidFill>
                  <a:prstClr val="black"/>
                </a:solidFill>
                <a:effectLst>
                  <a:outerShdw blurRad="38100" dist="38100" dir="2700000" algn="tl">
                    <a:srgbClr val="000000">
                      <a:alpha val="43137"/>
                    </a:srgbClr>
                  </a:outerShdw>
                </a:effectLst>
                <a:latin typeface="Calibri"/>
              </a:rPr>
              <a:t>Um preço altamente competitivo, em total transparência.</a:t>
            </a:r>
          </a:p>
          <a:p>
            <a:pPr algn="just"/>
            <a:r>
              <a:rPr lang="pt-BR" sz="2400" b="1" dirty="0">
                <a:solidFill>
                  <a:prstClr val="black"/>
                </a:solidFill>
                <a:effectLst>
                  <a:outerShdw blurRad="38100" dist="38100" dir="2700000" algn="tl">
                    <a:srgbClr val="000000">
                      <a:alpha val="43137"/>
                    </a:srgbClr>
                  </a:outerShdw>
                </a:effectLst>
                <a:latin typeface="Calibri"/>
              </a:rPr>
              <a:t>Uma confidencialidade total.</a:t>
            </a:r>
          </a:p>
          <a:p>
            <a:pPr algn="just"/>
            <a:r>
              <a:rPr lang="pt-BR" sz="2400" b="1" dirty="0">
                <a:solidFill>
                  <a:prstClr val="black"/>
                </a:solidFill>
                <a:effectLst>
                  <a:outerShdw blurRad="38100" dist="38100" dir="2700000" algn="tl">
                    <a:srgbClr val="000000">
                      <a:alpha val="43137"/>
                    </a:srgbClr>
                  </a:outerShdw>
                </a:effectLst>
                <a:latin typeface="Calibri"/>
              </a:rPr>
              <a:t>Um administrador dedicado disponível durante todo o ano.</a:t>
            </a:r>
          </a:p>
          <a:p>
            <a:pPr algn="just"/>
            <a:r>
              <a:rPr lang="pt-BR" sz="2400" b="1" dirty="0">
                <a:solidFill>
                  <a:prstClr val="black"/>
                </a:solidFill>
                <a:effectLst>
                  <a:outerShdw blurRad="38100" dist="38100" dir="2700000" algn="tl">
                    <a:srgbClr val="000000">
                      <a:alpha val="43137"/>
                    </a:srgbClr>
                  </a:outerShdw>
                </a:effectLst>
                <a:latin typeface="Calibri"/>
              </a:rPr>
              <a:t>A Sua empresa com conta bancária, que engloba e-banking e cartão de crédito. Abertura da conta por correspondência.</a:t>
            </a:r>
          </a:p>
          <a:p>
            <a:pPr marL="342900" indent="-342900" algn="just">
              <a:buFontTx/>
              <a:buChar char="-"/>
            </a:pPr>
            <a:r>
              <a:rPr lang="pt-BR" sz="2400" b="1" dirty="0">
                <a:solidFill>
                  <a:prstClr val="black"/>
                </a:solidFill>
                <a:effectLst>
                  <a:outerShdw blurRad="38100" dist="38100" dir="2700000" algn="tl">
                    <a:srgbClr val="000000">
                      <a:alpha val="43137"/>
                    </a:srgbClr>
                  </a:outerShdw>
                </a:effectLst>
                <a:latin typeface="Calibri"/>
              </a:rPr>
              <a:t>Capital Inicial:  € 0</a:t>
            </a:r>
          </a:p>
          <a:p>
            <a:pPr marL="342900" indent="-342900" algn="just">
              <a:buFontTx/>
              <a:buChar char="-"/>
            </a:pPr>
            <a:r>
              <a:rPr lang="pt-BR" sz="2400" b="1" dirty="0">
                <a:solidFill>
                  <a:prstClr val="black"/>
                </a:solidFill>
                <a:effectLst>
                  <a:outerShdw blurRad="38100" dist="38100" dir="2700000" algn="tl">
                    <a:srgbClr val="000000">
                      <a:alpha val="43137"/>
                    </a:srgbClr>
                  </a:outerShdw>
                </a:effectLst>
                <a:latin typeface="Calibri"/>
              </a:rPr>
              <a:t>Tributação: 0%</a:t>
            </a:r>
          </a:p>
          <a:p>
            <a:pPr marL="342900" indent="-342900" algn="just">
              <a:buFontTx/>
              <a:buChar char="-"/>
            </a:pPr>
            <a:r>
              <a:rPr lang="pt-BR" sz="2400" b="1" dirty="0">
                <a:solidFill>
                  <a:prstClr val="black"/>
                </a:solidFill>
                <a:effectLst>
                  <a:outerShdw blurRad="38100" dist="38100" dir="2700000" algn="tl">
                    <a:srgbClr val="000000">
                      <a:alpha val="43137"/>
                    </a:srgbClr>
                  </a:outerShdw>
                </a:effectLst>
                <a:latin typeface="Calibri"/>
              </a:rPr>
              <a:t>Nº Mínimo de Diretores: 1</a:t>
            </a:r>
          </a:p>
          <a:p>
            <a:pPr algn="just"/>
            <a:r>
              <a:rPr lang="pt-BR" sz="2400" b="1" dirty="0">
                <a:solidFill>
                  <a:prstClr val="black"/>
                </a:solidFill>
                <a:effectLst>
                  <a:outerShdw blurRad="38100" dist="38100" dir="2700000" algn="tl">
                    <a:srgbClr val="000000">
                      <a:alpha val="43137"/>
                    </a:srgbClr>
                  </a:outerShdw>
                </a:effectLst>
                <a:latin typeface="Calibri"/>
              </a:rPr>
              <a:t>  </a:t>
            </a:r>
          </a:p>
          <a:p>
            <a:endParaRPr lang="pt-BR" dirty="0">
              <a:solidFill>
                <a:prstClr val="black"/>
              </a:solidFill>
              <a:latin typeface="Calibri"/>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512" y="2455817"/>
            <a:ext cx="3420100" cy="3854859"/>
          </a:xfrm>
          <a:prstGeom prst="rect">
            <a:avLst/>
          </a:prstGeom>
        </p:spPr>
      </p:pic>
      <p:sp>
        <p:nvSpPr>
          <p:cNvPr id="4" name="CaixaDeTexto 3"/>
          <p:cNvSpPr txBox="1"/>
          <p:nvPr/>
        </p:nvSpPr>
        <p:spPr>
          <a:xfrm>
            <a:off x="4727849" y="116633"/>
            <a:ext cx="2414315" cy="830997"/>
          </a:xfrm>
          <a:prstGeom prst="rect">
            <a:avLst/>
          </a:prstGeom>
          <a:noFill/>
        </p:spPr>
        <p:txBody>
          <a:bodyPr wrap="none" rtlCol="0">
            <a:spAutoFit/>
          </a:bodyPr>
          <a:lstStyle/>
          <a:p>
            <a:r>
              <a:rPr lang="pt-BR" sz="4800" b="1" dirty="0">
                <a:solidFill>
                  <a:srgbClr val="FF000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Offshore</a:t>
            </a:r>
          </a:p>
        </p:txBody>
      </p:sp>
      <p:sp>
        <p:nvSpPr>
          <p:cNvPr id="5" name="CaixaDeTexto 4"/>
          <p:cNvSpPr txBox="1"/>
          <p:nvPr/>
        </p:nvSpPr>
        <p:spPr>
          <a:xfrm>
            <a:off x="2495601" y="1603451"/>
            <a:ext cx="2232248" cy="584775"/>
          </a:xfrm>
          <a:prstGeom prst="rect">
            <a:avLst/>
          </a:prstGeom>
          <a:noFill/>
        </p:spPr>
        <p:txBody>
          <a:bodyPr wrap="square" rtlCol="0">
            <a:spAutoFit/>
          </a:bodyPr>
          <a:lstStyle/>
          <a:p>
            <a:r>
              <a:rPr lang="pt-BR" sz="3200" b="1" dirty="0">
                <a:solidFill>
                  <a:srgbClr val="FF0000"/>
                </a:solidFill>
                <a:effectLst>
                  <a:outerShdw blurRad="38100" dist="38100" dir="2700000" algn="tl">
                    <a:srgbClr val="000000">
                      <a:alpha val="43137"/>
                    </a:srgbClr>
                  </a:outerShdw>
                </a:effectLst>
                <a:latin typeface="Calibri"/>
              </a:rPr>
              <a:t>   Panamá</a:t>
            </a:r>
          </a:p>
        </p:txBody>
      </p:sp>
    </p:spTree>
    <p:extLst>
      <p:ext uri="{BB962C8B-B14F-4D97-AF65-F5344CB8AC3E}">
        <p14:creationId xmlns:p14="http://schemas.microsoft.com/office/powerpoint/2010/main" val="18916626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674276" y="2996952"/>
            <a:ext cx="8712968" cy="3416320"/>
          </a:xfrm>
          <a:prstGeom prst="rect">
            <a:avLst/>
          </a:prstGeom>
          <a:noFill/>
        </p:spPr>
        <p:txBody>
          <a:bodyPr wrap="square" rtlCol="0">
            <a:spAutoFit/>
          </a:bodyPr>
          <a:lstStyle/>
          <a:p>
            <a:pPr algn="just"/>
            <a:endParaRPr lang="pt-BR" sz="2400" b="1" dirty="0">
              <a:solidFill>
                <a:prstClr val="black"/>
              </a:solidFill>
              <a:effectLst>
                <a:outerShdw blurRad="38100" dist="38100" dir="2700000" algn="tl">
                  <a:srgbClr val="000000">
                    <a:alpha val="43137"/>
                  </a:srgbClr>
                </a:outerShdw>
              </a:effectLst>
              <a:latin typeface="Calibri"/>
            </a:endParaRPr>
          </a:p>
          <a:p>
            <a:pPr algn="just"/>
            <a:r>
              <a:rPr lang="pt-BR" sz="2400" b="1" dirty="0">
                <a:solidFill>
                  <a:prstClr val="black"/>
                </a:solidFill>
                <a:effectLst>
                  <a:outerShdw blurRad="38100" dist="38100" dir="2700000" algn="tl">
                    <a:srgbClr val="000000">
                      <a:alpha val="43137"/>
                    </a:srgbClr>
                  </a:outerShdw>
                </a:effectLst>
                <a:latin typeface="Calibri"/>
              </a:rPr>
              <a:t>O Consórcio Internacional de Jornalistas Investigativos (ICIJ, na sigla em inglês) é um grupo de 190 jornalistas que em mais de 65 países busca desenterrar delitos internacionais, corrupção e abuso de poder.</a:t>
            </a:r>
          </a:p>
          <a:p>
            <a:pPr algn="just"/>
            <a:endParaRPr lang="pt-BR" sz="2400" b="1" dirty="0">
              <a:solidFill>
                <a:prstClr val="black"/>
              </a:solidFill>
              <a:effectLst>
                <a:outerShdw blurRad="38100" dist="38100" dir="2700000" algn="tl">
                  <a:srgbClr val="000000">
                    <a:alpha val="43137"/>
                  </a:srgbClr>
                </a:outerShdw>
              </a:effectLst>
              <a:latin typeface="Calibri"/>
            </a:endParaRPr>
          </a:p>
          <a:p>
            <a:pPr algn="just"/>
            <a:r>
              <a:rPr lang="pt-BR" sz="2400" b="1" dirty="0">
                <a:solidFill>
                  <a:prstClr val="black"/>
                </a:solidFill>
                <a:effectLst>
                  <a:outerShdw blurRad="38100" dist="38100" dir="2700000" algn="tl">
                    <a:srgbClr val="000000">
                      <a:alpha val="43137"/>
                    </a:srgbClr>
                  </a:outerShdw>
                </a:effectLst>
                <a:latin typeface="Calibri"/>
              </a:rPr>
              <a:t>Os documentos, que envolvem cerca de 214.000 empresas offshore, proveem da firma jurídica </a:t>
            </a:r>
            <a:r>
              <a:rPr lang="pt-BR" sz="2400" b="1" dirty="0" err="1">
                <a:solidFill>
                  <a:prstClr val="black"/>
                </a:solidFill>
                <a:effectLst>
                  <a:outerShdw blurRad="38100" dist="38100" dir="2700000" algn="tl">
                    <a:srgbClr val="000000">
                      <a:alpha val="43137"/>
                    </a:srgbClr>
                  </a:outerShdw>
                </a:effectLst>
                <a:latin typeface="Calibri"/>
              </a:rPr>
              <a:t>Mossack</a:t>
            </a:r>
            <a:r>
              <a:rPr lang="pt-BR" sz="2400" b="1" dirty="0">
                <a:solidFill>
                  <a:prstClr val="black"/>
                </a:solidFill>
                <a:effectLst>
                  <a:outerShdw blurRad="38100" dist="38100" dir="2700000" algn="tl">
                    <a:srgbClr val="000000">
                      <a:alpha val="43137"/>
                    </a:srgbClr>
                  </a:outerShdw>
                </a:effectLst>
                <a:latin typeface="Calibri"/>
              </a:rPr>
              <a:t> Fonseca, com sede no Panamá e escritórios em mais de 35 países</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2551" y="941589"/>
            <a:ext cx="3119793" cy="1322541"/>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2267" y="561727"/>
            <a:ext cx="3280636" cy="2250312"/>
          </a:xfrm>
          <a:prstGeom prst="rect">
            <a:avLst/>
          </a:prstGeom>
        </p:spPr>
      </p:pic>
    </p:spTree>
    <p:extLst>
      <p:ext uri="{BB962C8B-B14F-4D97-AF65-F5344CB8AC3E}">
        <p14:creationId xmlns:p14="http://schemas.microsoft.com/office/powerpoint/2010/main" val="8871225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248" y="1149531"/>
            <a:ext cx="6025236" cy="4518926"/>
          </a:xfrm>
          <a:prstGeom prst="rect">
            <a:avLst/>
          </a:prstGeom>
        </p:spPr>
      </p:pic>
    </p:spTree>
    <p:extLst>
      <p:ext uri="{BB962C8B-B14F-4D97-AF65-F5344CB8AC3E}">
        <p14:creationId xmlns:p14="http://schemas.microsoft.com/office/powerpoint/2010/main" val="35498086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67</a:t>
            </a:fld>
            <a:endParaRPr lang="pt-BR" dirty="0">
              <a:solidFill>
                <a:prstClr val="black">
                  <a:tint val="75000"/>
                </a:prstClr>
              </a:solidFill>
              <a:latin typeface="Calibri"/>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620" y="4547080"/>
            <a:ext cx="2614329" cy="1958224"/>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7507" y="4404810"/>
            <a:ext cx="2402322" cy="2100494"/>
          </a:xfrm>
          <a:prstGeom prst="rect">
            <a:avLst/>
          </a:prstGeom>
        </p:spPr>
      </p:pic>
      <p:sp>
        <p:nvSpPr>
          <p:cNvPr id="5" name="CaixaDeTexto 4"/>
          <p:cNvSpPr txBox="1"/>
          <p:nvPr/>
        </p:nvSpPr>
        <p:spPr>
          <a:xfrm>
            <a:off x="1917485" y="1412776"/>
            <a:ext cx="8604448" cy="2677656"/>
          </a:xfrm>
          <a:prstGeom prst="rect">
            <a:avLst/>
          </a:prstGeom>
          <a:noFill/>
        </p:spPr>
        <p:txBody>
          <a:bodyPr wrap="square" rtlCol="0">
            <a:spAutoFit/>
          </a:bodyPr>
          <a:lstStyle/>
          <a:p>
            <a:pPr algn="just"/>
            <a:r>
              <a:rPr lang="pt-BR" sz="2400" b="1" dirty="0">
                <a:solidFill>
                  <a:prstClr val="black"/>
                </a:solidFill>
                <a:effectLst>
                  <a:outerShdw blurRad="38100" dist="38100" dir="2700000" algn="tl">
                    <a:srgbClr val="000000">
                      <a:alpha val="43137"/>
                    </a:srgbClr>
                  </a:outerShdw>
                </a:effectLst>
                <a:latin typeface="Calibri"/>
              </a:rPr>
              <a:t>Na Grécia, como em Roma a economia era quase que exclusivamente agrícola. A maior parte da população era composta por escravos que recebiam como pagamento o alimento para a sua sobrevivência.</a:t>
            </a:r>
          </a:p>
          <a:p>
            <a:pPr algn="just"/>
            <a:endParaRPr lang="pt-BR" sz="2400" b="1" dirty="0">
              <a:solidFill>
                <a:prstClr val="black"/>
              </a:solidFill>
              <a:effectLst>
                <a:outerShdw blurRad="38100" dist="38100" dir="2700000" algn="tl">
                  <a:srgbClr val="000000">
                    <a:alpha val="43137"/>
                  </a:srgbClr>
                </a:outerShdw>
              </a:effectLst>
              <a:latin typeface="Calibri"/>
            </a:endParaRPr>
          </a:p>
          <a:p>
            <a:pPr algn="just"/>
            <a:r>
              <a:rPr lang="pt-BR" sz="2400" b="1" dirty="0">
                <a:solidFill>
                  <a:prstClr val="black"/>
                </a:solidFill>
                <a:effectLst>
                  <a:outerShdw blurRad="38100" dist="38100" dir="2700000" algn="tl">
                    <a:srgbClr val="000000">
                      <a:alpha val="43137"/>
                    </a:srgbClr>
                  </a:outerShdw>
                </a:effectLst>
                <a:latin typeface="Calibri"/>
              </a:rPr>
              <a:t>Os senhores apropriavam-se de todo o alimento excedente, o qual era comercializado</a:t>
            </a:r>
          </a:p>
        </p:txBody>
      </p:sp>
      <p:sp>
        <p:nvSpPr>
          <p:cNvPr id="6" name="CaixaDeTexto 5"/>
          <p:cNvSpPr txBox="1"/>
          <p:nvPr/>
        </p:nvSpPr>
        <p:spPr>
          <a:xfrm>
            <a:off x="2495500" y="101738"/>
            <a:ext cx="6480900" cy="830997"/>
          </a:xfrm>
          <a:prstGeom prst="rect">
            <a:avLst/>
          </a:prstGeom>
          <a:noFill/>
        </p:spPr>
        <p:txBody>
          <a:bodyPr wrap="square" rtlCol="0">
            <a:spAutoFit/>
          </a:bodyPr>
          <a:lstStyle/>
          <a:p>
            <a:r>
              <a:rPr lang="pt-BR" sz="2400" dirty="0">
                <a:solidFill>
                  <a:prstClr val="black"/>
                </a:solidFill>
                <a:latin typeface="Calibri"/>
              </a:rPr>
              <a:t>            </a:t>
            </a:r>
            <a:r>
              <a:rPr lang="pt-BR" sz="2400" b="1" dirty="0">
                <a:solidFill>
                  <a:srgbClr val="1F497D"/>
                </a:solidFill>
                <a:effectLst>
                  <a:outerShdw blurRad="38100" dist="38100" dir="2700000" algn="tl">
                    <a:srgbClr val="000000">
                      <a:alpha val="43137"/>
                    </a:srgbClr>
                  </a:outerShdw>
                </a:effectLst>
                <a:latin typeface="Calibri"/>
              </a:rPr>
              <a:t>ANTIGUIDADE E SUAS CONTRIBUIÇÕES AO</a:t>
            </a:r>
          </a:p>
          <a:p>
            <a:r>
              <a:rPr lang="pt-BR" sz="2400" b="1" dirty="0">
                <a:solidFill>
                  <a:srgbClr val="1F497D"/>
                </a:solidFill>
                <a:effectLst>
                  <a:outerShdw blurRad="38100" dist="38100" dir="2700000" algn="tl">
                    <a:srgbClr val="000000">
                      <a:alpha val="43137"/>
                    </a:srgbClr>
                  </a:outerShdw>
                </a:effectLst>
                <a:latin typeface="Calibri"/>
              </a:rPr>
              <a:t>                        PENSAMENTO ECONÔMICO</a:t>
            </a:r>
          </a:p>
        </p:txBody>
      </p:sp>
    </p:spTree>
    <p:extLst>
      <p:ext uri="{BB962C8B-B14F-4D97-AF65-F5344CB8AC3E}">
        <p14:creationId xmlns:p14="http://schemas.microsoft.com/office/powerpoint/2010/main" val="36040877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68</a:t>
            </a:fld>
            <a:endParaRPr lang="pt-BR" dirty="0">
              <a:solidFill>
                <a:prstClr val="black">
                  <a:tint val="75000"/>
                </a:prstClr>
              </a:solidFill>
              <a:latin typeface="Calibri"/>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871" y="1306285"/>
            <a:ext cx="5827729" cy="4370797"/>
          </a:xfrm>
          <a:prstGeom prst="rect">
            <a:avLst/>
          </a:prstGeom>
        </p:spPr>
      </p:pic>
    </p:spTree>
    <p:extLst>
      <p:ext uri="{BB962C8B-B14F-4D97-AF65-F5344CB8AC3E}">
        <p14:creationId xmlns:p14="http://schemas.microsoft.com/office/powerpoint/2010/main" val="39818193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69</a:t>
            </a:fld>
            <a:endParaRPr lang="pt-BR" dirty="0">
              <a:solidFill>
                <a:prstClr val="black">
                  <a:tint val="75000"/>
                </a:prstClr>
              </a:solidFill>
              <a:latin typeface="Calibri"/>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5348" y="553914"/>
            <a:ext cx="3234652" cy="2422866"/>
          </a:xfrm>
          <a:prstGeom prst="rect">
            <a:avLst/>
          </a:prstGeom>
        </p:spPr>
      </p:pic>
      <p:sp>
        <p:nvSpPr>
          <p:cNvPr id="7" name="CaixaDeTexto 6"/>
          <p:cNvSpPr txBox="1"/>
          <p:nvPr/>
        </p:nvSpPr>
        <p:spPr>
          <a:xfrm>
            <a:off x="1802136" y="3140968"/>
            <a:ext cx="8865864" cy="3416320"/>
          </a:xfrm>
          <a:prstGeom prst="rect">
            <a:avLst/>
          </a:prstGeom>
          <a:noFill/>
        </p:spPr>
        <p:txBody>
          <a:bodyPr wrap="square" rtlCol="0">
            <a:spAutoFit/>
          </a:bodyPr>
          <a:lstStyle/>
          <a:p>
            <a:pPr algn="just"/>
            <a:r>
              <a:rPr lang="pt-BR" sz="2000" b="1" dirty="0">
                <a:solidFill>
                  <a:srgbClr val="1F497D"/>
                </a:solidFill>
                <a:effectLst>
                  <a:outerShdw blurRad="38100" dist="38100" dir="2700000" algn="tl">
                    <a:srgbClr val="000000">
                      <a:alpha val="43137"/>
                    </a:srgbClr>
                  </a:outerShdw>
                </a:effectLst>
                <a:latin typeface="Calibri"/>
              </a:rPr>
              <a:t>    </a:t>
            </a:r>
          </a:p>
          <a:p>
            <a:pPr algn="just"/>
            <a:r>
              <a:rPr lang="pt-BR" sz="2000" b="1" dirty="0">
                <a:solidFill>
                  <a:srgbClr val="1F497D"/>
                </a:solidFill>
                <a:effectLst>
                  <a:outerShdw blurRad="38100" dist="38100" dir="2700000" algn="tl">
                    <a:srgbClr val="000000">
                      <a:alpha val="43137"/>
                    </a:srgbClr>
                  </a:outerShdw>
                </a:effectLst>
                <a:latin typeface="Calibri"/>
              </a:rPr>
              <a:t>        </a:t>
            </a:r>
            <a:r>
              <a:rPr lang="pt-BR" sz="2800" b="1" dirty="0">
                <a:solidFill>
                  <a:srgbClr val="1F497D"/>
                </a:solidFill>
                <a:effectLst>
                  <a:outerShdw blurRad="38100" dist="38100" dir="2700000" algn="tl">
                    <a:srgbClr val="000000">
                      <a:alpha val="43137"/>
                    </a:srgbClr>
                  </a:outerShdw>
                </a:effectLst>
                <a:latin typeface="Calibri"/>
              </a:rPr>
              <a:t>- Consolidava-se a expansão comercial;</a:t>
            </a:r>
          </a:p>
          <a:p>
            <a:pPr algn="just"/>
            <a:endParaRPr lang="pt-BR" sz="2800" b="1" dirty="0">
              <a:solidFill>
                <a:srgbClr val="1F497D"/>
              </a:solidFill>
              <a:effectLst>
                <a:outerShdw blurRad="38100" dist="38100" dir="2700000" algn="tl">
                  <a:srgbClr val="000000">
                    <a:alpha val="43137"/>
                  </a:srgbClr>
                </a:outerShdw>
              </a:effectLst>
              <a:latin typeface="Calibri"/>
            </a:endParaRPr>
          </a:p>
          <a:p>
            <a:pPr algn="just"/>
            <a:r>
              <a:rPr lang="pt-BR" sz="2800" b="1" dirty="0">
                <a:solidFill>
                  <a:srgbClr val="1F497D"/>
                </a:solidFill>
                <a:effectLst>
                  <a:outerShdw blurRad="38100" dist="38100" dir="2700000" algn="tl">
                    <a:srgbClr val="000000">
                      <a:alpha val="43137"/>
                    </a:srgbClr>
                  </a:outerShdw>
                </a:effectLst>
                <a:latin typeface="Calibri"/>
              </a:rPr>
              <a:t>      - Consolidava-se as funções do dinheiro;</a:t>
            </a:r>
          </a:p>
          <a:p>
            <a:pPr algn="just"/>
            <a:endParaRPr lang="pt-BR" sz="2800" b="1" dirty="0">
              <a:solidFill>
                <a:srgbClr val="1F497D"/>
              </a:solidFill>
              <a:effectLst>
                <a:outerShdw blurRad="38100" dist="38100" dir="2700000" algn="tl">
                  <a:srgbClr val="000000">
                    <a:alpha val="43137"/>
                  </a:srgbClr>
                </a:outerShdw>
              </a:effectLst>
              <a:latin typeface="Calibri"/>
            </a:endParaRPr>
          </a:p>
          <a:p>
            <a:pPr algn="just"/>
            <a:r>
              <a:rPr lang="pt-BR" sz="2800" b="1" dirty="0">
                <a:solidFill>
                  <a:srgbClr val="1F497D"/>
                </a:solidFill>
                <a:effectLst>
                  <a:outerShdw blurRad="38100" dist="38100" dir="2700000" algn="tl">
                    <a:srgbClr val="000000">
                      <a:alpha val="43137"/>
                    </a:srgbClr>
                  </a:outerShdw>
                </a:effectLst>
                <a:latin typeface="Calibri"/>
              </a:rPr>
              <a:t>      - Criavam-se os impostos;</a:t>
            </a:r>
          </a:p>
          <a:p>
            <a:pPr algn="just"/>
            <a:endParaRPr lang="pt-BR" sz="2800" b="1" dirty="0">
              <a:solidFill>
                <a:srgbClr val="1F497D"/>
              </a:solidFill>
              <a:effectLst>
                <a:outerShdw blurRad="38100" dist="38100" dir="2700000" algn="tl">
                  <a:srgbClr val="000000">
                    <a:alpha val="43137"/>
                  </a:srgbClr>
                </a:outerShdw>
              </a:effectLst>
              <a:latin typeface="Calibri"/>
            </a:endParaRPr>
          </a:p>
          <a:p>
            <a:pPr algn="just"/>
            <a:r>
              <a:rPr lang="pt-BR" sz="2800" b="1" dirty="0">
                <a:solidFill>
                  <a:srgbClr val="1F497D"/>
                </a:solidFill>
                <a:effectLst>
                  <a:outerShdw blurRad="38100" dist="38100" dir="2700000" algn="tl">
                    <a:srgbClr val="000000">
                      <a:alpha val="43137"/>
                    </a:srgbClr>
                  </a:outerShdw>
                </a:effectLst>
                <a:latin typeface="Calibri"/>
              </a:rPr>
              <a:t>      - Aumentavam as despesas do Governo.</a:t>
            </a:r>
          </a:p>
        </p:txBody>
      </p:sp>
      <p:sp>
        <p:nvSpPr>
          <p:cNvPr id="5" name="CaixaDeTexto 4"/>
          <p:cNvSpPr txBox="1"/>
          <p:nvPr/>
        </p:nvSpPr>
        <p:spPr>
          <a:xfrm>
            <a:off x="1802136" y="1635099"/>
            <a:ext cx="4432932" cy="584775"/>
          </a:xfrm>
          <a:prstGeom prst="rect">
            <a:avLst/>
          </a:prstGeom>
          <a:noFill/>
        </p:spPr>
        <p:txBody>
          <a:bodyPr wrap="square" rtlCol="0">
            <a:spAutoFit/>
          </a:bodyPr>
          <a:lstStyle/>
          <a:p>
            <a:r>
              <a:rPr lang="pt-BR" sz="3200" b="1" dirty="0">
                <a:solidFill>
                  <a:srgbClr val="1F497D"/>
                </a:solidFill>
                <a:effectLst>
                  <a:outerShdw blurRad="38100" dist="38100" dir="2700000" algn="tl">
                    <a:srgbClr val="000000">
                      <a:alpha val="43137"/>
                    </a:srgbClr>
                  </a:outerShdw>
                </a:effectLst>
                <a:latin typeface="Calibri"/>
              </a:rPr>
              <a:t>Com o Império Romano:</a:t>
            </a:r>
          </a:p>
        </p:txBody>
      </p:sp>
    </p:spTree>
    <p:extLst>
      <p:ext uri="{BB962C8B-B14F-4D97-AF65-F5344CB8AC3E}">
        <p14:creationId xmlns:p14="http://schemas.microsoft.com/office/powerpoint/2010/main" val="1332842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7</a:t>
            </a:fld>
            <a:endParaRPr lang="pt-BR" dirty="0">
              <a:solidFill>
                <a:prstClr val="black">
                  <a:tint val="75000"/>
                </a:prstClr>
              </a:solidFill>
              <a:latin typeface="Calibri"/>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568" y="2136349"/>
            <a:ext cx="2097584" cy="3239512"/>
          </a:xfrm>
          <a:prstGeom prst="rect">
            <a:avLst/>
          </a:prstGeom>
        </p:spPr>
      </p:pic>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1905" y="2066990"/>
            <a:ext cx="5325293" cy="3378233"/>
          </a:xfrm>
          <a:prstGeom prst="rect">
            <a:avLst/>
          </a:prstGeom>
        </p:spPr>
      </p:pic>
      <p:sp>
        <p:nvSpPr>
          <p:cNvPr id="6" name="CaixaDeTexto 5"/>
          <p:cNvSpPr txBox="1"/>
          <p:nvPr/>
        </p:nvSpPr>
        <p:spPr>
          <a:xfrm>
            <a:off x="4655840" y="359597"/>
            <a:ext cx="3600400" cy="769441"/>
          </a:xfrm>
          <a:prstGeom prst="rect">
            <a:avLst/>
          </a:prstGeom>
          <a:noFill/>
        </p:spPr>
        <p:txBody>
          <a:bodyPr wrap="square" rtlCol="0">
            <a:spAutoFit/>
          </a:bodyPr>
          <a:lstStyle/>
          <a:p>
            <a:r>
              <a:rPr lang="pt-BR" sz="4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VESTUÁRIO</a:t>
            </a:r>
          </a:p>
        </p:txBody>
      </p:sp>
    </p:spTree>
    <p:extLst>
      <p:ext uri="{BB962C8B-B14F-4D97-AF65-F5344CB8AC3E}">
        <p14:creationId xmlns:p14="http://schemas.microsoft.com/office/powerpoint/2010/main" val="336901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70</a:t>
            </a:fld>
            <a:endParaRPr lang="pt-BR" dirty="0">
              <a:solidFill>
                <a:prstClr val="black">
                  <a:tint val="75000"/>
                </a:prstClr>
              </a:solidFill>
              <a:latin typeface="Calibri"/>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745" y="1"/>
            <a:ext cx="4176713" cy="31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ixaDeTexto 2"/>
          <p:cNvSpPr txBox="1"/>
          <p:nvPr/>
        </p:nvSpPr>
        <p:spPr>
          <a:xfrm>
            <a:off x="2351584" y="3356992"/>
            <a:ext cx="7416824" cy="2677656"/>
          </a:xfrm>
          <a:prstGeom prst="rect">
            <a:avLst/>
          </a:prstGeom>
          <a:noFill/>
        </p:spPr>
        <p:txBody>
          <a:bodyPr wrap="square" rtlCol="0">
            <a:spAutoFit/>
          </a:bodyPr>
          <a:lstStyle/>
          <a:p>
            <a:pPr algn="just"/>
            <a:r>
              <a:rPr lang="pt-BR" sz="2800" b="1" dirty="0">
                <a:solidFill>
                  <a:srgbClr val="1F497D"/>
                </a:solidFill>
                <a:effectLst>
                  <a:outerShdw blurRad="38100" dist="38100" dir="2700000" algn="tl">
                    <a:srgbClr val="000000">
                      <a:alpha val="43137"/>
                    </a:srgbClr>
                  </a:outerShdw>
                </a:effectLst>
                <a:latin typeface="Calibri"/>
              </a:rPr>
              <a:t>Na história da civilização de Roma, encontramos muitos dos elementos que caracterizam o Capitalismo.</a:t>
            </a:r>
          </a:p>
          <a:p>
            <a:pPr algn="just"/>
            <a:endParaRPr lang="pt-BR" sz="2800" b="1" dirty="0">
              <a:solidFill>
                <a:srgbClr val="1F497D"/>
              </a:solidFill>
              <a:effectLst>
                <a:outerShdw blurRad="38100" dist="38100" dir="2700000" algn="tl">
                  <a:srgbClr val="000000">
                    <a:alpha val="43137"/>
                  </a:srgbClr>
                </a:outerShdw>
              </a:effectLst>
              <a:latin typeface="Calibri"/>
            </a:endParaRPr>
          </a:p>
          <a:p>
            <a:pPr algn="just"/>
            <a:r>
              <a:rPr lang="pt-BR" sz="2800" b="1" dirty="0">
                <a:solidFill>
                  <a:srgbClr val="1F497D"/>
                </a:solidFill>
                <a:effectLst>
                  <a:outerShdw blurRad="38100" dist="38100" dir="2700000" algn="tl">
                    <a:srgbClr val="000000">
                      <a:alpha val="43137"/>
                    </a:srgbClr>
                  </a:outerShdw>
                </a:effectLst>
                <a:latin typeface="Calibri"/>
              </a:rPr>
              <a:t>Os romanos foram os principais estadistas, juristas e construtores de impérios</a:t>
            </a:r>
          </a:p>
        </p:txBody>
      </p:sp>
    </p:spTree>
    <p:extLst>
      <p:ext uri="{BB962C8B-B14F-4D97-AF65-F5344CB8AC3E}">
        <p14:creationId xmlns:p14="http://schemas.microsoft.com/office/powerpoint/2010/main" val="17167189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71</a:t>
            </a:fld>
            <a:endParaRPr lang="pt-BR" dirty="0">
              <a:solidFill>
                <a:prstClr val="black">
                  <a:tint val="75000"/>
                </a:prstClr>
              </a:solidFill>
              <a:latin typeface="Calibri"/>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5480" y="1234716"/>
            <a:ext cx="6962200" cy="3018119"/>
          </a:xfrm>
          <a:prstGeom prst="rect">
            <a:avLst/>
          </a:prstGeom>
        </p:spPr>
      </p:pic>
      <p:sp>
        <p:nvSpPr>
          <p:cNvPr id="4" name="CaixaDeTexto 3"/>
          <p:cNvSpPr txBox="1"/>
          <p:nvPr/>
        </p:nvSpPr>
        <p:spPr>
          <a:xfrm>
            <a:off x="1919420" y="-97861"/>
            <a:ext cx="8281150" cy="923330"/>
          </a:xfrm>
          <a:prstGeom prst="rect">
            <a:avLst/>
          </a:prstGeom>
          <a:noFill/>
        </p:spPr>
        <p:txBody>
          <a:bodyPr wrap="square" rtlCol="0">
            <a:spAutoFit/>
          </a:bodyPr>
          <a:lstStyle/>
          <a:p>
            <a:r>
              <a:rPr lang="pt-BR" dirty="0">
                <a:solidFill>
                  <a:prstClr val="black"/>
                </a:solidFill>
                <a:latin typeface="Calibri"/>
              </a:rPr>
              <a:t>                        </a:t>
            </a:r>
            <a:r>
              <a:rPr lang="pt-BR" sz="5400" b="1" dirty="0">
                <a:solidFill>
                  <a:srgbClr val="FFC000"/>
                </a:solidFill>
                <a:latin typeface="Algerian" panose="04020705040A02060702" pitchFamily="82" charset="0"/>
                <a:ea typeface="MS Gothic" panose="020B0609070205080204" pitchFamily="49" charset="-128"/>
              </a:rPr>
              <a:t>A ECONOMIA  NA</a:t>
            </a:r>
          </a:p>
        </p:txBody>
      </p:sp>
      <p:sp>
        <p:nvSpPr>
          <p:cNvPr id="5" name="CaixaDeTexto 4"/>
          <p:cNvSpPr txBox="1"/>
          <p:nvPr/>
        </p:nvSpPr>
        <p:spPr>
          <a:xfrm>
            <a:off x="1768673" y="4653171"/>
            <a:ext cx="8569190" cy="2215991"/>
          </a:xfrm>
          <a:prstGeom prst="rect">
            <a:avLst/>
          </a:prstGeom>
          <a:noFill/>
        </p:spPr>
        <p:txBody>
          <a:bodyPr wrap="square" rtlCol="0">
            <a:spAutoFit/>
          </a:bodyPr>
          <a:lstStyle/>
          <a:p>
            <a:pPr algn="just"/>
            <a:r>
              <a:rPr lang="pt-BR" sz="2400" b="1" dirty="0">
                <a:solidFill>
                  <a:srgbClr val="1F497D"/>
                </a:solidFill>
                <a:latin typeface="Calibri"/>
              </a:rPr>
              <a:t>A Idade Média, surgiu com o declínio do Império Romano, por volta de 476 D.C. esse período , um dos mais longos da história, durou dos anos 500 a 1500.</a:t>
            </a:r>
          </a:p>
          <a:p>
            <a:pPr algn="just"/>
            <a:r>
              <a:rPr lang="pt-BR" sz="2400" b="1" dirty="0">
                <a:solidFill>
                  <a:srgbClr val="1F497D"/>
                </a:solidFill>
                <a:latin typeface="Calibri"/>
              </a:rPr>
              <a:t>Com a Idade Média, abriu-se uma nova era chamada o chamado Feudalismo.</a:t>
            </a:r>
          </a:p>
          <a:p>
            <a:endParaRPr lang="pt-BR" dirty="0">
              <a:solidFill>
                <a:prstClr val="black"/>
              </a:solidFill>
              <a:latin typeface="Calibri"/>
            </a:endParaRPr>
          </a:p>
        </p:txBody>
      </p:sp>
    </p:spTree>
    <p:extLst>
      <p:ext uri="{BB962C8B-B14F-4D97-AF65-F5344CB8AC3E}">
        <p14:creationId xmlns:p14="http://schemas.microsoft.com/office/powerpoint/2010/main" val="23132536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72</a:t>
            </a:fld>
            <a:endParaRPr lang="pt-BR" dirty="0">
              <a:solidFill>
                <a:prstClr val="black">
                  <a:tint val="75000"/>
                </a:prstClr>
              </a:solidFill>
              <a:latin typeface="Calibri"/>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310" y="244558"/>
            <a:ext cx="7881257" cy="3981194"/>
          </a:xfrm>
          <a:prstGeom prst="rect">
            <a:avLst/>
          </a:prstGeom>
        </p:spPr>
      </p:pic>
      <p:sp>
        <p:nvSpPr>
          <p:cNvPr id="5" name="CaixaDeTexto 4"/>
          <p:cNvSpPr txBox="1"/>
          <p:nvPr/>
        </p:nvSpPr>
        <p:spPr>
          <a:xfrm>
            <a:off x="766292" y="3827582"/>
            <a:ext cx="10659292" cy="2246769"/>
          </a:xfrm>
          <a:prstGeom prst="rect">
            <a:avLst/>
          </a:prstGeom>
          <a:noFill/>
        </p:spPr>
        <p:txBody>
          <a:bodyPr wrap="square" rtlCol="0">
            <a:spAutoFit/>
          </a:bodyPr>
          <a:lstStyle/>
          <a:p>
            <a:pPr algn="just"/>
            <a:r>
              <a:rPr lang="pt-BR" sz="2800" b="1" dirty="0">
                <a:solidFill>
                  <a:srgbClr val="1F497D"/>
                </a:solidFill>
                <a:effectLst>
                  <a:outerShdw blurRad="38100" dist="38100" dir="2700000" algn="tl">
                    <a:srgbClr val="000000">
                      <a:alpha val="43137"/>
                    </a:srgbClr>
                  </a:outerShdw>
                </a:effectLst>
                <a:latin typeface="Calibri"/>
              </a:rPr>
              <a:t>Os senhores davam terras aos seus vassalos, para serem cultivadas, em troca de pagamentos, alimentos e proteção militar</a:t>
            </a:r>
          </a:p>
          <a:p>
            <a:pPr algn="just"/>
            <a:endParaRPr lang="pt-BR" sz="2800" b="1" dirty="0">
              <a:solidFill>
                <a:srgbClr val="1F497D"/>
              </a:solidFill>
              <a:effectLst>
                <a:outerShdw blurRad="38100" dist="38100" dir="2700000" algn="tl">
                  <a:srgbClr val="000000">
                    <a:alpha val="43137"/>
                  </a:srgbClr>
                </a:outerShdw>
              </a:effectLst>
              <a:latin typeface="Calibri"/>
            </a:endParaRPr>
          </a:p>
          <a:p>
            <a:pPr algn="just"/>
            <a:r>
              <a:rPr lang="pt-BR" sz="2800" b="1" dirty="0">
                <a:solidFill>
                  <a:srgbClr val="1F497D"/>
                </a:solidFill>
                <a:effectLst>
                  <a:outerShdw blurRad="38100" dist="38100" dir="2700000" algn="tl">
                    <a:srgbClr val="000000">
                      <a:alpha val="43137"/>
                    </a:srgbClr>
                  </a:outerShdw>
                </a:effectLst>
                <a:latin typeface="Calibri"/>
              </a:rPr>
              <a:t>Os  vassalos não eram livres, estavam ligados a terra e ao seu senhor mas não constituíam propriedade como o escravo. </a:t>
            </a:r>
          </a:p>
        </p:txBody>
      </p:sp>
    </p:spTree>
    <p:extLst>
      <p:ext uri="{BB962C8B-B14F-4D97-AF65-F5344CB8AC3E}">
        <p14:creationId xmlns:p14="http://schemas.microsoft.com/office/powerpoint/2010/main" val="5507368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73</a:t>
            </a:fld>
            <a:endParaRPr lang="pt-BR" dirty="0">
              <a:solidFill>
                <a:prstClr val="black">
                  <a:tint val="75000"/>
                </a:prstClr>
              </a:solidFill>
              <a:latin typeface="Calibri"/>
            </a:endParaRPr>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3530" y="581490"/>
            <a:ext cx="2536722" cy="2167667"/>
          </a:xfrm>
          <a:prstGeom prst="rect">
            <a:avLst/>
          </a:prstGeom>
        </p:spPr>
      </p:pic>
      <p:sp>
        <p:nvSpPr>
          <p:cNvPr id="4" name="CaixaDeTexto 3"/>
          <p:cNvSpPr txBox="1"/>
          <p:nvPr/>
        </p:nvSpPr>
        <p:spPr>
          <a:xfrm>
            <a:off x="718457" y="3284985"/>
            <a:ext cx="10863943" cy="3416320"/>
          </a:xfrm>
          <a:prstGeom prst="rect">
            <a:avLst/>
          </a:prstGeom>
          <a:noFill/>
        </p:spPr>
        <p:txBody>
          <a:bodyPr wrap="square" rtlCol="0">
            <a:spAutoFit/>
          </a:bodyPr>
          <a:lstStyle/>
          <a:p>
            <a:pPr algn="just"/>
            <a:r>
              <a:rPr lang="pt-BR" sz="2800" b="1" dirty="0">
                <a:solidFill>
                  <a:srgbClr val="1F497D"/>
                </a:solidFill>
                <a:effectLst>
                  <a:outerShdw blurRad="38100" dist="38100" dir="2700000" algn="tl">
                    <a:srgbClr val="000000">
                      <a:alpha val="43137"/>
                    </a:srgbClr>
                  </a:outerShdw>
                </a:effectLst>
                <a:latin typeface="Calibri"/>
              </a:rPr>
              <a:t>A teologia católica exerceu um poder muito grande sobre o pensamento econômico da Idade Média.</a:t>
            </a:r>
          </a:p>
          <a:p>
            <a:pPr algn="just"/>
            <a:endParaRPr lang="pt-BR" sz="2800" b="1" dirty="0">
              <a:solidFill>
                <a:srgbClr val="1F497D"/>
              </a:solidFill>
              <a:effectLst>
                <a:outerShdw blurRad="38100" dist="38100" dir="2700000" algn="tl">
                  <a:srgbClr val="000000">
                    <a:alpha val="43137"/>
                  </a:srgbClr>
                </a:outerShdw>
              </a:effectLst>
              <a:latin typeface="Calibri"/>
            </a:endParaRPr>
          </a:p>
          <a:p>
            <a:pPr algn="just"/>
            <a:r>
              <a:rPr lang="pt-BR" sz="2800" b="1" dirty="0">
                <a:solidFill>
                  <a:srgbClr val="1F497D"/>
                </a:solidFill>
                <a:effectLst>
                  <a:outerShdw blurRad="38100" dist="38100" dir="2700000" algn="tl">
                    <a:srgbClr val="000000">
                      <a:alpha val="43137"/>
                    </a:srgbClr>
                  </a:outerShdw>
                </a:effectLst>
                <a:latin typeface="Calibri"/>
              </a:rPr>
              <a:t>A propriedade privada era permitida, desde que usada com moderação, havia uma ideia de moderação na conduta humana, o que levava às concepções de justiça nas trocas, nos preços e nas remunerações.</a:t>
            </a:r>
          </a:p>
          <a:p>
            <a:pPr algn="just"/>
            <a:endParaRPr lang="pt-BR" sz="2400" b="1" dirty="0">
              <a:solidFill>
                <a:srgbClr val="1F497D"/>
              </a:solidFill>
              <a:latin typeface="Calibri"/>
            </a:endParaRPr>
          </a:p>
          <a:p>
            <a:pPr algn="just"/>
            <a:endParaRPr lang="pt-BR" sz="2400" b="1" dirty="0">
              <a:solidFill>
                <a:srgbClr val="1F497D"/>
              </a:solidFill>
              <a:latin typeface="Calibri"/>
            </a:endParaRPr>
          </a:p>
        </p:txBody>
      </p:sp>
    </p:spTree>
    <p:extLst>
      <p:ext uri="{BB962C8B-B14F-4D97-AF65-F5344CB8AC3E}">
        <p14:creationId xmlns:p14="http://schemas.microsoft.com/office/powerpoint/2010/main" val="2325952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74</a:t>
            </a:fld>
            <a:endParaRPr lang="pt-BR" dirty="0">
              <a:solidFill>
                <a:prstClr val="black">
                  <a:tint val="75000"/>
                </a:prstClr>
              </a:solidFill>
              <a:latin typeface="Calibri"/>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056" y="116740"/>
            <a:ext cx="3120108" cy="266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ixaDeTexto 2"/>
          <p:cNvSpPr txBox="1"/>
          <p:nvPr/>
        </p:nvSpPr>
        <p:spPr>
          <a:xfrm>
            <a:off x="888274" y="2999483"/>
            <a:ext cx="10694126" cy="3539430"/>
          </a:xfrm>
          <a:prstGeom prst="rect">
            <a:avLst/>
          </a:prstGeom>
          <a:noFill/>
        </p:spPr>
        <p:txBody>
          <a:bodyPr wrap="square" rtlCol="0">
            <a:spAutoFit/>
          </a:bodyPr>
          <a:lstStyle/>
          <a:p>
            <a:pPr algn="just"/>
            <a:r>
              <a:rPr lang="pt-BR" sz="2800" b="1" dirty="0">
                <a:solidFill>
                  <a:srgbClr val="1F497D"/>
                </a:solidFill>
                <a:effectLst>
                  <a:outerShdw blurRad="38100" dist="38100" dir="2700000" algn="tl">
                    <a:srgbClr val="000000">
                      <a:alpha val="43137"/>
                    </a:srgbClr>
                  </a:outerShdw>
                </a:effectLst>
                <a:latin typeface="Calibri"/>
              </a:rPr>
              <a:t>O empréstimo a juros era condenado pela igreja, pois contraria a ideia de justiça nas trocas, haja vista, que o valor reembolsado seria maior que o emprestado. </a:t>
            </a:r>
          </a:p>
          <a:p>
            <a:pPr algn="just"/>
            <a:endParaRPr lang="pt-BR" sz="2800" b="1" dirty="0">
              <a:solidFill>
                <a:srgbClr val="1F497D"/>
              </a:solidFill>
              <a:effectLst>
                <a:outerShdw blurRad="38100" dist="38100" dir="2700000" algn="tl">
                  <a:srgbClr val="000000">
                    <a:alpha val="43137"/>
                  </a:srgbClr>
                </a:outerShdw>
              </a:effectLst>
              <a:latin typeface="Calibri"/>
            </a:endParaRPr>
          </a:p>
          <a:p>
            <a:pPr algn="just"/>
            <a:r>
              <a:rPr lang="pt-BR" sz="2800" b="1" dirty="0">
                <a:solidFill>
                  <a:srgbClr val="1F497D"/>
                </a:solidFill>
                <a:effectLst>
                  <a:outerShdw blurRad="38100" dist="38100" dir="2700000" algn="tl">
                    <a:srgbClr val="000000">
                      <a:alpha val="43137"/>
                    </a:srgbClr>
                  </a:outerShdw>
                </a:effectLst>
                <a:latin typeface="Calibri"/>
              </a:rPr>
              <a:t>Diferente do pensamento capitalista, o pensamento cristão condenava a acumulação de capital (riqueza) e a exploração do homem pelo homem. </a:t>
            </a:r>
          </a:p>
          <a:p>
            <a:pPr algn="just"/>
            <a:endParaRPr lang="pt-BR" sz="2800" dirty="0">
              <a:solidFill>
                <a:prstClr val="black"/>
              </a:solidFill>
              <a:latin typeface="Calibri"/>
            </a:endParaRPr>
          </a:p>
        </p:txBody>
      </p:sp>
    </p:spTree>
    <p:extLst>
      <p:ext uri="{BB962C8B-B14F-4D97-AF65-F5344CB8AC3E}">
        <p14:creationId xmlns:p14="http://schemas.microsoft.com/office/powerpoint/2010/main" val="42425480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75</a:t>
            </a:fld>
            <a:endParaRPr lang="pt-BR" dirty="0">
              <a:solidFill>
                <a:prstClr val="black">
                  <a:tint val="75000"/>
                </a:prstClr>
              </a:solidFill>
              <a:latin typeface="Calibri"/>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3025" y="547810"/>
            <a:ext cx="5734575" cy="2929684"/>
          </a:xfrm>
          <a:prstGeom prst="rect">
            <a:avLst/>
          </a:prstGeom>
        </p:spPr>
      </p:pic>
      <p:sp>
        <p:nvSpPr>
          <p:cNvPr id="5" name="CaixaDeTexto 4"/>
          <p:cNvSpPr txBox="1"/>
          <p:nvPr/>
        </p:nvSpPr>
        <p:spPr>
          <a:xfrm>
            <a:off x="1084216" y="4397924"/>
            <a:ext cx="10406743" cy="1815882"/>
          </a:xfrm>
          <a:prstGeom prst="rect">
            <a:avLst/>
          </a:prstGeom>
          <a:noFill/>
        </p:spPr>
        <p:txBody>
          <a:bodyPr wrap="square" rtlCol="0">
            <a:spAutoFit/>
          </a:bodyPr>
          <a:lstStyle/>
          <a:p>
            <a:pPr algn="just"/>
            <a:r>
              <a:rPr lang="pt-BR" sz="2800" b="1" dirty="0">
                <a:solidFill>
                  <a:srgbClr val="1F497D"/>
                </a:solidFill>
                <a:effectLst>
                  <a:outerShdw blurRad="38100" dist="38100" dir="2700000" algn="tl">
                    <a:srgbClr val="000000">
                      <a:alpha val="43137"/>
                    </a:srgbClr>
                  </a:outerShdw>
                </a:effectLst>
                <a:latin typeface="Calibri"/>
              </a:rPr>
              <a:t>O mundo novo surge, com o crescimento e o desenvolvimento das cidades, as novas políticas e as profundas mudanças do tempo medieval, fazem com que grandes transformações começam a ocorrer, tanto em matéria comercial como de produção.</a:t>
            </a:r>
          </a:p>
        </p:txBody>
      </p:sp>
    </p:spTree>
    <p:extLst>
      <p:ext uri="{BB962C8B-B14F-4D97-AF65-F5344CB8AC3E}">
        <p14:creationId xmlns:p14="http://schemas.microsoft.com/office/powerpoint/2010/main" val="7289669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76</a:t>
            </a:fld>
            <a:endParaRPr lang="pt-BR" dirty="0">
              <a:solidFill>
                <a:prstClr val="black">
                  <a:tint val="75000"/>
                </a:prstClr>
              </a:solidFill>
              <a:latin typeface="Calibri"/>
            </a:endParaRPr>
          </a:p>
        </p:txBody>
      </p:sp>
      <p:sp>
        <p:nvSpPr>
          <p:cNvPr id="4" name="CaixaDeTexto 3"/>
          <p:cNvSpPr txBox="1"/>
          <p:nvPr/>
        </p:nvSpPr>
        <p:spPr>
          <a:xfrm>
            <a:off x="1775520" y="1009203"/>
            <a:ext cx="8497060" cy="1569660"/>
          </a:xfrm>
          <a:prstGeom prst="rect">
            <a:avLst/>
          </a:prstGeom>
          <a:noFill/>
        </p:spPr>
        <p:txBody>
          <a:bodyPr wrap="square" rtlCol="0">
            <a:spAutoFit/>
          </a:bodyPr>
          <a:lstStyle/>
          <a:p>
            <a:pPr algn="just"/>
            <a:r>
              <a:rPr lang="pt-BR" sz="2400" b="1" dirty="0">
                <a:solidFill>
                  <a:srgbClr val="1F497D"/>
                </a:solidFill>
                <a:effectLst>
                  <a:outerShdw blurRad="38100" dist="38100" dir="2700000" algn="tl">
                    <a:srgbClr val="000000">
                      <a:alpha val="43137"/>
                    </a:srgbClr>
                  </a:outerShdw>
                </a:effectLst>
                <a:latin typeface="Calibri"/>
              </a:rPr>
              <a:t>O pensamento religioso se enfraquecia, operava-se uma forte centralização política, ocorrendo a criação das nações modernas e das monarquias absolutas. O  Estado passou a ocupar o lugar da igreja na função de supervisionar o bem estar da coletividade.</a:t>
            </a:r>
          </a:p>
        </p:txBody>
      </p:sp>
      <p:sp>
        <p:nvSpPr>
          <p:cNvPr id="5" name="CaixaDeTexto 4"/>
          <p:cNvSpPr txBox="1"/>
          <p:nvPr/>
        </p:nvSpPr>
        <p:spPr>
          <a:xfrm>
            <a:off x="1805088" y="2996953"/>
            <a:ext cx="8577976" cy="830997"/>
          </a:xfrm>
          <a:prstGeom prst="rect">
            <a:avLst/>
          </a:prstGeom>
          <a:noFill/>
        </p:spPr>
        <p:txBody>
          <a:bodyPr wrap="square" rtlCol="0">
            <a:spAutoFit/>
          </a:bodyPr>
          <a:lstStyle/>
          <a:p>
            <a:pPr algn="just"/>
            <a:r>
              <a:rPr lang="pt-BR" sz="2400" b="1" dirty="0">
                <a:solidFill>
                  <a:srgbClr val="1F497D"/>
                </a:solidFill>
                <a:effectLst>
                  <a:outerShdw blurRad="38100" dist="38100" dir="2700000" algn="tl">
                    <a:srgbClr val="000000">
                      <a:alpha val="43137"/>
                    </a:srgbClr>
                  </a:outerShdw>
                </a:effectLst>
                <a:latin typeface="Calibri"/>
              </a:rPr>
              <a:t>Enriquecer não constituía mais um pecado. A cobrança de juros e a obtenção de lucros passaram  a ser aceitas.</a:t>
            </a:r>
          </a:p>
        </p:txBody>
      </p:sp>
      <p:sp>
        <p:nvSpPr>
          <p:cNvPr id="8" name="CaixaDeTexto 7"/>
          <p:cNvSpPr txBox="1"/>
          <p:nvPr/>
        </p:nvSpPr>
        <p:spPr>
          <a:xfrm>
            <a:off x="4367808" y="122729"/>
            <a:ext cx="3867790" cy="707886"/>
          </a:xfrm>
          <a:prstGeom prst="rect">
            <a:avLst/>
          </a:prstGeom>
          <a:noFill/>
        </p:spPr>
        <p:txBody>
          <a:bodyPr wrap="none" rtlCol="0">
            <a:spAutoFit/>
          </a:bodyPr>
          <a:lstStyle/>
          <a:p>
            <a:r>
              <a:rPr lang="pt-BR"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MERCANTILISMO</a:t>
            </a:r>
          </a:p>
        </p:txBody>
      </p:sp>
      <p:sp>
        <p:nvSpPr>
          <p:cNvPr id="9" name="CaixaDeTexto 8"/>
          <p:cNvSpPr txBox="1"/>
          <p:nvPr/>
        </p:nvSpPr>
        <p:spPr>
          <a:xfrm>
            <a:off x="1790127" y="4365105"/>
            <a:ext cx="8314109" cy="1846659"/>
          </a:xfrm>
          <a:prstGeom prst="rect">
            <a:avLst/>
          </a:prstGeom>
          <a:noFill/>
        </p:spPr>
        <p:txBody>
          <a:bodyPr wrap="square" rtlCol="0">
            <a:spAutoFit/>
          </a:bodyPr>
          <a:lstStyle/>
          <a:p>
            <a:pPr algn="just"/>
            <a:r>
              <a:rPr lang="pt-BR" sz="2400" b="1" dirty="0">
                <a:solidFill>
                  <a:srgbClr val="1F497D"/>
                </a:solidFill>
                <a:effectLst>
                  <a:outerShdw blurRad="38100" dist="38100" dir="2700000" algn="tl">
                    <a:srgbClr val="000000">
                      <a:alpha val="43137"/>
                    </a:srgbClr>
                  </a:outerShdw>
                </a:effectLst>
                <a:latin typeface="Calibri"/>
              </a:rPr>
              <a:t>Podemos definir o Mercantilismo como sendo a política adotada na Europa, cujo objetivo principal era alcançar o máximo possível de desenvolvimento econômico, através do acúmulo de riquezas. </a:t>
            </a:r>
          </a:p>
          <a:p>
            <a:pPr algn="just"/>
            <a:endParaRPr lang="pt-BR" dirty="0">
              <a:solidFill>
                <a:prstClr val="black"/>
              </a:solidFill>
              <a:latin typeface="Calibri"/>
            </a:endParaRPr>
          </a:p>
        </p:txBody>
      </p:sp>
    </p:spTree>
    <p:extLst>
      <p:ext uri="{BB962C8B-B14F-4D97-AF65-F5344CB8AC3E}">
        <p14:creationId xmlns:p14="http://schemas.microsoft.com/office/powerpoint/2010/main" val="29266919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77</a:t>
            </a:fld>
            <a:endParaRPr lang="pt-BR" dirty="0">
              <a:solidFill>
                <a:prstClr val="black">
                  <a:tint val="75000"/>
                </a:prstClr>
              </a:solidFill>
              <a:latin typeface="Calibri"/>
            </a:endParaRPr>
          </a:p>
        </p:txBody>
      </p:sp>
      <p:sp>
        <p:nvSpPr>
          <p:cNvPr id="4" name="CaixaDeTexto 3"/>
          <p:cNvSpPr txBox="1"/>
          <p:nvPr/>
        </p:nvSpPr>
        <p:spPr>
          <a:xfrm>
            <a:off x="2855550" y="27330"/>
            <a:ext cx="6624920" cy="1231106"/>
          </a:xfrm>
          <a:prstGeom prst="rect">
            <a:avLst/>
          </a:prstGeom>
          <a:noFill/>
        </p:spPr>
        <p:txBody>
          <a:bodyPr wrap="square" rtlCol="0">
            <a:spAutoFit/>
          </a:bodyPr>
          <a:lstStyle/>
          <a:p>
            <a:r>
              <a:rPr lang="pt-BR" b="1" dirty="0">
                <a:solidFill>
                  <a:srgbClr val="1F497D"/>
                </a:solidFill>
                <a:effectLst>
                  <a:outerShdw blurRad="38100" dist="38100" dir="2700000" algn="tl">
                    <a:srgbClr val="000000">
                      <a:alpha val="43137"/>
                    </a:srgbClr>
                  </a:outerShdw>
                </a:effectLst>
                <a:latin typeface="Calibri"/>
              </a:rPr>
              <a:t>               </a:t>
            </a:r>
            <a:r>
              <a:rPr lang="pt-BR" sz="2800" b="1" dirty="0">
                <a:solidFill>
                  <a:srgbClr val="1F497D"/>
                </a:solidFill>
                <a:effectLst>
                  <a:outerShdw blurRad="38100" dist="38100" dir="2700000" algn="tl">
                    <a:srgbClr val="000000">
                      <a:alpha val="43137"/>
                    </a:srgbClr>
                  </a:outerShdw>
                </a:effectLst>
                <a:latin typeface="Calibri"/>
              </a:rPr>
              <a:t>PRINCIPAIS MODELOS DO SISTEMA </a:t>
            </a:r>
          </a:p>
          <a:p>
            <a:r>
              <a:rPr lang="pt-BR" sz="2800" b="1" dirty="0">
                <a:solidFill>
                  <a:srgbClr val="1F497D"/>
                </a:solidFill>
                <a:effectLst>
                  <a:outerShdw blurRad="38100" dist="38100" dir="2700000" algn="tl">
                    <a:srgbClr val="000000">
                      <a:alpha val="43137"/>
                    </a:srgbClr>
                  </a:outerShdw>
                </a:effectLst>
                <a:latin typeface="Calibri"/>
              </a:rPr>
              <a:t>               ECONÔMICO MERCANTILISTA</a:t>
            </a:r>
          </a:p>
          <a:p>
            <a:endParaRPr lang="pt-BR" dirty="0">
              <a:solidFill>
                <a:prstClr val="black"/>
              </a:solidFill>
              <a:latin typeface="Calibri"/>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640" y="1052670"/>
            <a:ext cx="5040700" cy="3024420"/>
          </a:xfrm>
          <a:prstGeom prst="rect">
            <a:avLst/>
          </a:prstGeom>
        </p:spPr>
      </p:pic>
      <p:sp>
        <p:nvSpPr>
          <p:cNvPr id="6" name="CaixaDeTexto 5"/>
          <p:cNvSpPr txBox="1"/>
          <p:nvPr/>
        </p:nvSpPr>
        <p:spPr>
          <a:xfrm>
            <a:off x="1991430" y="4581160"/>
            <a:ext cx="8209140" cy="1938992"/>
          </a:xfrm>
          <a:prstGeom prst="rect">
            <a:avLst/>
          </a:prstGeom>
          <a:noFill/>
        </p:spPr>
        <p:txBody>
          <a:bodyPr wrap="square" rtlCol="0">
            <a:spAutoFit/>
          </a:bodyPr>
          <a:lstStyle/>
          <a:p>
            <a:pPr algn="just"/>
            <a:r>
              <a:rPr lang="pt-BR" sz="2400" b="1" u="sng" dirty="0">
                <a:solidFill>
                  <a:srgbClr val="1F497D"/>
                </a:solidFill>
                <a:effectLst>
                  <a:outerShdw blurRad="38100" dist="38100" dir="2700000" algn="tl">
                    <a:srgbClr val="000000">
                      <a:alpha val="43137"/>
                    </a:srgbClr>
                  </a:outerShdw>
                </a:effectLst>
                <a:latin typeface="Calibri"/>
              </a:rPr>
              <a:t>INDUSTRIALIZAÇÃO</a:t>
            </a:r>
            <a:r>
              <a:rPr lang="pt-BR" sz="2400" b="1" dirty="0">
                <a:solidFill>
                  <a:srgbClr val="1F497D"/>
                </a:solidFill>
                <a:effectLst>
                  <a:outerShdw blurRad="38100" dist="38100" dir="2700000" algn="tl">
                    <a:srgbClr val="000000">
                      <a:alpha val="43137"/>
                    </a:srgbClr>
                  </a:outerShdw>
                </a:effectLst>
                <a:latin typeface="Calibri"/>
              </a:rPr>
              <a:t>: o governo estimulava o desenvolvimento de indústrias em seus territórios. Como o produto industrializado era mais caro que as matérias-primas ou gêneros agrícolas, exportar manufaturados era certeza de bons lucros.</a:t>
            </a:r>
            <a:endParaRPr lang="pt-BR" sz="2400" b="1" u="sng" dirty="0">
              <a:solidFill>
                <a:srgbClr val="1F497D"/>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16096179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78</a:t>
            </a:fld>
            <a:endParaRPr lang="pt-BR" dirty="0">
              <a:solidFill>
                <a:prstClr val="black">
                  <a:tint val="75000"/>
                </a:prstClr>
              </a:solidFill>
              <a:latin typeface="Calibri"/>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8982" y="1231106"/>
            <a:ext cx="5458618" cy="3802632"/>
          </a:xfrm>
          <a:prstGeom prst="rect">
            <a:avLst/>
          </a:prstGeom>
        </p:spPr>
      </p:pic>
      <p:sp>
        <p:nvSpPr>
          <p:cNvPr id="4" name="CaixaDeTexto 3"/>
          <p:cNvSpPr txBox="1"/>
          <p:nvPr/>
        </p:nvSpPr>
        <p:spPr>
          <a:xfrm>
            <a:off x="2135450" y="5157240"/>
            <a:ext cx="7993110" cy="1569660"/>
          </a:xfrm>
          <a:prstGeom prst="rect">
            <a:avLst/>
          </a:prstGeom>
          <a:noFill/>
        </p:spPr>
        <p:txBody>
          <a:bodyPr wrap="square" rtlCol="0">
            <a:spAutoFit/>
          </a:bodyPr>
          <a:lstStyle/>
          <a:p>
            <a:pPr algn="just"/>
            <a:r>
              <a:rPr lang="pt-BR" sz="2400" b="1" u="sng" dirty="0">
                <a:solidFill>
                  <a:srgbClr val="1F497D"/>
                </a:solidFill>
                <a:effectLst>
                  <a:outerShdw blurRad="38100" dist="38100" dir="2700000" algn="tl">
                    <a:srgbClr val="000000">
                      <a:alpha val="43137"/>
                    </a:srgbClr>
                  </a:outerShdw>
                </a:effectLst>
                <a:latin typeface="Calibri"/>
              </a:rPr>
              <a:t>BALANÇA COMERCIAL FAVORÁVEL</a:t>
            </a:r>
            <a:r>
              <a:rPr lang="pt-BR" sz="2400" b="1" dirty="0">
                <a:solidFill>
                  <a:srgbClr val="1F497D"/>
                </a:solidFill>
                <a:effectLst>
                  <a:outerShdw blurRad="38100" dist="38100" dir="2700000" algn="tl">
                    <a:srgbClr val="000000">
                      <a:alpha val="43137"/>
                    </a:srgbClr>
                  </a:outerShdw>
                </a:effectLst>
                <a:latin typeface="Calibri"/>
              </a:rPr>
              <a:t>: o esforço era para exportar mais do que importar, desta forma entraria mais divisas do que saiam, deixando o país em uma situação favorável.</a:t>
            </a:r>
            <a:endParaRPr lang="pt-BR" sz="2400" b="1" u="sng" dirty="0">
              <a:solidFill>
                <a:srgbClr val="1F497D"/>
              </a:solidFill>
              <a:effectLst>
                <a:outerShdw blurRad="38100" dist="38100" dir="2700000" algn="tl">
                  <a:srgbClr val="000000">
                    <a:alpha val="43137"/>
                  </a:srgbClr>
                </a:outerShdw>
              </a:effectLst>
              <a:latin typeface="Calibri"/>
            </a:endParaRPr>
          </a:p>
        </p:txBody>
      </p:sp>
      <p:sp>
        <p:nvSpPr>
          <p:cNvPr id="5" name="CaixaDeTexto 4"/>
          <p:cNvSpPr txBox="1"/>
          <p:nvPr/>
        </p:nvSpPr>
        <p:spPr>
          <a:xfrm>
            <a:off x="3359620" y="0"/>
            <a:ext cx="6490254" cy="1231106"/>
          </a:xfrm>
          <a:prstGeom prst="rect">
            <a:avLst/>
          </a:prstGeom>
          <a:noFill/>
        </p:spPr>
        <p:txBody>
          <a:bodyPr wrap="square" rtlCol="0">
            <a:spAutoFit/>
          </a:bodyPr>
          <a:lstStyle/>
          <a:p>
            <a:r>
              <a:rPr lang="pt-BR" sz="2800" b="1" dirty="0">
                <a:solidFill>
                  <a:srgbClr val="1F497D"/>
                </a:solidFill>
                <a:effectLst>
                  <a:outerShdw blurRad="38100" dist="38100" dir="2700000" algn="tl">
                    <a:srgbClr val="000000">
                      <a:alpha val="43137"/>
                    </a:srgbClr>
                  </a:outerShdw>
                </a:effectLst>
                <a:latin typeface="Calibri"/>
              </a:rPr>
              <a:t>PRINCIPAIS MODELOS DO SISTEMA </a:t>
            </a:r>
          </a:p>
          <a:p>
            <a:r>
              <a:rPr lang="pt-BR" sz="2800" b="1" dirty="0">
                <a:solidFill>
                  <a:srgbClr val="1F497D"/>
                </a:solidFill>
                <a:effectLst>
                  <a:outerShdw blurRad="38100" dist="38100" dir="2700000" algn="tl">
                    <a:srgbClr val="000000">
                      <a:alpha val="43137"/>
                    </a:srgbClr>
                  </a:outerShdw>
                </a:effectLst>
                <a:latin typeface="Calibri"/>
              </a:rPr>
              <a:t>       ECONÔMICO MERCANTILISTA</a:t>
            </a:r>
          </a:p>
          <a:p>
            <a:endParaRPr lang="pt-BR" dirty="0">
              <a:solidFill>
                <a:prstClr val="black"/>
              </a:solidFill>
              <a:latin typeface="Calibri"/>
            </a:endParaRPr>
          </a:p>
        </p:txBody>
      </p:sp>
    </p:spTree>
    <p:extLst>
      <p:ext uri="{BB962C8B-B14F-4D97-AF65-F5344CB8AC3E}">
        <p14:creationId xmlns:p14="http://schemas.microsoft.com/office/powerpoint/2010/main" val="17120485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79</a:t>
            </a:fld>
            <a:endParaRPr lang="pt-BR" dirty="0">
              <a:solidFill>
                <a:prstClr val="black">
                  <a:tint val="75000"/>
                </a:prstClr>
              </a:solidFill>
              <a:latin typeface="Calibri"/>
            </a:endParaRPr>
          </a:p>
        </p:txBody>
      </p:sp>
      <p:sp>
        <p:nvSpPr>
          <p:cNvPr id="4" name="CaixaDeTexto 3"/>
          <p:cNvSpPr txBox="1"/>
          <p:nvPr/>
        </p:nvSpPr>
        <p:spPr>
          <a:xfrm>
            <a:off x="1631504" y="3284984"/>
            <a:ext cx="8856984" cy="3416320"/>
          </a:xfrm>
          <a:prstGeom prst="rect">
            <a:avLst/>
          </a:prstGeom>
          <a:noFill/>
        </p:spPr>
        <p:txBody>
          <a:bodyPr wrap="square" rtlCol="0">
            <a:spAutoFit/>
          </a:bodyPr>
          <a:lstStyle/>
          <a:p>
            <a:pPr algn="just"/>
            <a:r>
              <a:rPr lang="pt-BR" sz="2400" b="1" u="sng" dirty="0">
                <a:solidFill>
                  <a:srgbClr val="1F497D"/>
                </a:solidFill>
                <a:effectLst>
                  <a:outerShdw blurRad="38100" dist="38100" dir="2700000" algn="tl">
                    <a:srgbClr val="000000">
                      <a:alpha val="43137"/>
                    </a:srgbClr>
                  </a:outerShdw>
                </a:effectLst>
                <a:latin typeface="Calibri"/>
              </a:rPr>
              <a:t>PROTECIONISMO ALFANDEGÁRIO</a:t>
            </a:r>
            <a:r>
              <a:rPr lang="pt-BR" sz="2400" b="1" dirty="0">
                <a:solidFill>
                  <a:srgbClr val="1F497D"/>
                </a:solidFill>
                <a:effectLst>
                  <a:outerShdw blurRad="38100" dist="38100" dir="2700000" algn="tl">
                    <a:srgbClr val="000000">
                      <a:alpha val="43137"/>
                    </a:srgbClr>
                  </a:outerShdw>
                </a:effectLst>
                <a:latin typeface="Calibri"/>
              </a:rPr>
              <a:t>: o governo de uma nação, ou os reis, aplicavam uma política protecionista sobre a sua economia, favorecendo as exportações e desfavorecendo as importações, sobretudo mediante a imposição de tarifas alfandegárias. </a:t>
            </a:r>
          </a:p>
          <a:p>
            <a:pPr algn="just"/>
            <a:endParaRPr lang="pt-BR" sz="2400" b="1" dirty="0">
              <a:solidFill>
                <a:srgbClr val="1F497D"/>
              </a:solidFill>
              <a:effectLst>
                <a:outerShdw blurRad="38100" dist="38100" dir="2700000" algn="tl">
                  <a:srgbClr val="000000">
                    <a:alpha val="43137"/>
                  </a:srgbClr>
                </a:outerShdw>
              </a:effectLst>
              <a:latin typeface="Calibri"/>
            </a:endParaRPr>
          </a:p>
          <a:p>
            <a:pPr algn="just"/>
            <a:r>
              <a:rPr lang="pt-BR" sz="2400" b="1" dirty="0">
                <a:solidFill>
                  <a:srgbClr val="1F497D"/>
                </a:solidFill>
                <a:effectLst>
                  <a:outerShdw blurRad="38100" dist="38100" dir="2700000" algn="tl">
                    <a:srgbClr val="000000">
                      <a:alpha val="43137"/>
                    </a:srgbClr>
                  </a:outerShdw>
                </a:effectLst>
                <a:latin typeface="Calibri"/>
              </a:rPr>
              <a:t>Eram criados impostos e taxas para evitar ao máximo a entrada de produtos vindos do exterior. Era uma forma de estimular a indústria e manufaturas nacionais e também evitar a saída de moedas para outros países.</a:t>
            </a:r>
            <a:endParaRPr lang="pt-BR" sz="2400" b="1" u="sng" dirty="0">
              <a:solidFill>
                <a:srgbClr val="1F497D"/>
              </a:solidFill>
              <a:effectLst>
                <a:outerShdw blurRad="38100" dist="38100" dir="2700000" algn="tl">
                  <a:srgbClr val="000000">
                    <a:alpha val="43137"/>
                  </a:srgbClr>
                </a:outerShdw>
              </a:effectLst>
              <a:latin typeface="Calibri"/>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728" y="347622"/>
            <a:ext cx="2569744" cy="2803357"/>
          </a:xfrm>
          <a:prstGeom prst="rect">
            <a:avLst/>
          </a:prstGeom>
        </p:spPr>
      </p:pic>
      <p:sp>
        <p:nvSpPr>
          <p:cNvPr id="3" name="CaixaDeTexto 2"/>
          <p:cNvSpPr txBox="1"/>
          <p:nvPr/>
        </p:nvSpPr>
        <p:spPr>
          <a:xfrm>
            <a:off x="1367246" y="1020242"/>
            <a:ext cx="7097496" cy="954107"/>
          </a:xfrm>
          <a:prstGeom prst="rect">
            <a:avLst/>
          </a:prstGeom>
          <a:noFill/>
        </p:spPr>
        <p:txBody>
          <a:bodyPr wrap="square" rtlCol="0">
            <a:spAutoFit/>
          </a:bodyPr>
          <a:lstStyle/>
          <a:p>
            <a:r>
              <a:rPr lang="pt-BR" sz="2400" b="1" dirty="0">
                <a:solidFill>
                  <a:srgbClr val="1F497D"/>
                </a:solidFill>
                <a:effectLst>
                  <a:outerShdw blurRad="38100" dist="38100" dir="2700000" algn="tl">
                    <a:srgbClr val="000000">
                      <a:alpha val="43137"/>
                    </a:srgbClr>
                  </a:outerShdw>
                </a:effectLst>
                <a:latin typeface="Calibri"/>
              </a:rPr>
              <a:t> </a:t>
            </a:r>
            <a:r>
              <a:rPr lang="pt-BR" sz="2800" b="1" dirty="0">
                <a:solidFill>
                  <a:srgbClr val="1F497D"/>
                </a:solidFill>
                <a:effectLst>
                  <a:outerShdw blurRad="38100" dist="38100" dir="2700000" algn="tl">
                    <a:srgbClr val="000000">
                      <a:alpha val="43137"/>
                    </a:srgbClr>
                  </a:outerShdw>
                </a:effectLst>
                <a:latin typeface="Calibri"/>
              </a:rPr>
              <a:t>PRINCIPAIS MODELOS DO SISTEMA </a:t>
            </a:r>
          </a:p>
          <a:p>
            <a:r>
              <a:rPr lang="pt-BR" sz="2800" b="1" dirty="0">
                <a:solidFill>
                  <a:srgbClr val="1F497D"/>
                </a:solidFill>
                <a:effectLst>
                  <a:outerShdw blurRad="38100" dist="38100" dir="2700000" algn="tl">
                    <a:srgbClr val="000000">
                      <a:alpha val="43137"/>
                    </a:srgbClr>
                  </a:outerShdw>
                </a:effectLst>
                <a:latin typeface="Calibri"/>
              </a:rPr>
              <a:t>       ECONÔMICO MERCANTILISTA</a:t>
            </a:r>
          </a:p>
        </p:txBody>
      </p:sp>
    </p:spTree>
    <p:extLst>
      <p:ext uri="{BB962C8B-B14F-4D97-AF65-F5344CB8AC3E}">
        <p14:creationId xmlns:p14="http://schemas.microsoft.com/office/powerpoint/2010/main" val="1609285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8</a:t>
            </a:fld>
            <a:endParaRPr lang="pt-BR" dirty="0">
              <a:solidFill>
                <a:prstClr val="black">
                  <a:tint val="75000"/>
                </a:prstClr>
              </a:solidFill>
              <a:latin typeface="Calibri"/>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691" y="3782955"/>
            <a:ext cx="3069429" cy="242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4843" y="323139"/>
            <a:ext cx="2837158" cy="2183282"/>
          </a:xfrm>
          <a:prstGeom prst="rect">
            <a:avLst/>
          </a:prstGeom>
        </p:spPr>
      </p:pic>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1904" y="3923612"/>
            <a:ext cx="3948096" cy="2797864"/>
          </a:xfrm>
          <a:prstGeom prst="rect">
            <a:avLst/>
          </a:prstGeom>
        </p:spPr>
      </p:pic>
      <p:sp>
        <p:nvSpPr>
          <p:cNvPr id="6" name="CaixaDeTexto 5"/>
          <p:cNvSpPr txBox="1"/>
          <p:nvPr/>
        </p:nvSpPr>
        <p:spPr>
          <a:xfrm>
            <a:off x="6211904" y="1030059"/>
            <a:ext cx="3308213" cy="769441"/>
          </a:xfrm>
          <a:prstGeom prst="rect">
            <a:avLst/>
          </a:prstGeom>
          <a:noFill/>
        </p:spPr>
        <p:txBody>
          <a:bodyPr wrap="none" rtlCol="0">
            <a:spAutoFit/>
          </a:bodyPr>
          <a:lstStyle/>
          <a:p>
            <a:r>
              <a:rPr lang="pt-BR" sz="4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TRANSPORTE</a:t>
            </a:r>
          </a:p>
        </p:txBody>
      </p:sp>
    </p:spTree>
    <p:extLst>
      <p:ext uri="{BB962C8B-B14F-4D97-AF65-F5344CB8AC3E}">
        <p14:creationId xmlns:p14="http://schemas.microsoft.com/office/powerpoint/2010/main" val="299922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80</a:t>
            </a:fld>
            <a:endParaRPr lang="pt-BR" dirty="0">
              <a:solidFill>
                <a:prstClr val="black">
                  <a:tint val="75000"/>
                </a:prstClr>
              </a:solidFill>
              <a:latin typeface="Calibri"/>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341" y="985087"/>
            <a:ext cx="7039339" cy="5279504"/>
          </a:xfrm>
          <a:prstGeom prst="rect">
            <a:avLst/>
          </a:prstGeom>
        </p:spPr>
      </p:pic>
    </p:spTree>
    <p:extLst>
      <p:ext uri="{BB962C8B-B14F-4D97-AF65-F5344CB8AC3E}">
        <p14:creationId xmlns:p14="http://schemas.microsoft.com/office/powerpoint/2010/main" val="40617114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81</a:t>
            </a:fld>
            <a:endParaRPr lang="pt-BR" dirty="0">
              <a:solidFill>
                <a:prstClr val="black">
                  <a:tint val="75000"/>
                </a:prstClr>
              </a:solidFill>
              <a:latin typeface="Calibri"/>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929" y="538508"/>
            <a:ext cx="3227346" cy="2589636"/>
          </a:xfrm>
          <a:prstGeom prst="rect">
            <a:avLst/>
          </a:prstGeom>
        </p:spPr>
      </p:pic>
      <p:sp>
        <p:nvSpPr>
          <p:cNvPr id="4" name="CaixaDeTexto 3"/>
          <p:cNvSpPr txBox="1"/>
          <p:nvPr/>
        </p:nvSpPr>
        <p:spPr>
          <a:xfrm>
            <a:off x="6168010" y="836641"/>
            <a:ext cx="3744520" cy="1877437"/>
          </a:xfrm>
          <a:prstGeom prst="rect">
            <a:avLst/>
          </a:prstGeom>
          <a:noFill/>
        </p:spPr>
        <p:txBody>
          <a:bodyPr wrap="square" rtlCol="0">
            <a:spAutoFit/>
          </a:bodyPr>
          <a:lstStyle/>
          <a:p>
            <a:r>
              <a:rPr lang="pt-BR" sz="3600" dirty="0">
                <a:solidFill>
                  <a:prstClr val="black"/>
                </a:solidFill>
                <a:latin typeface="Calibri"/>
              </a:rPr>
              <a:t>       </a:t>
            </a:r>
            <a:r>
              <a:rPr lang="pt-BR" sz="4000" b="1" dirty="0">
                <a:solidFill>
                  <a:srgbClr val="1F497D"/>
                </a:solidFill>
                <a:effectLst>
                  <a:outerShdw blurRad="38100" dist="38100" dir="2700000" algn="tl">
                    <a:srgbClr val="000000">
                      <a:alpha val="43137"/>
                    </a:srgbClr>
                  </a:outerShdw>
                </a:effectLst>
                <a:latin typeface="Calibri"/>
              </a:rPr>
              <a:t>BARREIRAS</a:t>
            </a:r>
          </a:p>
          <a:p>
            <a:endParaRPr lang="pt-BR" sz="3600" b="1" dirty="0">
              <a:solidFill>
                <a:srgbClr val="1F497D"/>
              </a:solidFill>
              <a:effectLst>
                <a:outerShdw blurRad="38100" dist="38100" dir="2700000" algn="tl">
                  <a:srgbClr val="000000">
                    <a:alpha val="43137"/>
                  </a:srgbClr>
                </a:outerShdw>
              </a:effectLst>
              <a:latin typeface="Calibri"/>
            </a:endParaRPr>
          </a:p>
          <a:p>
            <a:r>
              <a:rPr lang="pt-BR" sz="3600" b="1" dirty="0">
                <a:solidFill>
                  <a:srgbClr val="1F497D"/>
                </a:solidFill>
                <a:effectLst>
                  <a:outerShdw blurRad="38100" dist="38100" dir="2700000" algn="tl">
                    <a:srgbClr val="000000">
                      <a:alpha val="43137"/>
                    </a:srgbClr>
                  </a:outerShdw>
                </a:effectLst>
                <a:latin typeface="Calibri"/>
              </a:rPr>
              <a:t>	</a:t>
            </a:r>
            <a:r>
              <a:rPr lang="pt-BR" sz="4000" b="1" dirty="0">
                <a:solidFill>
                  <a:srgbClr val="1F497D"/>
                </a:solidFill>
                <a:effectLst>
                  <a:outerShdw blurRad="38100" dist="38100" dir="2700000" algn="tl">
                    <a:srgbClr val="000000">
                      <a:alpha val="43137"/>
                    </a:srgbClr>
                  </a:outerShdw>
                </a:effectLst>
                <a:latin typeface="Calibri"/>
              </a:rPr>
              <a:t>TÉCNICAS</a:t>
            </a:r>
          </a:p>
        </p:txBody>
      </p:sp>
      <p:sp>
        <p:nvSpPr>
          <p:cNvPr id="6" name="CaixaDeTexto 5"/>
          <p:cNvSpPr txBox="1"/>
          <p:nvPr/>
        </p:nvSpPr>
        <p:spPr>
          <a:xfrm>
            <a:off x="1703512" y="3501011"/>
            <a:ext cx="8640960" cy="3354765"/>
          </a:xfrm>
          <a:prstGeom prst="rect">
            <a:avLst/>
          </a:prstGeom>
          <a:noFill/>
        </p:spPr>
        <p:txBody>
          <a:bodyPr wrap="square" rtlCol="0">
            <a:spAutoFit/>
          </a:bodyPr>
          <a:lstStyle/>
          <a:p>
            <a:pPr algn="just"/>
            <a:endParaRPr lang="pt-BR" sz="2400" b="1" dirty="0">
              <a:solidFill>
                <a:srgbClr val="1F497D"/>
              </a:solidFill>
              <a:effectLst>
                <a:outerShdw blurRad="38100" dist="38100" dir="2700000" algn="tl">
                  <a:srgbClr val="000000">
                    <a:alpha val="43137"/>
                  </a:srgbClr>
                </a:outerShdw>
              </a:effectLst>
              <a:latin typeface="Calibri"/>
            </a:endParaRPr>
          </a:p>
          <a:p>
            <a:pPr algn="just"/>
            <a:r>
              <a:rPr lang="pt-BR" sz="2400" b="1" dirty="0">
                <a:solidFill>
                  <a:srgbClr val="1F497D"/>
                </a:solidFill>
                <a:effectLst>
                  <a:outerShdw blurRad="38100" dist="38100" dir="2700000" algn="tl">
                    <a:srgbClr val="000000">
                      <a:alpha val="43137"/>
                    </a:srgbClr>
                  </a:outerShdw>
                </a:effectLst>
                <a:latin typeface="Calibri"/>
              </a:rPr>
              <a:t>São Barreiras Comerciais derivadas da utilização de normas ou regulamentos técnicos não transparentes ou não embasados em normas internacionalmente aceitas ou, ainda, decorrentes de procedimentos de avaliação de conformidade não transparentes e/ou demasiadamente dispendiosos, bem como de inspeções excessivamente rigorosas (Organização Mundial do Comércio – OMC</a:t>
            </a:r>
            <a:r>
              <a:rPr lang="pt-BR" sz="2000" b="1" dirty="0">
                <a:solidFill>
                  <a:srgbClr val="1F497D"/>
                </a:solidFill>
                <a:effectLst>
                  <a:outerShdw blurRad="38100" dist="38100" dir="2700000" algn="tl">
                    <a:srgbClr val="000000">
                      <a:alpha val="43137"/>
                    </a:srgbClr>
                  </a:outerShdw>
                </a:effectLst>
                <a:latin typeface="Calibri"/>
              </a:rPr>
              <a:t>)</a:t>
            </a:r>
          </a:p>
          <a:p>
            <a:endParaRPr lang="pt-BR" sz="2000" b="1" dirty="0">
              <a:solidFill>
                <a:srgbClr val="1F497D"/>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3268477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82</a:t>
            </a:fld>
            <a:endParaRPr lang="pt-BR" dirty="0">
              <a:solidFill>
                <a:prstClr val="black">
                  <a:tint val="75000"/>
                </a:prstClr>
              </a:solidFill>
              <a:latin typeface="Calibri"/>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9970" y="106105"/>
            <a:ext cx="3888540" cy="2314540"/>
          </a:xfrm>
          <a:prstGeom prst="rect">
            <a:avLst/>
          </a:prstGeom>
        </p:spPr>
      </p:pic>
      <p:sp>
        <p:nvSpPr>
          <p:cNvPr id="5" name="CaixaDeTexto 4"/>
          <p:cNvSpPr txBox="1"/>
          <p:nvPr/>
        </p:nvSpPr>
        <p:spPr>
          <a:xfrm>
            <a:off x="2825487" y="847878"/>
            <a:ext cx="2557110" cy="830997"/>
          </a:xfrm>
          <a:prstGeom prst="rect">
            <a:avLst/>
          </a:prstGeom>
          <a:noFill/>
        </p:spPr>
        <p:txBody>
          <a:bodyPr wrap="none" rtlCol="0">
            <a:spAutoFit/>
          </a:bodyPr>
          <a:lstStyle/>
          <a:p>
            <a:r>
              <a:rPr lang="pt-BR" sz="4800" b="1" dirty="0">
                <a:solidFill>
                  <a:srgbClr val="1F497D"/>
                </a:solidFill>
                <a:effectLst>
                  <a:outerShdw blurRad="38100" dist="38100" dir="2700000" algn="tl">
                    <a:srgbClr val="000000">
                      <a:alpha val="43137"/>
                    </a:srgbClr>
                  </a:outerShdw>
                </a:effectLst>
                <a:latin typeface="Calibri"/>
              </a:rPr>
              <a:t>NORMAS</a:t>
            </a:r>
          </a:p>
        </p:txBody>
      </p:sp>
      <p:sp>
        <p:nvSpPr>
          <p:cNvPr id="6" name="CaixaDeTexto 5"/>
          <p:cNvSpPr txBox="1"/>
          <p:nvPr/>
        </p:nvSpPr>
        <p:spPr>
          <a:xfrm>
            <a:off x="1703512" y="2448076"/>
            <a:ext cx="8496944" cy="4031873"/>
          </a:xfrm>
          <a:prstGeom prst="rect">
            <a:avLst/>
          </a:prstGeom>
          <a:noFill/>
        </p:spPr>
        <p:txBody>
          <a:bodyPr wrap="square" rtlCol="0">
            <a:spAutoFit/>
          </a:bodyPr>
          <a:lstStyle/>
          <a:p>
            <a:pPr algn="just"/>
            <a:r>
              <a:rPr lang="pt-BR" sz="3200" b="1" i="1" u="sng" dirty="0">
                <a:solidFill>
                  <a:srgbClr val="1F497D"/>
                </a:solidFill>
                <a:effectLst>
                  <a:outerShdw blurRad="38100" dist="38100" dir="2700000" algn="tl">
                    <a:srgbClr val="000000">
                      <a:alpha val="43137"/>
                    </a:srgbClr>
                  </a:outerShdw>
                </a:effectLst>
                <a:latin typeface="Calibri"/>
              </a:rPr>
              <a:t>NORMAS</a:t>
            </a:r>
            <a:r>
              <a:rPr lang="pt-BR" sz="3200" b="1" dirty="0">
                <a:solidFill>
                  <a:srgbClr val="1F497D"/>
                </a:solidFill>
                <a:effectLst>
                  <a:outerShdw blurRad="38100" dist="38100" dir="2700000" algn="tl">
                    <a:srgbClr val="000000">
                      <a:alpha val="43137"/>
                    </a:srgbClr>
                  </a:outerShdw>
                </a:effectLst>
                <a:latin typeface="Calibri"/>
              </a:rPr>
              <a:t>  são elaboradas pela Associação Brasileira de Normas Técnicas – ABNT, não impedem que um produto seja comercializado, entretanto, os produtos que não estão de acordo com as normas estipuladas tem maior dificuldade para sua aceitação no mercado.        	  	       </a:t>
            </a:r>
          </a:p>
          <a:p>
            <a:pPr algn="just"/>
            <a:r>
              <a:rPr lang="pt-BR" sz="3200" b="1" dirty="0">
                <a:solidFill>
                  <a:srgbClr val="1F497D"/>
                </a:solidFill>
                <a:effectLst>
                  <a:outerShdw blurRad="38100" dist="38100" dir="2700000" algn="tl">
                    <a:srgbClr val="000000">
                      <a:alpha val="43137"/>
                    </a:srgbClr>
                  </a:outerShdw>
                </a:effectLst>
                <a:latin typeface="Calibri"/>
              </a:rPr>
              <a:t>                  (CUMPRIMENTO VOLUNTÁRIO)</a:t>
            </a:r>
          </a:p>
        </p:txBody>
      </p:sp>
    </p:spTree>
    <p:extLst>
      <p:ext uri="{BB962C8B-B14F-4D97-AF65-F5344CB8AC3E}">
        <p14:creationId xmlns:p14="http://schemas.microsoft.com/office/powerpoint/2010/main" val="11776624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83</a:t>
            </a:fld>
            <a:endParaRPr lang="pt-BR" dirty="0">
              <a:solidFill>
                <a:prstClr val="black">
                  <a:tint val="75000"/>
                </a:prstClr>
              </a:solidFill>
              <a:latin typeface="Calibri"/>
            </a:endParaRPr>
          </a:p>
        </p:txBody>
      </p:sp>
      <p:sp>
        <p:nvSpPr>
          <p:cNvPr id="4" name="CaixaDeTexto 3"/>
          <p:cNvSpPr txBox="1"/>
          <p:nvPr/>
        </p:nvSpPr>
        <p:spPr>
          <a:xfrm>
            <a:off x="875211" y="2200442"/>
            <a:ext cx="10463349" cy="3416320"/>
          </a:xfrm>
          <a:prstGeom prst="rect">
            <a:avLst/>
          </a:prstGeom>
          <a:noFill/>
        </p:spPr>
        <p:txBody>
          <a:bodyPr wrap="square" rtlCol="0">
            <a:spAutoFit/>
          </a:bodyPr>
          <a:lstStyle/>
          <a:p>
            <a:pPr algn="just"/>
            <a:r>
              <a:rPr lang="pt-BR" sz="2800" b="1" dirty="0">
                <a:solidFill>
                  <a:srgbClr val="1F497D"/>
                </a:solidFill>
                <a:effectLst>
                  <a:outerShdw blurRad="38100" dist="38100" dir="2700000" algn="tl">
                    <a:srgbClr val="000000">
                      <a:alpha val="43137"/>
                    </a:srgbClr>
                  </a:outerShdw>
                </a:effectLst>
                <a:latin typeface="Calibri"/>
              </a:rPr>
              <a:t>São estabelecidos pelo Governo através de diversos agentes em suas áreas específicas de competência, para assegurar algumas metas, a saber: garantia da segurança e saúde dos consumidores; proteção dos consumidores contra práticas comerciais enganosas e a compra inadvertidas de de produtos inadequados ao uso e proteção do meio ambiente</a:t>
            </a:r>
            <a:r>
              <a:rPr lang="pt-BR" sz="2400" b="1" dirty="0">
                <a:solidFill>
                  <a:srgbClr val="1F497D"/>
                </a:solidFill>
                <a:effectLst>
                  <a:outerShdw blurRad="38100" dist="38100" dir="2700000" algn="tl">
                    <a:srgbClr val="000000">
                      <a:alpha val="43137"/>
                    </a:srgbClr>
                  </a:outerShdw>
                </a:effectLst>
                <a:latin typeface="Calibri"/>
              </a:rPr>
              <a:t>.</a:t>
            </a:r>
          </a:p>
          <a:p>
            <a:pPr algn="just"/>
            <a:r>
              <a:rPr lang="pt-BR" sz="2400" b="1" dirty="0">
                <a:solidFill>
                  <a:srgbClr val="1F497D"/>
                </a:solidFill>
                <a:effectLst>
                  <a:outerShdw blurRad="38100" dist="38100" dir="2700000" algn="tl">
                    <a:srgbClr val="000000">
                      <a:alpha val="43137"/>
                    </a:srgbClr>
                  </a:outerShdw>
                </a:effectLst>
                <a:latin typeface="Calibri"/>
              </a:rPr>
              <a:t>		</a:t>
            </a:r>
          </a:p>
          <a:p>
            <a:pPr algn="just"/>
            <a:r>
              <a:rPr lang="pt-BR" sz="2400" b="1" dirty="0">
                <a:solidFill>
                  <a:srgbClr val="1F497D"/>
                </a:solidFill>
                <a:effectLst>
                  <a:outerShdw blurRad="38100" dist="38100" dir="2700000" algn="tl">
                    <a:srgbClr val="000000">
                      <a:alpha val="43137"/>
                    </a:srgbClr>
                  </a:outerShdw>
                </a:effectLst>
                <a:latin typeface="Calibri"/>
              </a:rPr>
              <a:t>                             </a:t>
            </a:r>
            <a:r>
              <a:rPr lang="pt-BR" sz="2400" b="1" dirty="0" smtClean="0">
                <a:solidFill>
                  <a:srgbClr val="1F497D"/>
                </a:solidFill>
                <a:effectLst>
                  <a:outerShdw blurRad="38100" dist="38100" dir="2700000" algn="tl">
                    <a:srgbClr val="000000">
                      <a:alpha val="43137"/>
                    </a:srgbClr>
                  </a:outerShdw>
                </a:effectLst>
                <a:latin typeface="Calibri"/>
              </a:rPr>
              <a:t>      (</a:t>
            </a:r>
            <a:r>
              <a:rPr lang="pt-BR" sz="2400" b="1" dirty="0">
                <a:solidFill>
                  <a:srgbClr val="1F497D"/>
                </a:solidFill>
                <a:effectLst>
                  <a:outerShdw blurRad="38100" dist="38100" dir="2700000" algn="tl">
                    <a:srgbClr val="000000">
                      <a:alpha val="43137"/>
                    </a:srgbClr>
                  </a:outerShdw>
                </a:effectLst>
                <a:latin typeface="Calibri"/>
              </a:rPr>
              <a:t>CUMPRIMENTO COMPULSÓRIO)</a:t>
            </a:r>
          </a:p>
        </p:txBody>
      </p:sp>
      <p:sp>
        <p:nvSpPr>
          <p:cNvPr id="5" name="CaixaDeTexto 4"/>
          <p:cNvSpPr txBox="1"/>
          <p:nvPr/>
        </p:nvSpPr>
        <p:spPr>
          <a:xfrm>
            <a:off x="3866605" y="666206"/>
            <a:ext cx="3054619" cy="584775"/>
          </a:xfrm>
          <a:prstGeom prst="rect">
            <a:avLst/>
          </a:prstGeom>
          <a:noFill/>
        </p:spPr>
        <p:txBody>
          <a:bodyPr wrap="none" rtlCol="0">
            <a:spAutoFit/>
          </a:bodyPr>
          <a:lstStyle/>
          <a:p>
            <a:r>
              <a:rPr lang="pt-BR" sz="3200" b="1" dirty="0" smtClean="0">
                <a:ln w="0"/>
                <a:solidFill>
                  <a:schemeClr val="tx2"/>
                </a:solidFill>
                <a:effectLst>
                  <a:outerShdw blurRad="38100" dist="25400" dir="5400000" algn="ctr" rotWithShape="0">
                    <a:srgbClr val="6E747A">
                      <a:alpha val="43000"/>
                    </a:srgbClr>
                  </a:outerShdw>
                </a:effectLst>
              </a:rPr>
              <a:t>REGULAMENTOS</a:t>
            </a:r>
            <a:endParaRPr lang="pt-BR" sz="3200" b="1" dirty="0">
              <a:ln w="0"/>
              <a:solidFill>
                <a:schemeClr val="tx2"/>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04288092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84</a:t>
            </a:fld>
            <a:endParaRPr lang="pt-BR" dirty="0">
              <a:solidFill>
                <a:prstClr val="black">
                  <a:tint val="75000"/>
                </a:prstClr>
              </a:solidFill>
              <a:latin typeface="Calibri"/>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0780" y="333040"/>
            <a:ext cx="3360238" cy="2050314"/>
          </a:xfrm>
          <a:prstGeom prst="rect">
            <a:avLst/>
          </a:prstGeom>
        </p:spPr>
      </p:pic>
      <p:sp>
        <p:nvSpPr>
          <p:cNvPr id="5" name="CaixaDeTexto 4"/>
          <p:cNvSpPr txBox="1"/>
          <p:nvPr/>
        </p:nvSpPr>
        <p:spPr>
          <a:xfrm>
            <a:off x="2063552" y="630744"/>
            <a:ext cx="3784626" cy="1323439"/>
          </a:xfrm>
          <a:prstGeom prst="rect">
            <a:avLst/>
          </a:prstGeom>
          <a:noFill/>
        </p:spPr>
        <p:txBody>
          <a:bodyPr wrap="none" rtlCol="0">
            <a:spAutoFit/>
          </a:bodyPr>
          <a:lstStyle/>
          <a:p>
            <a:r>
              <a:rPr lang="pt-BR" sz="4000" b="1" dirty="0">
                <a:solidFill>
                  <a:srgbClr val="1F497D"/>
                </a:solidFill>
                <a:effectLst>
                  <a:outerShdw blurRad="38100" dist="38100" dir="2700000" algn="tl">
                    <a:srgbClr val="000000">
                      <a:alpha val="43137"/>
                    </a:srgbClr>
                  </a:outerShdw>
                </a:effectLst>
                <a:latin typeface="Calibri"/>
              </a:rPr>
              <a:t> AVALIAÇÃO  DA</a:t>
            </a:r>
          </a:p>
          <a:p>
            <a:r>
              <a:rPr lang="pt-BR" sz="4000" b="1" dirty="0">
                <a:solidFill>
                  <a:srgbClr val="1F497D"/>
                </a:solidFill>
                <a:effectLst>
                  <a:outerShdw blurRad="38100" dist="38100" dir="2700000" algn="tl">
                    <a:srgbClr val="000000">
                      <a:alpha val="43137"/>
                    </a:srgbClr>
                  </a:outerShdw>
                </a:effectLst>
                <a:latin typeface="Calibri"/>
              </a:rPr>
              <a:t>CONFORMIDADE</a:t>
            </a:r>
          </a:p>
        </p:txBody>
      </p:sp>
      <p:sp>
        <p:nvSpPr>
          <p:cNvPr id="7" name="CaixaDeTexto 6"/>
          <p:cNvSpPr txBox="1"/>
          <p:nvPr/>
        </p:nvSpPr>
        <p:spPr>
          <a:xfrm>
            <a:off x="1687092" y="2276872"/>
            <a:ext cx="8557069" cy="4154984"/>
          </a:xfrm>
          <a:prstGeom prst="rect">
            <a:avLst/>
          </a:prstGeom>
          <a:noFill/>
        </p:spPr>
        <p:txBody>
          <a:bodyPr wrap="square" rtlCol="0">
            <a:spAutoFit/>
          </a:bodyPr>
          <a:lstStyle/>
          <a:p>
            <a:pPr algn="just"/>
            <a:endParaRPr lang="pt-BR" sz="2400" b="1" dirty="0">
              <a:solidFill>
                <a:srgbClr val="1F497D"/>
              </a:solidFill>
              <a:effectLst>
                <a:outerShdw blurRad="38100" dist="38100" dir="2700000" algn="tl">
                  <a:srgbClr val="000000">
                    <a:alpha val="43137"/>
                  </a:srgbClr>
                </a:outerShdw>
              </a:effectLst>
              <a:latin typeface="Calibri"/>
            </a:endParaRPr>
          </a:p>
          <a:p>
            <a:pPr algn="just"/>
            <a:r>
              <a:rPr lang="pt-BR" sz="2400" b="1" dirty="0">
                <a:solidFill>
                  <a:srgbClr val="1F497D"/>
                </a:solidFill>
                <a:effectLst>
                  <a:outerShdw blurRad="38100" dist="38100" dir="2700000" algn="tl">
                    <a:srgbClr val="000000">
                      <a:alpha val="43137"/>
                    </a:srgbClr>
                  </a:outerShdw>
                </a:effectLst>
                <a:latin typeface="Calibri"/>
              </a:rPr>
              <a:t>Consiste em procedimento técnico utilizado para confirmar se tais normas e regulamentos estão sendo cumpridos. Para tanto, são realizados testes, verificações, inspeções e certificações, com o intuito de avaliar sistemas da qualidade produtos, serviços e pessoal. </a:t>
            </a:r>
          </a:p>
          <a:p>
            <a:pPr algn="just"/>
            <a:endParaRPr lang="pt-BR" sz="2400" b="1" dirty="0">
              <a:solidFill>
                <a:srgbClr val="1F497D"/>
              </a:solidFill>
              <a:effectLst>
                <a:outerShdw blurRad="38100" dist="38100" dir="2700000" algn="tl">
                  <a:srgbClr val="000000">
                    <a:alpha val="43137"/>
                  </a:srgbClr>
                </a:outerShdw>
              </a:effectLst>
              <a:latin typeface="Calibri"/>
            </a:endParaRPr>
          </a:p>
          <a:p>
            <a:pPr algn="just"/>
            <a:r>
              <a:rPr lang="pt-BR" sz="2400" b="1" dirty="0">
                <a:solidFill>
                  <a:srgbClr val="1F497D"/>
                </a:solidFill>
                <a:effectLst>
                  <a:outerShdw blurRad="38100" dist="38100" dir="2700000" algn="tl">
                    <a:srgbClr val="000000">
                      <a:alpha val="43137"/>
                    </a:srgbClr>
                  </a:outerShdw>
                </a:effectLst>
                <a:latin typeface="Calibri"/>
              </a:rPr>
              <a:t>O conceito básico que está por traz dos procedimentos de avaliação da conformidade é a confiança. Tais procedimentos permitem que se crie uma maior confiança nos produtos testados/avaliados, protegendo o consumidor e as empresas. </a:t>
            </a:r>
          </a:p>
        </p:txBody>
      </p:sp>
    </p:spTree>
    <p:extLst>
      <p:ext uri="{BB962C8B-B14F-4D97-AF65-F5344CB8AC3E}">
        <p14:creationId xmlns:p14="http://schemas.microsoft.com/office/powerpoint/2010/main" val="20420239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85</a:t>
            </a:fld>
            <a:endParaRPr lang="pt-BR" dirty="0">
              <a:solidFill>
                <a:prstClr val="black">
                  <a:tint val="75000"/>
                </a:prstClr>
              </a:solidFill>
              <a:latin typeface="Calibri"/>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2439" y="396893"/>
            <a:ext cx="2701013" cy="1944729"/>
          </a:xfrm>
          <a:prstGeom prst="rect">
            <a:avLst/>
          </a:prstGeom>
        </p:spPr>
      </p:pic>
      <p:sp>
        <p:nvSpPr>
          <p:cNvPr id="4" name="CaixaDeTexto 3"/>
          <p:cNvSpPr txBox="1"/>
          <p:nvPr/>
        </p:nvSpPr>
        <p:spPr>
          <a:xfrm>
            <a:off x="1697128" y="2564905"/>
            <a:ext cx="8785220" cy="4062651"/>
          </a:xfrm>
          <a:prstGeom prst="rect">
            <a:avLst/>
          </a:prstGeom>
          <a:noFill/>
        </p:spPr>
        <p:txBody>
          <a:bodyPr wrap="square" rtlCol="0">
            <a:spAutoFit/>
          </a:bodyPr>
          <a:lstStyle/>
          <a:p>
            <a:pPr algn="just"/>
            <a:endParaRPr lang="pt-BR" sz="2400" b="1" dirty="0">
              <a:solidFill>
                <a:srgbClr val="1F497D"/>
              </a:solidFill>
              <a:effectLst>
                <a:outerShdw blurRad="38100" dist="38100" dir="2700000" algn="tl">
                  <a:srgbClr val="000000">
                    <a:alpha val="43137"/>
                  </a:srgbClr>
                </a:outerShdw>
              </a:effectLst>
              <a:latin typeface="Calibri"/>
            </a:endParaRPr>
          </a:p>
          <a:p>
            <a:pPr algn="just"/>
            <a:r>
              <a:rPr lang="pt-BR" sz="2400" b="1" dirty="0">
                <a:solidFill>
                  <a:srgbClr val="1F497D"/>
                </a:solidFill>
                <a:effectLst>
                  <a:outerShdw blurRad="38100" dist="38100" dir="2700000" algn="tl">
                    <a:srgbClr val="000000">
                      <a:alpha val="43137"/>
                    </a:srgbClr>
                  </a:outerShdw>
                </a:effectLst>
                <a:latin typeface="Calibri"/>
              </a:rPr>
              <a:t>Vale destacar que os custos que se referem à adaptação de produtos às normas e regulamentos, assim como, aqueles que se referem a avaliação da conformidade, incidem normalmente sobre o produtor. Para diminuir esses custos, tem sido promovidos  </a:t>
            </a:r>
            <a:r>
              <a:rPr lang="pt-BR" sz="2400" b="1" i="1" u="sng" dirty="0">
                <a:solidFill>
                  <a:srgbClr val="1F497D"/>
                </a:solidFill>
                <a:effectLst>
                  <a:outerShdw blurRad="38100" dist="38100" dir="2700000" algn="tl">
                    <a:srgbClr val="000000">
                      <a:alpha val="43137"/>
                    </a:srgbClr>
                  </a:outerShdw>
                </a:effectLst>
                <a:latin typeface="Calibri"/>
              </a:rPr>
              <a:t>Acordos de Reconhecimento Mútuo- MRA</a:t>
            </a:r>
            <a:r>
              <a:rPr lang="pt-BR" sz="2400" b="1" i="1" dirty="0">
                <a:solidFill>
                  <a:srgbClr val="1F497D"/>
                </a:solidFill>
                <a:effectLst>
                  <a:outerShdw blurRad="38100" dist="38100" dir="2700000" algn="tl">
                    <a:srgbClr val="000000">
                      <a:alpha val="43137"/>
                    </a:srgbClr>
                  </a:outerShdw>
                </a:effectLst>
                <a:latin typeface="Calibri"/>
              </a:rPr>
              <a:t> dos procedimentos de avaliação da conformidade, cujo objetivo principal é fazer com que os resultados de uma avaliação sejam reconhecidos internacionalmente, ou, em outras palavras</a:t>
            </a:r>
            <a:r>
              <a:rPr lang="pt-BR" sz="2400" b="1" dirty="0">
                <a:solidFill>
                  <a:srgbClr val="1F497D"/>
                </a:solidFill>
                <a:effectLst>
                  <a:outerShdw blurRad="38100" dist="38100" dir="2700000" algn="tl">
                    <a:srgbClr val="000000">
                      <a:alpha val="43137"/>
                    </a:srgbClr>
                  </a:outerShdw>
                </a:effectLst>
                <a:latin typeface="Calibri"/>
              </a:rPr>
              <a:t>,  “Testado uma vez, aceito em qualquer lugar”</a:t>
            </a:r>
          </a:p>
          <a:p>
            <a:endParaRPr lang="pt-BR" dirty="0">
              <a:solidFill>
                <a:prstClr val="black"/>
              </a:solidFill>
              <a:latin typeface="Calibri"/>
            </a:endParaRPr>
          </a:p>
        </p:txBody>
      </p:sp>
      <p:sp>
        <p:nvSpPr>
          <p:cNvPr id="5" name="CaixaDeTexto 4"/>
          <p:cNvSpPr txBox="1"/>
          <p:nvPr/>
        </p:nvSpPr>
        <p:spPr>
          <a:xfrm>
            <a:off x="2135450" y="548680"/>
            <a:ext cx="3454344" cy="1569660"/>
          </a:xfrm>
          <a:prstGeom prst="rect">
            <a:avLst/>
          </a:prstGeom>
          <a:noFill/>
        </p:spPr>
        <p:txBody>
          <a:bodyPr wrap="none" rtlCol="0">
            <a:spAutoFit/>
          </a:bodyPr>
          <a:lstStyle/>
          <a:p>
            <a:r>
              <a:rPr lang="pt-BR" dirty="0">
                <a:solidFill>
                  <a:prstClr val="black"/>
                </a:solidFill>
                <a:latin typeface="Calibri"/>
              </a:rPr>
              <a:t>    </a:t>
            </a:r>
            <a:r>
              <a:rPr lang="pt-BR" sz="3200" b="1" dirty="0">
                <a:solidFill>
                  <a:srgbClr val="1F497D"/>
                </a:solidFill>
                <a:effectLst>
                  <a:outerShdw blurRad="38100" dist="38100" dir="2700000" algn="tl">
                    <a:srgbClr val="000000">
                      <a:alpha val="43137"/>
                    </a:srgbClr>
                  </a:outerShdw>
                </a:effectLst>
                <a:latin typeface="Calibri"/>
              </a:rPr>
              <a:t>ACORDOS   DE</a:t>
            </a:r>
          </a:p>
          <a:p>
            <a:r>
              <a:rPr lang="pt-BR" sz="3200" b="1" dirty="0">
                <a:solidFill>
                  <a:srgbClr val="1F497D"/>
                </a:solidFill>
                <a:effectLst>
                  <a:outerShdw blurRad="38100" dist="38100" dir="2700000" algn="tl">
                    <a:srgbClr val="000000">
                      <a:alpha val="43137"/>
                    </a:srgbClr>
                  </a:outerShdw>
                </a:effectLst>
                <a:latin typeface="Calibri"/>
              </a:rPr>
              <a:t>RECONHECIMENTO</a:t>
            </a:r>
          </a:p>
          <a:p>
            <a:r>
              <a:rPr lang="pt-BR" sz="3200" b="1" dirty="0">
                <a:solidFill>
                  <a:srgbClr val="1F497D"/>
                </a:solidFill>
                <a:effectLst>
                  <a:outerShdw blurRad="38100" dist="38100" dir="2700000" algn="tl">
                    <a:srgbClr val="000000">
                      <a:alpha val="43137"/>
                    </a:srgbClr>
                  </a:outerShdw>
                </a:effectLst>
                <a:latin typeface="Calibri"/>
              </a:rPr>
              <a:t>  MÚTUO - MRA</a:t>
            </a:r>
          </a:p>
        </p:txBody>
      </p:sp>
    </p:spTree>
    <p:extLst>
      <p:ext uri="{BB962C8B-B14F-4D97-AF65-F5344CB8AC3E}">
        <p14:creationId xmlns:p14="http://schemas.microsoft.com/office/powerpoint/2010/main" val="1126210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87D4D408-1A71-4D23-B783-1DEE782D89AD}" type="slidenum">
              <a:rPr lang="pt-BR">
                <a:solidFill>
                  <a:prstClr val="black">
                    <a:tint val="75000"/>
                  </a:prstClr>
                </a:solidFill>
                <a:latin typeface="Calibri"/>
              </a:rPr>
              <a:pPr/>
              <a:t>9</a:t>
            </a:fld>
            <a:endParaRPr lang="pt-BR" dirty="0">
              <a:solidFill>
                <a:prstClr val="black">
                  <a:tint val="75000"/>
                </a:prstClr>
              </a:solidFill>
              <a:latin typeface="Calibri"/>
            </a:endParaRP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4663" y="2491292"/>
            <a:ext cx="3378956" cy="2629710"/>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560" y="2495006"/>
            <a:ext cx="3246935" cy="262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4068558" y="620689"/>
            <a:ext cx="4630948" cy="769441"/>
          </a:xfrm>
          <a:prstGeom prst="rect">
            <a:avLst/>
          </a:prstGeom>
          <a:noFill/>
        </p:spPr>
        <p:txBody>
          <a:bodyPr wrap="none" rtlCol="0">
            <a:spAutoFit/>
          </a:bodyPr>
          <a:lstStyle/>
          <a:p>
            <a:r>
              <a:rPr lang="pt-BR" sz="4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rPr>
              <a:t>VIAGEM DE FÉRIAS</a:t>
            </a:r>
          </a:p>
        </p:txBody>
      </p:sp>
    </p:spTree>
    <p:extLst>
      <p:ext uri="{BB962C8B-B14F-4D97-AF65-F5344CB8AC3E}">
        <p14:creationId xmlns:p14="http://schemas.microsoft.com/office/powerpoint/2010/main" val="159311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3460</Words>
  <Application>Microsoft Office PowerPoint</Application>
  <PresentationFormat>Widescreen</PresentationFormat>
  <Paragraphs>659</Paragraphs>
  <Slides>85</Slides>
  <Notes>1</Notes>
  <HiddenSlides>0</HiddenSlides>
  <MMClips>0</MMClips>
  <ScaleCrop>false</ScaleCrop>
  <HeadingPairs>
    <vt:vector size="6" baseType="variant">
      <vt:variant>
        <vt:lpstr>Fontes usadas</vt:lpstr>
      </vt:variant>
      <vt:variant>
        <vt:i4>5</vt:i4>
      </vt:variant>
      <vt:variant>
        <vt:lpstr>Tema</vt:lpstr>
      </vt:variant>
      <vt:variant>
        <vt:i4>4</vt:i4>
      </vt:variant>
      <vt:variant>
        <vt:lpstr>Títulos de slides</vt:lpstr>
      </vt:variant>
      <vt:variant>
        <vt:i4>85</vt:i4>
      </vt:variant>
    </vt:vector>
  </HeadingPairs>
  <TitlesOfParts>
    <vt:vector size="94" baseType="lpstr">
      <vt:lpstr>MS Gothic</vt:lpstr>
      <vt:lpstr>Algerian</vt:lpstr>
      <vt:lpstr>Andalus</vt:lpstr>
      <vt:lpstr>Arial</vt:lpstr>
      <vt:lpstr>Calibri</vt:lpstr>
      <vt:lpstr>1_Tema do Office</vt:lpstr>
      <vt:lpstr>2_Tema do Office</vt:lpstr>
      <vt:lpstr>8_Tema do Office</vt:lpstr>
      <vt:lpstr>3_Tema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HP</dc:creator>
  <cp:lastModifiedBy>HP</cp:lastModifiedBy>
  <cp:revision>19</cp:revision>
  <dcterms:created xsi:type="dcterms:W3CDTF">2020-03-31T12:47:45Z</dcterms:created>
  <dcterms:modified xsi:type="dcterms:W3CDTF">2020-03-31T15:36:54Z</dcterms:modified>
</cp:coreProperties>
</file>