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94228-9A52-47BC-8832-64132130E7BB}" type="datetimeFigureOut">
              <a:rPr lang="pt-BR"/>
              <a:pPr>
                <a:defRPr/>
              </a:pPr>
              <a:t>06/07/2017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619C4-9549-4418-96E4-36EC120E14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888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B24D7-C71F-4DA1-B770-40BD2BA1AB23}" type="datetimeFigureOut">
              <a:rPr lang="pt-BR"/>
              <a:pPr>
                <a:defRPr/>
              </a:pPr>
              <a:t>06/07/2017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02F97-61E8-4DDB-B54F-F43C9002E9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171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6768C-64CB-44F8-92F3-3D505DC212B6}" type="datetimeFigureOut">
              <a:rPr lang="pt-BR"/>
              <a:pPr>
                <a:defRPr/>
              </a:pPr>
              <a:t>06/07/2017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91BC7-8387-4068-A471-D873384D21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625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CAA27-65AB-471F-B5CF-20809F31FBFE}" type="datetimeFigureOut">
              <a:rPr lang="pt-BR"/>
              <a:pPr>
                <a:defRPr/>
              </a:pPr>
              <a:t>06/07/2017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A795F-C86F-42A5-81EE-97F0F776AC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106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64647-D63C-4319-AE3A-6DFF9FBAA822}" type="datetimeFigureOut">
              <a:rPr lang="pt-BR"/>
              <a:pPr>
                <a:defRPr/>
              </a:pPr>
              <a:t>06/07/2017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3BCE7-FC7A-4508-9A8B-2DCA539388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7651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D9061-2990-43B0-8946-C548151827DB}" type="datetimeFigureOut">
              <a:rPr lang="pt-BR"/>
              <a:pPr>
                <a:defRPr/>
              </a:pPr>
              <a:t>06/07/2017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3DD2B-3328-43B2-815D-89EDC9873C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8529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3B2FC-3EA6-418F-A1D6-842A26DCBCB8}" type="datetimeFigureOut">
              <a:rPr lang="pt-BR"/>
              <a:pPr>
                <a:defRPr/>
              </a:pPr>
              <a:t>06/07/2017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699BE-ECC1-489E-A00F-2875D35248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457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5C737-A6AB-4892-995F-51874FECC289}" type="datetimeFigureOut">
              <a:rPr lang="pt-BR"/>
              <a:pPr>
                <a:defRPr/>
              </a:pPr>
              <a:t>06/07/2017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8095D-3351-43A6-96E3-A968B4C4AA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63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04188-76D7-4117-9CB2-EFDF2782958C}" type="datetimeFigureOut">
              <a:rPr lang="pt-BR"/>
              <a:pPr>
                <a:defRPr/>
              </a:pPr>
              <a:t>06/07/2017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8A184-DEDF-4EAA-A569-3D09858F4D1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546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1F7E-38CC-492D-8E7D-7E051DA8020C}" type="datetimeFigureOut">
              <a:rPr lang="pt-BR"/>
              <a:pPr>
                <a:defRPr/>
              </a:pPr>
              <a:t>06/07/2017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B1B12-1203-4F20-85D4-C1DC184DEF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329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96914-E639-4B2E-970F-6CD71DFB23F0}" type="datetimeFigureOut">
              <a:rPr lang="pt-BR"/>
              <a:pPr>
                <a:defRPr/>
              </a:pPr>
              <a:t>06/07/2017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306DD-F253-4DC3-B1C7-0F58EDDBACE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040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C19D4C-968C-435F-A865-C8BC2681BEF7}" type="datetimeFigureOut">
              <a:rPr lang="pt-BR"/>
              <a:pPr>
                <a:defRPr/>
              </a:pPr>
              <a:t>06/07/2017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181539-50EF-45FE-9353-8F2A706F183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ítulo 2"/>
          <p:cNvSpPr>
            <a:spLocks noGrp="1"/>
          </p:cNvSpPr>
          <p:nvPr>
            <p:ph type="subTitle" idx="1"/>
          </p:nvPr>
        </p:nvSpPr>
        <p:spPr>
          <a:xfrm>
            <a:off x="1331913" y="549275"/>
            <a:ext cx="6400800" cy="647700"/>
          </a:xfrm>
        </p:spPr>
        <p:txBody>
          <a:bodyPr/>
          <a:lstStyle/>
          <a:p>
            <a:r>
              <a:rPr lang="pt-BR" altLang="pt-BR" smtClean="0">
                <a:solidFill>
                  <a:schemeClr val="tx1"/>
                </a:solidFill>
              </a:rPr>
              <a:t>Termoquímica</a:t>
            </a:r>
          </a:p>
        </p:txBody>
      </p:sp>
      <p:sp>
        <p:nvSpPr>
          <p:cNvPr id="2051" name="Retângulo 4"/>
          <p:cNvSpPr>
            <a:spLocks noChangeArrowheads="1"/>
          </p:cNvSpPr>
          <p:nvPr/>
        </p:nvSpPr>
        <p:spPr bwMode="auto">
          <a:xfrm>
            <a:off x="900113" y="1812925"/>
            <a:ext cx="72009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pt-BR" altLang="pt-BR"/>
              <a:t> Entalpia de uma reação: Calor trocado entre o sistema reacional e o meio externo à pressão constante.</a:t>
            </a:r>
          </a:p>
          <a:p>
            <a:pPr algn="just"/>
            <a:r>
              <a:rPr lang="pt-BR" altLang="pt-BR"/>
              <a:t>      </a:t>
            </a:r>
          </a:p>
          <a:p>
            <a:pPr algn="just"/>
            <a:r>
              <a:rPr lang="pt-BR" altLang="pt-BR"/>
              <a:t>Toda reação química é acompanhada de uma variação de energia interna (∆U) e de uma variação de entalpia (∆H) na transformação de reagentes em </a:t>
            </a:r>
          </a:p>
          <a:p>
            <a:pPr algn="just"/>
            <a:r>
              <a:rPr lang="pt-BR" altLang="pt-BR"/>
              <a:t>produtos.</a:t>
            </a:r>
          </a:p>
        </p:txBody>
      </p:sp>
      <p:sp>
        <p:nvSpPr>
          <p:cNvPr id="2052" name="Retângulo 5"/>
          <p:cNvSpPr>
            <a:spLocks noChangeArrowheads="1"/>
          </p:cNvSpPr>
          <p:nvPr/>
        </p:nvSpPr>
        <p:spPr bwMode="auto">
          <a:xfrm>
            <a:off x="900113" y="3929063"/>
            <a:ext cx="72009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/>
              <a:t>Para reações com substâncias apenas nas fases sólida e/ou líquidas:   ∆U=∆H   (P=cte).</a:t>
            </a:r>
          </a:p>
          <a:p>
            <a:r>
              <a:rPr lang="pt-BR" altLang="pt-BR"/>
              <a:t>Para reações que envolvem substâncias na fase gasosa, a volume constante é considerada com a variação de temperatura:</a:t>
            </a:r>
          </a:p>
          <a:p>
            <a:r>
              <a:rPr lang="pt-BR" altLang="pt-BR"/>
              <a:t>∆U=∆H-∆n. R. T  (P=cte)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tângulo 3"/>
          <p:cNvSpPr>
            <a:spLocks noChangeArrowheads="1"/>
          </p:cNvSpPr>
          <p:nvPr/>
        </p:nvSpPr>
        <p:spPr bwMode="auto">
          <a:xfrm>
            <a:off x="900113" y="836613"/>
            <a:ext cx="7416800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/>
              <a:t>Reações exotérmicas:</a:t>
            </a:r>
          </a:p>
          <a:p>
            <a:endParaRPr lang="pt-BR" altLang="pt-BR"/>
          </a:p>
          <a:p>
            <a:r>
              <a:rPr lang="pt-BR" altLang="pt-BR"/>
              <a:t>   A entalpia dos reagentes é maior do que a entalpia </a:t>
            </a:r>
          </a:p>
          <a:p>
            <a:r>
              <a:rPr lang="pt-BR" altLang="pt-BR"/>
              <a:t>dos produtos, logo ∆H&lt;0 </a:t>
            </a:r>
          </a:p>
          <a:p>
            <a:endParaRPr lang="pt-BR" altLang="pt-BR"/>
          </a:p>
          <a:p>
            <a:r>
              <a:rPr lang="pt-BR" altLang="pt-BR"/>
              <a:t>Reações endotérmicas:</a:t>
            </a:r>
          </a:p>
          <a:p>
            <a:endParaRPr lang="pt-BR" altLang="pt-BR"/>
          </a:p>
          <a:p>
            <a:r>
              <a:rPr lang="pt-BR" altLang="pt-BR"/>
              <a:t> A entalpia dos reagentes é menor do que a entalpia  </a:t>
            </a:r>
          </a:p>
          <a:p>
            <a:r>
              <a:rPr lang="pt-BR" altLang="pt-BR"/>
              <a:t>dos produtos, logo ∆H&gt;0</a:t>
            </a:r>
          </a:p>
        </p:txBody>
      </p:sp>
      <p:pic>
        <p:nvPicPr>
          <p:cNvPr id="307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962400"/>
            <a:ext cx="3228975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tângulo 1"/>
          <p:cNvSpPr>
            <a:spLocks noChangeArrowheads="1"/>
          </p:cNvSpPr>
          <p:nvPr/>
        </p:nvSpPr>
        <p:spPr bwMode="auto">
          <a:xfrm>
            <a:off x="755650" y="750888"/>
            <a:ext cx="7632700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 u="sng" dirty="0"/>
              <a:t>Fatores que influenciam o ΔH de uma reação</a:t>
            </a:r>
          </a:p>
          <a:p>
            <a:endParaRPr lang="pt-BR" altLang="pt-BR" dirty="0"/>
          </a:p>
          <a:p>
            <a:r>
              <a:rPr lang="pt-BR" altLang="pt-BR" dirty="0"/>
              <a:t>A) Fase de agregação</a:t>
            </a:r>
          </a:p>
          <a:p>
            <a:endParaRPr lang="pt-BR" altLang="pt-BR" dirty="0"/>
          </a:p>
          <a:p>
            <a:r>
              <a:rPr lang="pt-BR" altLang="pt-BR" dirty="0"/>
              <a:t>Formação de água: </a:t>
            </a:r>
          </a:p>
          <a:p>
            <a:endParaRPr lang="pt-BR" altLang="pt-BR" dirty="0"/>
          </a:p>
          <a:p>
            <a:r>
              <a:rPr lang="pt-BR" altLang="pt-BR" dirty="0"/>
              <a:t>H</a:t>
            </a:r>
            <a:r>
              <a:rPr lang="pt-BR" altLang="pt-BR" baseline="-25000" dirty="0"/>
              <a:t>2</a:t>
            </a:r>
            <a:r>
              <a:rPr lang="pt-BR" altLang="pt-BR" dirty="0"/>
              <a:t> (g) + ½ O</a:t>
            </a:r>
            <a:r>
              <a:rPr lang="pt-BR" altLang="pt-BR" baseline="-25000" dirty="0"/>
              <a:t>2</a:t>
            </a:r>
            <a:r>
              <a:rPr lang="pt-BR" altLang="pt-BR" dirty="0"/>
              <a:t> (g)  →H</a:t>
            </a:r>
            <a:r>
              <a:rPr lang="pt-BR" altLang="pt-BR" baseline="-25000" dirty="0"/>
              <a:t>2</a:t>
            </a:r>
            <a:r>
              <a:rPr lang="pt-BR" altLang="pt-BR" dirty="0"/>
              <a:t>O (g)    ΔH = </a:t>
            </a:r>
            <a:r>
              <a:rPr lang="pt-BR" altLang="pt-BR" dirty="0" smtClean="0"/>
              <a:t>-241,8 </a:t>
            </a:r>
            <a:r>
              <a:rPr lang="pt-BR" altLang="pt-BR" dirty="0" err="1" smtClean="0"/>
              <a:t>kJ</a:t>
            </a:r>
            <a:r>
              <a:rPr lang="pt-BR" altLang="pt-BR" dirty="0" smtClean="0"/>
              <a:t>/mol</a:t>
            </a:r>
            <a:endParaRPr lang="pt-BR" altLang="pt-BR" dirty="0"/>
          </a:p>
          <a:p>
            <a:endParaRPr lang="pt-BR" altLang="pt-BR" dirty="0"/>
          </a:p>
          <a:p>
            <a:r>
              <a:rPr lang="pt-BR" altLang="pt-BR" dirty="0"/>
              <a:t>H</a:t>
            </a:r>
            <a:r>
              <a:rPr lang="pt-BR" altLang="pt-BR" baseline="-25000" dirty="0"/>
              <a:t>2</a:t>
            </a:r>
            <a:r>
              <a:rPr lang="pt-BR" altLang="pt-BR" dirty="0"/>
              <a:t> (g) + ½ O</a:t>
            </a:r>
            <a:r>
              <a:rPr lang="pt-BR" altLang="pt-BR" baseline="-25000" dirty="0"/>
              <a:t>2</a:t>
            </a:r>
            <a:r>
              <a:rPr lang="pt-BR" altLang="pt-BR" dirty="0"/>
              <a:t> (g) → H</a:t>
            </a:r>
            <a:r>
              <a:rPr lang="pt-BR" altLang="pt-BR" baseline="-25000" dirty="0"/>
              <a:t>2</a:t>
            </a:r>
            <a:r>
              <a:rPr lang="pt-BR" altLang="pt-BR" dirty="0"/>
              <a:t>O(l)    ΔH = </a:t>
            </a:r>
            <a:r>
              <a:rPr lang="pt-BR" altLang="pt-BR" dirty="0" smtClean="0"/>
              <a:t>-285,8 </a:t>
            </a:r>
            <a:r>
              <a:rPr lang="pt-BR" altLang="pt-BR" dirty="0" err="1" smtClean="0"/>
              <a:t>kJ</a:t>
            </a:r>
            <a:r>
              <a:rPr lang="pt-BR" altLang="pt-BR" dirty="0" smtClean="0"/>
              <a:t>/mol</a:t>
            </a:r>
            <a:endParaRPr lang="pt-BR" altLang="pt-BR" dirty="0"/>
          </a:p>
        </p:txBody>
      </p:sp>
      <p:sp>
        <p:nvSpPr>
          <p:cNvPr id="4099" name="Retângulo 2"/>
          <p:cNvSpPr>
            <a:spLocks noChangeArrowheads="1"/>
          </p:cNvSpPr>
          <p:nvPr/>
        </p:nvSpPr>
        <p:spPr bwMode="auto">
          <a:xfrm>
            <a:off x="755650" y="3716338"/>
            <a:ext cx="75612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/>
              <a:t>B)  Forma alotrópica de reagentes e produtos (se houver)</a:t>
            </a:r>
          </a:p>
          <a:p>
            <a:endParaRPr lang="pt-BR" altLang="pt-BR"/>
          </a:p>
          <a:p>
            <a:r>
              <a:rPr lang="pt-BR" altLang="pt-BR"/>
              <a:t>Formação de gás carbônico:</a:t>
            </a:r>
          </a:p>
          <a:p>
            <a:endParaRPr lang="pt-BR" altLang="pt-BR"/>
          </a:p>
          <a:p>
            <a:r>
              <a:rPr lang="pt-BR" altLang="pt-BR"/>
              <a:t>C (grafite) + O</a:t>
            </a:r>
            <a:r>
              <a:rPr lang="pt-BR" altLang="pt-BR" baseline="-25000"/>
              <a:t>2</a:t>
            </a:r>
            <a:r>
              <a:rPr lang="pt-BR" altLang="pt-BR"/>
              <a:t> (g) →CO</a:t>
            </a:r>
            <a:r>
              <a:rPr lang="pt-BR" altLang="pt-BR" baseline="-25000"/>
              <a:t>2</a:t>
            </a:r>
            <a:r>
              <a:rPr lang="pt-BR" altLang="pt-BR"/>
              <a:t>(g)    ΔH = - 94,0  kcal/mol</a:t>
            </a:r>
          </a:p>
          <a:p>
            <a:endParaRPr lang="pt-BR" altLang="pt-BR"/>
          </a:p>
          <a:p>
            <a:r>
              <a:rPr lang="pt-BR" altLang="pt-BR"/>
              <a:t>C (diamante) + O</a:t>
            </a:r>
            <a:r>
              <a:rPr lang="pt-BR" altLang="pt-BR" baseline="-25000"/>
              <a:t>2</a:t>
            </a:r>
            <a:r>
              <a:rPr lang="pt-BR" altLang="pt-BR"/>
              <a:t> (g) → CO</a:t>
            </a:r>
            <a:r>
              <a:rPr lang="pt-BR" altLang="pt-BR" baseline="-25000"/>
              <a:t>2</a:t>
            </a:r>
            <a:r>
              <a:rPr lang="pt-BR" altLang="pt-BR"/>
              <a:t>(g)    ΔH = - 94,45 kcal/mol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tângulo 3"/>
          <p:cNvSpPr>
            <a:spLocks noChangeArrowheads="1"/>
          </p:cNvSpPr>
          <p:nvPr/>
        </p:nvSpPr>
        <p:spPr bwMode="auto">
          <a:xfrm>
            <a:off x="917575" y="800100"/>
            <a:ext cx="70389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/>
              <a:t>C)  Temperatura em que ocorre a reação</a:t>
            </a:r>
          </a:p>
          <a:p>
            <a:endParaRPr lang="pt-BR" altLang="pt-BR"/>
          </a:p>
          <a:p>
            <a:r>
              <a:rPr lang="pt-BR" altLang="pt-BR"/>
              <a:t>Obtenção de Ferro pela redução  do óxido de ferro III:</a:t>
            </a:r>
          </a:p>
          <a:p>
            <a:endParaRPr lang="pt-BR" altLang="pt-BR"/>
          </a:p>
          <a:p>
            <a:r>
              <a:rPr lang="pt-BR" altLang="pt-BR"/>
              <a:t>Fe</a:t>
            </a:r>
            <a:r>
              <a:rPr lang="pt-BR" altLang="pt-BR" baseline="-25000"/>
              <a:t>2</a:t>
            </a:r>
            <a:r>
              <a:rPr lang="pt-BR" altLang="pt-BR"/>
              <a:t>O</a:t>
            </a:r>
            <a:r>
              <a:rPr lang="pt-BR" altLang="pt-BR" baseline="-25000"/>
              <a:t>3</a:t>
            </a:r>
            <a:r>
              <a:rPr lang="pt-BR" altLang="pt-BR"/>
              <a:t> (s) + 3H</a:t>
            </a:r>
            <a:r>
              <a:rPr lang="pt-BR" altLang="pt-BR" baseline="-25000"/>
              <a:t>2</a:t>
            </a:r>
            <a:r>
              <a:rPr lang="pt-BR" altLang="pt-BR"/>
              <a:t> (g) → 2Fe (s) + 3H</a:t>
            </a:r>
            <a:r>
              <a:rPr lang="pt-BR" altLang="pt-BR" baseline="-25000"/>
              <a:t>2</a:t>
            </a:r>
            <a:r>
              <a:rPr lang="pt-BR" altLang="pt-BR"/>
              <a:t>O (g)    ΔH= - 35,1 kJ  (25°C)</a:t>
            </a:r>
          </a:p>
          <a:p>
            <a:endParaRPr lang="pt-BR" altLang="pt-BR"/>
          </a:p>
          <a:p>
            <a:r>
              <a:rPr lang="pt-BR" altLang="pt-BR"/>
              <a:t>Fe</a:t>
            </a:r>
            <a:r>
              <a:rPr lang="pt-BR" altLang="pt-BR" baseline="-25000"/>
              <a:t>2</a:t>
            </a:r>
            <a:r>
              <a:rPr lang="pt-BR" altLang="pt-BR"/>
              <a:t>O</a:t>
            </a:r>
            <a:r>
              <a:rPr lang="pt-BR" altLang="pt-BR" baseline="-25000"/>
              <a:t>3</a:t>
            </a:r>
            <a:r>
              <a:rPr lang="pt-BR" altLang="pt-BR"/>
              <a:t> (s) + 3H</a:t>
            </a:r>
            <a:r>
              <a:rPr lang="pt-BR" altLang="pt-BR" baseline="-25000"/>
              <a:t>2</a:t>
            </a:r>
            <a:r>
              <a:rPr lang="pt-BR" altLang="pt-BR"/>
              <a:t> (g) → 2Fe (s) + 3H</a:t>
            </a:r>
            <a:r>
              <a:rPr lang="pt-BR" altLang="pt-BR" baseline="-25000"/>
              <a:t>2</a:t>
            </a:r>
            <a:r>
              <a:rPr lang="pt-BR" altLang="pt-BR"/>
              <a:t>O (g)    ΔH= - 29,7 kJ  (85°C)</a:t>
            </a:r>
          </a:p>
        </p:txBody>
      </p:sp>
      <p:sp>
        <p:nvSpPr>
          <p:cNvPr id="5123" name="Retângulo 4"/>
          <p:cNvSpPr>
            <a:spLocks noChangeArrowheads="1"/>
          </p:cNvSpPr>
          <p:nvPr/>
        </p:nvSpPr>
        <p:spPr bwMode="auto">
          <a:xfrm>
            <a:off x="917575" y="3573463"/>
            <a:ext cx="732631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/>
              <a:t>D)  Quantidade de matéria</a:t>
            </a:r>
          </a:p>
          <a:p>
            <a:endParaRPr lang="pt-BR" altLang="pt-BR"/>
          </a:p>
          <a:p>
            <a:r>
              <a:rPr lang="pt-BR" altLang="pt-BR"/>
              <a:t>Formação de cloreto de hidrogênio</a:t>
            </a:r>
          </a:p>
          <a:p>
            <a:endParaRPr lang="pt-BR" altLang="pt-BR"/>
          </a:p>
          <a:p>
            <a:r>
              <a:rPr lang="pt-BR" altLang="pt-BR"/>
              <a:t>H</a:t>
            </a:r>
            <a:r>
              <a:rPr lang="pt-BR" altLang="pt-BR" baseline="-25000"/>
              <a:t>2</a:t>
            </a:r>
            <a:r>
              <a:rPr lang="pt-BR" altLang="pt-BR"/>
              <a:t> (g) + Cl</a:t>
            </a:r>
            <a:r>
              <a:rPr lang="pt-BR" altLang="pt-BR" baseline="-25000"/>
              <a:t>2</a:t>
            </a:r>
            <a:r>
              <a:rPr lang="pt-BR" altLang="pt-BR"/>
              <a:t> (g) → 2HCl (g)    ΔH = - 184,6 kJ</a:t>
            </a:r>
          </a:p>
          <a:p>
            <a:endParaRPr lang="pt-BR" altLang="pt-BR"/>
          </a:p>
          <a:p>
            <a:r>
              <a:rPr lang="pt-BR" altLang="pt-BR"/>
              <a:t>2H</a:t>
            </a:r>
            <a:r>
              <a:rPr lang="pt-BR" altLang="pt-BR" baseline="-25000"/>
              <a:t>2 </a:t>
            </a:r>
            <a:r>
              <a:rPr lang="pt-BR" altLang="pt-BR"/>
              <a:t>(g) + 2Cl</a:t>
            </a:r>
            <a:r>
              <a:rPr lang="pt-BR" altLang="pt-BR" baseline="-25000"/>
              <a:t>2</a:t>
            </a:r>
            <a:r>
              <a:rPr lang="pt-BR" altLang="pt-BR"/>
              <a:t> (g) → 4HCl (g)    ΔH = - 369,2 kJ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tângulo 3"/>
          <p:cNvSpPr>
            <a:spLocks noChangeArrowheads="1"/>
          </p:cNvSpPr>
          <p:nvPr/>
        </p:nvSpPr>
        <p:spPr bwMode="auto">
          <a:xfrm>
            <a:off x="827088" y="682625"/>
            <a:ext cx="74898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/>
              <a:t>E)  Meio reacional</a:t>
            </a:r>
          </a:p>
          <a:p>
            <a:endParaRPr lang="pt-BR" altLang="pt-BR"/>
          </a:p>
          <a:p>
            <a:r>
              <a:rPr lang="pt-BR" altLang="pt-BR"/>
              <a:t>H</a:t>
            </a:r>
            <a:r>
              <a:rPr lang="pt-BR" altLang="pt-BR" baseline="-25000"/>
              <a:t>2</a:t>
            </a:r>
            <a:r>
              <a:rPr lang="pt-BR" altLang="pt-BR"/>
              <a:t> (g) + Cl</a:t>
            </a:r>
            <a:r>
              <a:rPr lang="pt-BR" altLang="pt-BR" baseline="-25000"/>
              <a:t>2</a:t>
            </a:r>
            <a:r>
              <a:rPr lang="pt-BR" altLang="pt-BR"/>
              <a:t> (g) → 2HCl (g)    ΔH = - 184,6 kJ</a:t>
            </a:r>
          </a:p>
          <a:p>
            <a:endParaRPr lang="pt-BR" altLang="pt-BR"/>
          </a:p>
          <a:p>
            <a:r>
              <a:rPr lang="pt-BR" altLang="pt-BR"/>
              <a:t>                          </a:t>
            </a:r>
            <a:r>
              <a:rPr lang="pt-BR" altLang="pt-BR" sz="1200"/>
              <a:t>aq</a:t>
            </a:r>
          </a:p>
          <a:p>
            <a:r>
              <a:rPr lang="pt-BR" altLang="pt-BR"/>
              <a:t>H</a:t>
            </a:r>
            <a:r>
              <a:rPr lang="pt-BR" altLang="pt-BR" baseline="-25000"/>
              <a:t>2</a:t>
            </a:r>
            <a:r>
              <a:rPr lang="pt-BR" altLang="pt-BR"/>
              <a:t> (g) + Cl</a:t>
            </a:r>
            <a:r>
              <a:rPr lang="pt-BR" altLang="pt-BR" baseline="-25000"/>
              <a:t>2 </a:t>
            </a:r>
            <a:r>
              <a:rPr lang="pt-BR" altLang="pt-BR"/>
              <a:t>(g) → 2HCl (g)     ΔH = - 335,7 kJ</a:t>
            </a:r>
          </a:p>
        </p:txBody>
      </p:sp>
      <p:sp>
        <p:nvSpPr>
          <p:cNvPr id="6147" name="Retângulo 4"/>
          <p:cNvSpPr>
            <a:spLocks noChangeArrowheads="1"/>
          </p:cNvSpPr>
          <p:nvPr/>
        </p:nvSpPr>
        <p:spPr bwMode="auto">
          <a:xfrm>
            <a:off x="827088" y="3279775"/>
            <a:ext cx="72009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 u="sng"/>
              <a:t>Formas de variação de entalpia </a:t>
            </a:r>
          </a:p>
          <a:p>
            <a:endParaRPr lang="pt-BR" altLang="pt-BR"/>
          </a:p>
          <a:p>
            <a:r>
              <a:rPr lang="pt-BR" altLang="pt-BR"/>
              <a:t>A)  Entalpia padrão de combustão</a:t>
            </a:r>
          </a:p>
          <a:p>
            <a:endParaRPr lang="pt-BR" altLang="pt-BR"/>
          </a:p>
          <a:p>
            <a:r>
              <a:rPr lang="pt-BR" altLang="pt-BR"/>
              <a:t>CH</a:t>
            </a:r>
            <a:r>
              <a:rPr lang="pt-BR" altLang="pt-BR" baseline="-25000"/>
              <a:t>4</a:t>
            </a:r>
            <a:r>
              <a:rPr lang="pt-BR" altLang="pt-BR"/>
              <a:t>(g) + 2O</a:t>
            </a:r>
            <a:r>
              <a:rPr lang="pt-BR" altLang="pt-BR" baseline="-25000"/>
              <a:t>2</a:t>
            </a:r>
            <a:r>
              <a:rPr lang="pt-BR" altLang="pt-BR"/>
              <a:t> (g) → CO</a:t>
            </a:r>
            <a:r>
              <a:rPr lang="pt-BR" altLang="pt-BR" baseline="-25000"/>
              <a:t>2 </a:t>
            </a:r>
            <a:r>
              <a:rPr lang="pt-BR" altLang="pt-BR"/>
              <a:t>(g) + 2H</a:t>
            </a:r>
            <a:r>
              <a:rPr lang="pt-BR" altLang="pt-BR" baseline="-25000"/>
              <a:t>2</a:t>
            </a:r>
            <a:r>
              <a:rPr lang="pt-BR" altLang="pt-BR"/>
              <a:t>O (g)    ΔH</a:t>
            </a:r>
            <a:r>
              <a:rPr lang="pt-BR" altLang="pt-BR" baseline="30000"/>
              <a:t>0</a:t>
            </a:r>
            <a:r>
              <a:rPr lang="pt-BR" altLang="pt-BR"/>
              <a:t>=  - 890,31 kJ/mol</a:t>
            </a:r>
          </a:p>
          <a:p>
            <a:endParaRPr lang="pt-BR" altLang="pt-BR"/>
          </a:p>
          <a:p>
            <a:endParaRPr lang="pt-BR" altLang="pt-BR"/>
          </a:p>
          <a:p>
            <a:r>
              <a:rPr lang="pt-BR" altLang="pt-BR"/>
              <a:t>B) Entalpia  padrão de formação</a:t>
            </a:r>
          </a:p>
          <a:p>
            <a:endParaRPr lang="pt-BR" altLang="pt-BR"/>
          </a:p>
          <a:p>
            <a:r>
              <a:rPr lang="pt-BR" altLang="pt-BR"/>
              <a:t>½ H</a:t>
            </a:r>
            <a:r>
              <a:rPr lang="pt-BR" altLang="pt-BR" baseline="-25000"/>
              <a:t>2</a:t>
            </a:r>
            <a:r>
              <a:rPr lang="pt-BR" altLang="pt-BR"/>
              <a:t> (g) + ½ Cl</a:t>
            </a:r>
            <a:r>
              <a:rPr lang="pt-BR" altLang="pt-BR" baseline="-25000"/>
              <a:t>2</a:t>
            </a:r>
            <a:r>
              <a:rPr lang="pt-BR" altLang="pt-BR"/>
              <a:t> (g) → HCl (g)    ΔH</a:t>
            </a:r>
            <a:r>
              <a:rPr lang="pt-BR" altLang="pt-BR" baseline="30000"/>
              <a:t>0</a:t>
            </a:r>
            <a:r>
              <a:rPr lang="pt-BR" altLang="pt-BR"/>
              <a:t> = - 22,1 kcal/mol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tângulo 3"/>
          <p:cNvSpPr>
            <a:spLocks noChangeArrowheads="1"/>
          </p:cNvSpPr>
          <p:nvPr/>
        </p:nvSpPr>
        <p:spPr bwMode="auto">
          <a:xfrm>
            <a:off x="827088" y="750888"/>
            <a:ext cx="75628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 dirty="0"/>
              <a:t>C) Entalpia padrão de dissolução</a:t>
            </a:r>
          </a:p>
          <a:p>
            <a:endParaRPr lang="pt-BR" altLang="pt-BR" dirty="0"/>
          </a:p>
          <a:p>
            <a:r>
              <a:rPr lang="pt-BR" altLang="pt-BR" dirty="0"/>
              <a:t>KNO</a:t>
            </a:r>
            <a:r>
              <a:rPr lang="pt-BR" altLang="pt-BR" baseline="-25000" dirty="0"/>
              <a:t>3</a:t>
            </a:r>
            <a:r>
              <a:rPr lang="pt-BR" altLang="pt-BR" dirty="0"/>
              <a:t>(s)  → KNO</a:t>
            </a:r>
            <a:r>
              <a:rPr lang="pt-BR" altLang="pt-BR" baseline="-25000" dirty="0"/>
              <a:t>3</a:t>
            </a:r>
            <a:r>
              <a:rPr lang="pt-BR" altLang="pt-BR" dirty="0"/>
              <a:t>(aq.)     </a:t>
            </a:r>
            <a:r>
              <a:rPr lang="el-GR" altLang="pt-BR" dirty="0"/>
              <a:t>Δ</a:t>
            </a:r>
            <a:r>
              <a:rPr lang="pt-BR" altLang="pt-BR" dirty="0"/>
              <a:t>H</a:t>
            </a:r>
            <a:r>
              <a:rPr lang="pt-BR" altLang="pt-BR" baseline="30000" dirty="0"/>
              <a:t>0</a:t>
            </a:r>
            <a:r>
              <a:rPr lang="pt-BR" altLang="pt-BR" dirty="0"/>
              <a:t> = + 35,6 </a:t>
            </a:r>
            <a:r>
              <a:rPr lang="pt-BR" altLang="pt-BR" dirty="0" err="1"/>
              <a:t>kJ</a:t>
            </a:r>
            <a:r>
              <a:rPr lang="pt-BR" altLang="pt-BR" dirty="0"/>
              <a:t>/mol</a:t>
            </a:r>
          </a:p>
          <a:p>
            <a:endParaRPr lang="pt-BR" altLang="pt-BR" dirty="0"/>
          </a:p>
          <a:p>
            <a:r>
              <a:rPr lang="pt-BR" altLang="pt-BR" dirty="0" err="1"/>
              <a:t>HCl</a:t>
            </a:r>
            <a:r>
              <a:rPr lang="pt-BR" altLang="pt-BR" dirty="0"/>
              <a:t> (g) → </a:t>
            </a:r>
            <a:r>
              <a:rPr lang="pt-BR" altLang="pt-BR" dirty="0" err="1"/>
              <a:t>HCl</a:t>
            </a:r>
            <a:r>
              <a:rPr lang="pt-BR" altLang="pt-BR" dirty="0"/>
              <a:t> (aq.)           </a:t>
            </a:r>
            <a:r>
              <a:rPr lang="el-GR" altLang="pt-BR" dirty="0"/>
              <a:t>Δ</a:t>
            </a:r>
            <a:r>
              <a:rPr lang="pt-BR" altLang="pt-BR" dirty="0"/>
              <a:t>H</a:t>
            </a:r>
            <a:r>
              <a:rPr lang="pt-BR" altLang="pt-BR" baseline="30000" dirty="0"/>
              <a:t>0</a:t>
            </a:r>
            <a:r>
              <a:rPr lang="pt-BR" altLang="pt-BR" dirty="0"/>
              <a:t> = - 75,3 </a:t>
            </a:r>
            <a:r>
              <a:rPr lang="pt-BR" altLang="pt-BR" dirty="0" err="1"/>
              <a:t>kJ</a:t>
            </a:r>
            <a:r>
              <a:rPr lang="pt-BR" altLang="pt-BR" dirty="0"/>
              <a:t>/mol</a:t>
            </a:r>
          </a:p>
          <a:p>
            <a:endParaRPr lang="pt-BR" altLang="pt-BR" dirty="0"/>
          </a:p>
        </p:txBody>
      </p:sp>
      <p:sp>
        <p:nvSpPr>
          <p:cNvPr id="7171" name="Retângulo 4"/>
          <p:cNvSpPr>
            <a:spLocks noChangeArrowheads="1"/>
          </p:cNvSpPr>
          <p:nvPr/>
        </p:nvSpPr>
        <p:spPr bwMode="auto">
          <a:xfrm>
            <a:off x="827088" y="3074988"/>
            <a:ext cx="67691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/>
              <a:t>D) Entalpia de neutralização</a:t>
            </a:r>
          </a:p>
          <a:p>
            <a:endParaRPr lang="pt-BR" altLang="pt-BR"/>
          </a:p>
          <a:p>
            <a:r>
              <a:rPr lang="pt-BR" altLang="pt-BR"/>
              <a:t> HCl (aq) + NaOH (aq) → NaCl (aq) + H</a:t>
            </a:r>
            <a:r>
              <a:rPr lang="pt-BR" altLang="pt-BR" baseline="-25000"/>
              <a:t>2</a:t>
            </a:r>
            <a:r>
              <a:rPr lang="pt-BR" altLang="pt-BR"/>
              <a:t>O (l)    </a:t>
            </a:r>
            <a:r>
              <a:rPr lang="el-GR" altLang="pt-BR"/>
              <a:t>Δ</a:t>
            </a:r>
            <a:r>
              <a:rPr lang="pt-BR" altLang="pt-BR"/>
              <a:t>H</a:t>
            </a:r>
            <a:r>
              <a:rPr lang="pt-BR" altLang="pt-BR" baseline="30000"/>
              <a:t>0</a:t>
            </a:r>
            <a:r>
              <a:rPr lang="pt-BR" altLang="pt-BR"/>
              <a:t>= - 57,8 kJ/mol</a:t>
            </a:r>
          </a:p>
          <a:p>
            <a:endParaRPr lang="pt-BR" altLang="pt-BR"/>
          </a:p>
          <a:p>
            <a:r>
              <a:rPr lang="pt-BR" altLang="pt-BR"/>
              <a:t>HNO</a:t>
            </a:r>
            <a:r>
              <a:rPr lang="pt-BR" altLang="pt-BR" baseline="-25000"/>
              <a:t>3 </a:t>
            </a:r>
            <a:r>
              <a:rPr lang="pt-BR" altLang="pt-BR"/>
              <a:t>(aq) + KOH (aq) → KNO</a:t>
            </a:r>
            <a:r>
              <a:rPr lang="pt-BR" altLang="pt-BR" baseline="-25000"/>
              <a:t>3</a:t>
            </a:r>
            <a:r>
              <a:rPr lang="pt-BR" altLang="pt-BR"/>
              <a:t>(aq) + H</a:t>
            </a:r>
            <a:r>
              <a:rPr lang="pt-BR" altLang="pt-BR" baseline="-25000"/>
              <a:t>2</a:t>
            </a:r>
            <a:r>
              <a:rPr lang="pt-BR" altLang="pt-BR"/>
              <a:t>O(l)     </a:t>
            </a:r>
            <a:r>
              <a:rPr lang="el-GR" altLang="pt-BR"/>
              <a:t>Δ</a:t>
            </a:r>
            <a:r>
              <a:rPr lang="pt-BR" altLang="pt-BR"/>
              <a:t>H</a:t>
            </a:r>
            <a:r>
              <a:rPr lang="pt-BR" altLang="pt-BR" baseline="30000"/>
              <a:t>0</a:t>
            </a:r>
            <a:r>
              <a:rPr lang="pt-BR" altLang="pt-BR"/>
              <a:t>= - 57,8 kJ/mol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tângulo 3"/>
          <p:cNvSpPr>
            <a:spLocks noChangeArrowheads="1"/>
          </p:cNvSpPr>
          <p:nvPr/>
        </p:nvSpPr>
        <p:spPr bwMode="auto">
          <a:xfrm>
            <a:off x="900113" y="749300"/>
            <a:ext cx="734377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pt-BR" altLang="pt-BR" dirty="0"/>
              <a:t> </a:t>
            </a:r>
            <a:r>
              <a:rPr lang="pt-BR" altLang="pt-BR" u="sng" dirty="0"/>
              <a:t>Cálculo de ΔH</a:t>
            </a:r>
          </a:p>
          <a:p>
            <a:endParaRPr lang="pt-BR" altLang="pt-BR" dirty="0"/>
          </a:p>
          <a:p>
            <a:r>
              <a:rPr lang="pt-BR" altLang="pt-BR" dirty="0"/>
              <a:t>A) Usando entalpias de formação</a:t>
            </a:r>
          </a:p>
          <a:p>
            <a:endParaRPr lang="pt-BR" altLang="pt-BR" dirty="0"/>
          </a:p>
          <a:p>
            <a:r>
              <a:rPr lang="pt-BR" altLang="pt-BR" dirty="0"/>
              <a:t> </a:t>
            </a:r>
          </a:p>
          <a:p>
            <a:pPr algn="ctr"/>
            <a:r>
              <a:rPr lang="pt-BR" altLang="pt-BR" dirty="0"/>
              <a:t>ΔH=∑H</a:t>
            </a:r>
            <a:r>
              <a:rPr lang="pt-BR" altLang="pt-BR" baseline="30000" dirty="0"/>
              <a:t>0</a:t>
            </a:r>
            <a:r>
              <a:rPr lang="pt-BR" altLang="pt-BR" baseline="-25000" dirty="0"/>
              <a:t>f </a:t>
            </a:r>
            <a:r>
              <a:rPr lang="pt-BR" altLang="pt-BR" dirty="0"/>
              <a:t>(produtos)- ∑H</a:t>
            </a:r>
            <a:r>
              <a:rPr lang="pt-BR" altLang="pt-BR" baseline="30000" dirty="0"/>
              <a:t>0</a:t>
            </a:r>
            <a:r>
              <a:rPr lang="pt-BR" altLang="pt-BR" baseline="-25000" dirty="0"/>
              <a:t>f</a:t>
            </a:r>
            <a:r>
              <a:rPr lang="pt-BR" altLang="pt-BR" dirty="0"/>
              <a:t> (reagentes)</a:t>
            </a:r>
          </a:p>
        </p:txBody>
      </p:sp>
      <p:sp>
        <p:nvSpPr>
          <p:cNvPr id="8195" name="Retângulo 4"/>
          <p:cNvSpPr>
            <a:spLocks noChangeArrowheads="1"/>
          </p:cNvSpPr>
          <p:nvPr/>
        </p:nvSpPr>
        <p:spPr bwMode="auto">
          <a:xfrm>
            <a:off x="900113" y="3068638"/>
            <a:ext cx="734377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/>
              <a:t>B) Usando entalpias de ligação</a:t>
            </a:r>
          </a:p>
          <a:p>
            <a:endParaRPr lang="pt-BR" altLang="pt-BR"/>
          </a:p>
          <a:p>
            <a:pPr algn="just"/>
            <a:r>
              <a:rPr lang="pt-BR" altLang="pt-BR"/>
              <a:t>É a medida de energia média necessária para romper 1 mol </a:t>
            </a:r>
          </a:p>
          <a:p>
            <a:pPr algn="just"/>
            <a:r>
              <a:rPr lang="pt-BR" altLang="pt-BR"/>
              <a:t>de ligações covalentes entre 2 átomos, para obter esses </a:t>
            </a:r>
          </a:p>
          <a:p>
            <a:pPr algn="just"/>
            <a:r>
              <a:rPr lang="pt-BR" altLang="pt-BR"/>
              <a:t>átomos isolados e na fase gasosa.</a:t>
            </a:r>
          </a:p>
          <a:p>
            <a:endParaRPr lang="pt-BR" altLang="pt-BR"/>
          </a:p>
          <a:p>
            <a:pPr algn="just"/>
            <a:r>
              <a:rPr lang="pt-BR" altLang="pt-BR"/>
              <a:t>Formação de ligação química = processo exotérmico</a:t>
            </a:r>
          </a:p>
          <a:p>
            <a:pPr algn="just"/>
            <a:r>
              <a:rPr lang="pt-BR" altLang="pt-BR"/>
              <a:t>Rompimento de ligação química = processo endotérmico</a:t>
            </a:r>
          </a:p>
          <a:p>
            <a:pPr algn="just"/>
            <a:endParaRPr lang="pt-BR" altLang="pt-BR"/>
          </a:p>
          <a:p>
            <a:pPr algn="just"/>
            <a:endParaRPr lang="pt-BR" altLang="pt-BR"/>
          </a:p>
          <a:p>
            <a:pPr algn="ctr"/>
            <a:r>
              <a:rPr lang="pt-BR" altLang="pt-BR"/>
              <a:t>ΔH= ∑H ligação reagente+∑H ligação produto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738" y="952500"/>
            <a:ext cx="19145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242" name="Retângulo 3"/>
              <p:cNvSpPr>
                <a:spLocks noChangeArrowheads="1"/>
              </p:cNvSpPr>
              <p:nvPr/>
            </p:nvSpPr>
            <p:spPr bwMode="auto">
              <a:xfrm>
                <a:off x="900113" y="1027113"/>
                <a:ext cx="7343775" cy="35366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pt-BR" altLang="pt-BR" dirty="0" smtClean="0"/>
                  <a:t>C) Lei de </a:t>
                </a:r>
                <a:r>
                  <a:rPr lang="pt-BR" altLang="pt-BR" dirty="0" err="1"/>
                  <a:t>Hess</a:t>
                </a:r>
                <a:endParaRPr lang="pt-BR" altLang="pt-BR" dirty="0"/>
              </a:p>
              <a:p>
                <a:endParaRPr lang="pt-BR" altLang="pt-BR" dirty="0"/>
              </a:p>
              <a:p>
                <a:r>
                  <a:rPr lang="pt-BR" altLang="pt-BR" dirty="0"/>
                  <a:t>Obtém-se o ΔH desconhecido de uma reação pelo somatório das entalpias         conhecidas  de outras reações (seja de formação ou não</a:t>
                </a:r>
                <a:r>
                  <a:rPr lang="pt-BR" altLang="pt-BR" dirty="0" smtClean="0"/>
                  <a:t>).</a:t>
                </a:r>
              </a:p>
              <a:p>
                <a:endParaRPr lang="pt-BR" altLang="pt-BR" dirty="0"/>
              </a:p>
              <a:p>
                <a:endParaRPr lang="pt-BR" altLang="pt-BR" dirty="0" smtClean="0"/>
              </a:p>
              <a:p>
                <a:r>
                  <a:rPr lang="pt-BR" altLang="pt-BR" dirty="0" smtClean="0"/>
                  <a:t>D) Equação de </a:t>
                </a:r>
                <a:r>
                  <a:rPr lang="pt-BR" altLang="pt-BR" dirty="0" err="1" smtClean="0"/>
                  <a:t>Kirchoff</a:t>
                </a:r>
                <a:endParaRPr lang="pt-BR" altLang="pt-BR" dirty="0" smtClean="0"/>
              </a:p>
              <a:p>
                <a:endParaRPr lang="pt-BR" altLang="pt-BR" dirty="0"/>
              </a:p>
              <a:p>
                <a:r>
                  <a:rPr lang="el-GR" altLang="pt-BR" dirty="0" smtClean="0"/>
                  <a:t>Δ</a:t>
                </a:r>
                <a:r>
                  <a:rPr lang="pt-BR" altLang="pt-BR" dirty="0" smtClean="0"/>
                  <a:t>H</a:t>
                </a:r>
                <a:r>
                  <a:rPr lang="pt-BR" altLang="pt-BR" baseline="30000" dirty="0" smtClean="0"/>
                  <a:t>0</a:t>
                </a:r>
                <a:r>
                  <a:rPr lang="pt-BR" altLang="pt-BR" baseline="-25000" dirty="0" smtClean="0"/>
                  <a:t>T  </a:t>
                </a:r>
                <a:r>
                  <a:rPr lang="pt-BR" altLang="pt-BR" dirty="0" smtClean="0"/>
                  <a:t>= </a:t>
                </a:r>
                <a:r>
                  <a:rPr lang="pt-BR" altLang="pt-BR" baseline="-25000" dirty="0" smtClean="0"/>
                  <a:t> </a:t>
                </a:r>
                <a:r>
                  <a:rPr lang="el-GR" altLang="pt-BR" dirty="0" smtClean="0"/>
                  <a:t>Δ</a:t>
                </a:r>
                <a:r>
                  <a:rPr lang="pt-BR" altLang="pt-BR" dirty="0" smtClean="0"/>
                  <a:t>H</a:t>
                </a:r>
                <a:r>
                  <a:rPr lang="pt-BR" altLang="pt-BR" baseline="30000" dirty="0" smtClean="0"/>
                  <a:t>0</a:t>
                </a:r>
                <a:r>
                  <a:rPr lang="pt-BR" altLang="pt-BR" baseline="-25000" dirty="0" smtClean="0"/>
                  <a:t>298,15 </a:t>
                </a:r>
                <a:r>
                  <a:rPr lang="pt-BR" altLang="pt-BR" dirty="0" smtClean="0"/>
                  <a:t> +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pt-BR" altLang="pt-BR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altLang="pt-BR" b="0" i="1" smtClean="0">
                            <a:latin typeface="Cambria Math"/>
                          </a:rPr>
                          <m:t>298,15</m:t>
                        </m:r>
                      </m:sub>
                      <m:sup>
                        <m:r>
                          <a:rPr lang="pt-BR" altLang="pt-BR" b="0" i="1" smtClean="0">
                            <a:latin typeface="Cambria Math"/>
                          </a:rPr>
                          <m:t>𝑇</m:t>
                        </m:r>
                      </m:sup>
                      <m:e>
                        <m:r>
                          <a:rPr lang="pt-BR" altLang="pt-BR" i="1" smtClean="0">
                            <a:latin typeface="Cambria Math"/>
                            <a:ea typeface="Cambria Math"/>
                          </a:rPr>
                          <m:t>∆</m:t>
                        </m:r>
                        <m:sSub>
                          <m:sSubPr>
                            <m:ctrlPr>
                              <a:rPr lang="pt-BR" altLang="pt-BR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pt-BR" altLang="pt-BR" b="0" i="1" smtClean="0">
                                <a:latin typeface="Cambria Math"/>
                                <a:ea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pt-BR" altLang="pt-BR" b="0" i="1" smtClean="0">
                                <a:latin typeface="Cambria Math"/>
                                <a:ea typeface="Cambria Math"/>
                              </a:rPr>
                              <m:t>𝑝</m:t>
                            </m:r>
                          </m:sub>
                        </m:sSub>
                      </m:e>
                    </m:nary>
                  </m:oMath>
                </a14:m>
                <a:r>
                  <a:rPr lang="pt-BR" altLang="pt-BR" dirty="0" smtClean="0"/>
                  <a:t>dT</a:t>
                </a:r>
              </a:p>
              <a:p>
                <a:endParaRPr lang="pt-BR" altLang="pt-BR" dirty="0"/>
              </a:p>
              <a:p>
                <a:endParaRPr lang="pt-BR" altLang="pt-BR" dirty="0"/>
              </a:p>
              <a:p>
                <a:r>
                  <a:rPr lang="pt-BR" altLang="pt-BR" dirty="0"/>
                  <a:t> </a:t>
                </a:r>
              </a:p>
            </p:txBody>
          </p:sp>
        </mc:Choice>
        <mc:Fallback>
          <p:sp>
            <p:nvSpPr>
              <p:cNvPr id="10242" name="Retâ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0113" y="1027113"/>
                <a:ext cx="7343775" cy="3536609"/>
              </a:xfrm>
              <a:prstGeom prst="rect">
                <a:avLst/>
              </a:prstGeom>
              <a:blipFill rotWithShape="1">
                <a:blip r:embed="rId2"/>
                <a:stretch>
                  <a:fillRect l="-748" t="-861" r="-365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695</Words>
  <Application>Microsoft Office PowerPoint</Application>
  <PresentationFormat>Apresentação na tela (4:3)</PresentationFormat>
  <Paragraphs>101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Calibri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</dc:creator>
  <cp:lastModifiedBy>admin</cp:lastModifiedBy>
  <cp:revision>20</cp:revision>
  <dcterms:created xsi:type="dcterms:W3CDTF">2017-07-04T18:11:42Z</dcterms:created>
  <dcterms:modified xsi:type="dcterms:W3CDTF">2017-07-06T20:09:43Z</dcterms:modified>
</cp:coreProperties>
</file>