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61" r:id="rId6"/>
    <p:sldId id="259" r:id="rId7"/>
    <p:sldId id="262" r:id="rId8"/>
    <p:sldId id="263" r:id="rId9"/>
    <p:sldId id="277" r:id="rId10"/>
    <p:sldId id="281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80" r:id="rId24"/>
    <p:sldId id="276" r:id="rId25"/>
    <p:sldId id="278" r:id="rId26"/>
    <p:sldId id="279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F48F138-AA6E-4305-8E2D-8E0B4E7CAFF3}" type="datetimeFigureOut">
              <a:rPr lang="pt-BR" smtClean="0"/>
              <a:pPr/>
              <a:t>22/06/2012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pt-BR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135BCD1-2D4E-433D-B64F-959A21066193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052736"/>
            <a:ext cx="8458200" cy="1470025"/>
          </a:xfrm>
        </p:spPr>
        <p:txBody>
          <a:bodyPr>
            <a:normAutofit/>
          </a:bodyPr>
          <a:lstStyle/>
          <a:p>
            <a:pPr algn="ctr"/>
            <a:r>
              <a:rPr lang="en-US" sz="8000" dirty="0" smtClean="0"/>
              <a:t>“Strip Casting”</a:t>
            </a:r>
            <a:endParaRPr lang="pt-BR" sz="8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2958062"/>
          </a:xfrm>
        </p:spPr>
        <p:txBody>
          <a:bodyPr/>
          <a:lstStyle/>
          <a:p>
            <a:r>
              <a:rPr lang="en-US" dirty="0" smtClean="0"/>
              <a:t>André </a:t>
            </a:r>
            <a:r>
              <a:rPr lang="en-US" dirty="0" err="1" smtClean="0"/>
              <a:t>Avancini</a:t>
            </a:r>
            <a:endParaRPr lang="en-US" dirty="0" smtClean="0"/>
          </a:p>
          <a:p>
            <a:r>
              <a:rPr lang="en-US" dirty="0" err="1" smtClean="0"/>
              <a:t>Caio</a:t>
            </a:r>
            <a:r>
              <a:rPr lang="en-US" dirty="0" smtClean="0"/>
              <a:t> </a:t>
            </a:r>
            <a:r>
              <a:rPr lang="en-US" dirty="0" err="1" smtClean="0"/>
              <a:t>Couto</a:t>
            </a:r>
            <a:endParaRPr lang="en-US" dirty="0" smtClean="0"/>
          </a:p>
          <a:p>
            <a:r>
              <a:rPr lang="en-US" dirty="0" err="1" smtClean="0"/>
              <a:t>Emílio</a:t>
            </a:r>
            <a:r>
              <a:rPr lang="en-US" dirty="0" smtClean="0"/>
              <a:t> </a:t>
            </a:r>
            <a:r>
              <a:rPr lang="en-US" dirty="0" err="1" smtClean="0"/>
              <a:t>Monleón</a:t>
            </a:r>
            <a:endParaRPr lang="en-US" dirty="0" smtClean="0"/>
          </a:p>
          <a:p>
            <a:r>
              <a:rPr lang="en-US" dirty="0" smtClean="0"/>
              <a:t>Luis Gustavo </a:t>
            </a:r>
            <a:r>
              <a:rPr lang="en-US" dirty="0" err="1" smtClean="0"/>
              <a:t>Alvim</a:t>
            </a:r>
            <a:endParaRPr lang="en-US" dirty="0" smtClean="0"/>
          </a:p>
          <a:p>
            <a:r>
              <a:rPr lang="en-US" dirty="0" smtClean="0"/>
              <a:t>Jorge </a:t>
            </a:r>
            <a:r>
              <a:rPr lang="en-US" dirty="0" err="1" smtClean="0"/>
              <a:t>Luiz</a:t>
            </a:r>
            <a:endParaRPr lang="en-US" dirty="0" smtClean="0"/>
          </a:p>
          <a:p>
            <a:r>
              <a:rPr lang="en-US" dirty="0" smtClean="0"/>
              <a:t>Renan Bianchi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“Strip Casting”</a:t>
            </a:r>
            <a:endParaRPr lang="pt-BR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914400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75656" y="6237312"/>
            <a:ext cx="5870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Esquema</a:t>
            </a:r>
            <a:r>
              <a:rPr lang="en-US" dirty="0" smtClean="0"/>
              <a:t> de </a:t>
            </a:r>
            <a:r>
              <a:rPr lang="en-US" dirty="0" err="1" smtClean="0"/>
              <a:t>funcionamento</a:t>
            </a:r>
            <a:r>
              <a:rPr lang="en-US" dirty="0" smtClean="0"/>
              <a:t> do </a:t>
            </a:r>
            <a:r>
              <a:rPr lang="en-US" dirty="0" err="1" smtClean="0"/>
              <a:t>processo</a:t>
            </a:r>
            <a:r>
              <a:rPr lang="en-US" dirty="0" smtClean="0"/>
              <a:t> “Strip Casting”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066800"/>
          </a:xfrm>
        </p:spPr>
        <p:txBody>
          <a:bodyPr/>
          <a:lstStyle/>
          <a:p>
            <a:r>
              <a:rPr lang="en-US" dirty="0" smtClean="0"/>
              <a:t>“Strip Casting”</a:t>
            </a:r>
            <a:endParaRPr lang="pt-BR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6237312"/>
            <a:ext cx="5870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Esquema</a:t>
            </a:r>
            <a:r>
              <a:rPr lang="en-US" dirty="0" smtClean="0"/>
              <a:t> de </a:t>
            </a:r>
            <a:r>
              <a:rPr lang="en-US" dirty="0" err="1" smtClean="0"/>
              <a:t>funcionamento</a:t>
            </a:r>
            <a:r>
              <a:rPr lang="en-US" dirty="0" smtClean="0"/>
              <a:t> do </a:t>
            </a:r>
            <a:r>
              <a:rPr lang="en-US" dirty="0" err="1" smtClean="0"/>
              <a:t>processo</a:t>
            </a:r>
            <a:r>
              <a:rPr lang="en-US" dirty="0" smtClean="0"/>
              <a:t> “Strip Casting”</a:t>
            </a:r>
            <a:endParaRPr lang="pt-BR" dirty="0"/>
          </a:p>
        </p:txBody>
      </p:sp>
      <p:pic>
        <p:nvPicPr>
          <p:cNvPr id="3074" name="Picture 2" descr="D:\USP - EEL\Solidificacao\h_01_ph2.jpg"/>
          <p:cNvPicPr>
            <a:picLocks noChangeAspect="1" noChangeArrowheads="1"/>
          </p:cNvPicPr>
          <p:nvPr/>
        </p:nvPicPr>
        <p:blipFill>
          <a:blip r:embed="rId2" cstate="print"/>
          <a:srcRect t="10061"/>
          <a:stretch>
            <a:fillRect/>
          </a:stretch>
        </p:blipFill>
        <p:spPr bwMode="auto">
          <a:xfrm>
            <a:off x="611560" y="1340768"/>
            <a:ext cx="7704856" cy="4896544"/>
          </a:xfrm>
          <a:prstGeom prst="rect">
            <a:avLst/>
          </a:prstGeom>
          <a:noFill/>
        </p:spPr>
      </p:pic>
      <p:pic>
        <p:nvPicPr>
          <p:cNvPr id="3075" name="Picture 3" descr="D:\USP - EEL\Solidificacao\cache_24203176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045214"/>
            <a:ext cx="3587204" cy="3319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“Strip Casting”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Dificuldades</a:t>
            </a:r>
            <a:r>
              <a:rPr lang="en-US" dirty="0" smtClean="0"/>
              <a:t> do </a:t>
            </a:r>
            <a:r>
              <a:rPr lang="en-US" dirty="0" err="1" smtClean="0"/>
              <a:t>processo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sz="2000" dirty="0" err="1" smtClean="0"/>
              <a:t>Fuga</a:t>
            </a:r>
            <a:r>
              <a:rPr lang="en-US" sz="2000" dirty="0" smtClean="0"/>
              <a:t> de metal </a:t>
            </a:r>
            <a:r>
              <a:rPr lang="en-US" sz="2000" dirty="0" err="1" smtClean="0"/>
              <a:t>pelas</a:t>
            </a:r>
            <a:r>
              <a:rPr lang="en-US" sz="2000" dirty="0" smtClean="0"/>
              <a:t> </a:t>
            </a:r>
            <a:r>
              <a:rPr lang="en-US" sz="2000" dirty="0" err="1" smtClean="0"/>
              <a:t>extremidades</a:t>
            </a:r>
            <a:r>
              <a:rPr lang="en-US" sz="2000" dirty="0" smtClean="0"/>
              <a:t> dos </a:t>
            </a:r>
            <a:r>
              <a:rPr lang="en-US" sz="2000" dirty="0" err="1" smtClean="0"/>
              <a:t>rolos</a:t>
            </a:r>
            <a:r>
              <a:rPr lang="en-US" sz="2000" dirty="0" smtClean="0"/>
              <a:t>, </a:t>
            </a:r>
            <a:r>
              <a:rPr lang="en-US" sz="2000" dirty="0" err="1" smtClean="0"/>
              <a:t>gerando</a:t>
            </a:r>
            <a:r>
              <a:rPr lang="en-US" sz="2000" dirty="0" smtClean="0"/>
              <a:t>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solidifição</a:t>
            </a:r>
            <a:r>
              <a:rPr lang="en-US" sz="2000" dirty="0" smtClean="0"/>
              <a:t> </a:t>
            </a:r>
            <a:r>
              <a:rPr lang="en-US" sz="2000" dirty="0" err="1" smtClean="0"/>
              <a:t>prematura</a:t>
            </a:r>
            <a:r>
              <a:rPr lang="en-US" sz="2000" dirty="0" smtClean="0"/>
              <a:t> </a:t>
            </a:r>
            <a:r>
              <a:rPr lang="en-US" sz="2000" dirty="0" smtClean="0"/>
              <a:t>das </a:t>
            </a:r>
            <a:r>
              <a:rPr lang="en-US" sz="2000" dirty="0" err="1" smtClean="0"/>
              <a:t>bordas</a:t>
            </a:r>
            <a:r>
              <a:rPr lang="en-US" sz="2000" dirty="0" smtClean="0"/>
              <a:t>;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O </a:t>
            </a:r>
            <a:r>
              <a:rPr lang="en-US" sz="2000" dirty="0" err="1" smtClean="0"/>
              <a:t>tanque</a:t>
            </a:r>
            <a:r>
              <a:rPr lang="en-US" sz="2000" dirty="0" smtClean="0"/>
              <a:t> de </a:t>
            </a:r>
            <a:r>
              <a:rPr lang="en-US" sz="2000" dirty="0" err="1" smtClean="0"/>
              <a:t>onde</a:t>
            </a:r>
            <a:r>
              <a:rPr lang="en-US" sz="2000" dirty="0" smtClean="0"/>
              <a:t> </a:t>
            </a:r>
            <a:r>
              <a:rPr lang="en-US" sz="2000" dirty="0" err="1" smtClean="0"/>
              <a:t>irá</a:t>
            </a:r>
            <a:r>
              <a:rPr lang="en-US" sz="2000" dirty="0" smtClean="0"/>
              <a:t> se </a:t>
            </a:r>
            <a:r>
              <a:rPr lang="en-US" sz="2000" dirty="0" err="1" smtClean="0"/>
              <a:t>vazar</a:t>
            </a:r>
            <a:r>
              <a:rPr lang="en-US" sz="2000" dirty="0" smtClean="0"/>
              <a:t> o metal </a:t>
            </a:r>
            <a:r>
              <a:rPr lang="en-US" sz="2000" dirty="0" err="1" smtClean="0"/>
              <a:t>líquido</a:t>
            </a:r>
            <a:r>
              <a:rPr lang="en-US" sz="2000" dirty="0" smtClean="0"/>
              <a:t> </a:t>
            </a:r>
            <a:r>
              <a:rPr lang="en-US" sz="2000" dirty="0" err="1" smtClean="0"/>
              <a:t>deve</a:t>
            </a:r>
            <a:r>
              <a:rPr lang="en-US" sz="2000" dirty="0" smtClean="0"/>
              <a:t> </a:t>
            </a:r>
            <a:r>
              <a:rPr lang="en-US" sz="2000" dirty="0" err="1" smtClean="0"/>
              <a:t>sempre</a:t>
            </a:r>
            <a:r>
              <a:rPr lang="en-US" sz="2000" dirty="0" smtClean="0"/>
              <a:t> </a:t>
            </a:r>
            <a:r>
              <a:rPr lang="en-US" sz="2000" dirty="0" err="1" smtClean="0"/>
              <a:t>conter</a:t>
            </a:r>
            <a:r>
              <a:rPr lang="en-US" sz="2000" dirty="0" smtClean="0"/>
              <a:t> a </a:t>
            </a:r>
            <a:r>
              <a:rPr lang="en-US" sz="2000" dirty="0" err="1" smtClean="0"/>
              <a:t>mesma</a:t>
            </a:r>
            <a:r>
              <a:rPr lang="en-US" sz="2000" dirty="0" smtClean="0"/>
              <a:t> </a:t>
            </a:r>
            <a:r>
              <a:rPr lang="en-US" sz="2000" dirty="0" err="1" smtClean="0"/>
              <a:t>quantidade</a:t>
            </a:r>
            <a:r>
              <a:rPr lang="en-US" sz="2000" dirty="0" smtClean="0"/>
              <a:t> de metal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não</a:t>
            </a:r>
            <a:r>
              <a:rPr lang="en-US" sz="2000" dirty="0" smtClean="0"/>
              <a:t> </a:t>
            </a:r>
            <a:r>
              <a:rPr lang="en-US" sz="2000" dirty="0" err="1" smtClean="0"/>
              <a:t>ocorra</a:t>
            </a:r>
            <a:r>
              <a:rPr lang="en-US" sz="2000" dirty="0" smtClean="0"/>
              <a:t> </a:t>
            </a:r>
            <a:r>
              <a:rPr lang="en-US" sz="2000" dirty="0" err="1" smtClean="0"/>
              <a:t>variação</a:t>
            </a:r>
            <a:r>
              <a:rPr lang="en-US" sz="2000" dirty="0" smtClean="0"/>
              <a:t> no </a:t>
            </a:r>
            <a:r>
              <a:rPr lang="en-US" sz="2000" dirty="0" err="1" smtClean="0"/>
              <a:t>fluxo</a:t>
            </a:r>
            <a:r>
              <a:rPr lang="en-US" sz="2000" dirty="0" smtClean="0"/>
              <a:t> de </a:t>
            </a:r>
            <a:r>
              <a:rPr lang="en-US" sz="2000" dirty="0" err="1" smtClean="0"/>
              <a:t>vazão</a:t>
            </a:r>
            <a:r>
              <a:rPr lang="en-US" sz="2000" dirty="0" smtClean="0"/>
              <a:t>;</a:t>
            </a:r>
          </a:p>
          <a:p>
            <a:pPr>
              <a:buFontTx/>
              <a:buChar char="-"/>
            </a:pP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Os </a:t>
            </a:r>
            <a:r>
              <a:rPr lang="en-US" sz="2000" dirty="0" err="1" smtClean="0"/>
              <a:t>rolos</a:t>
            </a:r>
            <a:r>
              <a:rPr lang="en-US" sz="2000" dirty="0" smtClean="0"/>
              <a:t> </a:t>
            </a:r>
            <a:r>
              <a:rPr lang="en-US" sz="2000" dirty="0" err="1" smtClean="0"/>
              <a:t>devem</a:t>
            </a:r>
            <a:r>
              <a:rPr lang="en-US" sz="2000" dirty="0" smtClean="0"/>
              <a:t> </a:t>
            </a:r>
            <a:r>
              <a:rPr lang="en-US" sz="2000" dirty="0" err="1" smtClean="0"/>
              <a:t>ter</a:t>
            </a:r>
            <a:r>
              <a:rPr lang="en-US" sz="2000" dirty="0" smtClean="0"/>
              <a:t> </a:t>
            </a:r>
            <a:r>
              <a:rPr lang="en-US" sz="2000" dirty="0" err="1" smtClean="0"/>
              <a:t>atenção</a:t>
            </a:r>
            <a:r>
              <a:rPr lang="en-US" sz="2000" dirty="0" smtClean="0"/>
              <a:t> </a:t>
            </a:r>
            <a:r>
              <a:rPr lang="en-US" sz="2000" dirty="0" err="1" smtClean="0"/>
              <a:t>específica</a:t>
            </a:r>
            <a:r>
              <a:rPr lang="en-US" sz="2000" dirty="0" smtClean="0"/>
              <a:t>, </a:t>
            </a:r>
            <a:r>
              <a:rPr lang="en-US" sz="2000" dirty="0" err="1" smtClean="0"/>
              <a:t>pois</a:t>
            </a:r>
            <a:r>
              <a:rPr lang="en-US" sz="2000" dirty="0" smtClean="0"/>
              <a:t> </a:t>
            </a:r>
            <a:r>
              <a:rPr lang="en-US" sz="2000" dirty="0" err="1" smtClean="0"/>
              <a:t>sofrem</a:t>
            </a:r>
            <a:r>
              <a:rPr lang="en-US" sz="2000" dirty="0" smtClean="0"/>
              <a:t> </a:t>
            </a:r>
            <a:r>
              <a:rPr lang="en-US" sz="2000" dirty="0" err="1" smtClean="0"/>
              <a:t>enormes</a:t>
            </a:r>
            <a:r>
              <a:rPr lang="en-US" sz="2000" dirty="0" smtClean="0"/>
              <a:t> </a:t>
            </a:r>
            <a:r>
              <a:rPr lang="en-US" sz="2000" dirty="0" err="1" smtClean="0"/>
              <a:t>variações</a:t>
            </a:r>
            <a:r>
              <a:rPr lang="en-US" sz="2000" dirty="0" smtClean="0"/>
              <a:t> de </a:t>
            </a:r>
            <a:r>
              <a:rPr lang="en-US" sz="2000" dirty="0" err="1" smtClean="0"/>
              <a:t>temperatura</a:t>
            </a:r>
            <a:r>
              <a:rPr lang="en-US" sz="2000" dirty="0" smtClean="0"/>
              <a:t> (200-300°C/cm) e </a:t>
            </a:r>
            <a:r>
              <a:rPr lang="en-US" sz="2000" dirty="0" err="1" smtClean="0"/>
              <a:t>grandes</a:t>
            </a:r>
            <a:r>
              <a:rPr lang="en-US" sz="2000" dirty="0" smtClean="0"/>
              <a:t> </a:t>
            </a:r>
            <a:r>
              <a:rPr lang="en-US" sz="2000" dirty="0" err="1" smtClean="0"/>
              <a:t>trocas</a:t>
            </a:r>
            <a:r>
              <a:rPr lang="en-US" sz="2000" dirty="0" smtClean="0"/>
              <a:t> de </a:t>
            </a:r>
            <a:r>
              <a:rPr lang="en-US" sz="2000" dirty="0" err="1" smtClean="0"/>
              <a:t>calor</a:t>
            </a:r>
            <a:r>
              <a:rPr lang="en-US" sz="2000" dirty="0" smtClean="0"/>
              <a:t> (</a:t>
            </a:r>
            <a:r>
              <a:rPr lang="en-US" sz="2000" dirty="0" err="1" smtClean="0"/>
              <a:t>aprox</a:t>
            </a:r>
            <a:r>
              <a:rPr lang="en-US" sz="2000" dirty="0" smtClean="0"/>
              <a:t>. 8-15MW/m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);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“Strip Casting”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Vantagens</a:t>
            </a:r>
            <a:r>
              <a:rPr lang="en-US" dirty="0" smtClean="0"/>
              <a:t> do </a:t>
            </a:r>
            <a:r>
              <a:rPr lang="en-US" dirty="0" err="1" smtClean="0"/>
              <a:t>processo</a:t>
            </a:r>
            <a:r>
              <a:rPr lang="en-US" dirty="0" smtClean="0"/>
              <a:t>: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-  </a:t>
            </a:r>
            <a:r>
              <a:rPr lang="en-US" sz="2400" dirty="0" err="1" smtClean="0"/>
              <a:t>Outra</a:t>
            </a:r>
            <a:r>
              <a:rPr lang="en-US" sz="2400" dirty="0" smtClean="0"/>
              <a:t> </a:t>
            </a:r>
            <a:r>
              <a:rPr lang="en-US" sz="2400" dirty="0" err="1" smtClean="0"/>
              <a:t>grande</a:t>
            </a:r>
            <a:r>
              <a:rPr lang="en-US" sz="2400" dirty="0" smtClean="0"/>
              <a:t> </a:t>
            </a:r>
            <a:r>
              <a:rPr lang="en-US" sz="2400" dirty="0" err="1" smtClean="0"/>
              <a:t>vantagem</a:t>
            </a:r>
            <a:r>
              <a:rPr lang="en-US" sz="2400" dirty="0" smtClean="0"/>
              <a:t> </a:t>
            </a:r>
            <a:r>
              <a:rPr lang="en-US" sz="2400" dirty="0" err="1" smtClean="0"/>
              <a:t>dessa</a:t>
            </a:r>
            <a:r>
              <a:rPr lang="en-US" sz="2400" dirty="0" smtClean="0"/>
              <a:t> </a:t>
            </a:r>
            <a:r>
              <a:rPr lang="en-US" sz="2400" dirty="0" err="1" smtClean="0"/>
              <a:t>tecnologia</a:t>
            </a:r>
            <a:r>
              <a:rPr lang="en-US" sz="2400" dirty="0" smtClean="0"/>
              <a:t> é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os</a:t>
            </a:r>
            <a:r>
              <a:rPr lang="en-US" sz="2400" dirty="0" smtClean="0"/>
              <a:t> </a:t>
            </a:r>
            <a:r>
              <a:rPr lang="en-US" sz="2400" dirty="0" err="1" smtClean="0"/>
              <a:t>investimentos</a:t>
            </a:r>
            <a:r>
              <a:rPr lang="en-US" sz="2400" dirty="0" smtClean="0"/>
              <a:t> de </a:t>
            </a:r>
            <a:r>
              <a:rPr lang="en-US" sz="2400" dirty="0" err="1" smtClean="0"/>
              <a:t>implementação</a:t>
            </a:r>
            <a:r>
              <a:rPr lang="en-US" sz="2400" dirty="0" smtClean="0"/>
              <a:t> de </a:t>
            </a:r>
            <a:r>
              <a:rPr lang="en-US" sz="2400" dirty="0" err="1" smtClean="0"/>
              <a:t>uma</a:t>
            </a:r>
            <a:r>
              <a:rPr lang="en-US" sz="2400" dirty="0" smtClean="0"/>
              <a:t> </a:t>
            </a:r>
            <a:r>
              <a:rPr lang="en-US" sz="2400" dirty="0" err="1" smtClean="0"/>
              <a:t>planta</a:t>
            </a:r>
            <a:r>
              <a:rPr lang="en-US" sz="2400" dirty="0" smtClean="0"/>
              <a:t> de “strip casting” é de 4 a 10 </a:t>
            </a:r>
            <a:r>
              <a:rPr lang="en-US" sz="2400" dirty="0" err="1" smtClean="0"/>
              <a:t>vezes</a:t>
            </a:r>
            <a:r>
              <a:rPr lang="en-US" sz="2400" dirty="0" smtClean="0"/>
              <a:t> </a:t>
            </a:r>
            <a:r>
              <a:rPr lang="en-US" sz="2400" dirty="0" err="1" smtClean="0"/>
              <a:t>menor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da</a:t>
            </a:r>
            <a:r>
              <a:rPr lang="en-US" sz="2400" dirty="0" smtClean="0"/>
              <a:t> </a:t>
            </a:r>
            <a:r>
              <a:rPr lang="en-US" sz="2400" dirty="0" err="1" smtClean="0"/>
              <a:t>planta</a:t>
            </a:r>
            <a:r>
              <a:rPr lang="en-US" sz="2400" dirty="0" smtClean="0"/>
              <a:t> </a:t>
            </a:r>
            <a:r>
              <a:rPr lang="en-US" sz="2400" dirty="0" err="1" smtClean="0"/>
              <a:t>convencional</a:t>
            </a:r>
            <a:r>
              <a:rPr lang="en-US" sz="2400" dirty="0" smtClean="0"/>
              <a:t>;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-  O </a:t>
            </a:r>
            <a:r>
              <a:rPr lang="en-US" sz="2400" dirty="0" err="1" smtClean="0"/>
              <a:t>custo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</a:t>
            </a:r>
            <a:r>
              <a:rPr lang="en-US" sz="2400" dirty="0" err="1" smtClean="0"/>
              <a:t>tonelada</a:t>
            </a:r>
            <a:r>
              <a:rPr lang="en-US" sz="2400" dirty="0" smtClean="0"/>
              <a:t> de </a:t>
            </a:r>
            <a:r>
              <a:rPr lang="en-US" sz="2400" dirty="0" err="1" smtClean="0"/>
              <a:t>aço</a:t>
            </a:r>
            <a:r>
              <a:rPr lang="en-US" sz="2400" dirty="0" smtClean="0"/>
              <a:t> </a:t>
            </a:r>
            <a:r>
              <a:rPr lang="en-US" sz="2400" dirty="0" err="1" smtClean="0"/>
              <a:t>produzido</a:t>
            </a:r>
            <a:r>
              <a:rPr lang="en-US" sz="2400" dirty="0" smtClean="0"/>
              <a:t> </a:t>
            </a:r>
            <a:r>
              <a:rPr lang="en-US" sz="2400" dirty="0" err="1" smtClean="0"/>
              <a:t>por</a:t>
            </a:r>
            <a:r>
              <a:rPr lang="en-US" sz="2400" dirty="0" smtClean="0"/>
              <a:t> “strip casting” é </a:t>
            </a:r>
            <a:r>
              <a:rPr lang="en-US" sz="2400" dirty="0" err="1" smtClean="0"/>
              <a:t>em</a:t>
            </a:r>
            <a:r>
              <a:rPr lang="en-US" sz="2400" dirty="0" smtClean="0"/>
              <a:t> </a:t>
            </a:r>
            <a:r>
              <a:rPr lang="en-US" sz="2400" dirty="0" err="1" smtClean="0"/>
              <a:t>torno</a:t>
            </a:r>
            <a:r>
              <a:rPr lang="en-US" sz="2400" dirty="0" smtClean="0"/>
              <a:t> de 40% </a:t>
            </a:r>
            <a:r>
              <a:rPr lang="en-US" sz="2400" dirty="0" err="1" smtClean="0"/>
              <a:t>menor</a:t>
            </a:r>
            <a:r>
              <a:rPr lang="en-US" sz="2400" dirty="0" smtClean="0"/>
              <a:t> do </a:t>
            </a:r>
            <a:r>
              <a:rPr lang="en-US" sz="2400" dirty="0" err="1" smtClean="0"/>
              <a:t>que</a:t>
            </a:r>
            <a:r>
              <a:rPr lang="en-US" sz="2400" dirty="0" smtClean="0"/>
              <a:t> o </a:t>
            </a:r>
            <a:r>
              <a:rPr lang="en-US" sz="2400" dirty="0" err="1" smtClean="0"/>
              <a:t>processo</a:t>
            </a:r>
            <a:r>
              <a:rPr lang="en-US" sz="2400" dirty="0" smtClean="0"/>
              <a:t> </a:t>
            </a:r>
            <a:r>
              <a:rPr lang="en-US" sz="2400" dirty="0" err="1" smtClean="0"/>
              <a:t>convencional</a:t>
            </a:r>
            <a:r>
              <a:rPr lang="en-US" sz="2400" dirty="0" smtClean="0"/>
              <a:t>;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066800"/>
          </a:xfrm>
        </p:spPr>
        <p:txBody>
          <a:bodyPr/>
          <a:lstStyle/>
          <a:p>
            <a:r>
              <a:rPr lang="en-US" dirty="0" smtClean="0"/>
              <a:t>“Strip Casting”</a:t>
            </a:r>
            <a:endParaRPr lang="pt-BR" dirty="0"/>
          </a:p>
        </p:txBody>
      </p:sp>
      <p:pic>
        <p:nvPicPr>
          <p:cNvPr id="1026" name="Picture 2" descr="D:\USP - EEL\Solidificacao\cache_24203176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7555" y="1412776"/>
            <a:ext cx="6706731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ítulo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066800"/>
          </a:xfrm>
        </p:spPr>
        <p:txBody>
          <a:bodyPr/>
          <a:lstStyle/>
          <a:p>
            <a:pPr algn="ctr"/>
            <a:r>
              <a:rPr lang="pt-BR" smtClean="0"/>
              <a:t>Análise da microestrutura</a:t>
            </a:r>
          </a:p>
        </p:txBody>
      </p:sp>
      <p:sp>
        <p:nvSpPr>
          <p:cNvPr id="5123" name="Espaço Reservado para Conteúdo 2"/>
          <p:cNvSpPr>
            <a:spLocks noGrp="1"/>
          </p:cNvSpPr>
          <p:nvPr>
            <p:ph idx="1"/>
          </p:nvPr>
        </p:nvSpPr>
        <p:spPr>
          <a:xfrm>
            <a:off x="250825" y="3357563"/>
            <a:ext cx="8713788" cy="3216275"/>
          </a:xfrm>
        </p:spPr>
        <p:txBody>
          <a:bodyPr/>
          <a:lstStyle/>
          <a:p>
            <a:endParaRPr lang="pt-BR" sz="2400" smtClean="0"/>
          </a:p>
          <a:p>
            <a:r>
              <a:rPr lang="pt-BR" sz="2400" smtClean="0"/>
              <a:t>Dendrítas primárias com cerca de 1 mm;</a:t>
            </a:r>
          </a:p>
          <a:p>
            <a:endParaRPr lang="pt-BR" sz="2400" smtClean="0"/>
          </a:p>
          <a:p>
            <a:r>
              <a:rPr lang="pt-BR" sz="2400" smtClean="0"/>
              <a:t>Na superfície a microestrutura é mais fina, indicando um crescimento preferencial </a:t>
            </a: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325" y="1557338"/>
            <a:ext cx="88487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CaixaDeTexto 4"/>
          <p:cNvSpPr txBox="1">
            <a:spLocks noChangeArrowheads="1"/>
          </p:cNvSpPr>
          <p:nvPr/>
        </p:nvSpPr>
        <p:spPr bwMode="auto">
          <a:xfrm>
            <a:off x="6227763" y="6524625"/>
            <a:ext cx="266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latin typeface="Georgia" pitchFamily="18" charset="0"/>
              </a:rPr>
              <a:t>Steel Research Int. 79 (2008) No.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aixaDeTexto 3"/>
          <p:cNvSpPr txBox="1">
            <a:spLocks noChangeArrowheads="1"/>
          </p:cNvSpPr>
          <p:nvPr/>
        </p:nvSpPr>
        <p:spPr bwMode="auto">
          <a:xfrm>
            <a:off x="6227763" y="6524625"/>
            <a:ext cx="266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latin typeface="Georgia" pitchFamily="18" charset="0"/>
              </a:rPr>
              <a:t>Steel Research Int. 79 (2008) No. 6</a:t>
            </a:r>
          </a:p>
        </p:txBody>
      </p:sp>
      <p:sp>
        <p:nvSpPr>
          <p:cNvPr id="6147" name="Título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066800"/>
          </a:xfrm>
        </p:spPr>
        <p:txBody>
          <a:bodyPr/>
          <a:lstStyle/>
          <a:p>
            <a:pPr algn="ctr"/>
            <a:r>
              <a:rPr lang="pt-BR" smtClean="0"/>
              <a:t>Análise da microestrutura</a:t>
            </a: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757363"/>
            <a:ext cx="5976937" cy="491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6156325" y="1700213"/>
            <a:ext cx="2808288" cy="47529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indent="-256032" algn="just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pt-BR" sz="2400" dirty="0">
                <a:latin typeface="+mn-lt"/>
                <a:cs typeface="+mn-cs"/>
              </a:rPr>
              <a:t>Seção longitudinal de aço inoxidável produzido por </a:t>
            </a:r>
            <a:r>
              <a:rPr lang="pt-BR" sz="2400" dirty="0" err="1">
                <a:latin typeface="+mn-lt"/>
                <a:cs typeface="+mn-cs"/>
              </a:rPr>
              <a:t>strip</a:t>
            </a:r>
            <a:r>
              <a:rPr lang="pt-BR" sz="2400" dirty="0">
                <a:latin typeface="+mn-lt"/>
                <a:cs typeface="+mn-cs"/>
              </a:rPr>
              <a:t> </a:t>
            </a:r>
            <a:r>
              <a:rPr lang="pt-BR" sz="2400" dirty="0" err="1">
                <a:latin typeface="+mn-lt"/>
                <a:cs typeface="+mn-cs"/>
              </a:rPr>
              <a:t>casting</a:t>
            </a:r>
            <a:r>
              <a:rPr lang="pt-BR" sz="2400" dirty="0">
                <a:latin typeface="+mn-lt"/>
                <a:cs typeface="+mn-cs"/>
              </a:rPr>
              <a:t>. Imagens obtidas por EBSD de alta resolução (HR – EBSD).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ixaDeTexto 3"/>
          <p:cNvSpPr txBox="1">
            <a:spLocks noChangeArrowheads="1"/>
          </p:cNvSpPr>
          <p:nvPr/>
        </p:nvSpPr>
        <p:spPr bwMode="auto">
          <a:xfrm>
            <a:off x="6227763" y="6524625"/>
            <a:ext cx="266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latin typeface="Georgia" pitchFamily="18" charset="0"/>
              </a:rPr>
              <a:t>Steel Research Int. 79 (2008) No. 6</a:t>
            </a:r>
          </a:p>
        </p:txBody>
      </p:sp>
      <p:sp>
        <p:nvSpPr>
          <p:cNvPr id="7171" name="Título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229600" cy="1066800"/>
          </a:xfrm>
        </p:spPr>
        <p:txBody>
          <a:bodyPr/>
          <a:lstStyle/>
          <a:p>
            <a:pPr algn="ctr"/>
            <a:r>
              <a:rPr lang="pt-BR" smtClean="0"/>
              <a:t>Análise da microestrutura</a:t>
            </a:r>
          </a:p>
        </p:txBody>
      </p:sp>
      <p:grpSp>
        <p:nvGrpSpPr>
          <p:cNvPr id="2" name="Grupo 16"/>
          <p:cNvGrpSpPr>
            <a:grpSpLocks/>
          </p:cNvGrpSpPr>
          <p:nvPr/>
        </p:nvGrpSpPr>
        <p:grpSpPr bwMode="auto">
          <a:xfrm>
            <a:off x="179388" y="1628775"/>
            <a:ext cx="2952750" cy="4968875"/>
            <a:chOff x="467544" y="2060848"/>
            <a:chExt cx="2483935" cy="4536504"/>
          </a:xfrm>
        </p:grpSpPr>
        <p:grpSp>
          <p:nvGrpSpPr>
            <p:cNvPr id="3" name="Grupo 12"/>
            <p:cNvGrpSpPr>
              <a:grpSpLocks/>
            </p:cNvGrpSpPr>
            <p:nvPr/>
          </p:nvGrpSpPr>
          <p:grpSpPr bwMode="auto">
            <a:xfrm>
              <a:off x="467544" y="2060848"/>
              <a:ext cx="1656184" cy="4536504"/>
              <a:chOff x="539552" y="2060848"/>
              <a:chExt cx="1656184" cy="4536504"/>
            </a:xfrm>
          </p:grpSpPr>
          <p:pic>
            <p:nvPicPr>
              <p:cNvPr id="7176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39552" y="4684150"/>
                <a:ext cx="1656184" cy="19132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177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83568" y="2060848"/>
                <a:ext cx="1466850" cy="44078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17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051720" y="2060848"/>
              <a:ext cx="899759" cy="4324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Espaço Reservado para Conteúdo 2"/>
          <p:cNvSpPr txBox="1">
            <a:spLocks/>
          </p:cNvSpPr>
          <p:nvPr/>
        </p:nvSpPr>
        <p:spPr>
          <a:xfrm>
            <a:off x="3276600" y="1628775"/>
            <a:ext cx="5688013" cy="47529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pt-BR" sz="2400" dirty="0">
                <a:latin typeface="+mn-lt"/>
                <a:cs typeface="+mn-cs"/>
              </a:rPr>
              <a:t>Indicação dos cristais pelos índices de </a:t>
            </a:r>
            <a:r>
              <a:rPr lang="pt-BR" sz="2400" dirty="0" smtClean="0">
                <a:latin typeface="+mn-lt"/>
                <a:cs typeface="+mn-cs"/>
              </a:rPr>
              <a:t>Miller </a:t>
            </a:r>
            <a:r>
              <a:rPr lang="pt-BR" sz="2400" dirty="0">
                <a:latin typeface="+mn-lt"/>
                <a:cs typeface="+mn-cs"/>
              </a:rPr>
              <a:t>{</a:t>
            </a:r>
            <a:r>
              <a:rPr lang="pt-BR" sz="2400" dirty="0" err="1">
                <a:latin typeface="+mn-lt"/>
                <a:cs typeface="+mn-cs"/>
              </a:rPr>
              <a:t>hkl</a:t>
            </a:r>
            <a:r>
              <a:rPr lang="pt-BR" sz="2400" dirty="0">
                <a:latin typeface="+mn-lt"/>
                <a:cs typeface="+mn-cs"/>
              </a:rPr>
              <a:t>};</a:t>
            </a:r>
          </a:p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pt-BR" sz="2400" dirty="0">
              <a:latin typeface="+mn-lt"/>
              <a:cs typeface="+mn-cs"/>
            </a:endParaRPr>
          </a:p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pt-BR" sz="2400" dirty="0">
                <a:latin typeface="+mn-lt"/>
                <a:cs typeface="+mn-cs"/>
              </a:rPr>
              <a:t>Orientação levemente inclinada na direção das fibras próximas a {001};</a:t>
            </a:r>
          </a:p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pt-BR" sz="2400" dirty="0">
              <a:latin typeface="+mn-lt"/>
              <a:cs typeface="+mn-cs"/>
            </a:endParaRPr>
          </a:p>
          <a:p>
            <a:pPr marL="365760" indent="-256032" fontAlgn="auto"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r>
              <a:rPr lang="pt-BR" sz="2400" dirty="0">
                <a:latin typeface="+mn-lt"/>
                <a:cs typeface="+mn-cs"/>
              </a:rPr>
              <a:t>As diferenças na orientação e tamanho dos grãos entre o centro e a superfície da amostra podem ser influenciadas pela dispersão de duas fases.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/>
          <a:lstStyle/>
          <a:p>
            <a:pPr algn="ctr"/>
            <a:r>
              <a:rPr lang="pt-BR" smtClean="0"/>
              <a:t>Análise da microestrutura</a:t>
            </a:r>
          </a:p>
        </p:txBody>
      </p:sp>
      <p:sp>
        <p:nvSpPr>
          <p:cNvPr id="8195" name="CaixaDeTexto 9"/>
          <p:cNvSpPr txBox="1">
            <a:spLocks noChangeArrowheads="1"/>
          </p:cNvSpPr>
          <p:nvPr/>
        </p:nvSpPr>
        <p:spPr bwMode="auto">
          <a:xfrm>
            <a:off x="6227763" y="6524625"/>
            <a:ext cx="266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latin typeface="Georgia" pitchFamily="18" charset="0"/>
              </a:rPr>
              <a:t>Steel Research Int. 79 (2008) No. 6</a:t>
            </a:r>
          </a:p>
        </p:txBody>
      </p:sp>
      <p:sp>
        <p:nvSpPr>
          <p:cNvPr id="8196" name="Espaço Reservado para Conteúdo 10"/>
          <p:cNvSpPr>
            <a:spLocks noGrp="1"/>
          </p:cNvSpPr>
          <p:nvPr>
            <p:ph idx="1"/>
          </p:nvPr>
        </p:nvSpPr>
        <p:spPr>
          <a:xfrm>
            <a:off x="3697288" y="2205038"/>
            <a:ext cx="5122862" cy="3144837"/>
          </a:xfrm>
        </p:spPr>
        <p:txBody>
          <a:bodyPr/>
          <a:lstStyle/>
          <a:p>
            <a:r>
              <a:rPr lang="pt-BR" sz="2400" smtClean="0"/>
              <a:t>Nota-se a presença de duas fases principais neste aço: como fase majoritária tem-se a austenita </a:t>
            </a:r>
            <a:r>
              <a:rPr lang="el-GR" sz="2400" smtClean="0"/>
              <a:t>γ</a:t>
            </a:r>
            <a:r>
              <a:rPr lang="pt-BR" sz="2400" smtClean="0"/>
              <a:t> CFC e como fase minoritária, tem-se a fase </a:t>
            </a:r>
            <a:r>
              <a:rPr lang="el-GR" sz="2400" smtClean="0"/>
              <a:t>δ</a:t>
            </a:r>
            <a:r>
              <a:rPr lang="pt-BR" sz="2400" smtClean="0"/>
              <a:t> CCC, dispersa.</a:t>
            </a:r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463" y="1563688"/>
            <a:ext cx="3132137" cy="517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ço Reservado para Conteúdo 2"/>
          <p:cNvSpPr>
            <a:spLocks noGrp="1"/>
          </p:cNvSpPr>
          <p:nvPr>
            <p:ph idx="1"/>
          </p:nvPr>
        </p:nvSpPr>
        <p:spPr>
          <a:xfrm>
            <a:off x="3492500" y="2276475"/>
            <a:ext cx="5194300" cy="3816350"/>
          </a:xfrm>
        </p:spPr>
        <p:txBody>
          <a:bodyPr/>
          <a:lstStyle/>
          <a:p>
            <a:r>
              <a:rPr lang="pt-BR" sz="2400" smtClean="0"/>
              <a:t>Nesta imagem nota-se a presença de contornos de alto ângulo em predominância aos contornos de baixo ângulo.</a:t>
            </a:r>
          </a:p>
        </p:txBody>
      </p:sp>
      <p:sp>
        <p:nvSpPr>
          <p:cNvPr id="9219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/>
          <a:lstStyle/>
          <a:p>
            <a:pPr algn="ctr"/>
            <a:r>
              <a:rPr lang="pt-BR" smtClean="0"/>
              <a:t>Análise da microestrutura</a:t>
            </a:r>
          </a:p>
        </p:txBody>
      </p:sp>
      <p:grpSp>
        <p:nvGrpSpPr>
          <p:cNvPr id="2" name="Grupo 6"/>
          <p:cNvGrpSpPr>
            <a:grpSpLocks/>
          </p:cNvGrpSpPr>
          <p:nvPr/>
        </p:nvGrpSpPr>
        <p:grpSpPr bwMode="auto">
          <a:xfrm>
            <a:off x="123825" y="1484313"/>
            <a:ext cx="3079750" cy="5257800"/>
            <a:chOff x="251520" y="1628800"/>
            <a:chExt cx="2791861" cy="5112568"/>
          </a:xfrm>
        </p:grpSpPr>
        <p:pic>
          <p:nvPicPr>
            <p:cNvPr id="9222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4798268"/>
              <a:ext cx="1905000" cy="1943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22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0680" y="1628800"/>
              <a:ext cx="2652701" cy="4968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21" name="CaixaDeTexto 7"/>
          <p:cNvSpPr txBox="1">
            <a:spLocks noChangeArrowheads="1"/>
          </p:cNvSpPr>
          <p:nvPr/>
        </p:nvSpPr>
        <p:spPr bwMode="auto">
          <a:xfrm>
            <a:off x="6227763" y="6524625"/>
            <a:ext cx="266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latin typeface="Georgia" pitchFamily="18" charset="0"/>
              </a:rPr>
              <a:t>Steel Research Int. 79 (2008) No.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É </a:t>
            </a:r>
            <a:r>
              <a:rPr lang="en-US" dirty="0" err="1" smtClean="0"/>
              <a:t>uma</a:t>
            </a:r>
            <a:r>
              <a:rPr lang="en-US" dirty="0" smtClean="0"/>
              <a:t> das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recentes</a:t>
            </a:r>
            <a:r>
              <a:rPr lang="en-US" dirty="0" smtClean="0"/>
              <a:t> </a:t>
            </a:r>
            <a:r>
              <a:rPr lang="en-US" dirty="0" err="1" smtClean="0"/>
              <a:t>tecnologias</a:t>
            </a:r>
            <a:r>
              <a:rPr lang="en-US" dirty="0" smtClean="0"/>
              <a:t> </a:t>
            </a:r>
            <a:r>
              <a:rPr lang="en-US" dirty="0" err="1" smtClean="0"/>
              <a:t>na</a:t>
            </a:r>
            <a:r>
              <a:rPr lang="en-US" dirty="0" smtClean="0"/>
              <a:t> </a:t>
            </a:r>
            <a:r>
              <a:rPr lang="en-US" dirty="0" err="1" smtClean="0"/>
              <a:t>área</a:t>
            </a:r>
            <a:r>
              <a:rPr lang="en-US" dirty="0" smtClean="0"/>
              <a:t> de  </a:t>
            </a:r>
            <a:r>
              <a:rPr lang="en-US" dirty="0" err="1" smtClean="0"/>
              <a:t>produção</a:t>
            </a:r>
            <a:r>
              <a:rPr lang="en-US" dirty="0" smtClean="0"/>
              <a:t> de </a:t>
            </a:r>
            <a:r>
              <a:rPr lang="en-US" dirty="0" err="1" smtClean="0"/>
              <a:t>metais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criado</a:t>
            </a:r>
            <a:r>
              <a:rPr lang="en-US" dirty="0" smtClean="0"/>
              <a:t> </a:t>
            </a:r>
            <a:r>
              <a:rPr lang="en-US" dirty="0" err="1" smtClean="0"/>
              <a:t>perto</a:t>
            </a:r>
            <a:r>
              <a:rPr lang="en-US" dirty="0" smtClean="0"/>
              <a:t> do </a:t>
            </a:r>
            <a:r>
              <a:rPr lang="en-US" dirty="0" err="1" smtClean="0"/>
              <a:t>ano</a:t>
            </a:r>
            <a:r>
              <a:rPr lang="en-US" dirty="0" smtClean="0"/>
              <a:t> de 1940 e </a:t>
            </a:r>
            <a:r>
              <a:rPr lang="en-US" dirty="0" err="1" smtClean="0"/>
              <a:t>comecou</a:t>
            </a:r>
            <a:r>
              <a:rPr lang="en-US" dirty="0" smtClean="0"/>
              <a:t> a ser </a:t>
            </a:r>
            <a:r>
              <a:rPr lang="en-US" dirty="0" err="1" smtClean="0"/>
              <a:t>desenvolvida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volta</a:t>
            </a:r>
            <a:r>
              <a:rPr lang="en-US" dirty="0" smtClean="0"/>
              <a:t> de 1975;</a:t>
            </a:r>
          </a:p>
          <a:p>
            <a:endParaRPr lang="en-US" dirty="0" smtClean="0"/>
          </a:p>
          <a:p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tecnologia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integra</a:t>
            </a:r>
            <a:r>
              <a:rPr lang="en-US" dirty="0" smtClean="0"/>
              <a:t> </a:t>
            </a:r>
            <a:r>
              <a:rPr lang="en-US" dirty="0" err="1" smtClean="0"/>
              <a:t>lingotamento</a:t>
            </a:r>
            <a:r>
              <a:rPr lang="en-US" dirty="0" smtClean="0"/>
              <a:t> com </a:t>
            </a:r>
            <a:r>
              <a:rPr lang="en-US" dirty="0" err="1" smtClean="0"/>
              <a:t>laminação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8050" y="2349500"/>
            <a:ext cx="74088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Espaço Reservado para Conteúdo 2"/>
          <p:cNvSpPr>
            <a:spLocks noGrp="1"/>
          </p:cNvSpPr>
          <p:nvPr>
            <p:ph idx="1"/>
          </p:nvPr>
        </p:nvSpPr>
        <p:spPr>
          <a:xfrm>
            <a:off x="250825" y="1412875"/>
            <a:ext cx="8569325" cy="863600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pt-BR" sz="2400" smtClean="0"/>
              <a:t>	Três diferentes maneiras de se realizar o strip casting para o mesmo aço. Imagens da seção longitudinal.</a:t>
            </a:r>
          </a:p>
        </p:txBody>
      </p:sp>
      <p:sp>
        <p:nvSpPr>
          <p:cNvPr id="10244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/>
          <a:lstStyle/>
          <a:p>
            <a:pPr algn="ctr"/>
            <a:r>
              <a:rPr lang="pt-BR" smtClean="0"/>
              <a:t>Análise da microestrutura</a:t>
            </a:r>
          </a:p>
        </p:txBody>
      </p:sp>
      <p:sp>
        <p:nvSpPr>
          <p:cNvPr id="10245" name="CaixaDeTexto 4"/>
          <p:cNvSpPr txBox="1">
            <a:spLocks noChangeArrowheads="1"/>
          </p:cNvSpPr>
          <p:nvPr/>
        </p:nvSpPr>
        <p:spPr bwMode="auto">
          <a:xfrm>
            <a:off x="6227763" y="6524625"/>
            <a:ext cx="266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latin typeface="Georgia" pitchFamily="18" charset="0"/>
              </a:rPr>
              <a:t>Steel Research Int. 79 (2008) No.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850" y="1412875"/>
            <a:ext cx="8351838" cy="1223963"/>
          </a:xfrm>
        </p:spPr>
        <p:txBody>
          <a:bodyPr>
            <a:normAutofit fontScale="92500" lnSpcReduction="10000"/>
          </a:bodyPr>
          <a:lstStyle/>
          <a:p>
            <a:pPr marL="355600" indent="-355600" algn="just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pt-BR" dirty="0" smtClean="0"/>
              <a:t>	Região superficial da terceira amostra que recristalizou devido à maior deformação plástica em relação à região central.</a:t>
            </a:r>
            <a:endParaRPr lang="pt-BR" dirty="0"/>
          </a:p>
        </p:txBody>
      </p:sp>
      <p:sp>
        <p:nvSpPr>
          <p:cNvPr id="11267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/>
          <a:lstStyle/>
          <a:p>
            <a:pPr algn="ctr"/>
            <a:r>
              <a:rPr lang="pt-BR" smtClean="0"/>
              <a:t>Análise da microestrutura</a:t>
            </a:r>
          </a:p>
        </p:txBody>
      </p:sp>
      <p:sp>
        <p:nvSpPr>
          <p:cNvPr id="11268" name="CaixaDeTexto 7"/>
          <p:cNvSpPr txBox="1">
            <a:spLocks noChangeArrowheads="1"/>
          </p:cNvSpPr>
          <p:nvPr/>
        </p:nvSpPr>
        <p:spPr bwMode="auto">
          <a:xfrm>
            <a:off x="6227763" y="6524625"/>
            <a:ext cx="266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latin typeface="Georgia" pitchFamily="18" charset="0"/>
              </a:rPr>
              <a:t>Steel Research Int. 79 (2008) No. 6</a:t>
            </a:r>
          </a:p>
        </p:txBody>
      </p:sp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" y="2690813"/>
            <a:ext cx="7812088" cy="383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1341438"/>
            <a:ext cx="9144000" cy="1655762"/>
          </a:xfrm>
        </p:spPr>
        <p:txBody>
          <a:bodyPr>
            <a:normAutofit fontScale="92500" lnSpcReduction="10000"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pt-BR" dirty="0" smtClean="0"/>
              <a:t>	Comparação entre lingotamento convencional (esquerda) e </a:t>
            </a:r>
            <a:r>
              <a:rPr lang="pt-BR" dirty="0" err="1" smtClean="0"/>
              <a:t>strip</a:t>
            </a:r>
            <a:r>
              <a:rPr lang="pt-BR" dirty="0" smtClean="0"/>
              <a:t> </a:t>
            </a:r>
            <a:r>
              <a:rPr lang="pt-BR" dirty="0" err="1" smtClean="0"/>
              <a:t>casting</a:t>
            </a:r>
            <a:r>
              <a:rPr lang="pt-BR" dirty="0" smtClean="0"/>
              <a:t> (centro e direita); Há maior diferença entre as microestruturas da superfície e central no lingotamento contínuo.</a:t>
            </a:r>
            <a:endParaRPr lang="pt-BR" dirty="0"/>
          </a:p>
        </p:txBody>
      </p:sp>
      <p:sp>
        <p:nvSpPr>
          <p:cNvPr id="12291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863600"/>
          </a:xfrm>
        </p:spPr>
        <p:txBody>
          <a:bodyPr/>
          <a:lstStyle/>
          <a:p>
            <a:pPr algn="ctr"/>
            <a:r>
              <a:rPr lang="pt-BR" dirty="0" smtClean="0"/>
              <a:t>Análise da microestrutura</a:t>
            </a:r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8888" y="2852738"/>
            <a:ext cx="6551612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CaixaDeTexto 5"/>
          <p:cNvSpPr txBox="1">
            <a:spLocks noChangeArrowheads="1"/>
          </p:cNvSpPr>
          <p:nvPr/>
        </p:nvSpPr>
        <p:spPr bwMode="auto">
          <a:xfrm>
            <a:off x="6227763" y="6524625"/>
            <a:ext cx="266541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latin typeface="Georgia" pitchFamily="18" charset="0"/>
              </a:rPr>
              <a:t>Steel Research Int. 79 (2008) No. 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468313" y="620713"/>
            <a:ext cx="8229600" cy="863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Análise da microestrutura</a:t>
            </a:r>
            <a:endParaRPr kumimoji="0" lang="pt-BR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D:\USP - EEL\Solidificacao\cache_24203176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78522"/>
            <a:ext cx="7834191" cy="5379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912937"/>
            <a:ext cx="8229600" cy="4945063"/>
          </a:xfrm>
        </p:spPr>
        <p:txBody>
          <a:bodyPr>
            <a:normAutofit/>
          </a:bodyPr>
          <a:lstStyle/>
          <a:p>
            <a:pPr algn="ctr">
              <a:buFont typeface="Georgia" pitchFamily="18" charset="0"/>
              <a:buNone/>
            </a:pPr>
            <a:r>
              <a:rPr lang="pt-BR" dirty="0" smtClean="0"/>
              <a:t>	As vantagens </a:t>
            </a:r>
            <a:r>
              <a:rPr lang="pt-BR" dirty="0" err="1" smtClean="0"/>
              <a:t>econ</a:t>
            </a:r>
            <a:r>
              <a:rPr lang="en-US" dirty="0" smtClean="0"/>
              <a:t>ô</a:t>
            </a:r>
            <a:r>
              <a:rPr lang="pt-BR" dirty="0" smtClean="0"/>
              <a:t>micas </a:t>
            </a:r>
            <a:r>
              <a:rPr lang="pt-BR" dirty="0" smtClean="0"/>
              <a:t>do “</a:t>
            </a:r>
            <a:r>
              <a:rPr lang="pt-BR" dirty="0" err="1" smtClean="0"/>
              <a:t>strip</a:t>
            </a:r>
            <a:r>
              <a:rPr lang="pt-BR" dirty="0" smtClean="0"/>
              <a:t> </a:t>
            </a:r>
            <a:r>
              <a:rPr lang="pt-BR" dirty="0" err="1" smtClean="0"/>
              <a:t>casting</a:t>
            </a:r>
            <a:r>
              <a:rPr lang="pt-BR" dirty="0" smtClean="0"/>
              <a:t>” em relação ao processo convencional é enorme como mostrado, além disso os aços produzidos através do processo de </a:t>
            </a:r>
            <a:r>
              <a:rPr lang="pt-BR" dirty="0" err="1" smtClean="0"/>
              <a:t>strip</a:t>
            </a:r>
            <a:r>
              <a:rPr lang="pt-BR" dirty="0" smtClean="0"/>
              <a:t> </a:t>
            </a:r>
            <a:r>
              <a:rPr lang="pt-BR" dirty="0" err="1" smtClean="0"/>
              <a:t>casting</a:t>
            </a:r>
            <a:r>
              <a:rPr lang="pt-BR" dirty="0" smtClean="0"/>
              <a:t> tem propriedades mecânicas semelhantes às dos aços produzidos através do processo convencional, podendo obter inclusive, uma microestrutura mais homogênea.</a:t>
            </a:r>
          </a:p>
          <a:p>
            <a:pPr>
              <a:buFont typeface="Georgia" pitchFamily="18" charset="0"/>
              <a:buNone/>
            </a:pPr>
            <a:endParaRPr lang="pt-BR" dirty="0" smtClean="0"/>
          </a:p>
          <a:p>
            <a:pPr>
              <a:buFont typeface="Georgia" pitchFamily="18" charset="0"/>
              <a:buNone/>
            </a:pPr>
            <a:endParaRPr lang="en-US" dirty="0" smtClean="0"/>
          </a:p>
          <a:p>
            <a:pPr>
              <a:buFont typeface="Georgia" pitchFamily="18" charset="0"/>
              <a:buNone/>
            </a:pPr>
            <a:r>
              <a:rPr lang="en-US" dirty="0" smtClean="0"/>
              <a:t>	</a:t>
            </a:r>
            <a:endParaRPr lang="pt-BR" dirty="0" smtClean="0"/>
          </a:p>
        </p:txBody>
      </p:sp>
      <p:sp>
        <p:nvSpPr>
          <p:cNvPr id="13315" name="Título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066800"/>
          </a:xfrm>
        </p:spPr>
        <p:txBody>
          <a:bodyPr/>
          <a:lstStyle/>
          <a:p>
            <a:pPr algn="ctr"/>
            <a:r>
              <a:rPr lang="pt-BR" smtClean="0"/>
              <a:t>Conclusão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Referências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49424"/>
            <a:ext cx="9144000" cy="4325112"/>
          </a:xfrm>
        </p:spPr>
        <p:txBody>
          <a:bodyPr>
            <a:noAutofit/>
          </a:bodyPr>
          <a:lstStyle/>
          <a:p>
            <a:r>
              <a:rPr lang="en-US" sz="2400" dirty="0" smtClean="0"/>
              <a:t>D. </a:t>
            </a:r>
            <a:r>
              <a:rPr lang="en-US" sz="2400" dirty="0" err="1" smtClean="0"/>
              <a:t>Raabe</a:t>
            </a:r>
            <a:r>
              <a:rPr lang="en-US" sz="2400" dirty="0" smtClean="0"/>
              <a:t>: Materials Science and Technology, 11 (1995), 461−468.  </a:t>
            </a:r>
          </a:p>
          <a:p>
            <a:r>
              <a:rPr lang="en-US" sz="2400" dirty="0" smtClean="0"/>
              <a:t>D. </a:t>
            </a:r>
            <a:r>
              <a:rPr lang="en-US" sz="2400" dirty="0" err="1" smtClean="0"/>
              <a:t>Raabe</a:t>
            </a:r>
            <a:r>
              <a:rPr lang="en-US" sz="2400" dirty="0" smtClean="0"/>
              <a:t>: Journal of Materials Science, 30 (1995), 47−52.</a:t>
            </a:r>
          </a:p>
          <a:p>
            <a:r>
              <a:rPr lang="en-US" sz="2400" dirty="0" smtClean="0"/>
              <a:t>Advances in the </a:t>
            </a:r>
            <a:r>
              <a:rPr lang="en-US" sz="2400" dirty="0" err="1" smtClean="0"/>
              <a:t>Optimizati</a:t>
            </a:r>
            <a:r>
              <a:rPr lang="en-US" sz="2400" dirty="0" smtClean="0"/>
              <a:t> on of Thin Strip Cast Austenitic 304 Stainless Steel; </a:t>
            </a:r>
            <a:r>
              <a:rPr lang="en-US" sz="2400" dirty="0" err="1" smtClean="0"/>
              <a:t>D.Raabe</a:t>
            </a:r>
            <a:r>
              <a:rPr lang="en-US" sz="2400" dirty="0" smtClean="0"/>
              <a:t>;</a:t>
            </a:r>
          </a:p>
          <a:p>
            <a:r>
              <a:rPr lang="en-US" sz="2400" dirty="0" smtClean="0"/>
              <a:t>Overview on Basic Types of Hot Rolling Textures of Steels;</a:t>
            </a:r>
          </a:p>
          <a:p>
            <a:r>
              <a:rPr lang="en-US" sz="2400" dirty="0" smtClean="0"/>
              <a:t>Bessemer, H (1891), On the manufacture of continuous sheets of malleable iron and steel, direct from the fluid metal, in: Journal of the Iron and Steel Institute, pp. 23-41</a:t>
            </a:r>
          </a:p>
          <a:p>
            <a:endParaRPr lang="en-US" sz="2400" dirty="0" smtClean="0"/>
          </a:p>
          <a:p>
            <a:pPr>
              <a:buNone/>
            </a:pP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10668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Obrigado!</a:t>
            </a:r>
            <a:endParaRPr lang="pt-BR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441680"/>
          </a:xfrm>
        </p:spPr>
        <p:txBody>
          <a:bodyPr>
            <a:normAutofit/>
          </a:bodyPr>
          <a:lstStyle/>
          <a:p>
            <a:r>
              <a:rPr lang="en-US" dirty="0" err="1" smtClean="0"/>
              <a:t>Após</a:t>
            </a:r>
            <a:r>
              <a:rPr lang="en-US" dirty="0" smtClean="0"/>
              <a:t> a </a:t>
            </a:r>
            <a:r>
              <a:rPr lang="en-US" dirty="0" err="1" smtClean="0"/>
              <a:t>crise</a:t>
            </a:r>
            <a:r>
              <a:rPr lang="en-US" dirty="0" smtClean="0"/>
              <a:t> do </a:t>
            </a:r>
            <a:r>
              <a:rPr lang="en-US" dirty="0" err="1" smtClean="0"/>
              <a:t>aço</a:t>
            </a:r>
            <a:r>
              <a:rPr lang="en-US" dirty="0" smtClean="0"/>
              <a:t> dos </a:t>
            </a:r>
            <a:r>
              <a:rPr lang="en-US" dirty="0" err="1" smtClean="0"/>
              <a:t>anos</a:t>
            </a:r>
            <a:r>
              <a:rPr lang="en-US" dirty="0" smtClean="0"/>
              <a:t> 70 </a:t>
            </a:r>
            <a:r>
              <a:rPr lang="en-US" dirty="0" err="1" smtClean="0"/>
              <a:t>foi</a:t>
            </a:r>
            <a:r>
              <a:rPr lang="en-US" dirty="0" smtClean="0"/>
              <a:t> </a:t>
            </a:r>
            <a:r>
              <a:rPr lang="en-US" dirty="0" err="1" smtClean="0"/>
              <a:t>criada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necessidade</a:t>
            </a:r>
            <a:r>
              <a:rPr lang="en-US" dirty="0" smtClean="0"/>
              <a:t> de </a:t>
            </a:r>
            <a:r>
              <a:rPr lang="en-US" dirty="0" err="1" smtClean="0"/>
              <a:t>pesquisar</a:t>
            </a:r>
            <a:r>
              <a:rPr lang="en-US" dirty="0" smtClean="0"/>
              <a:t> novas </a:t>
            </a:r>
            <a:r>
              <a:rPr lang="en-US" dirty="0" err="1" smtClean="0"/>
              <a:t>formas</a:t>
            </a:r>
            <a:r>
              <a:rPr lang="en-US" dirty="0" smtClean="0"/>
              <a:t> de </a:t>
            </a:r>
            <a:r>
              <a:rPr lang="en-US" dirty="0" err="1" smtClean="0"/>
              <a:t>tecnologia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facilitar</a:t>
            </a:r>
            <a:r>
              <a:rPr lang="en-US" dirty="0" smtClean="0"/>
              <a:t> e </a:t>
            </a:r>
            <a:r>
              <a:rPr lang="en-US" dirty="0" err="1" smtClean="0"/>
              <a:t>compactar</a:t>
            </a:r>
            <a:r>
              <a:rPr lang="en-US" smtClean="0"/>
              <a:t> os</a:t>
            </a:r>
            <a:r>
              <a:rPr lang="en-US" dirty="0" smtClean="0"/>
              <a:t> </a:t>
            </a:r>
            <a:r>
              <a:rPr lang="en-US" dirty="0" err="1" smtClean="0"/>
              <a:t>sistemas</a:t>
            </a:r>
            <a:r>
              <a:rPr lang="en-US" dirty="0" smtClean="0"/>
              <a:t> de </a:t>
            </a:r>
            <a:r>
              <a:rPr lang="en-US" dirty="0" err="1" smtClean="0"/>
              <a:t>produção</a:t>
            </a:r>
            <a:r>
              <a:rPr lang="en-US" dirty="0" smtClean="0"/>
              <a:t> de </a:t>
            </a:r>
            <a:r>
              <a:rPr lang="en-US" dirty="0" err="1" smtClean="0"/>
              <a:t>aço</a:t>
            </a:r>
            <a:r>
              <a:rPr lang="en-US" dirty="0" smtClean="0"/>
              <a:t>;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argumento</a:t>
            </a:r>
            <a:r>
              <a:rPr lang="en-US" dirty="0" smtClean="0"/>
              <a:t> de </a:t>
            </a:r>
            <a:r>
              <a:rPr lang="en-US" dirty="0" err="1" smtClean="0"/>
              <a:t>desenvolvimento</a:t>
            </a:r>
            <a:r>
              <a:rPr lang="en-US" dirty="0" smtClean="0"/>
              <a:t> </a:t>
            </a:r>
            <a:r>
              <a:rPr lang="en-US" dirty="0" err="1" smtClean="0"/>
              <a:t>foi</a:t>
            </a:r>
            <a:r>
              <a:rPr lang="en-US" dirty="0" smtClean="0"/>
              <a:t> a </a:t>
            </a:r>
            <a:r>
              <a:rPr lang="en-US" dirty="0" err="1" smtClean="0"/>
              <a:t>necessidade</a:t>
            </a:r>
            <a:r>
              <a:rPr lang="en-US" dirty="0" smtClean="0"/>
              <a:t> de </a:t>
            </a:r>
            <a:r>
              <a:rPr lang="en-US" dirty="0" err="1" smtClean="0"/>
              <a:t>diminuição</a:t>
            </a:r>
            <a:r>
              <a:rPr lang="en-US" dirty="0" smtClean="0"/>
              <a:t> dos </a:t>
            </a:r>
            <a:r>
              <a:rPr lang="en-US" dirty="0" err="1" smtClean="0"/>
              <a:t>dispendiosos</a:t>
            </a:r>
            <a:r>
              <a:rPr lang="en-US" dirty="0" smtClean="0"/>
              <a:t>  </a:t>
            </a:r>
            <a:r>
              <a:rPr lang="en-US" dirty="0" err="1" smtClean="0"/>
              <a:t>processos</a:t>
            </a:r>
            <a:r>
              <a:rPr lang="en-US" dirty="0" smtClean="0"/>
              <a:t> de </a:t>
            </a:r>
            <a:r>
              <a:rPr lang="en-US" dirty="0" err="1" smtClean="0"/>
              <a:t>laminação</a:t>
            </a:r>
            <a:r>
              <a:rPr lang="en-US" dirty="0" smtClean="0"/>
              <a:t> a </a:t>
            </a:r>
            <a:r>
              <a:rPr lang="en-US" dirty="0" err="1" smtClean="0"/>
              <a:t>quente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Introdução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esses</a:t>
            </a:r>
            <a:r>
              <a:rPr lang="en-US" dirty="0" smtClean="0"/>
              <a:t> </a:t>
            </a:r>
            <a:r>
              <a:rPr lang="en-US" dirty="0" err="1" smtClean="0"/>
              <a:t>motivos</a:t>
            </a:r>
            <a:r>
              <a:rPr lang="en-US" dirty="0" smtClean="0"/>
              <a:t> o </a:t>
            </a:r>
            <a:r>
              <a:rPr lang="en-US" dirty="0" err="1" smtClean="0"/>
              <a:t>desenvolvimento</a:t>
            </a:r>
            <a:r>
              <a:rPr lang="en-US" dirty="0" smtClean="0"/>
              <a:t> do “Strip Casting” é </a:t>
            </a:r>
            <a:r>
              <a:rPr lang="en-US" dirty="0" err="1" smtClean="0"/>
              <a:t>considerado</a:t>
            </a:r>
            <a:r>
              <a:rPr lang="en-US" dirty="0" smtClean="0"/>
              <a:t> </a:t>
            </a:r>
            <a:r>
              <a:rPr lang="en-US" dirty="0" err="1" smtClean="0"/>
              <a:t>umas</a:t>
            </a:r>
            <a:r>
              <a:rPr lang="en-US" dirty="0" smtClean="0"/>
              <a:t> das </a:t>
            </a:r>
            <a:r>
              <a:rPr lang="en-US" dirty="0" err="1" smtClean="0"/>
              <a:t>tecnologias</a:t>
            </a:r>
            <a:r>
              <a:rPr lang="en-US" dirty="0" smtClean="0"/>
              <a:t>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energeticamente</a:t>
            </a:r>
            <a:r>
              <a:rPr lang="en-US" dirty="0" smtClean="0"/>
              <a:t> </a:t>
            </a:r>
            <a:r>
              <a:rPr lang="en-US" dirty="0" err="1" smtClean="0"/>
              <a:t>eficientes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fato</a:t>
            </a:r>
            <a:r>
              <a:rPr lang="en-US" dirty="0" smtClean="0"/>
              <a:t> de </a:t>
            </a:r>
            <a:r>
              <a:rPr lang="en-US" dirty="0" err="1" smtClean="0"/>
              <a:t>eliminar</a:t>
            </a:r>
            <a:r>
              <a:rPr lang="en-US" dirty="0" smtClean="0"/>
              <a:t> o </a:t>
            </a:r>
            <a:r>
              <a:rPr lang="en-US" dirty="0" err="1" smtClean="0"/>
              <a:t>aquecimento</a:t>
            </a:r>
            <a:r>
              <a:rPr lang="en-US" dirty="0" smtClean="0"/>
              <a:t> dos </a:t>
            </a:r>
            <a:r>
              <a:rPr lang="en-US" dirty="0" err="1" smtClean="0"/>
              <a:t>lingotes</a:t>
            </a:r>
            <a:r>
              <a:rPr lang="en-US" dirty="0" smtClean="0"/>
              <a:t> e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longos</a:t>
            </a:r>
            <a:r>
              <a:rPr lang="en-US" dirty="0" smtClean="0"/>
              <a:t> </a:t>
            </a:r>
            <a:r>
              <a:rPr lang="en-US" dirty="0" err="1" smtClean="0"/>
              <a:t>processos</a:t>
            </a:r>
            <a:r>
              <a:rPr lang="en-US" dirty="0" smtClean="0"/>
              <a:t> de </a:t>
            </a:r>
            <a:r>
              <a:rPr lang="en-US" dirty="0" err="1" smtClean="0"/>
              <a:t>laminação</a:t>
            </a:r>
            <a:r>
              <a:rPr lang="en-US" dirty="0" smtClean="0"/>
              <a:t> a </a:t>
            </a:r>
            <a:r>
              <a:rPr lang="en-US" dirty="0" err="1" smtClean="0"/>
              <a:t>quente</a:t>
            </a:r>
            <a:r>
              <a:rPr lang="en-US" dirty="0" smtClean="0"/>
              <a:t> das </a:t>
            </a:r>
            <a:r>
              <a:rPr lang="en-US" dirty="0" err="1" smtClean="0"/>
              <a:t>linhas</a:t>
            </a:r>
            <a:r>
              <a:rPr lang="en-US" dirty="0" smtClean="0"/>
              <a:t> de </a:t>
            </a:r>
            <a:r>
              <a:rPr lang="en-US" dirty="0" err="1" smtClean="0"/>
              <a:t>produção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Processo</a:t>
            </a:r>
            <a:r>
              <a:rPr lang="en-US" dirty="0" smtClean="0"/>
              <a:t> </a:t>
            </a:r>
            <a:r>
              <a:rPr lang="en-US" dirty="0" err="1" smtClean="0"/>
              <a:t>Convencional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</a:t>
            </a:r>
            <a:r>
              <a:rPr lang="en-US" dirty="0" err="1" smtClean="0"/>
              <a:t>processo</a:t>
            </a:r>
            <a:r>
              <a:rPr lang="en-US" dirty="0" smtClean="0"/>
              <a:t> </a:t>
            </a:r>
            <a:r>
              <a:rPr lang="en-US" dirty="0" err="1" smtClean="0"/>
              <a:t>convencional</a:t>
            </a:r>
            <a:r>
              <a:rPr lang="en-US" dirty="0" smtClean="0"/>
              <a:t> de </a:t>
            </a:r>
            <a:r>
              <a:rPr lang="en-US" dirty="0" err="1" smtClean="0"/>
              <a:t>produção</a:t>
            </a:r>
            <a:r>
              <a:rPr lang="en-US" dirty="0" smtClean="0"/>
              <a:t> de </a:t>
            </a:r>
            <a:r>
              <a:rPr lang="en-US" dirty="0" err="1" smtClean="0"/>
              <a:t>aço</a:t>
            </a:r>
            <a:r>
              <a:rPr lang="en-US" dirty="0" smtClean="0"/>
              <a:t> </a:t>
            </a:r>
            <a:r>
              <a:rPr lang="en-US" dirty="0" err="1" smtClean="0"/>
              <a:t>temos</a:t>
            </a:r>
            <a:r>
              <a:rPr lang="en-US" dirty="0" smtClean="0"/>
              <a:t> 4 </a:t>
            </a:r>
            <a:r>
              <a:rPr lang="en-US" dirty="0" err="1" smtClean="0"/>
              <a:t>etapas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1 - </a:t>
            </a:r>
            <a:r>
              <a:rPr lang="en-US" dirty="0" err="1" smtClean="0"/>
              <a:t>Produção</a:t>
            </a:r>
            <a:r>
              <a:rPr lang="en-US" dirty="0" smtClean="0"/>
              <a:t> do </a:t>
            </a:r>
            <a:r>
              <a:rPr lang="en-US" dirty="0" err="1" smtClean="0"/>
              <a:t>ferro</a:t>
            </a:r>
            <a:r>
              <a:rPr lang="en-US" dirty="0" smtClean="0"/>
              <a:t>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2 - </a:t>
            </a:r>
            <a:r>
              <a:rPr lang="en-US" dirty="0" err="1" smtClean="0"/>
              <a:t>Produção</a:t>
            </a:r>
            <a:r>
              <a:rPr lang="en-US" dirty="0" smtClean="0"/>
              <a:t> do </a:t>
            </a:r>
            <a:r>
              <a:rPr lang="en-US" dirty="0" err="1" smtClean="0"/>
              <a:t>a</a:t>
            </a:r>
            <a:r>
              <a:rPr lang="en-US" dirty="0" err="1" smtClean="0"/>
              <a:t>ço</a:t>
            </a:r>
            <a:r>
              <a:rPr lang="en-US" dirty="0" smtClean="0"/>
              <a:t> </a:t>
            </a:r>
            <a:r>
              <a:rPr lang="en-US" dirty="0" err="1" smtClean="0"/>
              <a:t>bruto</a:t>
            </a:r>
            <a:r>
              <a:rPr lang="en-US" dirty="0" smtClean="0"/>
              <a:t>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3 - </a:t>
            </a:r>
            <a:r>
              <a:rPr lang="en-US" dirty="0" err="1" smtClean="0"/>
              <a:t>Lingotamento</a:t>
            </a:r>
            <a:r>
              <a:rPr lang="en-US" dirty="0" smtClean="0"/>
              <a:t> de </a:t>
            </a:r>
            <a:r>
              <a:rPr lang="en-US" dirty="0" err="1" smtClean="0"/>
              <a:t>produtos</a:t>
            </a:r>
            <a:r>
              <a:rPr lang="en-US" dirty="0" smtClean="0"/>
              <a:t> semi </a:t>
            </a:r>
            <a:r>
              <a:rPr lang="en-US" dirty="0" err="1" smtClean="0"/>
              <a:t>acabados</a:t>
            </a:r>
            <a:r>
              <a:rPr lang="en-US" dirty="0" smtClean="0"/>
              <a:t>;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4 - </a:t>
            </a:r>
            <a:r>
              <a:rPr lang="en-US" dirty="0" err="1" smtClean="0"/>
              <a:t>Conformação</a:t>
            </a:r>
            <a:r>
              <a:rPr lang="en-US" dirty="0" smtClean="0"/>
              <a:t> dos </a:t>
            </a:r>
            <a:r>
              <a:rPr lang="en-US" dirty="0" err="1" smtClean="0"/>
              <a:t>produtos</a:t>
            </a:r>
            <a:r>
              <a:rPr lang="en-US" dirty="0" smtClean="0"/>
              <a:t> </a:t>
            </a:r>
            <a:r>
              <a:rPr lang="en-US" dirty="0" err="1" smtClean="0"/>
              <a:t>finais</a:t>
            </a:r>
            <a:r>
              <a:rPr lang="en-US" dirty="0" smtClean="0"/>
              <a:t>.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Processo</a:t>
            </a:r>
            <a:r>
              <a:rPr lang="en-US" dirty="0" smtClean="0"/>
              <a:t> </a:t>
            </a:r>
            <a:r>
              <a:rPr lang="en-US" dirty="0" err="1" smtClean="0"/>
              <a:t>Convencional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Nesse</a:t>
            </a:r>
            <a:r>
              <a:rPr lang="en-US" dirty="0" smtClean="0"/>
              <a:t> </a:t>
            </a:r>
            <a:r>
              <a:rPr lang="en-US" dirty="0" err="1" smtClean="0"/>
              <a:t>processo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gastos</a:t>
            </a:r>
            <a:r>
              <a:rPr lang="en-US" dirty="0" smtClean="0"/>
              <a:t> de </a:t>
            </a:r>
            <a:r>
              <a:rPr lang="en-US" dirty="0" err="1" smtClean="0"/>
              <a:t>energia</a:t>
            </a:r>
            <a:r>
              <a:rPr lang="en-US" dirty="0" smtClean="0"/>
              <a:t>, tempo e  </a:t>
            </a:r>
            <a:r>
              <a:rPr lang="en-US" dirty="0" err="1" smtClean="0"/>
              <a:t>grandes</a:t>
            </a:r>
            <a:r>
              <a:rPr lang="en-US" dirty="0" smtClean="0"/>
              <a:t> </a:t>
            </a:r>
            <a:r>
              <a:rPr lang="en-US" dirty="0" err="1" smtClean="0"/>
              <a:t>instalações</a:t>
            </a:r>
            <a:r>
              <a:rPr lang="en-US" dirty="0" smtClean="0"/>
              <a:t> </a:t>
            </a:r>
            <a:r>
              <a:rPr lang="en-US" dirty="0" err="1" smtClean="0"/>
              <a:t>são</a:t>
            </a:r>
            <a:r>
              <a:rPr lang="en-US" dirty="0" smtClean="0"/>
              <a:t> </a:t>
            </a:r>
            <a:r>
              <a:rPr lang="en-US" dirty="0" err="1" smtClean="0"/>
              <a:t>enormes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E é </a:t>
            </a:r>
            <a:r>
              <a:rPr lang="en-US" dirty="0" err="1" smtClean="0"/>
              <a:t>justamente</a:t>
            </a:r>
            <a:r>
              <a:rPr lang="en-US" dirty="0" smtClean="0"/>
              <a:t> nesses 3 </a:t>
            </a:r>
            <a:r>
              <a:rPr lang="en-US" dirty="0" err="1" smtClean="0"/>
              <a:t>aspectos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o “Strip Casting” se </a:t>
            </a:r>
            <a:r>
              <a:rPr lang="en-US" dirty="0" err="1" smtClean="0"/>
              <a:t>destaca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tecnologia</a:t>
            </a:r>
            <a:r>
              <a:rPr lang="en-US" dirty="0" smtClean="0"/>
              <a:t> </a:t>
            </a:r>
            <a:r>
              <a:rPr lang="en-US" dirty="0" err="1" smtClean="0"/>
              <a:t>integra</a:t>
            </a:r>
            <a:r>
              <a:rPr lang="en-US" dirty="0" smtClean="0"/>
              <a:t> </a:t>
            </a:r>
            <a:r>
              <a:rPr lang="en-US" dirty="0" err="1" smtClean="0"/>
              <a:t>os</a:t>
            </a:r>
            <a:r>
              <a:rPr lang="en-US" dirty="0" smtClean="0"/>
              <a:t> </a:t>
            </a:r>
            <a:r>
              <a:rPr lang="en-US" dirty="0" err="1" smtClean="0"/>
              <a:t>processos</a:t>
            </a:r>
            <a:r>
              <a:rPr lang="en-US" dirty="0" smtClean="0"/>
              <a:t> de </a:t>
            </a:r>
            <a:r>
              <a:rPr lang="en-US" dirty="0" err="1" smtClean="0"/>
              <a:t>modo</a:t>
            </a:r>
            <a:r>
              <a:rPr lang="en-US" dirty="0" smtClean="0"/>
              <a:t> a  </a:t>
            </a:r>
            <a:r>
              <a:rPr lang="en-US" dirty="0" err="1" smtClean="0"/>
              <a:t>economizar</a:t>
            </a:r>
            <a:r>
              <a:rPr lang="en-US" dirty="0" smtClean="0"/>
              <a:t> tempo, </a:t>
            </a:r>
            <a:r>
              <a:rPr lang="en-US" dirty="0" err="1" smtClean="0"/>
              <a:t>energia</a:t>
            </a:r>
            <a:r>
              <a:rPr lang="en-US" dirty="0" smtClean="0"/>
              <a:t> e </a:t>
            </a:r>
            <a:r>
              <a:rPr lang="en-US" dirty="0" err="1" smtClean="0"/>
              <a:t>dinheiro</a:t>
            </a:r>
            <a:r>
              <a:rPr lang="en-US" dirty="0" smtClean="0"/>
              <a:t>; 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“Strip Casting”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32888"/>
            <a:ext cx="5194920" cy="4325112"/>
          </a:xfrm>
        </p:spPr>
        <p:txBody>
          <a:bodyPr>
            <a:noAutofit/>
          </a:bodyPr>
          <a:lstStyle/>
          <a:p>
            <a:r>
              <a:rPr lang="en-US" sz="2000" dirty="0" smtClean="0"/>
              <a:t>O “Strip Casting” </a:t>
            </a:r>
            <a:r>
              <a:rPr lang="en-US" sz="2000" dirty="0" err="1" smtClean="0"/>
              <a:t>consiste</a:t>
            </a:r>
            <a:r>
              <a:rPr lang="en-US" sz="2000" dirty="0" smtClean="0"/>
              <a:t> num </a:t>
            </a:r>
            <a:r>
              <a:rPr lang="en-US" sz="2000" dirty="0" err="1" smtClean="0"/>
              <a:t>processo</a:t>
            </a:r>
            <a:r>
              <a:rPr lang="en-US" sz="2000" dirty="0" smtClean="0"/>
              <a:t> </a:t>
            </a:r>
            <a:r>
              <a:rPr lang="en-US" sz="2000" dirty="0" err="1" smtClean="0"/>
              <a:t>em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o metal </a:t>
            </a:r>
            <a:r>
              <a:rPr lang="en-US" sz="2000" dirty="0" err="1" smtClean="0"/>
              <a:t>líquido</a:t>
            </a:r>
            <a:r>
              <a:rPr lang="en-US" sz="2000" dirty="0" smtClean="0"/>
              <a:t>, </a:t>
            </a:r>
            <a:r>
              <a:rPr lang="en-US" sz="2000" dirty="0" err="1" smtClean="0"/>
              <a:t>ao</a:t>
            </a:r>
            <a:r>
              <a:rPr lang="en-US" sz="2000" dirty="0" smtClean="0"/>
              <a:t> </a:t>
            </a:r>
            <a:r>
              <a:rPr lang="en-US" sz="2000" dirty="0" err="1" smtClean="0"/>
              <a:t>invés</a:t>
            </a:r>
            <a:r>
              <a:rPr lang="en-US" sz="2000" dirty="0" smtClean="0"/>
              <a:t> de ser </a:t>
            </a:r>
            <a:r>
              <a:rPr lang="en-US" sz="2000" dirty="0" err="1" smtClean="0"/>
              <a:t>lingotado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no </a:t>
            </a:r>
            <a:r>
              <a:rPr lang="en-US" sz="2000" dirty="0" err="1" smtClean="0"/>
              <a:t>processo</a:t>
            </a:r>
            <a:r>
              <a:rPr lang="en-US" sz="2000" dirty="0" smtClean="0"/>
              <a:t> </a:t>
            </a:r>
            <a:r>
              <a:rPr lang="en-US" sz="2000" dirty="0" err="1" smtClean="0"/>
              <a:t>convencional</a:t>
            </a:r>
            <a:r>
              <a:rPr lang="en-US" sz="2000" dirty="0" smtClean="0"/>
              <a:t>, é </a:t>
            </a:r>
            <a:r>
              <a:rPr lang="en-US" sz="2000" dirty="0" err="1" smtClean="0"/>
              <a:t>vazado</a:t>
            </a:r>
            <a:r>
              <a:rPr lang="en-US" sz="2000" dirty="0" smtClean="0"/>
              <a:t> no </a:t>
            </a:r>
            <a:r>
              <a:rPr lang="en-US" sz="2000" dirty="0" err="1" smtClean="0"/>
              <a:t>estado</a:t>
            </a:r>
            <a:r>
              <a:rPr lang="en-US" sz="2000" dirty="0" smtClean="0"/>
              <a:t> </a:t>
            </a:r>
            <a:r>
              <a:rPr lang="en-US" sz="2000" dirty="0" err="1" smtClean="0"/>
              <a:t>líquido</a:t>
            </a:r>
            <a:r>
              <a:rPr lang="en-US" sz="2000" dirty="0" smtClean="0"/>
              <a:t> no </a:t>
            </a:r>
            <a:r>
              <a:rPr lang="en-US" sz="2000" dirty="0" err="1" smtClean="0"/>
              <a:t>meio</a:t>
            </a:r>
            <a:r>
              <a:rPr lang="en-US" sz="2000" dirty="0" smtClean="0"/>
              <a:t> de </a:t>
            </a:r>
            <a:r>
              <a:rPr lang="en-US" sz="2000" dirty="0" err="1" smtClean="0"/>
              <a:t>dois</a:t>
            </a:r>
            <a:r>
              <a:rPr lang="en-US" sz="2000" dirty="0" smtClean="0"/>
              <a:t> </a:t>
            </a:r>
            <a:r>
              <a:rPr lang="en-US" sz="2000" dirty="0" err="1" smtClean="0"/>
              <a:t>rolos</a:t>
            </a:r>
            <a:r>
              <a:rPr lang="en-US" sz="2000" dirty="0" smtClean="0"/>
              <a:t> </a:t>
            </a:r>
            <a:r>
              <a:rPr lang="en-US" sz="2000" dirty="0" err="1" smtClean="0"/>
              <a:t>resfriados</a:t>
            </a:r>
            <a:r>
              <a:rPr lang="en-US" sz="2000" dirty="0" smtClean="0"/>
              <a:t> a </a:t>
            </a:r>
            <a:r>
              <a:rPr lang="en-US" sz="2000" dirty="0" err="1" smtClean="0"/>
              <a:t>água</a:t>
            </a:r>
            <a:r>
              <a:rPr lang="en-US" sz="2000" dirty="0" smtClean="0"/>
              <a:t>;</a:t>
            </a:r>
          </a:p>
          <a:p>
            <a:endParaRPr lang="en-US" sz="2000" dirty="0" smtClean="0"/>
          </a:p>
          <a:p>
            <a:r>
              <a:rPr lang="en-US" sz="2000" dirty="0" smtClean="0"/>
              <a:t>O </a:t>
            </a:r>
            <a:r>
              <a:rPr lang="en-US" sz="2000" dirty="0" err="1" smtClean="0"/>
              <a:t>líquido</a:t>
            </a:r>
            <a:r>
              <a:rPr lang="en-US" sz="2000" dirty="0" smtClean="0"/>
              <a:t> é </a:t>
            </a:r>
            <a:r>
              <a:rPr lang="en-US" sz="2000" dirty="0" err="1" smtClean="0"/>
              <a:t>armazenado</a:t>
            </a:r>
            <a:r>
              <a:rPr lang="en-US" sz="2000" dirty="0" smtClean="0"/>
              <a:t> </a:t>
            </a:r>
            <a:r>
              <a:rPr lang="en-US" sz="2000" dirty="0" err="1" smtClean="0"/>
              <a:t>nas</a:t>
            </a:r>
            <a:r>
              <a:rPr lang="en-US" sz="2000" dirty="0" smtClean="0"/>
              <a:t> </a:t>
            </a:r>
            <a:r>
              <a:rPr lang="en-US" sz="2000" dirty="0" err="1" smtClean="0"/>
              <a:t>panelas</a:t>
            </a:r>
            <a:r>
              <a:rPr lang="en-US" sz="2000" dirty="0" smtClean="0"/>
              <a:t> de </a:t>
            </a:r>
            <a:r>
              <a:rPr lang="en-US" sz="2000" dirty="0" err="1" smtClean="0"/>
              <a:t>fundição</a:t>
            </a:r>
            <a:r>
              <a:rPr lang="en-US" sz="2000" dirty="0" smtClean="0"/>
              <a:t> de </a:t>
            </a:r>
            <a:r>
              <a:rPr lang="en-US" sz="2000" dirty="0" err="1" smtClean="0"/>
              <a:t>onde</a:t>
            </a:r>
            <a:r>
              <a:rPr lang="en-US" sz="2000" dirty="0" smtClean="0"/>
              <a:t> é </a:t>
            </a:r>
            <a:r>
              <a:rPr lang="en-US" sz="2000" dirty="0" err="1" smtClean="0"/>
              <a:t>vazado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um </a:t>
            </a:r>
            <a:r>
              <a:rPr lang="en-US" sz="2000" dirty="0" err="1" smtClean="0"/>
              <a:t>tanque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irá</a:t>
            </a:r>
            <a:r>
              <a:rPr lang="en-US" sz="2000" dirty="0" smtClean="0"/>
              <a:t> </a:t>
            </a:r>
            <a:r>
              <a:rPr lang="en-US" sz="2000" dirty="0" err="1" smtClean="0"/>
              <a:t>funcionar</a:t>
            </a:r>
            <a:r>
              <a:rPr lang="en-US" sz="2000" dirty="0" smtClean="0"/>
              <a:t> </a:t>
            </a:r>
            <a:r>
              <a:rPr lang="en-US" sz="2000" dirty="0" err="1" smtClean="0"/>
              <a:t>como</a:t>
            </a:r>
            <a:r>
              <a:rPr lang="en-US" sz="2000" dirty="0" smtClean="0"/>
              <a:t> </a:t>
            </a:r>
            <a:r>
              <a:rPr lang="en-US" sz="2000" dirty="0" err="1" smtClean="0"/>
              <a:t>alimentador</a:t>
            </a:r>
            <a:r>
              <a:rPr lang="en-US" sz="2000" dirty="0" smtClean="0"/>
              <a:t> </a:t>
            </a:r>
            <a:r>
              <a:rPr lang="en-US" sz="2000" dirty="0" err="1" smtClean="0"/>
              <a:t>para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rolos</a:t>
            </a:r>
            <a:r>
              <a:rPr lang="en-US" sz="2000" dirty="0" smtClean="0"/>
              <a:t>, </a:t>
            </a:r>
            <a:r>
              <a:rPr lang="en-US" sz="2000" dirty="0" err="1" smtClean="0"/>
              <a:t>desse</a:t>
            </a:r>
            <a:r>
              <a:rPr lang="en-US" sz="2000" dirty="0" smtClean="0"/>
              <a:t> </a:t>
            </a:r>
            <a:r>
              <a:rPr lang="en-US" sz="2000" dirty="0" err="1" smtClean="0"/>
              <a:t>modo</a:t>
            </a:r>
            <a:r>
              <a:rPr lang="en-US" sz="2000" dirty="0" smtClean="0"/>
              <a:t> a </a:t>
            </a:r>
            <a:r>
              <a:rPr lang="en-US" sz="2000" dirty="0" err="1" smtClean="0"/>
              <a:t>vazão</a:t>
            </a:r>
            <a:r>
              <a:rPr lang="en-US" sz="2000" dirty="0" smtClean="0"/>
              <a:t> do metal </a:t>
            </a:r>
            <a:r>
              <a:rPr lang="en-US" sz="2000" dirty="0" err="1" smtClean="0"/>
              <a:t>será</a:t>
            </a:r>
            <a:r>
              <a:rPr lang="en-US" sz="2000" dirty="0" smtClean="0"/>
              <a:t> </a:t>
            </a:r>
            <a:r>
              <a:rPr lang="en-US" sz="2000" dirty="0" err="1" smtClean="0"/>
              <a:t>controlada</a:t>
            </a:r>
            <a:r>
              <a:rPr lang="en-US" sz="2000" dirty="0" smtClean="0"/>
              <a:t>;</a:t>
            </a:r>
            <a:endParaRPr lang="pt-BR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4585" r="6010"/>
          <a:stretch>
            <a:fillRect/>
          </a:stretch>
        </p:blipFill>
        <p:spPr bwMode="auto">
          <a:xfrm>
            <a:off x="5113967" y="2636912"/>
            <a:ext cx="4030033" cy="3258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“Strip Casting”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2249424"/>
            <a:ext cx="8892480" cy="4325112"/>
          </a:xfrm>
        </p:spPr>
        <p:txBody>
          <a:bodyPr>
            <a:normAutofit/>
          </a:bodyPr>
          <a:lstStyle/>
          <a:p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tocar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rolos</a:t>
            </a:r>
            <a:r>
              <a:rPr lang="en-US" dirty="0" smtClean="0"/>
              <a:t> </a:t>
            </a:r>
            <a:r>
              <a:rPr lang="en-US" dirty="0" err="1" smtClean="0"/>
              <a:t>resfriados</a:t>
            </a:r>
            <a:r>
              <a:rPr lang="en-US" dirty="0" smtClean="0"/>
              <a:t> o metal </a:t>
            </a:r>
            <a:r>
              <a:rPr lang="en-US" dirty="0" err="1" smtClean="0"/>
              <a:t>sofre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troca</a:t>
            </a:r>
            <a:r>
              <a:rPr lang="en-US" dirty="0" smtClean="0"/>
              <a:t> de </a:t>
            </a:r>
            <a:r>
              <a:rPr lang="en-US" dirty="0" err="1" smtClean="0"/>
              <a:t>calor</a:t>
            </a:r>
            <a:r>
              <a:rPr lang="en-US" dirty="0" smtClean="0"/>
              <a:t> e </a:t>
            </a:r>
            <a:r>
              <a:rPr lang="en-US" dirty="0" err="1" smtClean="0"/>
              <a:t>então</a:t>
            </a:r>
            <a:r>
              <a:rPr lang="en-US" dirty="0" smtClean="0"/>
              <a:t> é </a:t>
            </a:r>
            <a:r>
              <a:rPr lang="en-US" dirty="0" err="1" smtClean="0"/>
              <a:t>solidificado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passar</a:t>
            </a:r>
            <a:r>
              <a:rPr lang="en-US" dirty="0" smtClean="0"/>
              <a:t> </a:t>
            </a:r>
            <a:r>
              <a:rPr lang="en-US" dirty="0" err="1" smtClean="0"/>
              <a:t>pelo</a:t>
            </a:r>
            <a:r>
              <a:rPr lang="en-US" dirty="0" smtClean="0"/>
              <a:t> </a:t>
            </a:r>
            <a:r>
              <a:rPr lang="en-US" dirty="0" err="1" smtClean="0"/>
              <a:t>rolo</a:t>
            </a:r>
            <a:r>
              <a:rPr lang="en-US" dirty="0" smtClean="0"/>
              <a:t> o material tem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diminuição</a:t>
            </a:r>
            <a:r>
              <a:rPr lang="en-US" dirty="0" smtClean="0"/>
              <a:t> de </a:t>
            </a:r>
            <a:r>
              <a:rPr lang="en-US" dirty="0" err="1" smtClean="0"/>
              <a:t>temperatura</a:t>
            </a:r>
            <a:r>
              <a:rPr lang="en-US" dirty="0" smtClean="0"/>
              <a:t> e </a:t>
            </a:r>
            <a:r>
              <a:rPr lang="en-US" dirty="0" err="1" smtClean="0"/>
              <a:t>sai</a:t>
            </a:r>
            <a:r>
              <a:rPr lang="en-US" dirty="0" smtClean="0"/>
              <a:t> </a:t>
            </a:r>
            <a:r>
              <a:rPr lang="en-US" dirty="0" err="1" smtClean="0"/>
              <a:t>solidificado</a:t>
            </a:r>
            <a:r>
              <a:rPr lang="en-US" dirty="0" smtClean="0"/>
              <a:t> </a:t>
            </a:r>
            <a:r>
              <a:rPr lang="en-US" dirty="0" err="1" smtClean="0"/>
              <a:t>numa</a:t>
            </a:r>
            <a:r>
              <a:rPr lang="en-US" dirty="0" smtClean="0"/>
              <a:t> </a:t>
            </a:r>
            <a:r>
              <a:rPr lang="en-US" dirty="0" err="1" smtClean="0"/>
              <a:t>temperatura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lhe</a:t>
            </a:r>
            <a:r>
              <a:rPr lang="en-US" dirty="0" smtClean="0"/>
              <a:t> </a:t>
            </a:r>
            <a:r>
              <a:rPr lang="en-US" dirty="0" err="1" smtClean="0"/>
              <a:t>garante</a:t>
            </a:r>
            <a:r>
              <a:rPr lang="en-US" dirty="0" smtClean="0"/>
              <a:t> </a:t>
            </a:r>
            <a:r>
              <a:rPr lang="en-US" dirty="0" err="1" smtClean="0"/>
              <a:t>certa</a:t>
            </a:r>
            <a:r>
              <a:rPr lang="en-US" dirty="0" smtClean="0"/>
              <a:t> </a:t>
            </a:r>
            <a:r>
              <a:rPr lang="en-US" dirty="0" err="1" smtClean="0"/>
              <a:t>maleabilidade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O </a:t>
            </a:r>
            <a:r>
              <a:rPr lang="en-US" dirty="0" err="1" smtClean="0"/>
              <a:t>processo</a:t>
            </a:r>
            <a:r>
              <a:rPr lang="en-US" dirty="0" smtClean="0"/>
              <a:t> </a:t>
            </a:r>
            <a:r>
              <a:rPr lang="en-US" dirty="0" err="1" smtClean="0"/>
              <a:t>gera</a:t>
            </a:r>
            <a:r>
              <a:rPr lang="en-US" dirty="0" smtClean="0"/>
              <a:t> </a:t>
            </a:r>
            <a:r>
              <a:rPr lang="en-US" dirty="0" err="1" smtClean="0"/>
              <a:t>chapas</a:t>
            </a:r>
            <a:r>
              <a:rPr lang="en-US" dirty="0" smtClean="0"/>
              <a:t> com </a:t>
            </a:r>
            <a:r>
              <a:rPr lang="en-US" dirty="0" err="1" smtClean="0"/>
              <a:t>espessura</a:t>
            </a:r>
            <a:r>
              <a:rPr lang="en-US" dirty="0" smtClean="0"/>
              <a:t> </a:t>
            </a:r>
            <a:r>
              <a:rPr lang="en-US" dirty="0" err="1" smtClean="0"/>
              <a:t>próxima</a:t>
            </a:r>
            <a:r>
              <a:rPr lang="en-US" dirty="0" smtClean="0"/>
              <a:t> </a:t>
            </a:r>
            <a:r>
              <a:rPr lang="en-US" dirty="0" smtClean="0"/>
              <a:t>do </a:t>
            </a:r>
            <a:r>
              <a:rPr lang="en-US" dirty="0" err="1" smtClean="0"/>
              <a:t>produto</a:t>
            </a:r>
            <a:r>
              <a:rPr lang="en-US" dirty="0" smtClean="0"/>
              <a:t> final (</a:t>
            </a:r>
            <a:r>
              <a:rPr lang="en-US" dirty="0" smtClean="0"/>
              <a:t>1,5mm-3,5mm).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pt-BR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“Strip Casting”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4608576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folha</a:t>
            </a:r>
            <a:r>
              <a:rPr lang="en-US" dirty="0" smtClean="0"/>
              <a:t> de metal segue </a:t>
            </a:r>
            <a:r>
              <a:rPr lang="en-US" dirty="0" err="1" smtClean="0"/>
              <a:t>por</a:t>
            </a:r>
            <a:r>
              <a:rPr lang="en-US" dirty="0" smtClean="0"/>
              <a:t> um “pinch roll” e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seguida</a:t>
            </a:r>
            <a:r>
              <a:rPr lang="en-US" dirty="0" smtClean="0"/>
              <a:t> </a:t>
            </a:r>
            <a:r>
              <a:rPr lang="en-US" dirty="0" err="1" smtClean="0"/>
              <a:t>passa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um </a:t>
            </a:r>
            <a:r>
              <a:rPr lang="en-US" dirty="0" err="1" smtClean="0"/>
              <a:t>forno</a:t>
            </a:r>
            <a:r>
              <a:rPr lang="en-US" dirty="0" smtClean="0"/>
              <a:t> de </a:t>
            </a:r>
            <a:r>
              <a:rPr lang="en-US" dirty="0" err="1" smtClean="0"/>
              <a:t>indução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seu</a:t>
            </a:r>
            <a:r>
              <a:rPr lang="en-US" dirty="0" smtClean="0"/>
              <a:t> </a:t>
            </a:r>
            <a:r>
              <a:rPr lang="en-US" dirty="0" err="1" smtClean="0"/>
              <a:t>aquecimento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smtClean="0"/>
              <a:t>Em </a:t>
            </a:r>
            <a:r>
              <a:rPr lang="en-US" dirty="0" err="1" smtClean="0"/>
              <a:t>seguida</a:t>
            </a:r>
            <a:r>
              <a:rPr lang="en-US" dirty="0" smtClean="0"/>
              <a:t> a </a:t>
            </a:r>
            <a:r>
              <a:rPr lang="en-US" dirty="0" err="1" smtClean="0"/>
              <a:t>folha</a:t>
            </a:r>
            <a:r>
              <a:rPr lang="en-US" dirty="0" smtClean="0"/>
              <a:t> </a:t>
            </a:r>
            <a:r>
              <a:rPr lang="en-US" dirty="0" err="1" smtClean="0"/>
              <a:t>passa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</a:t>
            </a:r>
            <a:r>
              <a:rPr lang="en-US" dirty="0" err="1" smtClean="0"/>
              <a:t>única</a:t>
            </a:r>
            <a:r>
              <a:rPr lang="en-US" dirty="0" smtClean="0"/>
              <a:t> </a:t>
            </a:r>
            <a:r>
              <a:rPr lang="en-US" dirty="0" err="1" smtClean="0"/>
              <a:t>laminação</a:t>
            </a:r>
            <a:r>
              <a:rPr lang="en-US" dirty="0" smtClean="0"/>
              <a:t> a </a:t>
            </a:r>
            <a:r>
              <a:rPr lang="en-US" dirty="0" err="1" smtClean="0"/>
              <a:t>quente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garantir</a:t>
            </a:r>
            <a:r>
              <a:rPr lang="en-US" dirty="0" smtClean="0"/>
              <a:t> as </a:t>
            </a:r>
            <a:r>
              <a:rPr lang="en-US" dirty="0" err="1" smtClean="0"/>
              <a:t>espessuras</a:t>
            </a:r>
            <a:r>
              <a:rPr lang="en-US" dirty="0" smtClean="0"/>
              <a:t> </a:t>
            </a:r>
            <a:r>
              <a:rPr lang="en-US" dirty="0" err="1" smtClean="0"/>
              <a:t>requeridas</a:t>
            </a:r>
            <a:r>
              <a:rPr lang="en-US" dirty="0" smtClean="0"/>
              <a:t> do </a:t>
            </a:r>
            <a:r>
              <a:rPr lang="en-US" dirty="0" err="1" smtClean="0"/>
              <a:t>produto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r>
              <a:rPr lang="en-US" dirty="0" err="1" smtClean="0"/>
              <a:t>Após</a:t>
            </a:r>
            <a:r>
              <a:rPr lang="en-US" dirty="0" smtClean="0"/>
              <a:t> a </a:t>
            </a:r>
            <a:r>
              <a:rPr lang="en-US" dirty="0" err="1" smtClean="0"/>
              <a:t>laminação</a:t>
            </a:r>
            <a:r>
              <a:rPr lang="en-US" dirty="0" smtClean="0"/>
              <a:t> </a:t>
            </a:r>
            <a:r>
              <a:rPr lang="en-US" dirty="0" err="1" smtClean="0"/>
              <a:t>direta</a:t>
            </a:r>
            <a:r>
              <a:rPr lang="en-US" dirty="0" smtClean="0"/>
              <a:t> o material é </a:t>
            </a:r>
            <a:r>
              <a:rPr lang="en-US" dirty="0" err="1" smtClean="0"/>
              <a:t>resfriado</a:t>
            </a:r>
            <a:r>
              <a:rPr lang="en-US" dirty="0" smtClean="0"/>
              <a:t> e </a:t>
            </a:r>
            <a:r>
              <a:rPr lang="en-US" dirty="0" err="1" smtClean="0"/>
              <a:t>enrolado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bobinas</a:t>
            </a:r>
            <a:r>
              <a:rPr lang="en-US" dirty="0" smtClean="0"/>
              <a:t>;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1513</TotalTime>
  <Words>952</Words>
  <Application>Microsoft Office PowerPoint</Application>
  <PresentationFormat>On-screen Show (4:3)</PresentationFormat>
  <Paragraphs>123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Urban</vt:lpstr>
      <vt:lpstr>“Strip Casting”</vt:lpstr>
      <vt:lpstr>Introdução</vt:lpstr>
      <vt:lpstr>Introdução</vt:lpstr>
      <vt:lpstr>Introdução</vt:lpstr>
      <vt:lpstr>Processo Convencional</vt:lpstr>
      <vt:lpstr>Processo Convencional</vt:lpstr>
      <vt:lpstr>“Strip Casting”</vt:lpstr>
      <vt:lpstr>“Strip Casting”</vt:lpstr>
      <vt:lpstr>“Strip Casting”</vt:lpstr>
      <vt:lpstr>“Strip Casting”</vt:lpstr>
      <vt:lpstr>“Strip Casting”</vt:lpstr>
      <vt:lpstr>“Strip Casting”</vt:lpstr>
      <vt:lpstr>“Strip Casting”</vt:lpstr>
      <vt:lpstr>“Strip Casting”</vt:lpstr>
      <vt:lpstr>Análise da microestrutura</vt:lpstr>
      <vt:lpstr>Análise da microestrutura</vt:lpstr>
      <vt:lpstr>Análise da microestrutura</vt:lpstr>
      <vt:lpstr>Análise da microestrutura</vt:lpstr>
      <vt:lpstr>Análise da microestrutura</vt:lpstr>
      <vt:lpstr>Análise da microestrutura</vt:lpstr>
      <vt:lpstr>Análise da microestrutura</vt:lpstr>
      <vt:lpstr>Análise da microestrutura</vt:lpstr>
      <vt:lpstr>Slide 23</vt:lpstr>
      <vt:lpstr>Conclusão</vt:lpstr>
      <vt:lpstr>Referências</vt:lpstr>
      <vt:lpstr>Obrigado!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“Strip Casting”</dc:title>
  <dc:creator>Monleon</dc:creator>
  <cp:lastModifiedBy>Monleon</cp:lastModifiedBy>
  <cp:revision>43</cp:revision>
  <dcterms:created xsi:type="dcterms:W3CDTF">2012-06-20T22:24:21Z</dcterms:created>
  <dcterms:modified xsi:type="dcterms:W3CDTF">2012-06-22T11:32:41Z</dcterms:modified>
</cp:coreProperties>
</file>