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1" r:id="rId4"/>
    <p:sldId id="263" r:id="rId5"/>
    <p:sldId id="259" r:id="rId6"/>
    <p:sldId id="266" r:id="rId7"/>
    <p:sldId id="268" r:id="rId8"/>
    <p:sldId id="260" r:id="rId9"/>
    <p:sldId id="265" r:id="rId10"/>
    <p:sldId id="267" r:id="rId11"/>
    <p:sldId id="269" r:id="rId12"/>
    <p:sldId id="262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29" autoAdjust="0"/>
    <p:restoredTop sz="94660"/>
  </p:normalViewPr>
  <p:slideViewPr>
    <p:cSldViewPr>
      <p:cViewPr varScale="1">
        <p:scale>
          <a:sx n="69" d="100"/>
          <a:sy n="69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F88255-B751-499F-840F-93E5AD3EAAB6}" type="datetimeFigureOut">
              <a:rPr lang="pt-BR" smtClean="0"/>
              <a:pPr/>
              <a:t>31/5/2012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E97ECE6-2D9F-405C-A55B-C052D580045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828800"/>
          </a:xfrm>
        </p:spPr>
        <p:txBody>
          <a:bodyPr>
            <a:normAutofit/>
          </a:bodyPr>
          <a:lstStyle/>
          <a:p>
            <a:r>
              <a:rPr lang="pt-BR" dirty="0" smtClean="0"/>
              <a:t>Trabalho de solidificação Método Czochralski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3429000"/>
            <a:ext cx="7772400" cy="2571768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Professor: Gilberto Carvalho Coelho</a:t>
            </a:r>
          </a:p>
          <a:p>
            <a:pPr algn="l"/>
            <a:r>
              <a:rPr lang="pt-BR" dirty="0" smtClean="0"/>
              <a:t>    Alunos: Gregory Moreno </a:t>
            </a:r>
          </a:p>
          <a:p>
            <a:pPr algn="l"/>
            <a:r>
              <a:rPr lang="pt-BR" dirty="0" smtClean="0"/>
              <a:t>               Rafael Melhem</a:t>
            </a:r>
          </a:p>
          <a:p>
            <a:pPr algn="l"/>
            <a:r>
              <a:rPr lang="pt-BR" dirty="0" smtClean="0"/>
              <a:t>               Ramiz Neto</a:t>
            </a:r>
          </a:p>
          <a:p>
            <a:pPr algn="l"/>
            <a:r>
              <a:rPr lang="pt-BR" dirty="0" smtClean="0"/>
              <a:t>               Renan Gral</a:t>
            </a:r>
          </a:p>
          <a:p>
            <a:pPr algn="l"/>
            <a:r>
              <a:rPr lang="pt-BR" dirty="0" smtClean="0"/>
              <a:t>               Túlio Rodrigues</a:t>
            </a:r>
          </a:p>
          <a:p>
            <a:pPr algn="l"/>
            <a:r>
              <a:rPr lang="pt-BR" dirty="0" smtClean="0"/>
              <a:t>               Vitor Lopes</a:t>
            </a:r>
          </a:p>
          <a:p>
            <a:pPr algn="l"/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 Estudo de caso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90010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Fluxograma da produção de wafer de silício semicondutor:</a:t>
            </a: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643182"/>
            <a:ext cx="71437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aixaDeTexto 6"/>
          <p:cNvSpPr txBox="1"/>
          <p:nvPr/>
        </p:nvSpPr>
        <p:spPr>
          <a:xfrm>
            <a:off x="1214414" y="6000768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Fig 7 – Ilustra resumidamente a produção de semicondutores de silício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exto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800" dirty="0" smtClean="0"/>
              <a:t>Obrigado pela atenção!</a:t>
            </a:r>
            <a:endParaRPr lang="pt-BR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http://en.wikipedia.org/wiki/Czochralski_process</a:t>
            </a:r>
          </a:p>
          <a:p>
            <a:r>
              <a:rPr lang="pt-BR" dirty="0" smtClean="0"/>
              <a:t>http://www.h2g2.com/approved_entry/A912151</a:t>
            </a:r>
          </a:p>
          <a:p>
            <a:r>
              <a:rPr lang="pt-BR" dirty="0" smtClean="0"/>
              <a:t>http://people.seas.harvard.edu/~jones/es154/lectures/lecture_2/materials/Czochralski_1.gif</a:t>
            </a:r>
          </a:p>
          <a:p>
            <a:r>
              <a:rPr lang="pt-BR" dirty="0" smtClean="0"/>
              <a:t>http://www.gcfs.eu/datapool/page/66/cz01.jpg</a:t>
            </a:r>
          </a:p>
          <a:p>
            <a:r>
              <a:rPr lang="pt-BR" dirty="0" smtClean="0"/>
              <a:t>http://i.wp.pl/a/f/jpeg/21736/ostaszewski.jpeg</a:t>
            </a:r>
          </a:p>
          <a:p>
            <a:r>
              <a:rPr lang="pt-BR" dirty="0" smtClean="0"/>
              <a:t>http://www.siliconsaxony.de/set/1675/thumbnails/siltronic.jpg.152778.</a:t>
            </a:r>
            <a:r>
              <a:rPr lang="pt-BR" dirty="0" err="1" smtClean="0"/>
              <a:t>jpg</a:t>
            </a:r>
            <a:endParaRPr lang="pt-BR" dirty="0" smtClean="0"/>
          </a:p>
          <a:p>
            <a:r>
              <a:rPr lang="pt-BR" dirty="0" smtClean="0"/>
              <a:t>http://www.physics.aamu.edu/czlab/gallery.</a:t>
            </a:r>
            <a:r>
              <a:rPr lang="pt-BR" dirty="0" err="1" smtClean="0"/>
              <a:t>php</a:t>
            </a:r>
            <a:endParaRPr lang="pt-BR" dirty="0" smtClean="0"/>
          </a:p>
          <a:p>
            <a:r>
              <a:rPr lang="pt-BR" dirty="0" smtClean="0"/>
              <a:t>http://www.iqep.com/galaxy/_images/Czochralski.jpg</a:t>
            </a:r>
          </a:p>
          <a:p>
            <a:r>
              <a:rPr lang="pt-BR" dirty="0" smtClean="0"/>
              <a:t>http://projecteureka.wordpress.com/2011/11/09/jan-czochralski/</a:t>
            </a:r>
          </a:p>
          <a:p>
            <a:r>
              <a:rPr lang="pt-BR" dirty="0" smtClean="0"/>
              <a:t>http://www.newhome.com.br/HTMLs/Ekohome/Solar/Fotovoltaico/Cristalino/fabrica_fotovolt.htm</a:t>
            </a:r>
          </a:p>
          <a:p>
            <a:r>
              <a:rPr lang="pt-BR" dirty="0" smtClean="0"/>
              <a:t>http://www.theimage.com/newgems/synthetic/syntheticanimate2.html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745566" cy="4495800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O método de solidificação conhecido como Czochralski é um método de cultura de cristais usado para a produção industrial de monocristais, para os quais se pretende elevada pureza e cristais isentos de defeitos. 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A designação do método honra o cientista da Polônia, Jan Czochralski, que descobriu o método em 1916, quando estudava a velocidade de cristalização de alguns metais.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0240"/>
            <a:ext cx="37528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928802"/>
            <a:ext cx="2923427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aixaDeTexto 8"/>
          <p:cNvSpPr txBox="1"/>
          <p:nvPr/>
        </p:nvSpPr>
        <p:spPr>
          <a:xfrm>
            <a:off x="5715008" y="600076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Fig 1 - Jan Czochralski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785786" y="6000768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Fig 2 - Lingote de silício  de alta pureza    produzido pelo método Czochralski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928802"/>
            <a:ext cx="271462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000240"/>
            <a:ext cx="3143252" cy="2357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aixaDeTexto 9"/>
          <p:cNvSpPr txBox="1"/>
          <p:nvPr/>
        </p:nvSpPr>
        <p:spPr>
          <a:xfrm>
            <a:off x="1214414" y="4500570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Fig 3 - Visão interna da solidificação de silício de </a:t>
            </a:r>
          </a:p>
          <a:p>
            <a:r>
              <a:rPr lang="pt-BR" dirty="0" smtClean="0"/>
              <a:t>alta pureza pelo método </a:t>
            </a:r>
            <a:r>
              <a:rPr lang="pt-BR" dirty="0" smtClean="0"/>
              <a:t>C</a:t>
            </a:r>
            <a:r>
              <a:rPr lang="pt-BR" dirty="0" smtClean="0"/>
              <a:t>zochralski</a:t>
            </a:r>
            <a:r>
              <a:rPr lang="pt-BR" dirty="0" smtClean="0"/>
              <a:t>.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072034" y="6000768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Fig 4 – Aparelho de solidificação por método </a:t>
            </a:r>
            <a:r>
              <a:rPr lang="pt-BR" dirty="0" smtClean="0"/>
              <a:t>Czochralski </a:t>
            </a:r>
            <a:r>
              <a:rPr lang="pt-BR" dirty="0" smtClean="0"/>
              <a:t>de laboratório.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96276" cy="9906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Esquema de uma célula de solidificação por método Czochralski</a:t>
            </a:r>
            <a:endParaRPr lang="pt-BR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071678"/>
            <a:ext cx="3918247" cy="3824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CaixaDeTexto 13"/>
          <p:cNvSpPr txBox="1"/>
          <p:nvPr/>
        </p:nvSpPr>
        <p:spPr>
          <a:xfrm>
            <a:off x="4786314" y="6072206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Fig 6 – Aparelho de solidificação por método </a:t>
            </a:r>
            <a:r>
              <a:rPr lang="pt-BR" dirty="0" smtClean="0"/>
              <a:t>Czochralski </a:t>
            </a:r>
            <a:r>
              <a:rPr lang="pt-BR" dirty="0" smtClean="0"/>
              <a:t>de escala industrial.</a:t>
            </a:r>
          </a:p>
          <a:p>
            <a:endParaRPr lang="pt-BR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1142976" y="5929330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Fig 5 – Desenho esquemático do método Czochralski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71612"/>
            <a:ext cx="325755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Semente </a:t>
            </a:r>
            <a:r>
              <a:rPr lang="pt-BR" dirty="0" err="1" smtClean="0"/>
              <a:t>monocristalina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4357686" y="2357430"/>
            <a:ext cx="41434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As sementes utilizadas no processo Czochralski, podem ser produzidas por diversos métodos de purificação de metais, onde o </a:t>
            </a:r>
            <a:r>
              <a:rPr lang="pt-BR" dirty="0"/>
              <a:t>mais comum é realizado através de um reator </a:t>
            </a:r>
            <a:r>
              <a:rPr lang="pt-BR" dirty="0" smtClean="0"/>
              <a:t>Siemens.  </a:t>
            </a:r>
          </a:p>
          <a:p>
            <a:pPr algn="just"/>
            <a:r>
              <a:rPr lang="pt-BR" dirty="0" smtClean="0"/>
              <a:t>A orientação cristalina do metal é </a:t>
            </a:r>
            <a:r>
              <a:rPr lang="pt-BR" dirty="0"/>
              <a:t>determinada por </a:t>
            </a:r>
            <a:r>
              <a:rPr lang="pt-BR" dirty="0" smtClean="0"/>
              <a:t>esta semente que </a:t>
            </a:r>
            <a:r>
              <a:rPr lang="pt-BR" dirty="0"/>
              <a:t>é mergulhada no </a:t>
            </a:r>
            <a:r>
              <a:rPr lang="pt-BR" dirty="0" smtClean="0"/>
              <a:t>metal </a:t>
            </a:r>
            <a:r>
              <a:rPr lang="pt-BR" dirty="0"/>
              <a:t>líquido </a:t>
            </a:r>
            <a:r>
              <a:rPr lang="pt-BR" dirty="0" smtClean="0"/>
              <a:t>para assim, iniciar </a:t>
            </a:r>
            <a:r>
              <a:rPr lang="pt-BR" dirty="0"/>
              <a:t>o crescimento do tarugo.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357430"/>
            <a:ext cx="35242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500034" y="4857760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Fig 6 - Barras e sementes de silício produzidas por processo Siemens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Solidificação por método Czochralski</a:t>
            </a:r>
            <a:endParaRPr lang="pt-BR" dirty="0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O método Czochralski pode ser divido em 5 etapas numeradas abaixo: </a:t>
            </a:r>
          </a:p>
          <a:p>
            <a:endParaRPr lang="pt-BR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496"/>
            <a:ext cx="8566966" cy="11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ixaDeTexto 4"/>
          <p:cNvSpPr txBox="1"/>
          <p:nvPr/>
        </p:nvSpPr>
        <p:spPr>
          <a:xfrm>
            <a:off x="571472" y="400050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1° Etapa</a:t>
            </a: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4214810" y="4000504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3</a:t>
            </a:r>
            <a:r>
              <a:rPr lang="pt-BR" dirty="0" smtClean="0"/>
              <a:t>° Etapa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2428860" y="4000504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2</a:t>
            </a:r>
            <a:r>
              <a:rPr lang="pt-BR" dirty="0" smtClean="0"/>
              <a:t>° Etapa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6000760" y="4000504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4</a:t>
            </a:r>
            <a:r>
              <a:rPr lang="pt-BR" dirty="0" smtClean="0"/>
              <a:t>° Etapa</a:t>
            </a:r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7715272" y="4000504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5</a:t>
            </a:r>
            <a:r>
              <a:rPr lang="pt-BR" dirty="0" smtClean="0"/>
              <a:t>° Etapa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857224" y="4857760"/>
            <a:ext cx="7500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OBS:  Após a fusão do metal pode-se adicionar elementos dopantes ou impurezas, com quantidades controladas e necessárias para a formação de um material com características semicondutoras, denominados de material tipo-N ou tipo-P.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Aplicações do método Czochralski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42910" y="1643050"/>
            <a:ext cx="7643866" cy="4857784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Este método é principalmente utilizada na produção de materiais semicondutores (com 99,99999% de </a:t>
            </a:r>
            <a:r>
              <a:rPr lang="pt-BR" dirty="0" smtClean="0"/>
              <a:t>pureza</a:t>
            </a:r>
            <a:r>
              <a:rPr lang="pt-BR" dirty="0" smtClean="0"/>
              <a:t>) formados de: </a:t>
            </a:r>
          </a:p>
          <a:p>
            <a:pPr algn="just"/>
            <a:endParaRPr lang="pt-BR" dirty="0" smtClean="0"/>
          </a:p>
          <a:p>
            <a:pPr>
              <a:buNone/>
            </a:pPr>
            <a:r>
              <a:rPr lang="pt-BR" dirty="0" smtClean="0"/>
              <a:t>     - Silício</a:t>
            </a:r>
          </a:p>
          <a:p>
            <a:pPr>
              <a:buNone/>
            </a:pPr>
            <a:r>
              <a:rPr lang="pt-BR" dirty="0" smtClean="0"/>
              <a:t>     - Germânio </a:t>
            </a:r>
          </a:p>
          <a:p>
            <a:pPr>
              <a:buNone/>
            </a:pPr>
            <a:r>
              <a:rPr lang="pt-BR" dirty="0" smtClean="0"/>
              <a:t>     - Arseneto de gálio (LED).</a:t>
            </a:r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Aplicações do método Czochralski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745566" cy="4495800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Ou de metais para os quais se pretende um elevado grau de pureza, principalmente na industria de jóias, como: </a:t>
            </a:r>
          </a:p>
          <a:p>
            <a:pPr algn="just"/>
            <a:endParaRPr lang="pt-BR" dirty="0" smtClean="0"/>
          </a:p>
          <a:p>
            <a:pPr>
              <a:buNone/>
            </a:pPr>
            <a:r>
              <a:rPr lang="pt-BR" dirty="0" smtClean="0"/>
              <a:t>     - Paládio</a:t>
            </a:r>
          </a:p>
          <a:p>
            <a:pPr>
              <a:buNone/>
            </a:pPr>
            <a:r>
              <a:rPr lang="pt-BR" dirty="0" smtClean="0"/>
              <a:t>     - Platina</a:t>
            </a:r>
          </a:p>
          <a:p>
            <a:pPr>
              <a:buNone/>
            </a:pPr>
            <a:r>
              <a:rPr lang="pt-BR" dirty="0" smtClean="0"/>
              <a:t>     - Prata</a:t>
            </a:r>
          </a:p>
          <a:p>
            <a:pPr>
              <a:buNone/>
            </a:pPr>
            <a:r>
              <a:rPr lang="pt-BR" dirty="0" smtClean="0"/>
              <a:t>     - Ouro</a:t>
            </a:r>
          </a:p>
          <a:p>
            <a:pPr>
              <a:buNone/>
            </a:pPr>
            <a:r>
              <a:rPr lang="pt-BR" dirty="0" smtClean="0"/>
              <a:t>     - E de diversos sais e gemas sintéticas. </a:t>
            </a:r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786058"/>
            <a:ext cx="1532730" cy="12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CaixaDeTexto 15"/>
          <p:cNvSpPr txBox="1"/>
          <p:nvPr/>
        </p:nvSpPr>
        <p:spPr>
          <a:xfrm>
            <a:off x="5643570" y="4071942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Fig 8 – Alexandrita sintética (crisoberilo)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944</TotalTime>
  <Words>378</Words>
  <Application>Microsoft Office PowerPoint</Application>
  <PresentationFormat>Apresentação na tela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Mediano</vt:lpstr>
      <vt:lpstr>Trabalho de solidificação Método Czochralski</vt:lpstr>
      <vt:lpstr>Introdução</vt:lpstr>
      <vt:lpstr>Introdução</vt:lpstr>
      <vt:lpstr>Introdução</vt:lpstr>
      <vt:lpstr>Esquema de uma célula de solidificação por método Czochralski</vt:lpstr>
      <vt:lpstr>Semente monocristalina</vt:lpstr>
      <vt:lpstr>Solidificação por método Czochralski</vt:lpstr>
      <vt:lpstr>Aplicações do método Czochralski</vt:lpstr>
      <vt:lpstr>Aplicações do método Czochralski</vt:lpstr>
      <vt:lpstr> Estudo de caso</vt:lpstr>
      <vt:lpstr>Slide 11</vt:lpstr>
      <vt:lpstr>Referências</vt:lpstr>
    </vt:vector>
  </TitlesOfParts>
  <Company>AMC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Trabalho de solidificação Método Czochralski</dc:title>
  <dc:creator>Ramiz Latif Palis Neto</dc:creator>
  <cp:lastModifiedBy>Ramiz Latif Palis Neto</cp:lastModifiedBy>
  <cp:revision>99</cp:revision>
  <dcterms:created xsi:type="dcterms:W3CDTF">2012-05-28T14:05:15Z</dcterms:created>
  <dcterms:modified xsi:type="dcterms:W3CDTF">2012-05-31T21:59:18Z</dcterms:modified>
</cp:coreProperties>
</file>