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0" r:id="rId1"/>
  </p:sldMasterIdLst>
  <p:sldIdLst>
    <p:sldId id="256" r:id="rId2"/>
    <p:sldId id="257" r:id="rId3"/>
    <p:sldId id="259" r:id="rId4"/>
    <p:sldId id="258" r:id="rId5"/>
    <p:sldId id="260" r:id="rId6"/>
    <p:sldId id="315" r:id="rId7"/>
    <p:sldId id="309" r:id="rId8"/>
    <p:sldId id="310" r:id="rId9"/>
    <p:sldId id="311" r:id="rId10"/>
    <p:sldId id="312" r:id="rId11"/>
    <p:sldId id="313" r:id="rId12"/>
    <p:sldId id="314" r:id="rId13"/>
    <p:sldId id="316" r:id="rId14"/>
    <p:sldId id="318" r:id="rId15"/>
    <p:sldId id="317" r:id="rId16"/>
    <p:sldId id="320" r:id="rId17"/>
    <p:sldId id="319" r:id="rId18"/>
    <p:sldId id="323" r:id="rId19"/>
    <p:sldId id="324" r:id="rId20"/>
    <p:sldId id="325" r:id="rId21"/>
    <p:sldId id="326" r:id="rId22"/>
    <p:sldId id="327" r:id="rId23"/>
    <p:sldId id="328" r:id="rId24"/>
    <p:sldId id="330" r:id="rId25"/>
    <p:sldId id="322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4" r:id="rId39"/>
    <p:sldId id="321" r:id="rId40"/>
    <p:sldId id="268" r:id="rId41"/>
    <p:sldId id="269" r:id="rId42"/>
    <p:sldId id="270" r:id="rId43"/>
    <p:sldId id="272" r:id="rId44"/>
    <p:sldId id="271" r:id="rId45"/>
    <p:sldId id="275" r:id="rId46"/>
    <p:sldId id="274" r:id="rId47"/>
    <p:sldId id="276" r:id="rId48"/>
    <p:sldId id="282" r:id="rId49"/>
    <p:sldId id="283" r:id="rId50"/>
    <p:sldId id="284" r:id="rId51"/>
    <p:sldId id="285" r:id="rId52"/>
    <p:sldId id="286" r:id="rId53"/>
    <p:sldId id="287" r:id="rId54"/>
    <p:sldId id="262" r:id="rId55"/>
    <p:sldId id="263" r:id="rId56"/>
    <p:sldId id="288" r:id="rId57"/>
    <p:sldId id="264" r:id="rId58"/>
    <p:sldId id="273" r:id="rId59"/>
    <p:sldId id="266" r:id="rId6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édio 1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Estilo com Tema 1 - Ênfas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269D01E-BC32-4049-B463-5C60D7B0CCD2}" styleName="Estilo com Tema 2 - Ênfase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4" autoAdjust="0"/>
    <p:restoredTop sz="94660"/>
  </p:normalViewPr>
  <p:slideViewPr>
    <p:cSldViewPr>
      <p:cViewPr varScale="1">
        <p:scale>
          <a:sx n="65" d="100"/>
          <a:sy n="65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7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433051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7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83839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5800" y="2485801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2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7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2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7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85529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156448" y="6422066"/>
            <a:ext cx="762000" cy="365125"/>
          </a:xfrm>
        </p:spPr>
        <p:txBody>
          <a:bodyPr/>
          <a:lstStyle/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6734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556733" y="2998767"/>
            <a:ext cx="3053867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422066"/>
            <a:ext cx="2133600" cy="365125"/>
          </a:xfrm>
        </p:spPr>
        <p:txBody>
          <a:bodyPr/>
          <a:lstStyle/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vre 11"/>
          <p:cNvSpPr>
            <a:spLocks/>
          </p:cNvSpPr>
          <p:nvPr/>
        </p:nvSpPr>
        <p:spPr bwMode="auto">
          <a:xfrm>
            <a:off x="0" y="4752127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422066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EE75696-B16E-4D6C-B378-8BE020B06E5B}" type="datetimeFigureOut">
              <a:rPr lang="pt-BR" smtClean="0"/>
              <a:t>27/06/2012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3124200" y="6422066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153400" y="6422066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EC9E351-42F7-4264-AED3-4959EBCFFBDC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direct.com/science/journal/01429612/24/8" TargetMode="External"/><Relationship Id="rId2" Type="http://schemas.openxmlformats.org/officeDocument/2006/relationships/hyperlink" Target="http://www.sciencedirect.com/science/journal/01429612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smtClean="0"/>
              <a:t>Metalurgia do pó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Amanda Borges</a:t>
            </a:r>
          </a:p>
          <a:p>
            <a:r>
              <a:rPr lang="pt-BR" dirty="0" smtClean="0"/>
              <a:t>Bárbara Vieira</a:t>
            </a:r>
          </a:p>
          <a:p>
            <a:r>
              <a:rPr lang="pt-BR" dirty="0" smtClean="0"/>
              <a:t>Laila Ribeiro</a:t>
            </a:r>
          </a:p>
          <a:p>
            <a:r>
              <a:rPr lang="pt-BR" dirty="0" smtClean="0"/>
              <a:t>Rafael Meireles</a:t>
            </a:r>
          </a:p>
          <a:p>
            <a:r>
              <a:rPr lang="pt-BR" dirty="0" smtClean="0"/>
              <a:t>Thales Augusto</a:t>
            </a:r>
            <a:endParaRPr lang="pt-BR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755576" y="4077072"/>
            <a:ext cx="6480048" cy="360040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>
            <a:lvl1pPr marL="0" indent="0" algn="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Prof. Dr. Gilberto Coelho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584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Produção de </a:t>
            </a:r>
            <a:r>
              <a:rPr lang="en-US" dirty="0" err="1"/>
              <a:t>pós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pt-BR" sz="3200" dirty="0"/>
              <a:t>A alta reatividade do titânio, principalmente com o oxigênio, limita a aplicação dos processos de produção de pós metálicos aos processos menos tradicionais.</a:t>
            </a:r>
          </a:p>
          <a:p>
            <a:pPr marL="0" indent="0" algn="just">
              <a:buNone/>
            </a:pPr>
            <a:r>
              <a:rPr lang="pt-BR" sz="3200" dirty="0" smtClean="0"/>
              <a:t>As </a:t>
            </a:r>
            <a:r>
              <a:rPr lang="pt-BR" sz="3200" dirty="0"/>
              <a:t>ligas de titânio podem ser produzidas por duas variantes do processo de atomização centrífuga, que são:</a:t>
            </a:r>
          </a:p>
          <a:p>
            <a:pPr algn="just"/>
            <a:r>
              <a:rPr lang="pt-BR" sz="3200" dirty="0"/>
              <a:t> Processo do eletrodo rotativo (“</a:t>
            </a:r>
            <a:r>
              <a:rPr lang="pt-BR" sz="3200" dirty="0" err="1" smtClean="0"/>
              <a:t>Rotating</a:t>
            </a:r>
            <a:r>
              <a:rPr lang="pt-BR" sz="3200" dirty="0" smtClean="0"/>
              <a:t> </a:t>
            </a:r>
            <a:r>
              <a:rPr lang="pt-BR" sz="3200" dirty="0" err="1" smtClean="0"/>
              <a:t>electrode</a:t>
            </a:r>
            <a:r>
              <a:rPr lang="pt-BR" sz="3200" dirty="0" smtClean="0"/>
              <a:t> </a:t>
            </a:r>
            <a:r>
              <a:rPr lang="pt-BR" sz="3200" dirty="0" err="1"/>
              <a:t>process</a:t>
            </a:r>
            <a:r>
              <a:rPr lang="pt-BR" sz="3200" dirty="0"/>
              <a:t>, “REP”);</a:t>
            </a:r>
          </a:p>
          <a:p>
            <a:pPr algn="just"/>
            <a:r>
              <a:rPr lang="pt-BR" sz="3200" dirty="0"/>
              <a:t> Processo de eletrodo rotativo com plasma (“Plasma </a:t>
            </a:r>
            <a:r>
              <a:rPr lang="pt-BR" sz="3200" dirty="0" err="1"/>
              <a:t>rotating</a:t>
            </a:r>
            <a:r>
              <a:rPr lang="pt-BR" sz="3200" dirty="0"/>
              <a:t> </a:t>
            </a:r>
            <a:r>
              <a:rPr lang="pt-BR" sz="3200" dirty="0" err="1"/>
              <a:t>electrode</a:t>
            </a:r>
            <a:r>
              <a:rPr lang="pt-BR" sz="3200" dirty="0"/>
              <a:t> </a:t>
            </a:r>
            <a:r>
              <a:rPr lang="pt-BR" sz="3200" dirty="0" err="1"/>
              <a:t>process</a:t>
            </a:r>
            <a:r>
              <a:rPr lang="pt-BR" sz="3200" dirty="0"/>
              <a:t>”, “PREP”); </a:t>
            </a:r>
          </a:p>
          <a:p>
            <a:pPr algn="just"/>
            <a:r>
              <a:rPr lang="pt-BR" sz="3200" dirty="0"/>
              <a:t>Além dos processos mecânicos de Hidrogenação – </a:t>
            </a:r>
            <a:r>
              <a:rPr lang="pt-BR" sz="3200" dirty="0" err="1"/>
              <a:t>Desidrogenação</a:t>
            </a:r>
            <a:r>
              <a:rPr lang="pt-BR" sz="3200" dirty="0"/>
              <a:t> (HDH</a:t>
            </a:r>
            <a:r>
              <a:rPr lang="pt-BR" sz="3200" dirty="0" smtClean="0"/>
              <a:t>).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586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2"/>
            <a:ext cx="8147248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sz="3200" dirty="0"/>
              <a:t>O processo de eletrodo rotativo, utiliza um arco elétrico (formado a partir de um eletrodo de tungstênio) para fundir o titânio ou liga de titânio a partir de barra metálica ou lingote de titânio comercialmente puro, em movimento rotativo. O metal líquido é rapidamente recolhido sob a forma de gotas que resfriam em contato com a atmosfera, as quais na forma solidificada são recolhidas no fundo de uma câmara</a:t>
            </a:r>
            <a:r>
              <a:rPr lang="pt-BR" sz="3200" dirty="0" smtClean="0"/>
              <a:t>.</a:t>
            </a:r>
            <a:endParaRPr lang="pt-BR" sz="32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Produção de </a:t>
            </a:r>
            <a:r>
              <a:rPr lang="en-US" dirty="0" err="1"/>
              <a:t>pós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86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Produção de </a:t>
            </a:r>
            <a:r>
              <a:rPr lang="en-US" dirty="0" err="1"/>
              <a:t>pós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3"/>
            <a:ext cx="7467600" cy="1036709"/>
          </a:xfrm>
        </p:spPr>
        <p:txBody>
          <a:bodyPr>
            <a:normAutofit fontScale="92500"/>
          </a:bodyPr>
          <a:lstStyle/>
          <a:p>
            <a:pPr algn="just"/>
            <a:r>
              <a:rPr lang="pt-BR" sz="2800" dirty="0"/>
              <a:t>No processo PREP o arco plasma é utilizado para fundir a matéria-prima rotativa</a:t>
            </a:r>
            <a:r>
              <a:rPr lang="pt-BR" sz="2800" dirty="0" smtClean="0"/>
              <a:t>.</a:t>
            </a:r>
            <a:endParaRPr lang="pt-BR" sz="2800" dirty="0"/>
          </a:p>
        </p:txBody>
      </p:sp>
      <p:pic>
        <p:nvPicPr>
          <p:cNvPr id="4" name="Picture 6" descr="C:\Users\Laila\Desktop\plasma atomiz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668588"/>
            <a:ext cx="4572000" cy="385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Produção de </a:t>
            </a:r>
            <a:r>
              <a:rPr lang="en-US" dirty="0" err="1"/>
              <a:t>pós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</a:pPr>
            <a:r>
              <a:rPr lang="pt-BR" sz="3200" dirty="0"/>
              <a:t>A principal característica de ambos os processos é sua capacidade de manter baixos teores de elementos intersticiais com a mínima contaminação possível. A vantagem do processo PREP sobre o processo REP é impedir a presença de inclusões de tungstênio originados do eletrodo. Os pós obtidos pelas técnicas PREP e REP são aproximadamente esféricos no seu formato.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519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Produção de </a:t>
            </a:r>
            <a:r>
              <a:rPr lang="en-US" dirty="0" err="1"/>
              <a:t>pós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7467600" cy="4525963"/>
          </a:xfrm>
        </p:spPr>
        <p:txBody>
          <a:bodyPr>
            <a:normAutofit/>
          </a:bodyPr>
          <a:lstStyle/>
          <a:p>
            <a:r>
              <a:rPr lang="en-US" dirty="0"/>
              <a:t>HDH - </a:t>
            </a:r>
            <a:r>
              <a:rPr lang="pt-BR" sz="3200" b="1" dirty="0"/>
              <a:t>Processos Mecânicos: </a:t>
            </a:r>
            <a:endParaRPr lang="pt-BR" dirty="0"/>
          </a:p>
          <a:p>
            <a:pPr marL="36576" indent="0" algn="just">
              <a:buNone/>
            </a:pPr>
            <a:r>
              <a:rPr lang="pt-BR" sz="2000" dirty="0"/>
              <a:t>Utilizados em hidretos metálicos, como o hidreto de titânio (TiH</a:t>
            </a:r>
            <a:r>
              <a:rPr lang="pt-BR" sz="2000" baseline="-25000" dirty="0"/>
              <a:t>2</a:t>
            </a:r>
            <a:r>
              <a:rPr lang="pt-BR" sz="2000" dirty="0"/>
              <a:t>). O processo HDH consiste em hidrogenar a esponja do titânio obtida no processo </a:t>
            </a:r>
            <a:r>
              <a:rPr lang="pt-BR" sz="2000" dirty="0" err="1"/>
              <a:t>Kroll</a:t>
            </a:r>
            <a:r>
              <a:rPr lang="pt-BR" sz="2000" dirty="0"/>
              <a:t> ou mesmo cavacos e subprodutos da usinagem de peças de titânio para tornar possível, pela fragilização, a produção de pós de hidreto de titânio (TiH</a:t>
            </a:r>
            <a:r>
              <a:rPr lang="pt-BR" sz="2000" baseline="-25000" dirty="0"/>
              <a:t>2</a:t>
            </a:r>
            <a:r>
              <a:rPr lang="pt-BR" sz="2000" dirty="0"/>
              <a:t>), injetando hidrogênio para reagir com titânio em um forno a vácuo a aproximadamente 500 °C.</a:t>
            </a:r>
          </a:p>
          <a:p>
            <a:pPr marL="36576" indent="0">
              <a:buNone/>
            </a:pPr>
            <a:endParaRPr lang="pt-BR" dirty="0"/>
          </a:p>
        </p:txBody>
      </p:sp>
      <p:pic>
        <p:nvPicPr>
          <p:cNvPr id="4" name="Picture 1" descr="C:\Users\Laila\Documents\ypwlc\Titanium-Spon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429125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eta para a direita 4"/>
          <p:cNvSpPr/>
          <p:nvPr/>
        </p:nvSpPr>
        <p:spPr>
          <a:xfrm>
            <a:off x="3643313" y="5072063"/>
            <a:ext cx="1071562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 descr="C:\Users\Laila\Documents\ypwlc\titanium-pow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4286250"/>
            <a:ext cx="3433762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5198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Produção de </a:t>
            </a:r>
            <a:r>
              <a:rPr lang="en-US" dirty="0" err="1"/>
              <a:t>pós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dirty="0"/>
              <a:t>HDH - </a:t>
            </a:r>
            <a:r>
              <a:rPr lang="pt-BR" sz="2800" dirty="0"/>
              <a:t>O objetivo da moagem é provocar a fragmentação e </a:t>
            </a:r>
            <a:r>
              <a:rPr lang="pt-BR" sz="2800" dirty="0" smtClean="0"/>
              <a:t>consequente </a:t>
            </a:r>
            <a:r>
              <a:rPr lang="pt-BR" sz="2800" dirty="0"/>
              <a:t>diminuição do tamanho de partícula do material através do choque entre uma massa dura e o próprio material. </a:t>
            </a:r>
            <a:endParaRPr lang="en-US" sz="2800" dirty="0"/>
          </a:p>
          <a:p>
            <a:pPr marL="36576" indent="0">
              <a:buNone/>
            </a:pPr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01008"/>
            <a:ext cx="4500563" cy="305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5198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Característica dos pós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pt-BR" sz="2400" dirty="0"/>
              <a:t>É importante conhecer algumas características dos pós para uma melhor utilização destas matérias primas, tais como:</a:t>
            </a:r>
          </a:p>
          <a:p>
            <a:pPr algn="just">
              <a:lnSpc>
                <a:spcPct val="110000"/>
              </a:lnSpc>
            </a:pPr>
            <a:r>
              <a:rPr lang="pt-BR" sz="2400" dirty="0"/>
              <a:t>Pureza e composição química;</a:t>
            </a:r>
          </a:p>
          <a:p>
            <a:pPr algn="just">
              <a:lnSpc>
                <a:spcPct val="110000"/>
              </a:lnSpc>
            </a:pPr>
            <a:r>
              <a:rPr lang="pt-BR" sz="2400" dirty="0"/>
              <a:t>Microestrutura da partícula;</a:t>
            </a:r>
          </a:p>
          <a:p>
            <a:pPr algn="just">
              <a:lnSpc>
                <a:spcPct val="110000"/>
              </a:lnSpc>
            </a:pPr>
            <a:r>
              <a:rPr lang="pt-BR" sz="2400" dirty="0"/>
              <a:t>Tamanho da partícula e distribuição granulométrica;</a:t>
            </a:r>
          </a:p>
          <a:p>
            <a:pPr algn="just">
              <a:lnSpc>
                <a:spcPct val="110000"/>
              </a:lnSpc>
            </a:pPr>
            <a:r>
              <a:rPr lang="pt-BR" sz="2400" dirty="0"/>
              <a:t>Porosidade;</a:t>
            </a:r>
          </a:p>
          <a:p>
            <a:pPr algn="just">
              <a:lnSpc>
                <a:spcPct val="110000"/>
              </a:lnSpc>
            </a:pPr>
            <a:r>
              <a:rPr lang="pt-BR" sz="2400" dirty="0"/>
              <a:t>Densidade Aparente;</a:t>
            </a:r>
          </a:p>
          <a:p>
            <a:pPr algn="just">
              <a:lnSpc>
                <a:spcPct val="110000"/>
              </a:lnSpc>
            </a:pPr>
            <a:r>
              <a:rPr lang="pt-BR" sz="2400" dirty="0"/>
              <a:t>Velocidade de escoamento;</a:t>
            </a:r>
          </a:p>
          <a:p>
            <a:pPr algn="just">
              <a:lnSpc>
                <a:spcPct val="110000"/>
              </a:lnSpc>
            </a:pPr>
            <a:r>
              <a:rPr lang="pt-BR" sz="2400" dirty="0"/>
              <a:t>Superfície específica;</a:t>
            </a:r>
          </a:p>
          <a:p>
            <a:pPr algn="just">
              <a:lnSpc>
                <a:spcPct val="110000"/>
              </a:lnSpc>
            </a:pPr>
            <a:r>
              <a:rPr lang="pt-BR" sz="2400" dirty="0"/>
              <a:t>Compressibilidade;</a:t>
            </a:r>
          </a:p>
          <a:p>
            <a:pPr algn="just">
              <a:lnSpc>
                <a:spcPct val="110000"/>
              </a:lnSpc>
            </a:pPr>
            <a:r>
              <a:rPr lang="pt-BR" sz="2400" dirty="0"/>
              <a:t>Resistência verde</a:t>
            </a:r>
            <a:r>
              <a:rPr lang="pt-BR" sz="2400" dirty="0" smtClean="0"/>
              <a:t>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258895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Característica dos pós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 algn="just">
              <a:buNone/>
            </a:pPr>
            <a:r>
              <a:rPr lang="pt-BR" sz="3200" b="1" dirty="0"/>
              <a:t>Pureza e composição química</a:t>
            </a:r>
            <a:endParaRPr lang="pt-BR" sz="3200" dirty="0"/>
          </a:p>
          <a:p>
            <a:pPr marL="457200" indent="-457200" algn="just"/>
            <a:r>
              <a:rPr lang="pt-BR" sz="2800" dirty="0" smtClean="0"/>
              <a:t>As </a:t>
            </a:r>
            <a:r>
              <a:rPr lang="pt-BR" sz="2800" dirty="0"/>
              <a:t>impurezas contidas no metal podem afetar condições de compactação e sinterização, bem como alterar as propriedades requeridas no produto final</a:t>
            </a:r>
            <a:r>
              <a:rPr lang="pt-BR" sz="2800" dirty="0" smtClean="0"/>
              <a:t>.</a:t>
            </a:r>
            <a:endParaRPr lang="pt-BR" sz="2800" dirty="0"/>
          </a:p>
        </p:txBody>
      </p:sp>
      <p:pic>
        <p:nvPicPr>
          <p:cNvPr id="4" name="Picture 2" descr="C:\Users\Laila\Documents\ypwlc\media_lesson1_titanium_diox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69410"/>
            <a:ext cx="3309937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720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Característica dos pós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3175" indent="-3175" algn="just">
              <a:buNone/>
            </a:pPr>
            <a:r>
              <a:rPr lang="pt-BR" sz="3200" b="1" dirty="0"/>
              <a:t>Microestrutura da Partícula	</a:t>
            </a:r>
            <a:endParaRPr lang="pt-BR" sz="3200" dirty="0"/>
          </a:p>
          <a:p>
            <a:pPr marL="457200" indent="-457200" algn="just"/>
            <a:r>
              <a:rPr lang="pt-BR" sz="3200" dirty="0" smtClean="0"/>
              <a:t>A </a:t>
            </a:r>
            <a:r>
              <a:rPr lang="pt-BR" sz="3200" dirty="0"/>
              <a:t>estrutura cristalina dos pós exerce grande influência no comportamento durante a compactação e sinterização dos pós e nas propriedades do produto final. Elas pode ser </a:t>
            </a:r>
            <a:r>
              <a:rPr lang="pt-BR" sz="3200" dirty="0" err="1"/>
              <a:t>monocristalinas</a:t>
            </a:r>
            <a:r>
              <a:rPr lang="pt-BR" sz="3200" dirty="0"/>
              <a:t> ou </a:t>
            </a:r>
            <a:r>
              <a:rPr lang="pt-BR" sz="3200" dirty="0" err="1"/>
              <a:t>policristalinas</a:t>
            </a:r>
            <a:r>
              <a:rPr lang="pt-BR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85390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Característica dos pós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460375" indent="-457200" algn="just">
              <a:lnSpc>
                <a:spcPct val="150000"/>
              </a:lnSpc>
            </a:pPr>
            <a:r>
              <a:rPr lang="pt-BR" sz="3200" dirty="0"/>
              <a:t>Por um lado as partículas </a:t>
            </a:r>
            <a:r>
              <a:rPr lang="pt-BR" sz="3200" dirty="0" err="1"/>
              <a:t>policristalinas</a:t>
            </a:r>
            <a:r>
              <a:rPr lang="pt-BR" sz="3200" dirty="0"/>
              <a:t> podem dificultar a compactação, porém esse efeito é compensado pela maior ductilidade que a maior parte das partículas.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15112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Sumário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pt-BR" sz="2800" dirty="0" smtClean="0"/>
              <a:t>Introdução</a:t>
            </a:r>
          </a:p>
          <a:p>
            <a:pPr>
              <a:lnSpc>
                <a:spcPct val="150000"/>
              </a:lnSpc>
            </a:pPr>
            <a:r>
              <a:rPr lang="pt-BR" sz="2800" dirty="0" smtClean="0"/>
              <a:t>Histórico</a:t>
            </a:r>
          </a:p>
          <a:p>
            <a:pPr>
              <a:lnSpc>
                <a:spcPct val="150000"/>
              </a:lnSpc>
            </a:pPr>
            <a:r>
              <a:rPr lang="pt-BR" sz="2800" dirty="0" smtClean="0"/>
              <a:t>Processo</a:t>
            </a:r>
          </a:p>
          <a:p>
            <a:pPr>
              <a:lnSpc>
                <a:spcPct val="150000"/>
              </a:lnSpc>
            </a:pPr>
            <a:r>
              <a:rPr lang="pt-BR" sz="2800" dirty="0" smtClean="0"/>
              <a:t>Vantagens e desvantagens</a:t>
            </a:r>
          </a:p>
          <a:p>
            <a:pPr>
              <a:lnSpc>
                <a:spcPct val="150000"/>
              </a:lnSpc>
            </a:pPr>
            <a:r>
              <a:rPr lang="pt-BR" sz="2800" dirty="0" smtClean="0"/>
              <a:t>Aplicações</a:t>
            </a:r>
          </a:p>
        </p:txBody>
      </p:sp>
    </p:spTree>
    <p:extLst>
      <p:ext uri="{BB962C8B-B14F-4D97-AF65-F5344CB8AC3E}">
        <p14:creationId xmlns:p14="http://schemas.microsoft.com/office/powerpoint/2010/main" val="382992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Característica dos pós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3175" indent="-3175" algn="just">
              <a:lnSpc>
                <a:spcPct val="150000"/>
              </a:lnSpc>
              <a:buNone/>
            </a:pPr>
            <a:r>
              <a:rPr lang="pt-BR" sz="3200" b="1" dirty="0"/>
              <a:t>Tamanho e forma de partícula</a:t>
            </a:r>
            <a:endParaRPr lang="pt-BR" sz="3200" dirty="0"/>
          </a:p>
          <a:p>
            <a:pPr marL="457200" indent="-457200" algn="just">
              <a:lnSpc>
                <a:spcPct val="150000"/>
              </a:lnSpc>
            </a:pPr>
            <a:r>
              <a:rPr lang="pt-BR" sz="3200" dirty="0" smtClean="0"/>
              <a:t>Dois </a:t>
            </a:r>
            <a:r>
              <a:rPr lang="pt-BR" sz="3200" dirty="0"/>
              <a:t>fatores de grande importância em pós metálicos, e são obtidos de acordo com o processo de obtenção dos pós.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509425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Característica dos pós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600202"/>
            <a:ext cx="3928864" cy="4525963"/>
          </a:xfrm>
        </p:spPr>
        <p:txBody>
          <a:bodyPr anchor="ctr">
            <a:normAutofit fontScale="85000" lnSpcReduction="20000"/>
          </a:bodyPr>
          <a:lstStyle/>
          <a:p>
            <a:pPr marL="3175" indent="-3175" algn="just">
              <a:buNone/>
            </a:pPr>
            <a:r>
              <a:rPr lang="pt-BR" sz="3200" dirty="0"/>
              <a:t>	A partícula esférica é aparentemente mais favorável para a compactação, porém as formas mais irregulares tendem a produzir peças compactadas com melhor sinterização, devido à maior interação e contato das várias superfícies e contornos das partículas entre si.</a:t>
            </a:r>
          </a:p>
        </p:txBody>
      </p:sp>
      <p:pic>
        <p:nvPicPr>
          <p:cNvPr id="4" name="Imagem 4" descr="spherical-titanium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841" y="2420888"/>
            <a:ext cx="3531559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9925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Característica dos pós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3"/>
            <a:ext cx="2818656" cy="1540766"/>
          </a:xfrm>
        </p:spPr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pt-BR" sz="2400" b="1" dirty="0" smtClean="0"/>
              <a:t>Tamanho </a:t>
            </a:r>
            <a:r>
              <a:rPr lang="pt-BR" sz="2400" b="1" dirty="0"/>
              <a:t>e forma de partícula</a:t>
            </a:r>
            <a:endParaRPr lang="pt-BR" sz="2400" dirty="0"/>
          </a:p>
        </p:txBody>
      </p:sp>
      <p:pic>
        <p:nvPicPr>
          <p:cNvPr id="4" name="Picture 2" descr="pós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504" y="1340768"/>
            <a:ext cx="5046984" cy="2886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pós%2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6" y="3475477"/>
            <a:ext cx="4906749" cy="275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31514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Característica dos pós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82753"/>
            <a:ext cx="2458616" cy="4698575"/>
          </a:xfrm>
        </p:spPr>
        <p:txBody>
          <a:bodyPr anchor="ctr">
            <a:noAutofit/>
          </a:bodyPr>
          <a:lstStyle/>
          <a:p>
            <a:pPr marL="36513" indent="0" algn="just">
              <a:buNone/>
              <a:defRPr/>
            </a:pPr>
            <a:r>
              <a:rPr lang="en-US" sz="1700" dirty="0" smtClean="0"/>
              <a:t>(a) </a:t>
            </a:r>
            <a:r>
              <a:rPr lang="en-US" sz="1700" dirty="0" err="1" smtClean="0"/>
              <a:t>Telúrio</a:t>
            </a:r>
            <a:r>
              <a:rPr lang="en-US" sz="1700" dirty="0"/>
              <a:t>, </a:t>
            </a:r>
            <a:r>
              <a:rPr lang="en-US" sz="1700" dirty="0" err="1"/>
              <a:t>moido</a:t>
            </a:r>
            <a:r>
              <a:rPr lang="en-US" sz="1700" dirty="0" smtClean="0"/>
              <a:t>.</a:t>
            </a:r>
            <a:endParaRPr lang="en-US" sz="1700" dirty="0"/>
          </a:p>
          <a:p>
            <a:pPr marL="36513" indent="0" algn="just">
              <a:buNone/>
              <a:defRPr/>
            </a:pPr>
            <a:r>
              <a:rPr lang="pt-BR" sz="1700" dirty="0"/>
              <a:t>(b) Liga Fe, atomização a gás (argônio</a:t>
            </a:r>
            <a:r>
              <a:rPr lang="pt-BR" sz="1700" dirty="0" smtClean="0"/>
              <a:t>).</a:t>
            </a:r>
            <a:endParaRPr lang="pt-BR" sz="1700" dirty="0"/>
          </a:p>
          <a:p>
            <a:pPr marL="36513" indent="0" algn="just">
              <a:buNone/>
              <a:defRPr/>
            </a:pPr>
            <a:r>
              <a:rPr lang="pt-BR" sz="1700" dirty="0"/>
              <a:t>(c) Tungstênio, reduzido por gás, agregado poligonal</a:t>
            </a:r>
            <a:r>
              <a:rPr lang="pt-BR" sz="1700" dirty="0" smtClean="0"/>
              <a:t>.</a:t>
            </a:r>
            <a:endParaRPr lang="pt-BR" sz="1700" dirty="0"/>
          </a:p>
          <a:p>
            <a:pPr marL="36513" indent="0" algn="just">
              <a:buNone/>
              <a:defRPr/>
            </a:pPr>
            <a:r>
              <a:rPr lang="pt-BR" sz="1700" dirty="0"/>
              <a:t>(d) Estanho, atomizado com ar, arredondado com ligamentos</a:t>
            </a:r>
            <a:r>
              <a:rPr lang="pt-BR" sz="1700" dirty="0" smtClean="0"/>
              <a:t>.</a:t>
            </a:r>
            <a:endParaRPr lang="pt-BR" sz="1700" dirty="0"/>
          </a:p>
          <a:p>
            <a:pPr marL="36513" indent="0" algn="just">
              <a:buNone/>
              <a:defRPr/>
            </a:pPr>
            <a:r>
              <a:rPr lang="pt-BR" sz="1700" dirty="0"/>
              <a:t>(e) Liga Fe, atomizado por centrifugação, esférico</a:t>
            </a:r>
            <a:r>
              <a:rPr lang="pt-BR" sz="1700" dirty="0" smtClean="0"/>
              <a:t>.</a:t>
            </a:r>
            <a:endParaRPr lang="pt-BR" sz="1700" dirty="0"/>
          </a:p>
          <a:p>
            <a:pPr marL="36513" indent="0" algn="just">
              <a:buNone/>
              <a:defRPr/>
            </a:pPr>
            <a:r>
              <a:rPr lang="pt-BR" sz="1700" dirty="0"/>
              <a:t>(f) Estanho, resfriamento rápido sobre uma placa, flocos.</a:t>
            </a:r>
            <a:endParaRPr lang="en-US" sz="17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3262" y="1772816"/>
            <a:ext cx="5629275" cy="45259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3075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Característica dos pós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82753"/>
            <a:ext cx="2458616" cy="4698575"/>
          </a:xfrm>
        </p:spPr>
        <p:txBody>
          <a:bodyPr anchor="ctr">
            <a:normAutofit/>
          </a:bodyPr>
          <a:lstStyle/>
          <a:p>
            <a:pPr marL="36576" indent="0" algn="just">
              <a:buNone/>
            </a:pPr>
            <a:r>
              <a:rPr lang="pt-BR" sz="1700" dirty="0"/>
              <a:t>(g) Aço inox, atomizado com água.</a:t>
            </a:r>
          </a:p>
          <a:p>
            <a:pPr marL="36576" indent="0" algn="just">
              <a:buNone/>
            </a:pPr>
            <a:r>
              <a:rPr lang="en-US" sz="1700" dirty="0" smtClean="0"/>
              <a:t>(</a:t>
            </a:r>
            <a:r>
              <a:rPr lang="en-US" sz="1700" dirty="0"/>
              <a:t>h) </a:t>
            </a:r>
            <a:r>
              <a:rPr lang="en-US" sz="1700" dirty="0" err="1"/>
              <a:t>Paládio</a:t>
            </a:r>
            <a:r>
              <a:rPr lang="en-US" sz="1700" dirty="0"/>
              <a:t> </a:t>
            </a:r>
            <a:r>
              <a:rPr lang="en-US" sz="1700" dirty="0" err="1"/>
              <a:t>eletrolítico</a:t>
            </a:r>
            <a:r>
              <a:rPr lang="en-US" sz="1700" dirty="0"/>
              <a:t>, </a:t>
            </a:r>
            <a:r>
              <a:rPr lang="en-US" sz="1700" dirty="0" err="1"/>
              <a:t>esponja</a:t>
            </a:r>
            <a:r>
              <a:rPr lang="en-US" sz="1700" dirty="0"/>
              <a:t>.</a:t>
            </a:r>
          </a:p>
          <a:p>
            <a:pPr marL="36576" indent="0" algn="just">
              <a:buNone/>
            </a:pPr>
            <a:r>
              <a:rPr lang="pt-BR" sz="1700" dirty="0" smtClean="0"/>
              <a:t>(</a:t>
            </a:r>
            <a:r>
              <a:rPr lang="pt-BR" sz="1700" dirty="0"/>
              <a:t>i) Níquel, decomposição química da </a:t>
            </a:r>
            <a:r>
              <a:rPr lang="pt-BR" sz="1700" dirty="0" err="1"/>
              <a:t>carbonila</a:t>
            </a:r>
            <a:r>
              <a:rPr lang="pt-BR" sz="1700" dirty="0"/>
              <a:t>, porosa.</a:t>
            </a:r>
          </a:p>
          <a:p>
            <a:pPr marL="36576" indent="0" algn="just">
              <a:buNone/>
            </a:pPr>
            <a:r>
              <a:rPr lang="pt-BR" sz="1700" dirty="0" smtClean="0"/>
              <a:t>(</a:t>
            </a:r>
            <a:r>
              <a:rPr lang="pt-BR" sz="1700" dirty="0"/>
              <a:t>j) Vidro metálico de Fe.</a:t>
            </a:r>
          </a:p>
          <a:p>
            <a:pPr marL="36576" indent="0" algn="just">
              <a:buNone/>
            </a:pPr>
            <a:r>
              <a:rPr lang="pt-BR" sz="1700" dirty="0" smtClean="0"/>
              <a:t>(</a:t>
            </a:r>
            <a:r>
              <a:rPr lang="pt-BR" sz="1700" dirty="0"/>
              <a:t>k) Titânio, reduzido com Na e moído, irregular.</a:t>
            </a:r>
          </a:p>
          <a:p>
            <a:pPr marL="36576" indent="0" algn="just">
              <a:buNone/>
            </a:pPr>
            <a:r>
              <a:rPr lang="en-US" sz="1700" dirty="0" smtClean="0"/>
              <a:t>(</a:t>
            </a:r>
            <a:r>
              <a:rPr lang="en-US" sz="1700" dirty="0"/>
              <a:t>l) </a:t>
            </a:r>
            <a:r>
              <a:rPr lang="en-US" sz="1700" dirty="0" err="1"/>
              <a:t>Hidreto</a:t>
            </a:r>
            <a:r>
              <a:rPr lang="en-US" sz="1700" dirty="0"/>
              <a:t> de </a:t>
            </a:r>
            <a:r>
              <a:rPr lang="en-US" sz="1700" dirty="0" err="1"/>
              <a:t>Nióbio</a:t>
            </a:r>
            <a:r>
              <a:rPr lang="en-US" sz="1700" dirty="0"/>
              <a:t>, </a:t>
            </a:r>
            <a:r>
              <a:rPr lang="en-US" sz="1700" dirty="0" err="1"/>
              <a:t>moído</a:t>
            </a:r>
            <a:r>
              <a:rPr lang="en-US" sz="1700" dirty="0"/>
              <a:t>, irregular.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15816" y="4234011"/>
            <a:ext cx="5981700" cy="2219325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85925"/>
            <a:ext cx="598170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37257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Mistura, homogeneização e lubrificação dos pós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 algn="just"/>
            <a:r>
              <a:rPr lang="pt-BR" sz="3200" dirty="0"/>
              <a:t>A mistura é a operação na qual dois ou mais pós de composições diferentes são adequadamente e na proporção requerida misturados.</a:t>
            </a:r>
          </a:p>
          <a:p>
            <a:pPr marL="457200" indent="-457200" algn="just"/>
            <a:r>
              <a:rPr lang="pt-BR" sz="3200" dirty="0"/>
              <a:t> A homogeneização é operação que realiza mistura de pós de idêntica composição.</a:t>
            </a:r>
          </a:p>
          <a:p>
            <a:pPr marL="457200" indent="-457200" algn="just"/>
            <a:r>
              <a:rPr lang="pt-BR" sz="3200" dirty="0"/>
              <a:t>A Lubrificação tem o objetivo de diminuir o atrito ente o compactado e os componentes do ferramental empregado na operação de compactação.</a:t>
            </a:r>
          </a:p>
          <a:p>
            <a:pPr marL="0" indent="0" algn="just">
              <a:buNone/>
            </a:pPr>
            <a:r>
              <a:rPr lang="pt-BR" sz="3200" dirty="0" smtClean="0"/>
              <a:t>As </a:t>
            </a:r>
            <a:r>
              <a:rPr lang="pt-BR" sz="3200" dirty="0"/>
              <a:t>operações de mistura e homogeneização podem ser realizadas no mesmo equipamento.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522007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Compactação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/>
              <a:t>O pó é colocado em matrizes que estão montadas em prensas de compressão, onde é comprimido a pressões determinadas em função de sua composição e das características finais que se desejam nas peças </a:t>
            </a:r>
            <a:r>
              <a:rPr lang="pt-BR" dirty="0" err="1"/>
              <a:t>sinterizadas</a:t>
            </a:r>
            <a:r>
              <a:rPr lang="pt-BR" dirty="0"/>
              <a:t>. </a:t>
            </a:r>
            <a:endParaRPr lang="pt-BR" dirty="0" smtClean="0"/>
          </a:p>
          <a:p>
            <a:pPr algn="just"/>
            <a:r>
              <a:rPr lang="pt-BR" dirty="0" smtClean="0"/>
              <a:t>A </a:t>
            </a:r>
            <a:r>
              <a:rPr lang="pt-BR" dirty="0"/>
              <a:t>compactação gera uma peça com formato final chamada de compactado verde, que é muito frágil, e o manuseio inadequado pode “esfarelar” a peça.</a:t>
            </a:r>
          </a:p>
        </p:txBody>
      </p:sp>
    </p:spTree>
    <p:extLst>
      <p:ext uri="{BB962C8B-B14F-4D97-AF65-F5344CB8AC3E}">
        <p14:creationId xmlns:p14="http://schemas.microsoft.com/office/powerpoint/2010/main" val="10942128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Compactação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13" indent="0" algn="just">
              <a:buNone/>
            </a:pPr>
            <a:r>
              <a:rPr lang="pt-BR" dirty="0"/>
              <a:t>Os principais objetivos da </a:t>
            </a:r>
            <a:r>
              <a:rPr lang="pt-BR" dirty="0" smtClean="0"/>
              <a:t>compactação são:</a:t>
            </a:r>
          </a:p>
          <a:p>
            <a:pPr marL="493713" indent="-457200" algn="just"/>
            <a:r>
              <a:rPr lang="pt-BR" dirty="0" smtClean="0"/>
              <a:t>conformar </a:t>
            </a:r>
            <a:r>
              <a:rPr lang="pt-BR" dirty="0"/>
              <a:t>o pó e conferir a geometria final </a:t>
            </a:r>
            <a:r>
              <a:rPr lang="pt-BR" dirty="0" smtClean="0"/>
              <a:t>da peça;</a:t>
            </a:r>
          </a:p>
          <a:p>
            <a:pPr marL="493713" indent="-457200" algn="just"/>
            <a:r>
              <a:rPr lang="pt-BR" dirty="0" smtClean="0"/>
              <a:t>conferir </a:t>
            </a:r>
            <a:r>
              <a:rPr lang="pt-BR" dirty="0"/>
              <a:t>a adequada massa específica </a:t>
            </a:r>
            <a:r>
              <a:rPr lang="pt-BR" dirty="0" smtClean="0"/>
              <a:t>a verde </a:t>
            </a:r>
            <a:r>
              <a:rPr lang="pt-BR" dirty="0"/>
              <a:t>ao </a:t>
            </a:r>
            <a:r>
              <a:rPr lang="pt-BR" dirty="0" smtClean="0"/>
              <a:t>compactado;</a:t>
            </a:r>
          </a:p>
          <a:p>
            <a:pPr marL="493713" indent="-457200" algn="just"/>
            <a:r>
              <a:rPr lang="pt-BR" dirty="0" smtClean="0"/>
              <a:t>conferir </a:t>
            </a:r>
            <a:r>
              <a:rPr lang="pt-BR" dirty="0"/>
              <a:t>a resistência mecânica </a:t>
            </a:r>
            <a:r>
              <a:rPr lang="pt-BR" dirty="0" smtClean="0"/>
              <a:t>necessária para </a:t>
            </a:r>
            <a:r>
              <a:rPr lang="pt-BR" dirty="0"/>
              <a:t>o posterior manuseio</a:t>
            </a:r>
            <a:r>
              <a:rPr lang="pt-BR" dirty="0" smtClean="0"/>
              <a:t>;</a:t>
            </a:r>
          </a:p>
          <a:p>
            <a:pPr marL="493713" indent="-457200" algn="just"/>
            <a:r>
              <a:rPr lang="pt-BR" dirty="0" smtClean="0"/>
              <a:t>proporcionar </a:t>
            </a:r>
            <a:r>
              <a:rPr lang="pt-BR" dirty="0"/>
              <a:t>o necessário contato entre as partículas de pó, para que a operação de sinterização seja efetuada de modo mais eficiente.</a:t>
            </a:r>
          </a:p>
        </p:txBody>
      </p:sp>
    </p:spTree>
    <p:extLst>
      <p:ext uri="{BB962C8B-B14F-4D97-AF65-F5344CB8AC3E}">
        <p14:creationId xmlns:p14="http://schemas.microsoft.com/office/powerpoint/2010/main" val="159868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Compactação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600202"/>
            <a:ext cx="3744416" cy="4525963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pt-BR" sz="2400" dirty="0"/>
              <a:t>As pressões de compactado exigidas na metalurgia do pó variam em função dos materiais, das características </a:t>
            </a:r>
            <a:r>
              <a:rPr lang="pt-BR" sz="2400" dirty="0" smtClean="0"/>
              <a:t>finais desejadas </a:t>
            </a:r>
            <a:r>
              <a:rPr lang="pt-BR" sz="2400" dirty="0"/>
              <a:t>das peças </a:t>
            </a:r>
            <a:r>
              <a:rPr lang="pt-BR" sz="2400" dirty="0" err="1"/>
              <a:t>sinterizadas</a:t>
            </a:r>
            <a:r>
              <a:rPr lang="pt-BR" sz="2400" dirty="0"/>
              <a:t> e da quantidade </a:t>
            </a:r>
            <a:r>
              <a:rPr lang="pt-BR" sz="2400" dirty="0" smtClean="0"/>
              <a:t>e </a:t>
            </a:r>
            <a:r>
              <a:rPr lang="pt-BR" sz="2400" dirty="0"/>
              <a:t>qualidade do lubrificante adicionado à mistura para facilitar a </a:t>
            </a:r>
            <a:r>
              <a:rPr lang="pt-BR" sz="2400" dirty="0" smtClean="0"/>
              <a:t>compactação.</a:t>
            </a:r>
            <a:endParaRPr lang="pt-BR" sz="2400" dirty="0"/>
          </a:p>
        </p:txBody>
      </p:sp>
      <p:graphicFrame>
        <p:nvGraphicFramePr>
          <p:cNvPr id="5" name="Espaço Reservado para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115752"/>
              </p:ext>
            </p:extLst>
          </p:nvPr>
        </p:nvGraphicFramePr>
        <p:xfrm>
          <a:off x="4572000" y="1815634"/>
          <a:ext cx="4221375" cy="3484817"/>
        </p:xfrm>
        <a:graphic>
          <a:graphicData uri="http://schemas.openxmlformats.org/drawingml/2006/table">
            <a:tbl>
              <a:tblPr firstRow="1" firstCol="1" bandRow="1">
                <a:tableStyleId>{775DCB02-9BB8-47FD-8907-85C794F793BA}</a:tableStyleId>
              </a:tblPr>
              <a:tblGrid>
                <a:gridCol w="1944215"/>
                <a:gridCol w="2277160"/>
              </a:tblGrid>
              <a:tr h="2018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effectLst/>
                        </a:rPr>
                        <a:t>Materiais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effectLst/>
                        </a:rPr>
                        <a:t>Pressão (KN/cm²)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</a:tr>
              <a:tr h="1650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Peças</a:t>
                      </a:r>
                      <a:r>
                        <a:rPr lang="pt-BR" sz="1600" baseline="0" dirty="0" smtClean="0">
                          <a:effectLst/>
                        </a:rPr>
                        <a:t> de latão</a:t>
                      </a:r>
                      <a:r>
                        <a:rPr lang="pt-BR" sz="1600" dirty="0" smtClean="0">
                          <a:effectLst/>
                        </a:rPr>
                        <a:t> 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40 a 70</a:t>
                      </a:r>
                      <a:endParaRPr lang="pt-BR" dirty="0"/>
                    </a:p>
                  </a:txBody>
                  <a:tcPr marL="51936" marR="51936" marT="0" marB="0" anchor="ctr"/>
                </a:tc>
              </a:tr>
              <a:tr h="4843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Buchas </a:t>
                      </a:r>
                      <a:r>
                        <a:rPr lang="pt-BR" sz="1600" dirty="0" err="1" smtClean="0">
                          <a:effectLst/>
                        </a:rPr>
                        <a:t>autolubrificantes</a:t>
                      </a:r>
                      <a:r>
                        <a:rPr lang="pt-BR" sz="1600" dirty="0" smtClean="0">
                          <a:effectLst/>
                        </a:rPr>
                        <a:t> (bronze)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20 a 30</a:t>
                      </a:r>
                      <a:endParaRPr lang="pt-BR" dirty="0"/>
                    </a:p>
                  </a:txBody>
                  <a:tcPr marL="51936" marR="51936" marT="0" marB="0" anchor="ctr"/>
                </a:tc>
              </a:tr>
              <a:tr h="3229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Escovas coletoras</a:t>
                      </a:r>
                      <a:r>
                        <a:rPr lang="pt-BR" sz="1600" baseline="0" dirty="0" smtClean="0">
                          <a:effectLst/>
                        </a:rPr>
                        <a:t> (Cu – grafite)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35 a 45</a:t>
                      </a:r>
                    </a:p>
                  </a:txBody>
                  <a:tcPr marL="51936" marR="51936" marT="0" marB="0" anchor="ctr"/>
                </a:tc>
              </a:tr>
              <a:tr h="3301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Metal duro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10</a:t>
                      </a:r>
                      <a:r>
                        <a:rPr lang="pt-BR" baseline="0" dirty="0" smtClean="0"/>
                        <a:t> a 50</a:t>
                      </a:r>
                      <a:endParaRPr lang="pt-BR" dirty="0"/>
                    </a:p>
                  </a:txBody>
                  <a:tcPr marL="51936" marR="51936" marT="0" marB="0" anchor="ctr"/>
                </a:tc>
              </a:tr>
              <a:tr h="6458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Peças de Aço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Baixa intensidade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Média intensidade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Alta densidade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r>
                        <a:rPr lang="pt-BR" sz="1600" dirty="0" smtClean="0"/>
                        <a:t>30</a:t>
                      </a:r>
                      <a:r>
                        <a:rPr lang="pt-BR" sz="1600" baseline="0" dirty="0" smtClean="0"/>
                        <a:t> a 50</a:t>
                      </a:r>
                    </a:p>
                    <a:p>
                      <a:r>
                        <a:rPr lang="pt-BR" sz="1600" baseline="0" dirty="0" smtClean="0"/>
                        <a:t>50 a 60</a:t>
                      </a:r>
                    </a:p>
                    <a:p>
                      <a:r>
                        <a:rPr lang="pt-BR" sz="1600" baseline="0" dirty="0" smtClean="0"/>
                        <a:t>60 a 100</a:t>
                      </a:r>
                      <a:endParaRPr lang="pt-BR" sz="1600" dirty="0"/>
                    </a:p>
                  </a:txBody>
                  <a:tcPr marL="51936" marR="5193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342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Compactação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2"/>
            <a:ext cx="7715200" cy="4525963"/>
          </a:xfrm>
        </p:spPr>
        <p:txBody>
          <a:bodyPr anchor="ctr"/>
          <a:lstStyle/>
          <a:p>
            <a:pPr marL="36576" indent="0" algn="just">
              <a:buNone/>
            </a:pPr>
            <a:r>
              <a:rPr lang="pt-BR" dirty="0"/>
              <a:t>Os principais métodos de </a:t>
            </a:r>
            <a:r>
              <a:rPr lang="pt-BR" dirty="0" smtClean="0"/>
              <a:t>compactação são:</a:t>
            </a:r>
          </a:p>
          <a:p>
            <a:pPr algn="just"/>
            <a:r>
              <a:rPr lang="pt-BR" dirty="0" smtClean="0"/>
              <a:t>prensagem </a:t>
            </a:r>
            <a:r>
              <a:rPr lang="pt-BR" dirty="0"/>
              <a:t>uniaxial a frio</a:t>
            </a:r>
            <a:r>
              <a:rPr lang="pt-BR" dirty="0" smtClean="0"/>
              <a:t>;</a:t>
            </a:r>
          </a:p>
          <a:p>
            <a:pPr algn="just"/>
            <a:r>
              <a:rPr lang="pt-BR" dirty="0" smtClean="0"/>
              <a:t>prensagem </a:t>
            </a:r>
            <a:r>
              <a:rPr lang="pt-BR" dirty="0"/>
              <a:t>isostática a </a:t>
            </a:r>
            <a:r>
              <a:rPr lang="pt-BR" dirty="0" smtClean="0"/>
              <a:t>frio;</a:t>
            </a:r>
          </a:p>
          <a:p>
            <a:pPr algn="just"/>
            <a:r>
              <a:rPr lang="pt-BR" dirty="0" smtClean="0"/>
              <a:t>prensagem </a:t>
            </a:r>
            <a:r>
              <a:rPr lang="pt-BR" dirty="0"/>
              <a:t>uniaxial a </a:t>
            </a:r>
            <a:r>
              <a:rPr lang="pt-BR" dirty="0" smtClean="0"/>
              <a:t>quente;</a:t>
            </a:r>
          </a:p>
          <a:p>
            <a:pPr algn="just"/>
            <a:r>
              <a:rPr lang="pt-BR" dirty="0" smtClean="0"/>
              <a:t>prensagem </a:t>
            </a:r>
            <a:r>
              <a:rPr lang="pt-BR" dirty="0"/>
              <a:t>isostática a quente.</a:t>
            </a:r>
          </a:p>
        </p:txBody>
      </p:sp>
    </p:spTree>
    <p:extLst>
      <p:ext uri="{BB962C8B-B14F-4D97-AF65-F5344CB8AC3E}">
        <p14:creationId xmlns:p14="http://schemas.microsoft.com/office/powerpoint/2010/main" val="160483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just"/>
            <a:r>
              <a:rPr lang="pt-BR" b="1" dirty="0" smtClean="0"/>
              <a:t>Definição</a:t>
            </a:r>
            <a:r>
              <a:rPr lang="pt-BR" dirty="0" smtClean="0"/>
              <a:t>: </a:t>
            </a:r>
            <a:r>
              <a:rPr lang="pt-BR" dirty="0"/>
              <a:t>técnica metalúrgica que consiste em transformar pós de metais, óxidos metálicos, carbonetos ou mesmo substâncias não-metálicas em peças com resistência adequada à finalidade a que se destinam sem recorrer à fusão, empregando-se pressão e calor.</a:t>
            </a:r>
          </a:p>
        </p:txBody>
      </p:sp>
    </p:spTree>
    <p:extLst>
      <p:ext uri="{BB962C8B-B14F-4D97-AF65-F5344CB8AC3E}">
        <p14:creationId xmlns:p14="http://schemas.microsoft.com/office/powerpoint/2010/main" val="15822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Compactação a frio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7500" lnSpcReduction="20000"/>
          </a:bodyPr>
          <a:lstStyle/>
          <a:p>
            <a:pPr marL="36576" indent="0">
              <a:buNone/>
            </a:pPr>
            <a:r>
              <a:rPr lang="pt-BR" dirty="0"/>
              <a:t>Os processos a frio podem ser divididos em 3 </a:t>
            </a:r>
            <a:r>
              <a:rPr lang="pt-BR" dirty="0" smtClean="0"/>
              <a:t>estágios:</a:t>
            </a:r>
          </a:p>
          <a:p>
            <a:r>
              <a:rPr lang="pt-BR" dirty="0" smtClean="0"/>
              <a:t>no </a:t>
            </a:r>
            <a:r>
              <a:rPr lang="pt-BR" dirty="0"/>
              <a:t>primeiro estágio, as partículas são rearranjadas eliminando parcialmente a formação de </a:t>
            </a:r>
            <a:r>
              <a:rPr lang="pt-BR" dirty="0" smtClean="0"/>
              <a:t>vazios;</a:t>
            </a:r>
          </a:p>
          <a:p>
            <a:r>
              <a:rPr lang="pt-BR" dirty="0" smtClean="0"/>
              <a:t>no </a:t>
            </a:r>
            <a:r>
              <a:rPr lang="pt-BR" dirty="0"/>
              <a:t>segundo estágio, ocorre a deformação plástica das partículas, que depende principalmente da ductilidade do pó e está diretamente relacionada</a:t>
            </a:r>
            <a:br>
              <a:rPr lang="pt-BR" dirty="0"/>
            </a:br>
            <a:r>
              <a:rPr lang="pt-BR" dirty="0"/>
              <a:t>à sua compressibilidade; </a:t>
            </a:r>
            <a:r>
              <a:rPr lang="pt-BR" dirty="0" smtClean="0"/>
              <a:t>e</a:t>
            </a:r>
          </a:p>
          <a:p>
            <a:r>
              <a:rPr lang="pt-BR" dirty="0" smtClean="0"/>
              <a:t>no </a:t>
            </a:r>
            <a:r>
              <a:rPr lang="pt-BR" dirty="0"/>
              <a:t>terceiro estágio, as partículas que ficaram frágeis devido ao encruamento nos estágios anteriores, fraturam e formam fragmentos menores</a:t>
            </a:r>
            <a:r>
              <a:rPr lang="pt-BR" dirty="0" smtClean="0"/>
              <a:t>.</a:t>
            </a:r>
          </a:p>
          <a:p>
            <a:pPr marL="36576" indent="0">
              <a:buNone/>
            </a:pPr>
            <a:r>
              <a:rPr lang="pt-BR" dirty="0"/>
              <a:t/>
            </a:r>
            <a:br>
              <a:rPr lang="pt-BR" dirty="0"/>
            </a:br>
            <a:r>
              <a:rPr lang="pt-BR" dirty="0"/>
              <a:t>Peças que devem ter alta densidade, elevada dureza e resistência a tração é compactada a quente.</a:t>
            </a:r>
          </a:p>
        </p:txBody>
      </p:sp>
    </p:spTree>
    <p:extLst>
      <p:ext uri="{BB962C8B-B14F-4D97-AF65-F5344CB8AC3E}">
        <p14:creationId xmlns:p14="http://schemas.microsoft.com/office/powerpoint/2010/main" val="24143954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Prensagem uniaxial </a:t>
            </a:r>
            <a:r>
              <a:rPr lang="pt-BR" dirty="0"/>
              <a:t>a frio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6576" indent="0" algn="just">
              <a:buNone/>
            </a:pPr>
            <a:r>
              <a:rPr lang="pt-BR" dirty="0" smtClean="0"/>
              <a:t>A </a:t>
            </a:r>
            <a:r>
              <a:rPr lang="pt-BR" dirty="0"/>
              <a:t>prensagem uniaxial a frio é a mais comum e econômica das técnicas de prensagem. É um processo versátil, prático e rápido, utilizado na conformação de peças com </a:t>
            </a:r>
            <a:r>
              <a:rPr lang="pt-BR" dirty="0" smtClean="0"/>
              <a:t>pequenas </a:t>
            </a:r>
            <a:r>
              <a:rPr lang="pt-BR" dirty="0"/>
              <a:t>tolerâncias dimensionais. </a:t>
            </a:r>
            <a:endParaRPr lang="pt-BR" dirty="0" smtClean="0"/>
          </a:p>
          <a:p>
            <a:pPr marL="36576" indent="0" algn="just">
              <a:buNone/>
            </a:pPr>
            <a:r>
              <a:rPr lang="pt-BR" dirty="0" smtClean="0"/>
              <a:t>Consiste </a:t>
            </a:r>
            <a:r>
              <a:rPr lang="pt-BR" dirty="0"/>
              <a:t>na compactação do pó em um molde, normalmente metálico, pela ação de punções e com aplicação vertical de carga. </a:t>
            </a:r>
            <a:endParaRPr lang="pt-BR" dirty="0" smtClean="0"/>
          </a:p>
          <a:p>
            <a:pPr marL="36576" indent="0" algn="just">
              <a:buNone/>
            </a:pPr>
            <a:r>
              <a:rPr lang="pt-BR" dirty="0" smtClean="0"/>
              <a:t>Durante </a:t>
            </a:r>
            <a:r>
              <a:rPr lang="pt-BR" dirty="0"/>
              <a:t>a prensagem são necessários alguns requisitos básicos, para se evitarem falhas durante a sinterização, tais </a:t>
            </a:r>
            <a:r>
              <a:rPr lang="pt-BR" dirty="0" smtClean="0"/>
              <a:t>como:</a:t>
            </a:r>
          </a:p>
          <a:p>
            <a:pPr algn="just"/>
            <a:r>
              <a:rPr lang="pt-BR" dirty="0" smtClean="0"/>
              <a:t>distribuição </a:t>
            </a:r>
            <a:r>
              <a:rPr lang="pt-BR" dirty="0"/>
              <a:t>homogênea de </a:t>
            </a:r>
            <a:r>
              <a:rPr lang="pt-BR" dirty="0" smtClean="0"/>
              <a:t>tensões;</a:t>
            </a:r>
          </a:p>
          <a:p>
            <a:pPr algn="just"/>
            <a:r>
              <a:rPr lang="pt-BR" dirty="0" smtClean="0"/>
              <a:t>aplicação </a:t>
            </a:r>
            <a:r>
              <a:rPr lang="pt-BR" dirty="0"/>
              <a:t>controlada da </a:t>
            </a:r>
            <a:r>
              <a:rPr lang="pt-BR" dirty="0" smtClean="0"/>
              <a:t>tensão;</a:t>
            </a:r>
          </a:p>
          <a:p>
            <a:pPr algn="just"/>
            <a:r>
              <a:rPr lang="pt-BR" dirty="0" smtClean="0"/>
              <a:t>remoção </a:t>
            </a:r>
            <a:r>
              <a:rPr lang="pt-BR" dirty="0"/>
              <a:t>cuidadosa do compactado após a prensagem.</a:t>
            </a:r>
          </a:p>
        </p:txBody>
      </p:sp>
    </p:spTree>
    <p:extLst>
      <p:ext uri="{BB962C8B-B14F-4D97-AF65-F5344CB8AC3E}">
        <p14:creationId xmlns:p14="http://schemas.microsoft.com/office/powerpoint/2010/main" val="38025058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Prensagem uniaxial </a:t>
            </a:r>
            <a:r>
              <a:rPr lang="pt-BR" dirty="0"/>
              <a:t>a frio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24"/>
          <a:stretch/>
        </p:blipFill>
        <p:spPr>
          <a:xfrm>
            <a:off x="1259632" y="1700808"/>
            <a:ext cx="5693246" cy="4570056"/>
          </a:xfrm>
        </p:spPr>
      </p:pic>
    </p:spTree>
    <p:extLst>
      <p:ext uri="{BB962C8B-B14F-4D97-AF65-F5344CB8AC3E}">
        <p14:creationId xmlns:p14="http://schemas.microsoft.com/office/powerpoint/2010/main" val="29696182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Prensagem isostática a frio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20000"/>
              </a:lnSpc>
            </a:pPr>
            <a:r>
              <a:rPr lang="pt-BR" sz="2400" dirty="0"/>
              <a:t>A prensagem isostática a frio consiste na aplicação da pressão feita hidrostaticamente no interior de um vaso de pressão. O processo ocorre em temperatura ambiente, </a:t>
            </a:r>
            <a:br>
              <a:rPr lang="pt-BR" sz="2400" dirty="0"/>
            </a:br>
            <a:r>
              <a:rPr lang="pt-BR" sz="2400" dirty="0"/>
              <a:t>e a pressão atua igualmente em toda a superfície de um molde flexível, que comprime o pó uniformemente até a obtenção de um compactado com geometria externa menor, </a:t>
            </a:r>
            <a:r>
              <a:rPr lang="pt-BR" sz="2400" dirty="0" smtClean="0"/>
              <a:t>porém </a:t>
            </a:r>
            <a:r>
              <a:rPr lang="pt-BR" sz="2400" dirty="0"/>
              <a:t>similar à do molde original. </a:t>
            </a:r>
          </a:p>
          <a:p>
            <a:pPr algn="just">
              <a:lnSpc>
                <a:spcPct val="120000"/>
              </a:lnSpc>
            </a:pPr>
            <a:r>
              <a:rPr lang="pt-BR" sz="2400" dirty="0" smtClean="0"/>
              <a:t>O equipamento consiste, basicamente, de um receptáculo de material flexível, normalmente feito de elastômeros (borracha, cloreto de </a:t>
            </a:r>
            <a:r>
              <a:rPr lang="pt-BR" sz="2400" dirty="0" err="1" smtClean="0"/>
              <a:t>polivinil</a:t>
            </a:r>
            <a:r>
              <a:rPr lang="pt-BR" sz="2400" dirty="0" smtClean="0"/>
              <a:t> etc.) </a:t>
            </a:r>
            <a:br>
              <a:rPr lang="pt-BR" sz="2400" dirty="0" smtClean="0"/>
            </a:br>
            <a:r>
              <a:rPr lang="pt-BR" sz="2400" dirty="0" smtClean="0"/>
              <a:t>Em geral, o material (pó ou uma mistura de pós) a ser prensado </a:t>
            </a:r>
            <a:r>
              <a:rPr lang="pt-BR" sz="2400" dirty="0" err="1" smtClean="0"/>
              <a:t>isostaticamente</a:t>
            </a:r>
            <a:r>
              <a:rPr lang="pt-BR" sz="2400" dirty="0" smtClean="0"/>
              <a:t>, a frio, já sofreu um processo de prensagem uniaxial visando conferir a forma desejada.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4240047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Prensagem isostática a frio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116" y="1700808"/>
            <a:ext cx="5357172" cy="4859382"/>
          </a:xfrm>
        </p:spPr>
      </p:pic>
    </p:spTree>
    <p:extLst>
      <p:ext uri="{BB962C8B-B14F-4D97-AF65-F5344CB8AC3E}">
        <p14:creationId xmlns:p14="http://schemas.microsoft.com/office/powerpoint/2010/main" val="27113572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Prensagem uniaxial a quente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pt-BR" sz="2200" dirty="0"/>
              <a:t>A prensagem uniaxial a quente combina </a:t>
            </a:r>
            <a:r>
              <a:rPr lang="pt-BR" sz="2200" dirty="0" smtClean="0"/>
              <a:t>compactação </a:t>
            </a:r>
            <a:r>
              <a:rPr lang="pt-BR" sz="2200" dirty="0"/>
              <a:t>uniaxial e aquecimento, obtendo-se produtos com maior massa específica. O processo consiste na conformação do pó em </a:t>
            </a:r>
            <a:r>
              <a:rPr lang="pt-BR" sz="2200" dirty="0" smtClean="0"/>
              <a:t>um </a:t>
            </a:r>
            <a:r>
              <a:rPr lang="pt-BR" sz="2200" dirty="0"/>
              <a:t>molde feito de material refratário (normalmente grafite), pela ação de punções e aplicação vertical de </a:t>
            </a:r>
            <a:r>
              <a:rPr lang="pt-BR" sz="2200" dirty="0" smtClean="0"/>
              <a:t>carga.</a:t>
            </a:r>
          </a:p>
          <a:p>
            <a:pPr algn="just"/>
            <a:r>
              <a:rPr lang="pt-BR" sz="2200" dirty="0" smtClean="0"/>
              <a:t>A </a:t>
            </a:r>
            <a:r>
              <a:rPr lang="pt-BR" sz="2200" dirty="0"/>
              <a:t>carga é aplicada dentro de um forno que opera em </a:t>
            </a:r>
            <a:r>
              <a:rPr lang="pt-BR" sz="2200" dirty="0" smtClean="0"/>
              <a:t>atmosfera </a:t>
            </a:r>
            <a:r>
              <a:rPr lang="pt-BR" sz="2200" dirty="0"/>
              <a:t>inerte ou em vácuo, para se evitar a oxidação ou </a:t>
            </a:r>
            <a:r>
              <a:rPr lang="pt-BR" sz="2200" dirty="0" err="1"/>
              <a:t>nitretação</a:t>
            </a:r>
            <a:r>
              <a:rPr lang="pt-BR" sz="2200" dirty="0"/>
              <a:t> do pó e dos componentes da prensa pelo ar. As temperaturas utilizadas são menores do que as </a:t>
            </a:r>
            <a:r>
              <a:rPr lang="pt-BR" sz="2200" dirty="0" smtClean="0"/>
              <a:t>necessárias </a:t>
            </a:r>
            <a:r>
              <a:rPr lang="pt-BR" sz="2200" dirty="0"/>
              <a:t>em uma sinterização convencional, devido ao efeito de </a:t>
            </a:r>
            <a:r>
              <a:rPr lang="pt-BR" sz="2200" dirty="0" err="1"/>
              <a:t>densificação</a:t>
            </a:r>
            <a:r>
              <a:rPr lang="pt-BR" sz="2200" dirty="0"/>
              <a:t> provocado pela pressão.</a:t>
            </a:r>
          </a:p>
        </p:txBody>
      </p:sp>
    </p:spTree>
    <p:extLst>
      <p:ext uri="{BB962C8B-B14F-4D97-AF65-F5344CB8AC3E}">
        <p14:creationId xmlns:p14="http://schemas.microsoft.com/office/powerpoint/2010/main" val="1543082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Prensagem uniaxial a quente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48880"/>
            <a:ext cx="8262916" cy="3528391"/>
          </a:xfrm>
        </p:spPr>
      </p:pic>
    </p:spTree>
    <p:extLst>
      <p:ext uri="{BB962C8B-B14F-4D97-AF65-F5344CB8AC3E}">
        <p14:creationId xmlns:p14="http://schemas.microsoft.com/office/powerpoint/2010/main" val="34283657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 </a:t>
            </a:r>
            <a:r>
              <a:rPr lang="pt-BR" sz="3600" dirty="0"/>
              <a:t>Prensagem isostática a quente (HIP)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2"/>
            <a:ext cx="7467600" cy="478112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pt-BR" dirty="0"/>
              <a:t>A prensagem isostática a quente é um processo que emprega, </a:t>
            </a:r>
            <a:r>
              <a:rPr lang="pt-BR" dirty="0" smtClean="0"/>
              <a:t>simultaneamente</a:t>
            </a:r>
            <a:r>
              <a:rPr lang="pt-BR" dirty="0"/>
              <a:t>, pressão isostática e temperatura, obtendo-se </a:t>
            </a:r>
            <a:r>
              <a:rPr lang="pt-BR" dirty="0" smtClean="0"/>
              <a:t>as maiores </a:t>
            </a:r>
            <a:r>
              <a:rPr lang="pt-BR" dirty="0"/>
              <a:t>taxas de </a:t>
            </a:r>
            <a:r>
              <a:rPr lang="pt-BR" dirty="0" err="1"/>
              <a:t>densificação</a:t>
            </a:r>
            <a:r>
              <a:rPr lang="pt-BR" dirty="0"/>
              <a:t> e compactados </a:t>
            </a:r>
            <a:r>
              <a:rPr lang="pt-BR" dirty="0" smtClean="0"/>
              <a:t> inteiramente </a:t>
            </a:r>
            <a:r>
              <a:rPr lang="pt-BR" dirty="0"/>
              <a:t>densos. O pó é </a:t>
            </a:r>
            <a:r>
              <a:rPr lang="pt-BR" dirty="0" err="1"/>
              <a:t>pré</a:t>
            </a:r>
            <a:r>
              <a:rPr lang="pt-BR" dirty="0"/>
              <a:t> compactado por prensagem uniaxial ou isostática a frio antes de ser colocado no molde flexível. A seguir, é hermeticamente selado em </a:t>
            </a:r>
            <a:r>
              <a:rPr lang="pt-BR" dirty="0" smtClean="0"/>
              <a:t>um </a:t>
            </a:r>
            <a:r>
              <a:rPr lang="pt-BR" dirty="0"/>
              <a:t>recipiente flexível, que possui a capacidade de se deformar em elevadas temperaturas. Os recipientes são de material metálico, para peças de formas simples, ou de </a:t>
            </a:r>
            <a:r>
              <a:rPr lang="pt-BR" dirty="0" smtClean="0"/>
              <a:t>material </a:t>
            </a:r>
            <a:r>
              <a:rPr lang="pt-BR" dirty="0"/>
              <a:t>cerâmico/vidro, para peças de formas complexas. Durante o processo, o compactado é submetido a uma pressão uniforme transmitida por um gás (geralmente </a:t>
            </a:r>
            <a:r>
              <a:rPr lang="pt-BR" dirty="0" smtClean="0"/>
              <a:t>argônio) em </a:t>
            </a:r>
            <a:r>
              <a:rPr lang="pt-BR" dirty="0"/>
              <a:t>todas as direções. As pressões de compactação variam de 20 MPa a 300 </a:t>
            </a:r>
            <a:r>
              <a:rPr lang="pt-BR" dirty="0" smtClean="0"/>
              <a:t>Mpa.</a:t>
            </a:r>
          </a:p>
        </p:txBody>
      </p:sp>
    </p:spTree>
    <p:extLst>
      <p:ext uri="{BB962C8B-B14F-4D97-AF65-F5344CB8AC3E}">
        <p14:creationId xmlns:p14="http://schemas.microsoft.com/office/powerpoint/2010/main" val="7230805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 </a:t>
            </a:r>
            <a:r>
              <a:rPr lang="pt-BR" sz="3600" dirty="0"/>
              <a:t>Prensagem isostática a quente (HIP)</a:t>
            </a:r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31884"/>
            <a:ext cx="4061550" cy="5293460"/>
          </a:xfrm>
        </p:spPr>
      </p:pic>
    </p:spTree>
    <p:extLst>
      <p:ext uri="{BB962C8B-B14F-4D97-AF65-F5344CB8AC3E}">
        <p14:creationId xmlns:p14="http://schemas.microsoft.com/office/powerpoint/2010/main" val="40764406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Sinterização</a:t>
            </a:r>
            <a:endParaRPr lang="pt-BR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460851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51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7467600" cy="1143000"/>
          </a:xfrm>
        </p:spPr>
        <p:txBody>
          <a:bodyPr/>
          <a:lstStyle/>
          <a:p>
            <a:r>
              <a:rPr lang="pt-BR" dirty="0" smtClean="0"/>
              <a:t>Breve histórico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1391976"/>
              </p:ext>
            </p:extLst>
          </p:nvPr>
        </p:nvGraphicFramePr>
        <p:xfrm>
          <a:off x="300469" y="1196752"/>
          <a:ext cx="8303979" cy="4390811"/>
        </p:xfrm>
        <a:graphic>
          <a:graphicData uri="http://schemas.openxmlformats.org/drawingml/2006/table">
            <a:tbl>
              <a:tblPr firstRow="1" firstCol="1" bandRow="1">
                <a:tableStyleId>{775DCB02-9BB8-47FD-8907-85C794F793BA}</a:tableStyleId>
              </a:tblPr>
              <a:tblGrid>
                <a:gridCol w="1607235"/>
                <a:gridCol w="6696744"/>
              </a:tblGrid>
              <a:tr h="2866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Época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Desenvolvimento e origem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</a:tr>
              <a:tr h="2866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3000 A.C.</a:t>
                      </a:r>
                      <a:endParaRPr lang="pt-B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Ferro-esponja para ferramentas – Egito, África, Índia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</a:tr>
              <a:tr h="3627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1829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Método </a:t>
                      </a:r>
                      <a:r>
                        <a:rPr lang="pt-BR" sz="1600" dirty="0" err="1">
                          <a:effectLst/>
                        </a:rPr>
                        <a:t>Wollaston</a:t>
                      </a:r>
                      <a:r>
                        <a:rPr lang="pt-BR" sz="1600" dirty="0">
                          <a:effectLst/>
                        </a:rPr>
                        <a:t> </a:t>
                      </a:r>
                      <a:r>
                        <a:rPr lang="pt-BR" sz="1600" dirty="0" smtClean="0">
                          <a:effectLst/>
                        </a:rPr>
                        <a:t>(</a:t>
                      </a:r>
                      <a:r>
                        <a:rPr lang="pt-BR" sz="1600" dirty="0">
                          <a:effectLst/>
                        </a:rPr>
                        <a:t>base </a:t>
                      </a:r>
                      <a:r>
                        <a:rPr lang="pt-BR" sz="1600" dirty="0" smtClean="0">
                          <a:effectLst/>
                        </a:rPr>
                        <a:t>da </a:t>
                      </a:r>
                      <a:r>
                        <a:rPr lang="pt-BR" sz="1600" dirty="0">
                          <a:effectLst/>
                        </a:rPr>
                        <a:t>moderna metalurgia do pó) – Grã-Bretanha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</a:tr>
              <a:tr h="2866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1830</a:t>
                      </a:r>
                      <a:endParaRPr lang="pt-B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Sinterização de compactados de vários pós metálicos – Europa</a:t>
                      </a:r>
                      <a:endParaRPr lang="pt-B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</a:tr>
              <a:tr h="5733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1870</a:t>
                      </a:r>
                      <a:endParaRPr lang="pt-BR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Patente para materiais de mancais produzidos a partir de pós metálicos (percursores das buchas </a:t>
                      </a:r>
                      <a:r>
                        <a:rPr lang="pt-BR" sz="1600" dirty="0" err="1">
                          <a:effectLst/>
                        </a:rPr>
                        <a:t>autolubrificantes</a:t>
                      </a:r>
                      <a:r>
                        <a:rPr lang="pt-BR" sz="1600" dirty="0">
                          <a:effectLst/>
                        </a:rPr>
                        <a:t>) – </a:t>
                      </a:r>
                      <a:r>
                        <a:rPr lang="pt-BR" sz="1600" dirty="0" smtClean="0">
                          <a:effectLst/>
                        </a:rPr>
                        <a:t>EUA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</a:tr>
              <a:tr h="5733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Início </a:t>
                      </a:r>
                      <a:r>
                        <a:rPr lang="pt-BR" sz="1600" dirty="0" smtClean="0">
                          <a:effectLst/>
                        </a:rPr>
                        <a:t>séc. </a:t>
                      </a:r>
                      <a:r>
                        <a:rPr lang="pt-BR" sz="1600" dirty="0">
                          <a:effectLst/>
                        </a:rPr>
                        <a:t>20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Coolidge desenvolve processo para produção de filamentos de lâmpadas incandescentes – </a:t>
                      </a:r>
                      <a:r>
                        <a:rPr lang="pt-BR" sz="1600" dirty="0" smtClean="0">
                          <a:effectLst/>
                        </a:rPr>
                        <a:t>EUA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</a:tr>
              <a:tr h="3749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Década </a:t>
                      </a:r>
                      <a:r>
                        <a:rPr lang="pt-BR" sz="1600" dirty="0">
                          <a:effectLst/>
                        </a:rPr>
                        <a:t>1940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Tecnologia do pó de ferro – </a:t>
                      </a:r>
                      <a:r>
                        <a:rPr lang="pt-BR" sz="1600" dirty="0" smtClean="0">
                          <a:effectLst/>
                        </a:rPr>
                        <a:t>EUA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</a:tr>
              <a:tr h="4482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1960 em diante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Materiais metálicos de alta densidade via forjamento do pó – </a:t>
                      </a:r>
                      <a:r>
                        <a:rPr lang="pt-BR" sz="1600" dirty="0" smtClean="0">
                          <a:effectLst/>
                        </a:rPr>
                        <a:t>EUA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</a:tr>
              <a:tr h="5733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1970 em diante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Ligas especiais, compactação isostática a quente, aços para ferramentas </a:t>
                      </a:r>
                      <a:r>
                        <a:rPr lang="pt-BR" sz="1600" dirty="0" err="1">
                          <a:effectLst/>
                        </a:rPr>
                        <a:t>sinterizadas</a:t>
                      </a:r>
                      <a:r>
                        <a:rPr lang="pt-BR" sz="1600" dirty="0">
                          <a:effectLst/>
                        </a:rPr>
                        <a:t>, etc. – </a:t>
                      </a:r>
                      <a:r>
                        <a:rPr lang="pt-BR" sz="1600" dirty="0" smtClean="0">
                          <a:effectLst/>
                        </a:rPr>
                        <a:t>EUA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</a:tr>
              <a:tr h="5121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 smtClean="0">
                          <a:effectLst/>
                        </a:rPr>
                        <a:t>1980 em diante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Técnicas de solidificação rápida e tecnologia de moldagem por injeção – </a:t>
                      </a:r>
                      <a:r>
                        <a:rPr lang="pt-BR" sz="1600" dirty="0" smtClean="0">
                          <a:effectLst/>
                        </a:rPr>
                        <a:t>EUA</a:t>
                      </a:r>
                      <a:endParaRPr lang="pt-B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936" marR="51936" marT="0" marB="0" anchor="ctr"/>
                </a:tc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342497" y="5879013"/>
            <a:ext cx="882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Método </a:t>
            </a:r>
            <a:r>
              <a:rPr lang="pt-BR" dirty="0" err="1" smtClean="0"/>
              <a:t>Wollaston</a:t>
            </a:r>
            <a:r>
              <a:rPr lang="pt-BR" dirty="0" smtClean="0"/>
              <a:t>: fabricação de platina </a:t>
            </a:r>
            <a:r>
              <a:rPr lang="pt-BR" dirty="0"/>
              <a:t>compacta a partir de pó esponjoso desse </a:t>
            </a:r>
            <a:r>
              <a:rPr lang="pt-BR" dirty="0" smtClean="0"/>
              <a:t>metal, </a:t>
            </a:r>
            <a:r>
              <a:rPr lang="pt-BR" dirty="0"/>
              <a:t>obtido pela transformação de um cloreto de amônio e platina.</a:t>
            </a:r>
          </a:p>
        </p:txBody>
      </p:sp>
    </p:spTree>
    <p:extLst>
      <p:ext uri="{BB962C8B-B14F-4D97-AF65-F5344CB8AC3E}">
        <p14:creationId xmlns:p14="http://schemas.microsoft.com/office/powerpoint/2010/main" val="331175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Sinterização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just">
              <a:lnSpc>
                <a:spcPct val="150000"/>
              </a:lnSpc>
            </a:pPr>
            <a:r>
              <a:rPr lang="pt-BR" dirty="0"/>
              <a:t>É a etapa de consolidação final da peça e consiste no aquecimento das peças comprimidas a temperaturas </a:t>
            </a:r>
            <a:r>
              <a:rPr lang="pt-BR" dirty="0" smtClean="0"/>
              <a:t>específicas.</a:t>
            </a:r>
            <a:endParaRPr lang="pt-BR" dirty="0"/>
          </a:p>
          <a:p>
            <a:pPr marL="36576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603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Sinterização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/>
          </a:bodyPr>
          <a:lstStyle/>
          <a:p>
            <a:pPr algn="just">
              <a:lnSpc>
                <a:spcPct val="110000"/>
              </a:lnSpc>
            </a:pPr>
            <a:r>
              <a:rPr lang="pt-BR" dirty="0"/>
              <a:t>É feito o aquecimento, a altas temperaturas, do compactado verde, porém não chegam à temperatura de fusão do metal base. Este aquecimento é feito sob controle de algumas variáveis, como por exemplo: temperatura, velocidade de aquecimento e resfriamento, tempo de permanência e atmosfera em contato com a peça.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458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/>
              <a:t>Controle das variáveis: Temperatura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800" dirty="0"/>
              <a:t>O controle da temperatura é feito pois, como a temperatura de sinterização é próxima à temperatura de fusão do metal, gera uma força coesiva muito grande, num curto espaço de tempo (poucos segundos). </a:t>
            </a:r>
          </a:p>
        </p:txBody>
      </p:sp>
    </p:spTree>
    <p:extLst>
      <p:ext uri="{BB962C8B-B14F-4D97-AF65-F5344CB8AC3E}">
        <p14:creationId xmlns:p14="http://schemas.microsoft.com/office/powerpoint/2010/main" val="37552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pt-BR" sz="4000" dirty="0"/>
              <a:t>Controle das variáveis: Tempo de aquecimento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800" dirty="0"/>
              <a:t>Tempo de aquecimento é estudado pois, dependendo da temperatura, ele melhora a coesão do compactado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89907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Controle das variáveis: Controle da atmosfera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  <a:buFont typeface="Arial" charset="0"/>
              <a:buNone/>
            </a:pPr>
            <a:r>
              <a:rPr lang="pt-BR" sz="2800" dirty="0"/>
              <a:t>O controle da atmosfera é feito </a:t>
            </a:r>
            <a:r>
              <a:rPr lang="pt-BR" sz="2800" dirty="0" smtClean="0"/>
              <a:t>para:</a:t>
            </a:r>
            <a:endParaRPr lang="pt-BR" sz="2800" dirty="0"/>
          </a:p>
          <a:p>
            <a:pPr algn="just">
              <a:lnSpc>
                <a:spcPct val="150000"/>
              </a:lnSpc>
            </a:pPr>
            <a:r>
              <a:rPr lang="pt-BR" sz="2800" dirty="0"/>
              <a:t>evitar oxidação; </a:t>
            </a:r>
          </a:p>
          <a:p>
            <a:pPr algn="just">
              <a:lnSpc>
                <a:spcPct val="150000"/>
              </a:lnSpc>
            </a:pPr>
            <a:r>
              <a:rPr lang="pt-BR" sz="2800" dirty="0"/>
              <a:t>prevenir/minimizar reações químicas entre o compactado verde e gases da atmosfera; </a:t>
            </a:r>
          </a:p>
          <a:p>
            <a:pPr algn="just">
              <a:lnSpc>
                <a:spcPct val="150000"/>
              </a:lnSpc>
            </a:pPr>
            <a:r>
              <a:rPr lang="pt-BR" sz="2800" dirty="0"/>
              <a:t>remove impurezas superficiais e internas que possam existir etc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44798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Zonas de operação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7467600" cy="2016225"/>
          </a:xfrm>
        </p:spPr>
        <p:txBody>
          <a:bodyPr anchor="ctr">
            <a:normAutofit fontScale="92500" lnSpcReduction="10000"/>
          </a:bodyPr>
          <a:lstStyle/>
          <a:p>
            <a:pPr algn="just"/>
            <a:r>
              <a:rPr lang="pt-BR" dirty="0"/>
              <a:t>A sinterização é feita, normalmente, em fornos contínuos, caracterizados por três zonas de operação: pré-aquecimento, manutenção da temperatura e resfriamento. </a:t>
            </a:r>
          </a:p>
        </p:txBody>
      </p:sp>
      <p:pic>
        <p:nvPicPr>
          <p:cNvPr id="4" name="Imagem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813593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053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Contração do compactado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3"/>
            <a:ext cx="4906888" cy="4493094"/>
          </a:xfrm>
        </p:spPr>
        <p:txBody>
          <a:bodyPr anchor="ctr"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pt-BR" dirty="0"/>
              <a:t>Ocorre uma contração do compactado verde, em comparação com a peça final, chega a ser de 40% do volume e em alguns casos elimina a porosidade existente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4" name="Imagem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329" y="2173287"/>
            <a:ext cx="31686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40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Operações secundárias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31750" algn="just">
              <a:buFont typeface="Arial" charset="0"/>
              <a:buNone/>
            </a:pPr>
            <a:r>
              <a:rPr lang="pt-BR" sz="2800" dirty="0"/>
              <a:t>São operações </a:t>
            </a:r>
            <a:r>
              <a:rPr lang="pt-BR" sz="2800" dirty="0" smtClean="0"/>
              <a:t>frequentemente </a:t>
            </a:r>
            <a:r>
              <a:rPr lang="pt-BR" sz="2800" dirty="0"/>
              <a:t>aplicadas após a sinterização, e tem como objetivo:</a:t>
            </a:r>
          </a:p>
          <a:p>
            <a:pPr algn="just"/>
            <a:r>
              <a:rPr lang="pt-BR" sz="2800" dirty="0"/>
              <a:t>Conferir melhor acabamento; </a:t>
            </a:r>
          </a:p>
          <a:p>
            <a:pPr algn="just"/>
            <a:r>
              <a:rPr lang="pt-BR" sz="2800" dirty="0"/>
              <a:t>Maior precisão dimensional às peças; </a:t>
            </a:r>
          </a:p>
          <a:p>
            <a:pPr algn="just"/>
            <a:r>
              <a:rPr lang="pt-BR" sz="2800" dirty="0"/>
              <a:t>Melhor densidade;</a:t>
            </a:r>
          </a:p>
          <a:p>
            <a:pPr algn="just"/>
            <a:r>
              <a:rPr lang="pt-BR" sz="2800" dirty="0"/>
              <a:t>Melhor dureza;</a:t>
            </a:r>
          </a:p>
          <a:p>
            <a:pPr algn="just"/>
            <a:r>
              <a:rPr lang="pt-BR" sz="2800" dirty="0"/>
              <a:t>Melhor resistência mecânica; etc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9369664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Exemplos de operações </a:t>
            </a:r>
            <a:r>
              <a:rPr lang="pt-BR" sz="4000" dirty="0" smtClean="0"/>
              <a:t>secundárias</a:t>
            </a:r>
            <a:r>
              <a:rPr lang="pt-BR" sz="4000" dirty="0"/>
              <a:t>: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just"/>
            <a:r>
              <a:rPr lang="pt-BR" sz="2800" b="1" dirty="0"/>
              <a:t>Calibragem</a:t>
            </a:r>
            <a:r>
              <a:rPr lang="pt-BR" sz="2800" dirty="0"/>
              <a:t>: durante a sinterização, as peças podem sofrer mudanças não esperadas nas dimensões e até empenar. Para corrigir os defeitos, utiliza-se a calibragem, que é uma deformação plástica por aplicação de pressão em moldes específicos. O resultado é melhor precisão dimensional</a:t>
            </a:r>
            <a:r>
              <a:rPr lang="pt-BR" sz="2800" dirty="0" smtClean="0"/>
              <a:t>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1605162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Exemplos de operações </a:t>
            </a:r>
            <a:r>
              <a:rPr lang="pt-BR" sz="4000" dirty="0" smtClean="0"/>
              <a:t>secundárias</a:t>
            </a:r>
            <a:r>
              <a:rPr lang="pt-BR" sz="4000" dirty="0"/>
              <a:t>: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pPr algn="just">
              <a:lnSpc>
                <a:spcPct val="110000"/>
              </a:lnSpc>
              <a:defRPr/>
            </a:pPr>
            <a:r>
              <a:rPr lang="pt-BR" b="1" dirty="0" err="1"/>
              <a:t>Recompressão</a:t>
            </a:r>
            <a:r>
              <a:rPr lang="pt-BR" dirty="0"/>
              <a:t>: uma nova compressão após a sinterização aumenta a densidade e melhora as propriedades mecânicas do material. Os esforços envolvidos são bem maiores que na </a:t>
            </a:r>
            <a:r>
              <a:rPr lang="pt-BR" dirty="0" smtClean="0"/>
              <a:t>calibragem. </a:t>
            </a:r>
            <a:r>
              <a:rPr lang="pt-BR" dirty="0"/>
              <a:t>Por exemplo, pastilhas de metal duro, utilizados como ferramentas de usinagem, não podem ser </a:t>
            </a:r>
            <a:r>
              <a:rPr lang="pt-BR" dirty="0" err="1"/>
              <a:t>re-comprimidas</a:t>
            </a:r>
            <a:r>
              <a:rPr lang="pt-BR" dirty="0"/>
              <a:t>. Caso existam deformações, devem ser lapidadas ou retificadas.</a:t>
            </a:r>
          </a:p>
        </p:txBody>
      </p:sp>
    </p:spTree>
    <p:extLst>
      <p:ext uri="{BB962C8B-B14F-4D97-AF65-F5344CB8AC3E}">
        <p14:creationId xmlns:p14="http://schemas.microsoft.com/office/powerpoint/2010/main" val="3777517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7467600" cy="1143000"/>
          </a:xfrm>
        </p:spPr>
        <p:txBody>
          <a:bodyPr>
            <a:noAutofit/>
          </a:bodyPr>
          <a:lstStyle/>
          <a:p>
            <a:r>
              <a:rPr lang="pt-BR" sz="2400" dirty="0">
                <a:latin typeface="+mn-lt"/>
              </a:rPr>
              <a:t>O processo de produção da metalurgia do pó envolve </a:t>
            </a:r>
            <a:r>
              <a:rPr lang="pt-BR" sz="2400" dirty="0" smtClean="0">
                <a:latin typeface="+mn-lt"/>
              </a:rPr>
              <a:t>quatro </a:t>
            </a:r>
            <a:r>
              <a:rPr lang="pt-BR" sz="2400" dirty="0">
                <a:latin typeface="+mn-lt"/>
              </a:rPr>
              <a:t>etapas </a:t>
            </a:r>
            <a:r>
              <a:rPr lang="pt-BR" sz="2400" dirty="0" smtClean="0">
                <a:latin typeface="+mn-lt"/>
              </a:rPr>
              <a:t>fundamentais: a </a:t>
            </a:r>
            <a:r>
              <a:rPr lang="pt-BR" sz="2400" dirty="0">
                <a:latin typeface="+mn-lt"/>
              </a:rPr>
              <a:t>obtenção dos pós</a:t>
            </a:r>
            <a:r>
              <a:rPr lang="pt-BR" sz="2400" dirty="0" smtClean="0">
                <a:latin typeface="+mn-lt"/>
              </a:rPr>
              <a:t>, a mistura, </a:t>
            </a:r>
            <a:r>
              <a:rPr lang="pt-BR" sz="2400" dirty="0">
                <a:latin typeface="+mn-lt"/>
              </a:rPr>
              <a:t>a compactação e a </a:t>
            </a:r>
            <a:r>
              <a:rPr lang="pt-BR" sz="2400" dirty="0" smtClean="0">
                <a:latin typeface="+mn-lt"/>
              </a:rPr>
              <a:t>sinterização.</a:t>
            </a:r>
            <a:endParaRPr lang="pt-BR" sz="2400" dirty="0">
              <a:latin typeface="+mn-lt"/>
            </a:endParaRPr>
          </a:p>
        </p:txBody>
      </p:sp>
      <p:pic>
        <p:nvPicPr>
          <p:cNvPr id="4" name="Imagem 3" descr="metalurgia do pó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8" t="5355" r="7567" b="11465"/>
          <a:stretch/>
        </p:blipFill>
        <p:spPr bwMode="auto">
          <a:xfrm>
            <a:off x="755576" y="2065461"/>
            <a:ext cx="7007142" cy="41718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367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Exemplos de operações </a:t>
            </a:r>
            <a:r>
              <a:rPr lang="pt-BR" sz="4000" dirty="0" smtClean="0"/>
              <a:t>secundárias</a:t>
            </a:r>
            <a:r>
              <a:rPr lang="pt-BR" sz="4000" dirty="0"/>
              <a:t>: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/>
          </a:bodyPr>
          <a:lstStyle/>
          <a:p>
            <a:pPr algn="just">
              <a:lnSpc>
                <a:spcPct val="110000"/>
              </a:lnSpc>
            </a:pPr>
            <a:r>
              <a:rPr lang="pt-BR" b="1" dirty="0"/>
              <a:t>Tratamentos</a:t>
            </a:r>
            <a:r>
              <a:rPr lang="pt-BR" dirty="0"/>
              <a:t> </a:t>
            </a:r>
            <a:r>
              <a:rPr lang="pt-BR" b="1" dirty="0"/>
              <a:t>térmicos</a:t>
            </a:r>
            <a:r>
              <a:rPr lang="pt-BR" dirty="0"/>
              <a:t>: as peças </a:t>
            </a:r>
            <a:r>
              <a:rPr lang="pt-BR" dirty="0" err="1"/>
              <a:t>sinterizadas</a:t>
            </a:r>
            <a:r>
              <a:rPr lang="pt-BR" dirty="0"/>
              <a:t> podem ser submetidas a tratamentos térmicos convencionais para melhoria das propriedades mecânicas. Em tratamentos superficiais (cementação e </a:t>
            </a:r>
            <a:r>
              <a:rPr lang="pt-BR" dirty="0" err="1"/>
              <a:t>nitretação</a:t>
            </a:r>
            <a:r>
              <a:rPr lang="pt-BR" dirty="0"/>
              <a:t>) a densidade é fator importante, devido a difusão dos gases através de seus poros (quanto maior a densidade menor é a porosidade).</a:t>
            </a:r>
          </a:p>
        </p:txBody>
      </p:sp>
    </p:spTree>
    <p:extLst>
      <p:ext uri="{BB962C8B-B14F-4D97-AF65-F5344CB8AC3E}">
        <p14:creationId xmlns:p14="http://schemas.microsoft.com/office/powerpoint/2010/main" val="4814813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Exemplos de operações </a:t>
            </a:r>
            <a:r>
              <a:rPr lang="pt-BR" sz="4000" dirty="0" smtClean="0"/>
              <a:t>secundárias</a:t>
            </a:r>
            <a:r>
              <a:rPr lang="pt-BR" sz="4000" dirty="0"/>
              <a:t>: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800" b="1" dirty="0"/>
              <a:t>Usinagem</a:t>
            </a:r>
            <a:r>
              <a:rPr lang="pt-BR" sz="2800" dirty="0"/>
              <a:t>: assim como na fundição, muitas peças </a:t>
            </a:r>
            <a:r>
              <a:rPr lang="pt-BR" sz="2800" dirty="0" err="1"/>
              <a:t>sinterizadas</a:t>
            </a:r>
            <a:r>
              <a:rPr lang="pt-BR" sz="2800" dirty="0"/>
              <a:t> sofrem posterior usinagem para conseguir a configuração projetada e que não é possível ser feita, como furos, sangrias, roscas, etc.</a:t>
            </a:r>
          </a:p>
        </p:txBody>
      </p:sp>
    </p:spTree>
    <p:extLst>
      <p:ext uri="{BB962C8B-B14F-4D97-AF65-F5344CB8AC3E}">
        <p14:creationId xmlns:p14="http://schemas.microsoft.com/office/powerpoint/2010/main" val="369633120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Exemplos de operações </a:t>
            </a:r>
            <a:r>
              <a:rPr lang="pt-BR" sz="4000" dirty="0" smtClean="0"/>
              <a:t>secundárias</a:t>
            </a:r>
            <a:r>
              <a:rPr lang="pt-BR" sz="4000" dirty="0"/>
              <a:t>: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85000" lnSpcReduction="20000"/>
          </a:bodyPr>
          <a:lstStyle/>
          <a:p>
            <a:pPr algn="just">
              <a:lnSpc>
                <a:spcPct val="120000"/>
              </a:lnSpc>
              <a:defRPr/>
            </a:pPr>
            <a:r>
              <a:rPr lang="pt-BR" b="1" dirty="0"/>
              <a:t>Infiltração</a:t>
            </a:r>
            <a:r>
              <a:rPr lang="pt-BR" dirty="0"/>
              <a:t>: é um processo de fechamento dos poros (total ou parcial) de uma peça </a:t>
            </a:r>
            <a:r>
              <a:rPr lang="pt-BR" dirty="0" err="1"/>
              <a:t>sinterizada</a:t>
            </a:r>
            <a:r>
              <a:rPr lang="pt-BR" dirty="0"/>
              <a:t> com baixa ou média densidade (5,6 até 6,8 g/cm³) com um metal ou liga de ponto de fusão mais baixo. A infiltração do metal líquido ocorre por efeito de capilaridade (atração molecular), e tem o objetivo de melhorar as propriedades mecânicas, resistência à corrosão, e também como </a:t>
            </a:r>
            <a:r>
              <a:rPr lang="pt-BR" dirty="0" err="1"/>
              <a:t>pré</a:t>
            </a:r>
            <a:r>
              <a:rPr lang="pt-BR" dirty="0"/>
              <a:t>-tratamento para acabamento superficial, como </a:t>
            </a:r>
            <a:r>
              <a:rPr lang="pt-BR" dirty="0" err="1"/>
              <a:t>cromação</a:t>
            </a:r>
            <a:r>
              <a:rPr lang="pt-BR" dirty="0"/>
              <a:t>, </a:t>
            </a:r>
            <a:r>
              <a:rPr lang="pt-BR" dirty="0" err="1"/>
              <a:t>niquelação</a:t>
            </a:r>
            <a:r>
              <a:rPr lang="pt-BR" dirty="0"/>
              <a:t> e galvanização.</a:t>
            </a:r>
          </a:p>
        </p:txBody>
      </p:sp>
    </p:spTree>
    <p:extLst>
      <p:ext uri="{BB962C8B-B14F-4D97-AF65-F5344CB8AC3E}">
        <p14:creationId xmlns:p14="http://schemas.microsoft.com/office/powerpoint/2010/main" val="41399553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Exemplos de operações </a:t>
            </a:r>
            <a:r>
              <a:rPr lang="pt-BR" sz="4000" dirty="0" smtClean="0"/>
              <a:t>secundárias</a:t>
            </a:r>
            <a:r>
              <a:rPr lang="pt-BR" sz="4000" dirty="0"/>
              <a:t>: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800" b="1" dirty="0"/>
              <a:t>Impregnação</a:t>
            </a:r>
            <a:r>
              <a:rPr lang="pt-BR" sz="2800" dirty="0"/>
              <a:t>: consiste em impregnar substâncias como óleos, graxas, impermeabilizantes para evitar corrosão / oxidação. É feita com banho quente, banho parcial (por capilaridade) ou a vácuo.</a:t>
            </a:r>
          </a:p>
        </p:txBody>
      </p:sp>
    </p:spTree>
    <p:extLst>
      <p:ext uri="{BB962C8B-B14F-4D97-AF65-F5344CB8AC3E}">
        <p14:creationId xmlns:p14="http://schemas.microsoft.com/office/powerpoint/2010/main" val="11919486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Vantagens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/>
          </a:bodyPr>
          <a:lstStyle/>
          <a:p>
            <a:pPr algn="just"/>
            <a:r>
              <a:rPr lang="pt-BR" dirty="0"/>
              <a:t>Boa  tolerância  dimensional, dispensando  operações de usinagem; </a:t>
            </a:r>
          </a:p>
          <a:p>
            <a:pPr algn="just"/>
            <a:r>
              <a:rPr lang="pt-BR" dirty="0"/>
              <a:t>Controle rigoroso da composição química;</a:t>
            </a:r>
          </a:p>
          <a:p>
            <a:pPr algn="just"/>
            <a:r>
              <a:rPr lang="pt-BR" dirty="0"/>
              <a:t>Perda mínima de matéria-prima; </a:t>
            </a:r>
          </a:p>
          <a:p>
            <a:pPr algn="just"/>
            <a:r>
              <a:rPr lang="pt-BR" dirty="0"/>
              <a:t>Homogeneidade estrutural e  propriedades isotrópicas; </a:t>
            </a:r>
          </a:p>
          <a:p>
            <a:pPr algn="just"/>
            <a:r>
              <a:rPr lang="pt-BR" dirty="0"/>
              <a:t>Bom acabamento superficial; </a:t>
            </a:r>
          </a:p>
          <a:p>
            <a:pPr algn="just"/>
            <a:r>
              <a:rPr lang="pt-BR" dirty="0"/>
              <a:t>Uso mais eficiente de energia; </a:t>
            </a:r>
          </a:p>
          <a:p>
            <a:pPr algn="just"/>
            <a:r>
              <a:rPr lang="pt-BR" dirty="0"/>
              <a:t>Processo de fácil automação.</a:t>
            </a:r>
          </a:p>
        </p:txBody>
      </p:sp>
    </p:spTree>
    <p:extLst>
      <p:ext uri="{BB962C8B-B14F-4D97-AF65-F5344CB8AC3E}">
        <p14:creationId xmlns:p14="http://schemas.microsoft.com/office/powerpoint/2010/main" val="3349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Desvantagens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pt-BR" sz="2800" dirty="0"/>
              <a:t>Alto custo inicial do ferramental, e </a:t>
            </a:r>
            <a:r>
              <a:rPr lang="pt-BR" sz="2800" dirty="0" smtClean="0"/>
              <a:t>sendo necessária </a:t>
            </a:r>
            <a:r>
              <a:rPr lang="pt-BR" sz="2800" dirty="0"/>
              <a:t>grandes produções para compensar o investimento; </a:t>
            </a:r>
          </a:p>
          <a:p>
            <a:pPr algn="just">
              <a:lnSpc>
                <a:spcPct val="150000"/>
              </a:lnSpc>
            </a:pPr>
            <a:r>
              <a:rPr lang="pt-BR" sz="2800" dirty="0"/>
              <a:t>Tamanho e formato limitado das peças; </a:t>
            </a:r>
          </a:p>
          <a:p>
            <a:pPr algn="just">
              <a:lnSpc>
                <a:spcPct val="150000"/>
              </a:lnSpc>
            </a:pPr>
            <a:r>
              <a:rPr lang="pt-BR" sz="2800" dirty="0"/>
              <a:t>Impede processo posterior de </a:t>
            </a:r>
            <a:r>
              <a:rPr lang="pt-BR" sz="2800" dirty="0" smtClean="0"/>
              <a:t>soldagem.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82485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Comparação com outros métodos</a:t>
            </a:r>
            <a:endParaRPr lang="pt-BR" sz="3600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10" y="1916832"/>
            <a:ext cx="8301837" cy="4176463"/>
          </a:xfrm>
        </p:spPr>
      </p:pic>
    </p:spTree>
    <p:extLst>
      <p:ext uri="{BB962C8B-B14F-4D97-AF65-F5344CB8AC3E}">
        <p14:creationId xmlns:p14="http://schemas.microsoft.com/office/powerpoint/2010/main" val="283582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Aplicações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lnSpc>
                <a:spcPct val="150000"/>
              </a:lnSpc>
            </a:pPr>
            <a:r>
              <a:rPr lang="pt-BR" dirty="0"/>
              <a:t>Filtros  </a:t>
            </a:r>
            <a:r>
              <a:rPr lang="pt-BR" dirty="0" err="1"/>
              <a:t>sinterizados</a:t>
            </a:r>
            <a:r>
              <a:rPr lang="pt-BR" dirty="0"/>
              <a:t>; </a:t>
            </a:r>
          </a:p>
          <a:p>
            <a:pPr>
              <a:lnSpc>
                <a:spcPct val="150000"/>
              </a:lnSpc>
            </a:pPr>
            <a:r>
              <a:rPr lang="pt-BR" dirty="0"/>
              <a:t>Mancais  </a:t>
            </a:r>
            <a:r>
              <a:rPr lang="pt-BR" dirty="0" err="1"/>
              <a:t>autolubrificantes</a:t>
            </a:r>
            <a:r>
              <a:rPr lang="pt-BR" dirty="0"/>
              <a:t>; </a:t>
            </a:r>
          </a:p>
          <a:p>
            <a:pPr>
              <a:lnSpc>
                <a:spcPct val="150000"/>
              </a:lnSpc>
            </a:pPr>
            <a:r>
              <a:rPr lang="pt-BR" dirty="0"/>
              <a:t>Próteses (Ti-6Al-4V e Ti-6Al-7Nb); </a:t>
            </a:r>
          </a:p>
          <a:p>
            <a:pPr>
              <a:lnSpc>
                <a:spcPct val="150000"/>
              </a:lnSpc>
            </a:pPr>
            <a:r>
              <a:rPr lang="pt-BR" dirty="0"/>
              <a:t>Discos de freio e embreagem; </a:t>
            </a:r>
          </a:p>
          <a:p>
            <a:pPr>
              <a:lnSpc>
                <a:spcPct val="150000"/>
              </a:lnSpc>
            </a:pPr>
            <a:r>
              <a:rPr lang="pt-BR" dirty="0"/>
              <a:t>Metal </a:t>
            </a:r>
            <a:r>
              <a:rPr lang="pt-BR" dirty="0" smtClean="0"/>
              <a:t>duro</a:t>
            </a:r>
            <a:r>
              <a:rPr lang="pt-BR" dirty="0"/>
              <a:t>.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385" y="404664"/>
            <a:ext cx="2395537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181" y="4581128"/>
            <a:ext cx="277177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349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pPr algn="just"/>
            <a:r>
              <a:rPr lang="pt-BR" sz="1900" dirty="0"/>
              <a:t>http://</a:t>
            </a:r>
            <a:r>
              <a:rPr lang="pt-BR" sz="1900" dirty="0" smtClean="0"/>
              <a:t>www.metalurgiadopo.com.br</a:t>
            </a:r>
          </a:p>
          <a:p>
            <a:pPr algn="just"/>
            <a:r>
              <a:rPr lang="pt-BR" sz="1900" dirty="0" smtClean="0"/>
              <a:t>Vicente </a:t>
            </a:r>
            <a:r>
              <a:rPr lang="pt-BR" sz="1900" dirty="0" err="1"/>
              <a:t>Chiaverini</a:t>
            </a:r>
            <a:r>
              <a:rPr lang="pt-BR" sz="1900" dirty="0"/>
              <a:t>; Metalurgia do Pó: Técnica e Produtos – 3ª Edição, São Paulo, </a:t>
            </a:r>
            <a:r>
              <a:rPr lang="pt-BR" sz="1900" dirty="0" smtClean="0"/>
              <a:t>1992</a:t>
            </a:r>
            <a:r>
              <a:rPr lang="pt-BR" sz="1900" dirty="0"/>
              <a:t> </a:t>
            </a:r>
          </a:p>
          <a:p>
            <a:pPr algn="just"/>
            <a:r>
              <a:rPr lang="pt-BR" sz="1900" dirty="0" smtClean="0"/>
              <a:t>Vinicius </a:t>
            </a:r>
            <a:r>
              <a:rPr lang="pt-BR" sz="1900" dirty="0"/>
              <a:t>André Rodrigues Henriques; Titânio no Brasil - São Paulo: Associação Brasileira de Metalurgia e Materiais, 2008.  </a:t>
            </a:r>
          </a:p>
          <a:p>
            <a:pPr algn="just" fontAlgn="base"/>
            <a:r>
              <a:rPr lang="en-US" sz="1900" dirty="0" smtClean="0"/>
              <a:t>V.A.R </a:t>
            </a:r>
            <a:r>
              <a:rPr lang="en-US" sz="1900" dirty="0" err="1"/>
              <a:t>Henriques</a:t>
            </a:r>
            <a:r>
              <a:rPr lang="en-US" sz="1900" dirty="0"/>
              <a:t>; H.R.Z </a:t>
            </a:r>
            <a:r>
              <a:rPr lang="en-US" sz="1900" dirty="0" err="1"/>
              <a:t>Sandim</a:t>
            </a:r>
            <a:r>
              <a:rPr lang="en-US" sz="1900" dirty="0"/>
              <a:t>; G.C Coelho;</a:t>
            </a:r>
            <a:r>
              <a:rPr lang="en-US" sz="1900" baseline="30000" dirty="0"/>
              <a:t> </a:t>
            </a:r>
            <a:r>
              <a:rPr lang="en-US" sz="1900" dirty="0"/>
              <a:t>C.R.M da Silva Microstructural evolution during hot pressing of the blended elemental Ti–6%Al–7%Nb alloy </a:t>
            </a:r>
            <a:r>
              <a:rPr lang="pt-BR" sz="1900" dirty="0" smtClean="0">
                <a:hlinkClick r:id="rId2" tooltip="Go to Biomaterials on SciVerse ScienceDirect"/>
              </a:rPr>
              <a:t>Biomaterials</a:t>
            </a:r>
            <a:r>
              <a:rPr lang="pt-BR" sz="1900" dirty="0" smtClean="0"/>
              <a:t> </a:t>
            </a:r>
            <a:r>
              <a:rPr lang="en-US" sz="1900" dirty="0">
                <a:hlinkClick r:id="rId3" tooltip="Go to table of contents for this volume/issue"/>
              </a:rPr>
              <a:t>Volume 24, Issue 8</a:t>
            </a:r>
            <a:r>
              <a:rPr lang="en-US" sz="1900" dirty="0"/>
              <a:t>, April 2003, Pages 1519–1524 </a:t>
            </a:r>
            <a:endParaRPr lang="pt-BR" sz="1900" dirty="0"/>
          </a:p>
          <a:p>
            <a:pPr algn="just" fontAlgn="base"/>
            <a:r>
              <a:rPr lang="en-US" sz="1900" dirty="0" smtClean="0"/>
              <a:t>BARIL</a:t>
            </a:r>
            <a:r>
              <a:rPr lang="en-US" sz="1900" dirty="0"/>
              <a:t>, E.; LEFEBVRE, L. P.; THOMAS, Y. Interstitial elements in titanium powder metallurgy: sources and control. Powder </a:t>
            </a:r>
            <a:r>
              <a:rPr lang="en-US" sz="1900" dirty="0" err="1"/>
              <a:t>Mettalurgy</a:t>
            </a:r>
            <a:r>
              <a:rPr lang="en-US" sz="1900" dirty="0"/>
              <a:t>, v. 54, n. 3, p. 183- 187, 2011.</a:t>
            </a:r>
            <a:endParaRPr lang="pt-BR" sz="1900" dirty="0"/>
          </a:p>
          <a:p>
            <a:pPr algn="just"/>
            <a:r>
              <a:rPr lang="pt-BR" sz="1900" dirty="0" smtClean="0"/>
              <a:t>Processos </a:t>
            </a:r>
            <a:r>
              <a:rPr lang="pt-BR" sz="1900" dirty="0"/>
              <a:t>de Fabricação: METALURGIA DO PÓ E O FUTURO DA INDÚSTRIA, Norberto Moro,  André </a:t>
            </a:r>
            <a:r>
              <a:rPr lang="pt-BR" sz="1900" dirty="0" err="1"/>
              <a:t>Paegle</a:t>
            </a:r>
            <a:r>
              <a:rPr lang="pt-BR" sz="1900" dirty="0"/>
              <a:t> Auras – Florianópolis, </a:t>
            </a:r>
            <a:r>
              <a:rPr lang="pt-BR" sz="1900" dirty="0" smtClean="0"/>
              <a:t>2007</a:t>
            </a:r>
            <a:endParaRPr lang="pt-BR" sz="1900" dirty="0"/>
          </a:p>
        </p:txBody>
      </p:sp>
    </p:spTree>
    <p:extLst>
      <p:ext uri="{BB962C8B-B14F-4D97-AF65-F5344CB8AC3E}">
        <p14:creationId xmlns:p14="http://schemas.microsoft.com/office/powerpoint/2010/main" val="142514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Obrigado!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0157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Produção de </a:t>
            </a:r>
            <a:r>
              <a:rPr lang="en-US" dirty="0" err="1" smtClean="0"/>
              <a:t>pós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  <a:defRPr/>
            </a:pPr>
            <a:r>
              <a:rPr lang="pt-BR" dirty="0"/>
              <a:t>A matéria – prima na metalurgia do pó é um fator </a:t>
            </a:r>
            <a:r>
              <a:rPr lang="pt-BR" dirty="0" smtClean="0"/>
              <a:t>fundamental</a:t>
            </a:r>
            <a:endParaRPr lang="pt-BR" dirty="0"/>
          </a:p>
          <a:p>
            <a:pPr algn="just">
              <a:lnSpc>
                <a:spcPct val="110000"/>
              </a:lnSpc>
              <a:defRPr/>
            </a:pPr>
            <a:r>
              <a:rPr lang="pt-BR" dirty="0" smtClean="0"/>
              <a:t>É </a:t>
            </a:r>
            <a:r>
              <a:rPr lang="pt-BR" dirty="0"/>
              <a:t>extremamente necessário um controle rigoroso da produção dos pós, para que suas propriedades e características sejam determinadas e controladas com precisão. </a:t>
            </a:r>
          </a:p>
          <a:p>
            <a:pPr algn="just">
              <a:lnSpc>
                <a:spcPct val="110000"/>
              </a:lnSpc>
              <a:defRPr/>
            </a:pPr>
            <a:r>
              <a:rPr lang="pt-BR" dirty="0" smtClean="0"/>
              <a:t>É </a:t>
            </a:r>
            <a:r>
              <a:rPr lang="pt-BR" dirty="0"/>
              <a:t>considerado um pó uma partícula menor que 500 </a:t>
            </a:r>
            <a:r>
              <a:rPr lang="pt-BR" dirty="0" err="1"/>
              <a:t>microns</a:t>
            </a:r>
            <a:r>
              <a:rPr lang="pt-BR" dirty="0"/>
              <a:t>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86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Produção de </a:t>
            </a:r>
            <a:r>
              <a:rPr lang="en-US" dirty="0" err="1" smtClean="0"/>
              <a:t>pós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pt-BR" dirty="0"/>
              <a:t>A qualidade do pó metálico está relacionada com o seu processo de obtenção. Os métodos de fabricação dos pós podem ser classificados nas seguintes classes:</a:t>
            </a:r>
          </a:p>
          <a:p>
            <a:pPr>
              <a:lnSpc>
                <a:spcPct val="120000"/>
              </a:lnSpc>
              <a:defRPr/>
            </a:pPr>
            <a:r>
              <a:rPr lang="pt-BR" dirty="0" smtClean="0"/>
              <a:t>Reações </a:t>
            </a:r>
            <a:r>
              <a:rPr lang="pt-BR" dirty="0"/>
              <a:t>químicas e decomposição</a:t>
            </a:r>
          </a:p>
          <a:p>
            <a:pPr>
              <a:lnSpc>
                <a:spcPct val="120000"/>
              </a:lnSpc>
              <a:defRPr/>
            </a:pPr>
            <a:r>
              <a:rPr lang="pt-BR" dirty="0"/>
              <a:t>Atomização de metais fundidos</a:t>
            </a:r>
          </a:p>
          <a:p>
            <a:pPr>
              <a:lnSpc>
                <a:spcPct val="120000"/>
              </a:lnSpc>
              <a:defRPr/>
            </a:pPr>
            <a:r>
              <a:rPr lang="pt-BR" dirty="0"/>
              <a:t>Deposição </a:t>
            </a:r>
            <a:r>
              <a:rPr lang="pt-BR" dirty="0" smtClean="0"/>
              <a:t>Eletrolítica</a:t>
            </a:r>
          </a:p>
          <a:p>
            <a:pPr>
              <a:lnSpc>
                <a:spcPct val="120000"/>
              </a:lnSpc>
              <a:defRPr/>
            </a:pPr>
            <a:r>
              <a:rPr lang="pt-BR" dirty="0" smtClean="0"/>
              <a:t>Processamento </a:t>
            </a:r>
            <a:r>
              <a:rPr lang="pt-BR" dirty="0"/>
              <a:t>mecânico de materiais sólidos</a:t>
            </a:r>
          </a:p>
          <a:p>
            <a:pPr marL="3175" indent="-3175" algn="just">
              <a:lnSpc>
                <a:spcPct val="120000"/>
              </a:lnSpc>
              <a:buNone/>
              <a:defRPr/>
            </a:pPr>
            <a:r>
              <a:rPr lang="pt-BR" dirty="0" smtClean="0"/>
              <a:t>Um </a:t>
            </a:r>
            <a:r>
              <a:rPr lang="pt-BR" dirty="0"/>
              <a:t>pó metálico pode ser produzido por mais de um método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86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Produção de </a:t>
            </a:r>
            <a:r>
              <a:rPr lang="en-US" dirty="0" err="1"/>
              <a:t>pós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175" indent="-3175" algn="ctr">
              <a:buNone/>
            </a:pPr>
            <a:r>
              <a:rPr lang="pt-BR" sz="3200" b="1" dirty="0"/>
              <a:t>Metalurgia do Pó do </a:t>
            </a:r>
            <a:r>
              <a:rPr lang="pt-BR" sz="3200" b="1" dirty="0" smtClean="0"/>
              <a:t>Titânio</a:t>
            </a:r>
          </a:p>
          <a:p>
            <a:pPr marL="3175" indent="-3175" algn="ctr">
              <a:buNone/>
            </a:pPr>
            <a:endParaRPr lang="pt-BR" sz="3200" dirty="0"/>
          </a:p>
          <a:p>
            <a:pPr marL="3175" indent="-3175" algn="ctr">
              <a:buNone/>
            </a:pPr>
            <a:r>
              <a:rPr lang="pt-BR" sz="2800" b="1" dirty="0"/>
              <a:t>Processos de Produção de Ligas de Titânio por Metalurgia do Pó</a:t>
            </a:r>
            <a:endParaRPr lang="pt-BR" sz="2800" dirty="0"/>
          </a:p>
          <a:p>
            <a:pPr marL="3175" indent="-3175" algn="just">
              <a:buNone/>
            </a:pPr>
            <a:r>
              <a:rPr lang="pt-BR" sz="3200" dirty="0"/>
              <a:t>	Uma variedade de ligas de titânio pode ser obtida por metalurgia do pó, entre as quais:</a:t>
            </a:r>
          </a:p>
          <a:p>
            <a:r>
              <a:rPr lang="pt-BR" sz="3200" dirty="0"/>
              <a:t> Ti-6Al-4V,</a:t>
            </a:r>
          </a:p>
          <a:p>
            <a:r>
              <a:rPr lang="pt-BR" sz="3200" dirty="0"/>
              <a:t> Ti-6Al-6V-2Sn, </a:t>
            </a:r>
          </a:p>
          <a:p>
            <a:r>
              <a:rPr lang="pt-BR" sz="3200" dirty="0"/>
              <a:t>Ti-10V-2Fe-3Al, </a:t>
            </a:r>
          </a:p>
          <a:p>
            <a:r>
              <a:rPr lang="pt-BR" sz="3200" dirty="0"/>
              <a:t>Ti-6Al-2Sn-4Zr-2Mo </a:t>
            </a:r>
          </a:p>
          <a:p>
            <a:r>
              <a:rPr lang="pt-BR" sz="3200" dirty="0"/>
              <a:t> </a:t>
            </a:r>
            <a:r>
              <a:rPr lang="pt-BR" sz="3200" dirty="0" smtClean="0"/>
              <a:t>Ti-6Al-2Sn-4Zr-6Mo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586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Produção de </a:t>
            </a:r>
            <a:r>
              <a:rPr lang="en-US" dirty="0" err="1"/>
              <a:t>pós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2"/>
            <a:ext cx="7467600" cy="2260845"/>
          </a:xfrm>
        </p:spPr>
        <p:txBody>
          <a:bodyPr>
            <a:normAutofit fontScale="85000" lnSpcReduction="20000"/>
          </a:bodyPr>
          <a:lstStyle/>
          <a:p>
            <a:pPr marL="36576" indent="0" algn="just">
              <a:lnSpc>
                <a:spcPct val="120000"/>
              </a:lnSpc>
              <a:buNone/>
            </a:pPr>
            <a:r>
              <a:rPr lang="pt-BR" sz="3200" dirty="0"/>
              <a:t>Porém, cerca de 90 % dos esforços de desenvolvimento de metalurgia do pó se concentram na liga Ti-6Al-4V, embora seja crescente o desenvolvimento da liga Ti-10V-2Fe-3Al</a:t>
            </a:r>
            <a:r>
              <a:rPr lang="pt-BR" sz="3200" dirty="0" smtClean="0"/>
              <a:t>.</a:t>
            </a:r>
            <a:endParaRPr lang="pt-BR" sz="3200" dirty="0"/>
          </a:p>
        </p:txBody>
      </p:sp>
      <p:pic>
        <p:nvPicPr>
          <p:cNvPr id="4" name="Imagem 3" descr="aero turbi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861048"/>
            <a:ext cx="4857750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a">
  <a:themeElements>
    <a:clrScheme name="Elementa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Técnic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écnic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1450</TotalTime>
  <Words>2321</Words>
  <Application>Microsoft Office PowerPoint</Application>
  <PresentationFormat>Apresentação na tela (4:3)</PresentationFormat>
  <Paragraphs>247</Paragraphs>
  <Slides>59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59</vt:i4>
      </vt:variant>
    </vt:vector>
  </HeadingPairs>
  <TitlesOfParts>
    <vt:vector size="60" baseType="lpstr">
      <vt:lpstr>Técnica</vt:lpstr>
      <vt:lpstr>Metalurgia do pó</vt:lpstr>
      <vt:lpstr>Sumário</vt:lpstr>
      <vt:lpstr>Introdução</vt:lpstr>
      <vt:lpstr>Breve histórico</vt:lpstr>
      <vt:lpstr>O processo de produção da metalurgia do pó envolve quatro etapas fundamentais: a obtenção dos pós, a mistura, a compactação e a sinterização.</vt:lpstr>
      <vt:lpstr>Produção de pós</vt:lpstr>
      <vt:lpstr>Produção de pós</vt:lpstr>
      <vt:lpstr>Produção de pós</vt:lpstr>
      <vt:lpstr>Produção de pós</vt:lpstr>
      <vt:lpstr>Produção de pós</vt:lpstr>
      <vt:lpstr>Produção de pós</vt:lpstr>
      <vt:lpstr>Produção de pós</vt:lpstr>
      <vt:lpstr>Produção de pós</vt:lpstr>
      <vt:lpstr>Produção de pós</vt:lpstr>
      <vt:lpstr>Produção de pós</vt:lpstr>
      <vt:lpstr>Característica dos pós</vt:lpstr>
      <vt:lpstr>Característica dos pós</vt:lpstr>
      <vt:lpstr>Característica dos pós</vt:lpstr>
      <vt:lpstr>Característica dos pós</vt:lpstr>
      <vt:lpstr>Característica dos pós</vt:lpstr>
      <vt:lpstr>Característica dos pós</vt:lpstr>
      <vt:lpstr>Característica dos pós</vt:lpstr>
      <vt:lpstr>Característica dos pós</vt:lpstr>
      <vt:lpstr>Característica dos pós</vt:lpstr>
      <vt:lpstr>Mistura, homogeneização e lubrificação dos pós</vt:lpstr>
      <vt:lpstr>Compactação</vt:lpstr>
      <vt:lpstr>Compactação</vt:lpstr>
      <vt:lpstr>Compactação</vt:lpstr>
      <vt:lpstr>Compactação</vt:lpstr>
      <vt:lpstr>Compactação a frio</vt:lpstr>
      <vt:lpstr>Prensagem uniaxial a frio</vt:lpstr>
      <vt:lpstr>Prensagem uniaxial a frio</vt:lpstr>
      <vt:lpstr>Prensagem isostática a frio</vt:lpstr>
      <vt:lpstr>Prensagem isostática a frio</vt:lpstr>
      <vt:lpstr>Prensagem uniaxial a quente</vt:lpstr>
      <vt:lpstr>Prensagem uniaxial a quente</vt:lpstr>
      <vt:lpstr> Prensagem isostática a quente (HIP)</vt:lpstr>
      <vt:lpstr> Prensagem isostática a quente (HIP)</vt:lpstr>
      <vt:lpstr>Sinterização</vt:lpstr>
      <vt:lpstr>Sinterização</vt:lpstr>
      <vt:lpstr>Sinterização</vt:lpstr>
      <vt:lpstr>Controle das variáveis: Temperatura</vt:lpstr>
      <vt:lpstr>Controle das variáveis: Tempo de aquecimento</vt:lpstr>
      <vt:lpstr>Controle das variáveis: Controle da atmosfera</vt:lpstr>
      <vt:lpstr>Zonas de operação</vt:lpstr>
      <vt:lpstr>Contração do compactado</vt:lpstr>
      <vt:lpstr>Operações secundárias</vt:lpstr>
      <vt:lpstr>Exemplos de operações secundárias:</vt:lpstr>
      <vt:lpstr>Exemplos de operações secundárias:</vt:lpstr>
      <vt:lpstr>Exemplos de operações secundárias:</vt:lpstr>
      <vt:lpstr>Exemplos de operações secundárias:</vt:lpstr>
      <vt:lpstr>Exemplos de operações secundárias:</vt:lpstr>
      <vt:lpstr>Exemplos de operações secundárias:</vt:lpstr>
      <vt:lpstr>Vantagens</vt:lpstr>
      <vt:lpstr>Desvantagens</vt:lpstr>
      <vt:lpstr>Comparação com outros métodos</vt:lpstr>
      <vt:lpstr>Aplicações</vt:lpstr>
      <vt:lpstr>Referências</vt:lpstr>
      <vt:lpstr>Obrigado!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Metalurgia do pó</dc:title>
  <dc:creator>Barbis</dc:creator>
  <cp:lastModifiedBy>Gilberto</cp:lastModifiedBy>
  <cp:revision>66</cp:revision>
  <dcterms:created xsi:type="dcterms:W3CDTF">2012-06-21T06:15:01Z</dcterms:created>
  <dcterms:modified xsi:type="dcterms:W3CDTF">2012-06-27T20:57:03Z</dcterms:modified>
</cp:coreProperties>
</file>