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7" r:id="rId3"/>
    <p:sldId id="278" r:id="rId4"/>
    <p:sldId id="257" r:id="rId5"/>
    <p:sldId id="264" r:id="rId6"/>
    <p:sldId id="279" r:id="rId7"/>
    <p:sldId id="263" r:id="rId8"/>
    <p:sldId id="280" r:id="rId9"/>
    <p:sldId id="258" r:id="rId10"/>
    <p:sldId id="259" r:id="rId11"/>
    <p:sldId id="260" r:id="rId12"/>
    <p:sldId id="261" r:id="rId13"/>
    <p:sldId id="262" r:id="rId14"/>
    <p:sldId id="288" r:id="rId15"/>
    <p:sldId id="290" r:id="rId16"/>
    <p:sldId id="291" r:id="rId17"/>
    <p:sldId id="292" r:id="rId18"/>
    <p:sldId id="293" r:id="rId19"/>
    <p:sldId id="294" r:id="rId20"/>
    <p:sldId id="295" r:id="rId21"/>
    <p:sldId id="296" r:id="rId22"/>
    <p:sldId id="281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750C01-E839-47C4-BDDF-11E59C7C58EA}" type="datetimeFigureOut">
              <a:rPr lang="pt-BR" smtClean="0"/>
              <a:pPr/>
              <a:t>01/06/2012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804B72-E95D-4534-B0F6-09AC8ECCC1E6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4/48/Firenze.Loggia.Perseus0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3000" dirty="0" smtClean="0"/>
              <a:t>Método de fundição po</a:t>
            </a:r>
            <a:r>
              <a:rPr lang="pt-BR" sz="3000" dirty="0" smtClean="0"/>
              <a:t>r cera perdida</a:t>
            </a:r>
            <a:endParaRPr lang="pt-BR" sz="3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3400" y="4484712"/>
            <a:ext cx="7854696" cy="1752600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>
                <a:latin typeface="Calibri" pitchFamily="34" charset="0"/>
                <a:cs typeface="Calibri" pitchFamily="34" charset="0"/>
              </a:rPr>
              <a:t>Deise 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Shibata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BR" dirty="0" smtClean="0">
                <a:latin typeface="Calibri" pitchFamily="34" charset="0"/>
                <a:cs typeface="Calibri" pitchFamily="34" charset="0"/>
              </a:rPr>
              <a:t>Luana Vicente do Nascimento </a:t>
            </a:r>
          </a:p>
          <a:p>
            <a:r>
              <a:rPr lang="pt-BR" dirty="0" smtClean="0">
                <a:latin typeface="Calibri" pitchFamily="34" charset="0"/>
                <a:cs typeface="Calibri" pitchFamily="34" charset="0"/>
              </a:rPr>
              <a:t>Mirian Cobra Branco </a:t>
            </a:r>
          </a:p>
          <a:p>
            <a:r>
              <a:rPr lang="pt-BR" dirty="0" smtClean="0">
                <a:latin typeface="Calibri" pitchFamily="34" charset="0"/>
                <a:cs typeface="Calibri" pitchFamily="34" charset="0"/>
              </a:rPr>
              <a:t>Natalia Maia 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Sesma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BR" dirty="0" smtClean="0">
                <a:latin typeface="Calibri" pitchFamily="34" charset="0"/>
                <a:cs typeface="Calibri" pitchFamily="34" charset="0"/>
              </a:rPr>
              <a:t>Natasha 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Puntschart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pt-BR" dirty="0" smtClean="0">
                <a:latin typeface="Calibri" pitchFamily="34" charset="0"/>
                <a:cs typeface="Calibri" pitchFamily="34" charset="0"/>
              </a:rPr>
              <a:t>Silas </a:t>
            </a:r>
            <a:r>
              <a:rPr lang="pt-BR" dirty="0" err="1" smtClean="0">
                <a:latin typeface="Calibri" pitchFamily="34" charset="0"/>
                <a:cs typeface="Calibri" pitchFamily="34" charset="0"/>
              </a:rPr>
              <a:t>Rana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 Rosa de Campos</a:t>
            </a:r>
            <a:r>
              <a:rPr lang="pt-BR" dirty="0" smtClean="0"/>
              <a:t> 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37" y="3717032"/>
            <a:ext cx="2608263" cy="28443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789040"/>
            <a:ext cx="2571750" cy="27363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5557" y="1340768"/>
            <a:ext cx="3331263" cy="28803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6874" y="4375720"/>
            <a:ext cx="3555359" cy="22936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07504" y="1268760"/>
            <a:ext cx="5184576" cy="20250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73224" rIns="90000" bIns="45000"/>
          <a:lstStyle/>
          <a:p>
            <a:pPr indent="-323850">
              <a:spcBef>
                <a:spcPct val="20000"/>
              </a:spcBef>
              <a:spcAft>
                <a:spcPts val="600"/>
              </a:spcAft>
              <a:buSzPct val="4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 err="1">
                <a:latin typeface="Calibri" pitchFamily="34" charset="0"/>
                <a:cs typeface="Calibri" pitchFamily="34" charset="0"/>
              </a:rPr>
              <a:t>Superligas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de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níquel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lvl="1" indent="-323850">
              <a:spcBef>
                <a:spcPct val="20000"/>
              </a:spcBef>
              <a:spcAft>
                <a:spcPts val="600"/>
              </a:spcAft>
              <a:buSzPct val="4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Matriz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de Ni (γ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– CFC)</a:t>
            </a:r>
          </a:p>
          <a:p>
            <a:pPr lvl="1" indent="-323850">
              <a:spcBef>
                <a:spcPct val="20000"/>
              </a:spcBef>
              <a:spcAft>
                <a:spcPts val="600"/>
              </a:spcAft>
              <a:buSzPct val="4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Co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Fe, Mo, W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dissolvidos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em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solução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sólida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lvl="1" indent="-323850">
              <a:spcBef>
                <a:spcPct val="20000"/>
              </a:spcBef>
              <a:spcAft>
                <a:spcPts val="600"/>
              </a:spcAft>
              <a:buSzPct val="4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Precipitados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de  γ'-Ni3Al, Ti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distribuídos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de forma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coerente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Palhetas de Turbinas Aeronáuticas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9011"/>
            <a:ext cx="3849592" cy="39971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825" y="1021706"/>
            <a:ext cx="4285183" cy="420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Palhetas de Turbinas Aeronáuticas</a:t>
            </a:r>
            <a:endParaRPr lang="pt-BR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17231" y="5342186"/>
            <a:ext cx="7987217" cy="8951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4404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A) Fundição </a:t>
            </a:r>
            <a:r>
              <a:rPr lang="pt-BR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convencional, grãos cristalinos distribuídos </a:t>
            </a: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aleatoriamente;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B) Fundição </a:t>
            </a:r>
            <a:r>
              <a:rPr lang="pt-BR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por cera perdida, grãos colunares </a:t>
            </a: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alongados;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C) Fundição por cera perdida monocristal</a:t>
            </a:r>
            <a:endParaRPr lang="pt-BR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Palhetas de Turbinas Aeronáuticas</a:t>
            </a:r>
            <a:endParaRPr lang="pt-B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49394"/>
          <a:stretch>
            <a:fillRect/>
          </a:stretch>
        </p:blipFill>
        <p:spPr bwMode="auto">
          <a:xfrm>
            <a:off x="5796136" y="1628801"/>
            <a:ext cx="2304255" cy="460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97335"/>
            <a:ext cx="3959225" cy="5408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Palhetas de Turbinas Aeronáuticas</a:t>
            </a:r>
            <a:endParaRPr lang="pt-BR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155" y="1414463"/>
            <a:ext cx="8569325" cy="5138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691" y="1311016"/>
            <a:ext cx="6860685" cy="499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880320" y="6309320"/>
            <a:ext cx="3347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Esquema do processo de fundição por cera perdida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23850">
              <a:buClrTx/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600" dirty="0" smtClean="0">
                <a:latin typeface="Calibri" pitchFamily="34" charset="0"/>
                <a:cs typeface="Calibri" pitchFamily="34" charset="0"/>
              </a:rPr>
              <a:t>Produção </a:t>
            </a:r>
            <a:r>
              <a:rPr lang="pt-BR" sz="3600" dirty="0">
                <a:latin typeface="Calibri" pitchFamily="34" charset="0"/>
                <a:cs typeface="Calibri" pitchFamily="34" charset="0"/>
              </a:rPr>
              <a:t>do modelo </a:t>
            </a:r>
            <a:endParaRPr lang="pt-BR" sz="3600" dirty="0" smtClean="0">
              <a:latin typeface="Calibri" pitchFamily="34" charset="0"/>
              <a:cs typeface="Calibri" pitchFamily="34" charset="0"/>
            </a:endParaRPr>
          </a:p>
          <a:p>
            <a:pPr indent="-323850">
              <a:buClrTx/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sz="2800" dirty="0">
              <a:latin typeface="Calibri" pitchFamily="34" charset="0"/>
              <a:cs typeface="Calibri" pitchFamily="34" charset="0"/>
            </a:endParaRP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Nessa etapa, é feita a injeção de uma cera pastosa em uma matriz metálica.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A cera utilizada deve ter propriedades específicas para a posterior produção do molde.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A produção desse modelo deve atender as especificações do produto final.</a:t>
            </a:r>
            <a:endParaRPr lang="pt-BR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664296"/>
          </a:xfrm>
        </p:spPr>
        <p:txBody>
          <a:bodyPr>
            <a:normAutofit/>
          </a:bodyPr>
          <a:lstStyle/>
          <a:p>
            <a:pPr indent="-323850">
              <a:buClrTx/>
              <a:buSzPct val="45000"/>
              <a:buFont typeface="Wingdings 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Produção </a:t>
            </a:r>
            <a:r>
              <a:rPr lang="pt-BR" sz="2800" dirty="0">
                <a:latin typeface="Calibri" pitchFamily="34" charset="0"/>
                <a:cs typeface="Calibri" pitchFamily="34" charset="0"/>
              </a:rPr>
              <a:t>do molde 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sz="2000" dirty="0" smtClean="0">
              <a:latin typeface="Calibri" pitchFamily="34" charset="0"/>
              <a:cs typeface="Calibri" pitchFamily="34" charset="0"/>
            </a:endParaRP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A </a:t>
            </a:r>
            <a:r>
              <a:rPr lang="pt-BR" sz="2000" dirty="0">
                <a:latin typeface="Calibri" pitchFamily="34" charset="0"/>
                <a:cs typeface="Calibri" pitchFamily="34" charset="0"/>
              </a:rPr>
              <a:t>partir do modelo em cera, 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são depositadas camadas sucessivas de material cerâmico de granulometrias diferentes, até atender a resistência necessária para a solidificação do metal. 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Essas deposições são feitas por imersão ou aspersão.</a:t>
            </a:r>
            <a:endParaRPr lang="pt-BR" sz="2000" dirty="0">
              <a:latin typeface="Calibri" pitchFamily="34" charset="0"/>
              <a:cs typeface="Calibri" pitchFamily="34" charset="0"/>
            </a:endParaRPr>
          </a:p>
          <a:p>
            <a:endParaRPr lang="pt-B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186386"/>
            <a:ext cx="46196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232870"/>
            <a:ext cx="2066925" cy="214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293096"/>
            <a:ext cx="2152650" cy="21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3384376" y="6444044"/>
            <a:ext cx="2195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Cachos dos moldes cerâmicos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389120"/>
          </a:xfrm>
        </p:spPr>
        <p:txBody>
          <a:bodyPr>
            <a:normAutofit/>
          </a:bodyPr>
          <a:lstStyle/>
          <a:p>
            <a:pPr indent="-323850">
              <a:buClrTx/>
              <a:buSzPct val="45000"/>
              <a:buFont typeface="Wingdings 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err="1" smtClean="0">
                <a:latin typeface="Calibri" pitchFamily="34" charset="0"/>
                <a:cs typeface="Calibri" pitchFamily="34" charset="0"/>
              </a:rPr>
              <a:t>Deceragem</a:t>
            </a:r>
            <a:r>
              <a:rPr lang="pt-BR" sz="2800" dirty="0" smtClean="0">
                <a:latin typeface="Calibri" pitchFamily="34" charset="0"/>
                <a:cs typeface="Calibri" pitchFamily="34" charset="0"/>
              </a:rPr>
              <a:t> e calcinação</a:t>
            </a:r>
          </a:p>
          <a:p>
            <a:pPr indent="-323850">
              <a:buClrTx/>
              <a:buSzPct val="45000"/>
              <a:buFont typeface="Wingdings 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sz="2800" dirty="0" smtClean="0">
              <a:latin typeface="Calibri" pitchFamily="34" charset="0"/>
              <a:cs typeface="Calibri" pitchFamily="34" charset="0"/>
            </a:endParaRP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Nesse processo a cera é retirada do molde por calor e pressão, geralmente em um autoclave.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A cera é retirada pela ação da gravidade.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Depois de retirada a cera, deve ser feita a calcinação para aumentar a resistência mecânica do molde</a:t>
            </a:r>
            <a:endParaRPr lang="pt-BR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3254" y="4527004"/>
            <a:ext cx="4514850" cy="185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584154"/>
            <a:ext cx="2371725" cy="172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3384376" y="6453336"/>
            <a:ext cx="2123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Cachos dos moldes cerâmicos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4136"/>
            <a:ext cx="8229600" cy="4389120"/>
          </a:xfrm>
        </p:spPr>
        <p:txBody>
          <a:bodyPr>
            <a:normAutofit/>
          </a:bodyPr>
          <a:lstStyle/>
          <a:p>
            <a:pPr indent="-323850">
              <a:buClrTx/>
              <a:buSzPct val="45000"/>
              <a:buFont typeface="Wingdings 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Vazamento </a:t>
            </a:r>
            <a:r>
              <a:rPr lang="pt-BR" sz="2800" dirty="0">
                <a:latin typeface="Calibri" pitchFamily="34" charset="0"/>
                <a:cs typeface="Calibri" pitchFamily="34" charset="0"/>
              </a:rPr>
              <a:t>do metal e retirada do </a:t>
            </a:r>
            <a:r>
              <a:rPr lang="pt-BR" sz="2800" dirty="0" smtClean="0">
                <a:latin typeface="Calibri" pitchFamily="34" charset="0"/>
                <a:cs typeface="Calibri" pitchFamily="34" charset="0"/>
              </a:rPr>
              <a:t>molde </a:t>
            </a:r>
          </a:p>
          <a:p>
            <a:pPr indent="-323850">
              <a:buClrTx/>
              <a:buSzPct val="45000"/>
              <a:buFont typeface="Wingdings 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sz="2800" dirty="0">
              <a:latin typeface="Calibri" pitchFamily="34" charset="0"/>
              <a:cs typeface="Calibri" pitchFamily="34" charset="0"/>
            </a:endParaRP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O material metálico é vertido no molde e após solidificação, o molde cerâmico é quebrado, geralmente por processo manual ou mecânico.</a:t>
            </a:r>
            <a:endParaRPr lang="pt-BR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922" y="3731995"/>
            <a:ext cx="1836910" cy="243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8960" y="3722712"/>
            <a:ext cx="434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2736304" y="6309320"/>
            <a:ext cx="363589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Cachos durante e após a solidificação do metal</a:t>
            </a: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Sumário</a:t>
            </a:r>
            <a:endParaRPr lang="pt-BR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64496"/>
          </a:xfrm>
        </p:spPr>
        <p:txBody>
          <a:bodyPr>
            <a:noAutofit/>
          </a:bodyPr>
          <a:lstStyle/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Histórico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Introdução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Palhetas de Turbinas Aeronáuticas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Processo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Vantagens e desvantagens do processo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Outras aplicações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Conclusão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592288"/>
          </a:xfrm>
        </p:spPr>
        <p:txBody>
          <a:bodyPr>
            <a:normAutofit lnSpcReduction="10000"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Na fabricação de palhetas de turbinas o processo de preenchimento do molde pelo metal líquido consiste </a:t>
            </a:r>
            <a:r>
              <a:rPr lang="pt-BR" sz="2400" dirty="0">
                <a:latin typeface="Calibri" pitchFamily="34" charset="0"/>
                <a:cs typeface="Calibri" pitchFamily="34" charset="0"/>
              </a:rPr>
              <a:t>na sucção do </a:t>
            </a:r>
            <a:r>
              <a:rPr lang="pt-BR" sz="2400" dirty="0" smtClean="0">
                <a:latin typeface="Calibri" pitchFamily="34" charset="0"/>
                <a:cs typeface="Calibri" pitchFamily="34" charset="0"/>
              </a:rPr>
              <a:t>metal através </a:t>
            </a:r>
            <a:r>
              <a:rPr lang="pt-BR" sz="2400" dirty="0">
                <a:latin typeface="Calibri" pitchFamily="34" charset="0"/>
                <a:cs typeface="Calibri" pitchFamily="34" charset="0"/>
              </a:rPr>
              <a:t>da diminuição da pressão ao redor do </a:t>
            </a:r>
            <a:r>
              <a:rPr lang="pt-BR" sz="2400" dirty="0" smtClean="0">
                <a:latin typeface="Calibri" pitchFamily="34" charset="0"/>
                <a:cs typeface="Calibri" pitchFamily="34" charset="0"/>
              </a:rPr>
              <a:t>molde, com isso,  o preenchimento de seções finas é favorecido.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Essa técnica é chamada de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vazamento CLA (Counter-gravity Low-pressure Casting)</a:t>
            </a:r>
            <a:endParaRPr lang="pt-BR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4585" t="31125" r="33869" b="31468"/>
          <a:stretch>
            <a:fillRect/>
          </a:stretch>
        </p:blipFill>
        <p:spPr bwMode="auto">
          <a:xfrm>
            <a:off x="2627784" y="3573016"/>
            <a:ext cx="41044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880320" y="6381328"/>
            <a:ext cx="320384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Comparação do Vazamento Convencional e CLA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6144"/>
            <a:ext cx="8229600" cy="2084864"/>
          </a:xfrm>
        </p:spPr>
        <p:txBody>
          <a:bodyPr>
            <a:normAutofit/>
          </a:bodyPr>
          <a:lstStyle/>
          <a:p>
            <a:pPr indent="-323850" algn="just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O processo de solidificação das palhetas é unidirecional, produzindo grãos colunares, no entanto, recentemente tem se produzido palhetas monocristalinas, garantindo maior resistência à fluência, devido ao uso em elevadas temperaturas.</a:t>
            </a:r>
            <a:endParaRPr lang="pt-BR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0475" r="13376"/>
          <a:stretch>
            <a:fillRect/>
          </a:stretch>
        </p:blipFill>
        <p:spPr bwMode="auto">
          <a:xfrm>
            <a:off x="827584" y="3475523"/>
            <a:ext cx="3024336" cy="31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1855" y="3933056"/>
            <a:ext cx="50006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1333271" y="6464369"/>
            <a:ext cx="1798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Solidificação unidirecional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335648" y="5816297"/>
            <a:ext cx="1972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Solidificação de monocristais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Processo</a:t>
            </a: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Vantagens e desvantagens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>
                <a:latin typeface="Calibri" pitchFamily="34" charset="0"/>
                <a:cs typeface="Calibri" pitchFamily="34" charset="0"/>
              </a:rPr>
              <a:t>Custo inicial baixo com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ferramental (conformação);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Técnicas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rápidas de produção do modelo;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Teste de viabilidade de produção;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Excelente acabamento superficial.</a:t>
            </a:r>
            <a:endParaRPr lang="pt-BR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295520"/>
            <a:ext cx="8229600" cy="2861672"/>
          </a:xfrm>
        </p:spPr>
        <p:txBody>
          <a:bodyPr/>
          <a:lstStyle/>
          <a:p>
            <a:pPr lvl="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600" dirty="0">
                <a:latin typeface="Calibri" pitchFamily="34" charset="0"/>
                <a:cs typeface="Calibri" pitchFamily="34" charset="0"/>
              </a:rPr>
              <a:t>Eliminação de </a:t>
            </a:r>
            <a:r>
              <a:rPr lang="pt-BR" sz="3600" dirty="0" smtClean="0">
                <a:latin typeface="Calibri" pitchFamily="34" charset="0"/>
                <a:cs typeface="Calibri" pitchFamily="34" charset="0"/>
              </a:rPr>
              <a:t>desperdícios:</a:t>
            </a:r>
          </a:p>
          <a:p>
            <a:pPr lvl="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600" dirty="0" smtClean="0">
                <a:latin typeface="Calibri" pitchFamily="34" charset="0"/>
                <a:cs typeface="Calibri" pitchFamily="34" charset="0"/>
              </a:rPr>
              <a:t>Obtenção de </a:t>
            </a:r>
            <a:r>
              <a:rPr lang="pt-BR" sz="3600" dirty="0">
                <a:latin typeface="Calibri" pitchFamily="34" charset="0"/>
                <a:cs typeface="Calibri" pitchFamily="34" charset="0"/>
              </a:rPr>
              <a:t>peças no tamanho </a:t>
            </a:r>
            <a:r>
              <a:rPr lang="pt-BR" sz="3600" dirty="0" smtClean="0">
                <a:latin typeface="Calibri" pitchFamily="34" charset="0"/>
                <a:cs typeface="Calibri" pitchFamily="34" charset="0"/>
              </a:rPr>
              <a:t>desejado (custos de material);</a:t>
            </a:r>
          </a:p>
          <a:p>
            <a:pPr lvl="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600" dirty="0" smtClean="0">
                <a:latin typeface="Calibri" pitchFamily="34" charset="0"/>
                <a:cs typeface="Calibri" pitchFamily="34" charset="0"/>
              </a:rPr>
              <a:t>Redução de usinagem (tempo).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67528"/>
            <a:ext cx="8229600" cy="3293720"/>
          </a:xfrm>
        </p:spPr>
        <p:txBody>
          <a:bodyPr/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>
                <a:latin typeface="Calibri" pitchFamily="34" charset="0"/>
                <a:cs typeface="Calibri" pitchFamily="34" charset="0"/>
              </a:rPr>
              <a:t>Flexibilidade e capacidade de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projeto: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Diversas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escolhas de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ligas;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Flexíveis configurações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internas e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externas;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Máxima liberdade de desenho e detalhes; 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Excelente reprodutibilidade.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57616"/>
          </a:xfrm>
        </p:spPr>
        <p:txBody>
          <a:bodyPr>
            <a:normAutofit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Solidificação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convencional </a:t>
            </a:r>
            <a:r>
              <a:rPr lang="pt-BR" sz="3200" dirty="0" smtClean="0">
                <a:latin typeface="Calibri" pitchFamily="34" charset="0"/>
                <a:cs typeface="Calibri" pitchFamily="34" charset="0"/>
                <a:sym typeface="Wingdings" pitchFamily="2" charset="2"/>
              </a:rPr>
              <a:t>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solidificação direcional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 (grãos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colunares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Aquecimento do conjunto molde-metal, com resfriamento direcional.</a:t>
            </a:r>
          </a:p>
          <a:p>
            <a:endParaRPr lang="pt-BR" dirty="0" smtClean="0"/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9406" y="4169030"/>
            <a:ext cx="421484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632862"/>
            <a:ext cx="3240360" cy="3095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46856" y="1484784"/>
            <a:ext cx="8229600" cy="2357616"/>
          </a:xfrm>
        </p:spPr>
        <p:txBody>
          <a:bodyPr>
            <a:normAutofit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Palhetas monocristalinas;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err="1" smtClean="0">
                <a:latin typeface="Calibri" pitchFamily="34" charset="0"/>
                <a:cs typeface="Calibri" pitchFamily="34" charset="0"/>
              </a:rPr>
              <a:t>Constricção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 no molde de forma a somente um cristal ultrapassar essa barreira;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Maximiza resistência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à 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fluência.</a:t>
            </a:r>
            <a:endParaRPr lang="pt-BR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447648"/>
            <a:ext cx="8229600" cy="917456"/>
          </a:xfrm>
        </p:spPr>
        <p:txBody>
          <a:bodyPr>
            <a:normAutofit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Dimensão das peças é limitada.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Desvantagens do processo</a:t>
            </a:r>
            <a:endParaRPr lang="pt-B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Outras aplicações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</a:t>
            </a:r>
            <a:endParaRPr lang="pt-B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Outras aplicações</a:t>
            </a:r>
            <a:endParaRPr lang="pt-BR" dirty="0"/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446856" y="2439536"/>
            <a:ext cx="8229600" cy="2357616"/>
          </a:xfrm>
        </p:spPr>
        <p:txBody>
          <a:bodyPr>
            <a:noAutofit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O processo de microfusão, ou fundição por cera perdida tem diversas outras aplicações industriais. Desde pequenas joias e </a:t>
            </a:r>
            <a:r>
              <a:rPr lang="pt-BR" sz="3200" dirty="0" err="1" smtClean="0">
                <a:latin typeface="Calibri" pitchFamily="34" charset="0"/>
                <a:cs typeface="Calibri" pitchFamily="34" charset="0"/>
              </a:rPr>
              <a:t>semi-joias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 até peças complexas para indústrias de mecânica pesada.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Outras aplicações</a:t>
            </a:r>
            <a:endParaRPr lang="pt-BR" dirty="0"/>
          </a:p>
        </p:txBody>
      </p:sp>
      <p:pic>
        <p:nvPicPr>
          <p:cNvPr id="5" name="Imagem 4" descr="Cfundica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2348880"/>
            <a:ext cx="4072711" cy="2880320"/>
          </a:xfrm>
          <a:prstGeom prst="rect">
            <a:avLst/>
          </a:prstGeom>
        </p:spPr>
      </p:pic>
      <p:pic>
        <p:nvPicPr>
          <p:cNvPr id="6" name="Imagem 5" descr="moldes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95219" y="1477491"/>
            <a:ext cx="3981238" cy="4831829"/>
          </a:xfrm>
          <a:prstGeom prst="rect">
            <a:avLst/>
          </a:prstGeom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3275856" y="6381328"/>
            <a:ext cx="22320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 i="1" dirty="0" smtClean="0">
                <a:latin typeface="Calibri" pitchFamily="34" charset="0"/>
              </a:rPr>
              <a:t>Confecção de joias e bijuterias</a:t>
            </a:r>
            <a:endParaRPr lang="pt-BR" sz="1200" i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Outras aplicações</a:t>
            </a:r>
            <a:endParaRPr lang="pt-BR" dirty="0"/>
          </a:p>
        </p:txBody>
      </p:sp>
      <p:pic>
        <p:nvPicPr>
          <p:cNvPr id="5" name="Imagem 4" descr="conexoe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552" y="2348880"/>
            <a:ext cx="4011173" cy="3096344"/>
          </a:xfrm>
          <a:prstGeom prst="rect">
            <a:avLst/>
          </a:prstGeom>
        </p:spPr>
      </p:pic>
      <p:pic>
        <p:nvPicPr>
          <p:cNvPr id="6" name="Imagem 5" descr="valv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4008" y="2348880"/>
            <a:ext cx="3942838" cy="3168352"/>
          </a:xfrm>
          <a:prstGeom prst="rect">
            <a:avLst/>
          </a:prstGeom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1907704" y="5517232"/>
            <a:ext cx="1296144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Calibri" pitchFamily="34" charset="0"/>
              </a:rPr>
              <a:t>Tubos e conexões</a:t>
            </a:r>
            <a:endParaRPr lang="pt-BR" sz="1200" i="1" dirty="0">
              <a:latin typeface="Calibri" pitchFamily="34" charset="0"/>
            </a:endParaRP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5652120" y="5517232"/>
            <a:ext cx="20162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Calibri" pitchFamily="34" charset="0"/>
              </a:rPr>
              <a:t>Suprimentos para válvulas</a:t>
            </a:r>
            <a:endParaRPr lang="pt-BR" sz="1200" i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Outras aplicações</a:t>
            </a:r>
            <a:endParaRPr lang="pt-BR" dirty="0"/>
          </a:p>
        </p:txBody>
      </p:sp>
      <p:pic>
        <p:nvPicPr>
          <p:cNvPr id="5" name="Imagem 4" descr="auto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56858" y="1988840"/>
            <a:ext cx="3063613" cy="2304256"/>
          </a:xfrm>
          <a:prstGeom prst="rect">
            <a:avLst/>
          </a:prstGeom>
        </p:spPr>
      </p:pic>
      <p:pic>
        <p:nvPicPr>
          <p:cNvPr id="6" name="Imagem 5" descr="naval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552" y="1916831"/>
            <a:ext cx="2808312" cy="2728531"/>
          </a:xfrm>
          <a:prstGeom prst="rect">
            <a:avLst/>
          </a:prstGeom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1115616" y="4653136"/>
            <a:ext cx="16561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Calibri" pitchFamily="34" charset="0"/>
              </a:rPr>
              <a:t>Hélices de embarcações</a:t>
            </a:r>
            <a:endParaRPr lang="pt-BR" sz="1200" i="1" dirty="0">
              <a:latin typeface="Calibri" pitchFamily="34" charset="0"/>
            </a:endParaRPr>
          </a:p>
        </p:txBody>
      </p:sp>
      <p:sp>
        <p:nvSpPr>
          <p:cNvPr id="8" name="CaixaDeTexto 7"/>
          <p:cNvSpPr txBox="1">
            <a:spLocks noChangeArrowheads="1"/>
          </p:cNvSpPr>
          <p:nvPr/>
        </p:nvSpPr>
        <p:spPr bwMode="auto">
          <a:xfrm>
            <a:off x="6588224" y="4293096"/>
            <a:ext cx="144016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Calibri" pitchFamily="34" charset="0"/>
              </a:rPr>
              <a:t>Peças automotivas</a:t>
            </a:r>
            <a:endParaRPr lang="pt-BR" sz="1200" i="1" dirty="0">
              <a:latin typeface="Calibri" pitchFamily="34" charset="0"/>
            </a:endParaRPr>
          </a:p>
        </p:txBody>
      </p:sp>
      <p:pic>
        <p:nvPicPr>
          <p:cNvPr id="9" name="Imagem 8" descr="cut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47864" y="4437112"/>
            <a:ext cx="2600987" cy="1872208"/>
          </a:xfrm>
          <a:prstGeom prst="rect">
            <a:avLst/>
          </a:prstGeom>
        </p:spPr>
      </p:pic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4067944" y="6381328"/>
            <a:ext cx="144016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200" i="1" dirty="0" smtClean="0">
                <a:latin typeface="Calibri" pitchFamily="34" charset="0"/>
              </a:rPr>
              <a:t>Peças para cutelaria</a:t>
            </a:r>
            <a:endParaRPr lang="pt-BR" sz="1200" i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7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36504"/>
          </a:xfrm>
        </p:spPr>
        <p:txBody>
          <a:bodyPr>
            <a:noAutofit/>
          </a:bodyPr>
          <a:lstStyle/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A microfusão, ou fundição de precisão pelo método da cera perdida, aumenta a liberdade  de  configuração  construtiva  de maneira  extraordinária. Através  dela  podem ser  produzidas  peças  de  forma  complexa,  com  espessuras  de  paredes  reduzidas,  alta qualidade  superficial  e  tolerâncias  dimensionais  estreitas. Além  disso,  esse  processo, juntamente  com  a  multiplicidade  de  tipos  de  ligas,  permite  o  surgimento  de  novas soluções econômicas para o desenvolvimento dos mais diferentes tipos de peças. </a:t>
            </a:r>
          </a:p>
          <a:p>
            <a:pPr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No caso específico de fabricação de palhetas de turbina esse é o único processo de  fabricação  indicado  dada  a  geometria,  espessuras  e  o  acabamento  requeridos  para esses componentes.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Histórico</a:t>
            </a:r>
            <a:endParaRPr lang="pt-BR" dirty="0"/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611188" y="1503363"/>
            <a:ext cx="47529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dirty="0">
                <a:latin typeface="Calibri" pitchFamily="34" charset="0"/>
              </a:rPr>
              <a:t>O processo de microfusão é o processo de fundição mais antigo de que se tem conhecimento;</a:t>
            </a: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>
                <a:latin typeface="Calibri" pitchFamily="34" charset="0"/>
              </a:rPr>
              <a:t>Provas arqueológicas sugerem que o uso desse processo tenha se iniciado na Idade do Bronze, cerca de 4000 A.C.</a:t>
            </a: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>
                <a:latin typeface="Calibri" pitchFamily="34" charset="0"/>
              </a:rPr>
              <a:t>No século XVI o processo foi amplamente utilizado por artistas e escultores;</a:t>
            </a: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>
                <a:latin typeface="Calibri" pitchFamily="34" charset="0"/>
              </a:rPr>
              <a:t>No século XIX foi adaptado por dentistas e joalheiros na fabricação de peças, normalmente, em </a:t>
            </a:r>
            <a:r>
              <a:rPr lang="pt-BR" sz="2000" dirty="0" smtClean="0">
                <a:latin typeface="Calibri" pitchFamily="34" charset="0"/>
              </a:rPr>
              <a:t>ouro</a:t>
            </a:r>
            <a:r>
              <a:rPr lang="pt-BR" sz="2000" dirty="0">
                <a:latin typeface="Calibri" pitchFamily="34" charset="0"/>
              </a:rPr>
              <a:t>.</a:t>
            </a:r>
          </a:p>
        </p:txBody>
      </p:sp>
      <p:pic>
        <p:nvPicPr>
          <p:cNvPr id="7" name="Picture 2" descr="Ficheiro:Firenze.Loggia.Perseus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616402"/>
            <a:ext cx="316865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1"/>
          <p:cNvSpPr txBox="1"/>
          <p:nvPr/>
        </p:nvSpPr>
        <p:spPr>
          <a:xfrm>
            <a:off x="5364163" y="5791527"/>
            <a:ext cx="3168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i="1" dirty="0" smtClean="0">
                <a:latin typeface="+mj-lt"/>
              </a:rPr>
              <a:t>Perseu e a cabeça da medusa</a:t>
            </a:r>
            <a:endParaRPr lang="pt-BR" sz="1200" i="1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Histórico</a:t>
            </a:r>
            <a:endParaRPr lang="pt-BR" dirty="0"/>
          </a:p>
        </p:txBody>
      </p:sp>
      <p:sp>
        <p:nvSpPr>
          <p:cNvPr id="5" name="CaixaDeTexto 5"/>
          <p:cNvSpPr txBox="1">
            <a:spLocks noChangeArrowheads="1"/>
          </p:cNvSpPr>
          <p:nvPr/>
        </p:nvSpPr>
        <p:spPr bwMode="auto">
          <a:xfrm>
            <a:off x="468313" y="1772816"/>
            <a:ext cx="4319587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dirty="0">
                <a:latin typeface="Calibri" pitchFamily="34" charset="0"/>
              </a:rPr>
              <a:t>Segunda Guerra Mundial: desenvolvimento de ligas capazes de resistir a elevadas temperaturas e tensões , mas que não eram passíveis à usinagem e conformação</a:t>
            </a:r>
            <a:r>
              <a:rPr lang="pt-BR" sz="2000" dirty="0" smtClean="0">
                <a:latin typeface="Calibri" pitchFamily="34" charset="0"/>
              </a:rPr>
              <a:t>;</a:t>
            </a:r>
            <a:endParaRPr lang="pt-BR" sz="2000" dirty="0">
              <a:latin typeface="Calibri" pitchFamily="34" charset="0"/>
            </a:endParaRP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>
                <a:latin typeface="Calibri" pitchFamily="34" charset="0"/>
              </a:rPr>
              <a:t>Solução: utilização do processo de fundição por cera perdida;</a:t>
            </a: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 smtClean="0">
                <a:latin typeface="Calibri" pitchFamily="34" charset="0"/>
              </a:rPr>
              <a:t>Hoje </a:t>
            </a:r>
            <a:r>
              <a:rPr lang="pt-BR" sz="2000" dirty="0">
                <a:latin typeface="Calibri" pitchFamily="34" charset="0"/>
              </a:rPr>
              <a:t>a indústria produz diversos componentes, desde conexões sanitárias a palhetas de turbinas aeronáuticas.</a:t>
            </a:r>
          </a:p>
          <a:p>
            <a:endParaRPr lang="pt-BR" dirty="0">
              <a:latin typeface="Calibri" pitchFamily="34" charset="0"/>
            </a:endParaRPr>
          </a:p>
        </p:txBody>
      </p:sp>
      <p:pic>
        <p:nvPicPr>
          <p:cNvPr id="6" name="Picture 2" descr="http://t1.gstatic.com/images?q=tbn:ANd9GcSSWTmRKl5VdPaYequYyV_Lgw-KVSqBM53sqTTurh9uTCv7zE-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1341438"/>
            <a:ext cx="29527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7"/>
          <p:cNvSpPr txBox="1">
            <a:spLocks noChangeArrowheads="1"/>
          </p:cNvSpPr>
          <p:nvPr/>
        </p:nvSpPr>
        <p:spPr bwMode="auto">
          <a:xfrm>
            <a:off x="5795963" y="3573463"/>
            <a:ext cx="22320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 i="1" dirty="0">
                <a:latin typeface="Calibri" pitchFamily="34" charset="0"/>
              </a:rPr>
              <a:t>Palheta de turbina aeronáutica</a:t>
            </a:r>
          </a:p>
        </p:txBody>
      </p:sp>
      <p:pic>
        <p:nvPicPr>
          <p:cNvPr id="8" name="Picture 6" descr="Tacos De Golfe Onde Comprar Tacos De Golfe   Onde Compr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4005263"/>
            <a:ext cx="23764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10"/>
          <p:cNvSpPr txBox="1">
            <a:spLocks noChangeArrowheads="1"/>
          </p:cNvSpPr>
          <p:nvPr/>
        </p:nvSpPr>
        <p:spPr bwMode="auto">
          <a:xfrm>
            <a:off x="5940425" y="6237288"/>
            <a:ext cx="22320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200" i="1">
                <a:latin typeface="Calibri" pitchFamily="34" charset="0"/>
              </a:rPr>
              <a:t>Tacos de golfe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5" name="CaixaDeTexto 2"/>
          <p:cNvSpPr txBox="1">
            <a:spLocks noChangeArrowheads="1"/>
          </p:cNvSpPr>
          <p:nvPr/>
        </p:nvSpPr>
        <p:spPr bwMode="auto">
          <a:xfrm>
            <a:off x="611188" y="1834946"/>
            <a:ext cx="7416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3200" dirty="0" smtClean="0">
                <a:latin typeface="Calibri" pitchFamily="34" charset="0"/>
              </a:rPr>
              <a:t>O que é?</a:t>
            </a:r>
            <a:endParaRPr lang="pt-BR" sz="3200" dirty="0">
              <a:latin typeface="Calibri" pitchFamily="34" charset="0"/>
            </a:endParaRPr>
          </a:p>
          <a:p>
            <a:endParaRPr lang="pt-BR" sz="2000" dirty="0" smtClean="0">
              <a:latin typeface="Calibri" pitchFamily="34" charset="0"/>
            </a:endParaRPr>
          </a:p>
          <a:p>
            <a:r>
              <a:rPr lang="pt-BR" sz="2000" dirty="0" smtClean="0">
                <a:latin typeface="Calibri" pitchFamily="34" charset="0"/>
              </a:rPr>
              <a:t>Basicamente </a:t>
            </a:r>
            <a:r>
              <a:rPr lang="pt-BR" sz="2000" dirty="0">
                <a:latin typeface="Calibri" pitchFamily="34" charset="0"/>
              </a:rPr>
              <a:t>consiste em preencher com metal líquido a cavidade de um molde contendo geometria idêntica à peça </a:t>
            </a:r>
            <a:r>
              <a:rPr lang="pt-BR" sz="2000" dirty="0" smtClean="0">
                <a:latin typeface="Calibri" pitchFamily="34" charset="0"/>
              </a:rPr>
              <a:t>desejada</a:t>
            </a: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 smtClean="0">
                <a:latin typeface="Calibri" pitchFamily="34" charset="0"/>
              </a:rPr>
              <a:t>De forma econômica, produz peças com excelente precisão dimensional</a:t>
            </a:r>
          </a:p>
          <a:p>
            <a:endParaRPr lang="pt-BR" sz="2000" dirty="0">
              <a:latin typeface="Calibri" pitchFamily="34" charset="0"/>
            </a:endParaRPr>
          </a:p>
          <a:p>
            <a:r>
              <a:rPr lang="pt-BR" sz="2000" dirty="0" smtClean="0">
                <a:latin typeface="Calibri" pitchFamily="34" charset="0"/>
              </a:rPr>
              <a:t>Produz peças sem linha de partição</a:t>
            </a:r>
          </a:p>
          <a:p>
            <a:endParaRPr lang="pt-BR" sz="2000" dirty="0" smtClean="0">
              <a:latin typeface="Calibri" pitchFamily="34" charset="0"/>
            </a:endParaRPr>
          </a:p>
          <a:p>
            <a:r>
              <a:rPr lang="pt-BR" sz="2000" dirty="0" smtClean="0">
                <a:latin typeface="Calibri" pitchFamily="34" charset="0"/>
              </a:rPr>
              <a:t>Permite máxima liberdade de desenho e detalhes em uma ampla variedade de metais e ligas</a:t>
            </a:r>
            <a:endParaRPr lang="pt-BR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30352" y="1490480"/>
            <a:ext cx="7772400" cy="1362456"/>
          </a:xfrm>
        </p:spPr>
        <p:txBody>
          <a:bodyPr/>
          <a:lstStyle/>
          <a:p>
            <a:r>
              <a:rPr lang="pt-BR" dirty="0" smtClean="0"/>
              <a:t>Palhetas de Turbinas Aeronáuticas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Propriedades requisitadas:</a:t>
            </a:r>
          </a:p>
          <a:p>
            <a:pPr marL="797560" lvl="1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Resistência a altas temperaturas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97560" lvl="1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Resistência a corrosão;</a:t>
            </a:r>
          </a:p>
          <a:p>
            <a:pPr marL="797560" lvl="1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Alta resistência mecânica;</a:t>
            </a:r>
          </a:p>
          <a:p>
            <a:pPr marL="797560" lvl="1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Geometria complexa;</a:t>
            </a:r>
          </a:p>
          <a:p>
            <a:pPr marL="797560" lvl="1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Ótimo acabamento;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pt-BR" sz="2800" dirty="0" smtClean="0">
              <a:latin typeface="Calibri" pitchFamily="34" charset="0"/>
              <a:cs typeface="Calibri" pitchFamily="34" charset="0"/>
            </a:endParaRP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Escolha do material;</a:t>
            </a:r>
          </a:p>
          <a:p>
            <a:pPr marL="431800" indent="-323850">
              <a:buClrTx/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2800" dirty="0" smtClean="0">
                <a:latin typeface="Calibri" pitchFamily="34" charset="0"/>
                <a:cs typeface="Calibri" pitchFamily="34" charset="0"/>
              </a:rPr>
              <a:t>Escolha do processo de fundição.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Palhetas de Turbinas Aeronáuticas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</TotalTime>
  <Words>962</Words>
  <Application>Microsoft Office PowerPoint</Application>
  <PresentationFormat>Apresentação na tela (4:3)</PresentationFormat>
  <Paragraphs>142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Fluxo</vt:lpstr>
      <vt:lpstr>Método de fundição por cera perdida</vt:lpstr>
      <vt:lpstr>Sumário</vt:lpstr>
      <vt:lpstr>Histórico</vt:lpstr>
      <vt:lpstr>Histórico</vt:lpstr>
      <vt:lpstr>Histórico</vt:lpstr>
      <vt:lpstr>Introdução</vt:lpstr>
      <vt:lpstr>Introdução</vt:lpstr>
      <vt:lpstr>Palhetas de Turbinas Aeronáuticas</vt:lpstr>
      <vt:lpstr>Palhetas de Turbinas Aeronáuticas</vt:lpstr>
      <vt:lpstr>Palhetas de Turbinas Aeronáuticas</vt:lpstr>
      <vt:lpstr>Palhetas de Turbinas Aeronáuticas</vt:lpstr>
      <vt:lpstr>Palhetas de Turbinas Aeronáuticas</vt:lpstr>
      <vt:lpstr>Palhetas de Turbinas Aeronáuticas</vt:lpstr>
      <vt:lpstr>Processo</vt:lpstr>
      <vt:lpstr>Processo</vt:lpstr>
      <vt:lpstr>Processo</vt:lpstr>
      <vt:lpstr>Processo</vt:lpstr>
      <vt:lpstr>Processo</vt:lpstr>
      <vt:lpstr>Processo</vt:lpstr>
      <vt:lpstr>Processo</vt:lpstr>
      <vt:lpstr>Processo</vt:lpstr>
      <vt:lpstr>Vantagens e desvantagens do Processo</vt:lpstr>
      <vt:lpstr>Vantagens do processo</vt:lpstr>
      <vt:lpstr>Vantagens do processo</vt:lpstr>
      <vt:lpstr>Vantagens do processo</vt:lpstr>
      <vt:lpstr>Vantagens do processo</vt:lpstr>
      <vt:lpstr>Vantagens do processo</vt:lpstr>
      <vt:lpstr>Desvantagens do processo</vt:lpstr>
      <vt:lpstr>Outras aplicações</vt:lpstr>
      <vt:lpstr>Outras aplicações</vt:lpstr>
      <vt:lpstr>Outras aplicações</vt:lpstr>
      <vt:lpstr>Outras aplicações</vt:lpstr>
      <vt:lpstr>Outras aplicações</vt:lpstr>
      <vt:lpstr>Conclusão</vt:lpstr>
      <vt:lpstr>Conclusão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Fabricação de palhetas aeronáuticas através do  processo de fundição por cera perdida</dc:title>
  <dc:creator>Silas</dc:creator>
  <cp:lastModifiedBy>Silas</cp:lastModifiedBy>
  <cp:revision>18</cp:revision>
  <dcterms:created xsi:type="dcterms:W3CDTF">2012-05-31T23:21:43Z</dcterms:created>
  <dcterms:modified xsi:type="dcterms:W3CDTF">2012-06-01T12:05:49Z</dcterms:modified>
</cp:coreProperties>
</file>