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93" r:id="rId3"/>
    <p:sldId id="287" r:id="rId4"/>
    <p:sldId id="288" r:id="rId5"/>
    <p:sldId id="257" r:id="rId6"/>
    <p:sldId id="258" r:id="rId7"/>
    <p:sldId id="289" r:id="rId8"/>
    <p:sldId id="260" r:id="rId9"/>
    <p:sldId id="266" r:id="rId10"/>
    <p:sldId id="267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92" r:id="rId21"/>
    <p:sldId id="283" r:id="rId22"/>
    <p:sldId id="284" r:id="rId23"/>
    <p:sldId id="286" r:id="rId24"/>
    <p:sldId id="290" r:id="rId25"/>
    <p:sldId id="291" r:id="rId26"/>
    <p:sldId id="294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F3360-274B-4ED8-8525-4BD6FF63760C}" type="datetimeFigureOut">
              <a:rPr lang="pt-BR" smtClean="0"/>
              <a:t>21/06/2012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19489-22DC-4B78-B8DE-843F241F01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4321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Polvilho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19489-22DC-4B78-B8DE-843F241F018E}" type="slidenum">
              <a:rPr lang="pt-BR" smtClean="0"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Polvilho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19489-22DC-4B78-B8DE-843F241F018E}" type="slidenum">
              <a:rPr lang="pt-BR" smtClean="0"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Polvilho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19489-22DC-4B78-B8DE-843F241F018E}" type="slidenum">
              <a:rPr lang="pt-BR" smtClean="0"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Polvilho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19489-22DC-4B78-B8DE-843F241F018E}" type="slidenum">
              <a:rPr lang="pt-BR" smtClean="0"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A permeabilidade da areia é importante para permitir que os gases e resíduos de espuma escapem da cavidade durante o vazamento. O tamanho de areia e da densidade de compactação são controladas para dar a permeabilidade desejada na areia.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DAEAA-6D27-4BF7-9B7E-F96F365A7570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22BF6-D38A-452B-B790-48249D39A398}" type="datetimeFigureOut">
              <a:rPr lang="pt-BR" smtClean="0"/>
              <a:pPr/>
              <a:t>21/06/2012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E08A5-0511-4DAB-B158-A3DCF6A299A3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Imagem 6" descr="gm_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7572396" y="285728"/>
            <a:ext cx="1095365" cy="10953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Guilherme\Desktop\Foundry%20Filling%20Casting%20Simulation.avi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Foto061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78874"/>
            <a:ext cx="9144000" cy="4136010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14282" y="28572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UNIVERSIDADE DO ESTADO DE SÃO PAULO</a:t>
            </a:r>
          </a:p>
          <a:p>
            <a:r>
              <a:rPr lang="pt-BR" dirty="0" smtClean="0"/>
              <a:t>ESCOLA DE ENGENHARIA DE LORENA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000100" y="4429132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/>
              <a:t>SOLIDIFICAÇÃO</a:t>
            </a:r>
          </a:p>
          <a:p>
            <a:pPr algn="ctr"/>
            <a:r>
              <a:rPr lang="pt-BR" sz="2400" b="1" dirty="0" smtClean="0"/>
              <a:t>Professor Dr. Gilberto Coelho</a:t>
            </a:r>
            <a:endParaRPr lang="pt-BR" sz="2400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6429388" y="514351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6286512" y="4929198"/>
            <a:ext cx="2857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dirty="0" smtClean="0"/>
              <a:t>Alunos:</a:t>
            </a:r>
          </a:p>
          <a:p>
            <a:pPr algn="r"/>
            <a:r>
              <a:rPr lang="pt-BR" sz="1600" u="sng" dirty="0" smtClean="0"/>
              <a:t>Augusto </a:t>
            </a:r>
            <a:r>
              <a:rPr lang="pt-BR" sz="1600" u="sng" dirty="0" err="1" smtClean="0"/>
              <a:t>Sakuragi</a:t>
            </a:r>
            <a:r>
              <a:rPr lang="pt-BR" sz="1600" u="sng" dirty="0" smtClean="0"/>
              <a:t> </a:t>
            </a:r>
            <a:r>
              <a:rPr lang="pt-BR" sz="1600" u="sng" dirty="0" err="1" smtClean="0"/>
              <a:t>Rochel</a:t>
            </a:r>
            <a:endParaRPr lang="pt-BR" sz="1600" u="sng" dirty="0" smtClean="0"/>
          </a:p>
          <a:p>
            <a:pPr algn="r"/>
            <a:r>
              <a:rPr lang="pt-BR" sz="1600" u="sng" dirty="0" smtClean="0"/>
              <a:t>Felipe Martins </a:t>
            </a:r>
            <a:r>
              <a:rPr lang="pt-BR" sz="1600" u="sng" dirty="0" err="1" smtClean="0"/>
              <a:t>Bonjorni</a:t>
            </a:r>
            <a:endParaRPr lang="pt-BR" sz="1600" u="sng" dirty="0" smtClean="0"/>
          </a:p>
          <a:p>
            <a:pPr algn="r"/>
            <a:r>
              <a:rPr lang="pt-BR" sz="1600" u="sng" dirty="0" smtClean="0"/>
              <a:t>Guilherme </a:t>
            </a:r>
            <a:r>
              <a:rPr lang="pt-BR" sz="1600" u="sng" dirty="0" err="1" smtClean="0"/>
              <a:t>Zago</a:t>
            </a:r>
            <a:endParaRPr lang="pt-BR" sz="1600" u="sng" dirty="0" smtClean="0"/>
          </a:p>
          <a:p>
            <a:pPr algn="r"/>
            <a:r>
              <a:rPr lang="pt-BR" sz="1600" u="sng" dirty="0" smtClean="0"/>
              <a:t>Manuel Maciel</a:t>
            </a:r>
          </a:p>
          <a:p>
            <a:pPr algn="r"/>
            <a:r>
              <a:rPr lang="pt-BR" sz="1600" u="sng" dirty="0" smtClean="0"/>
              <a:t>Pietro Magalhães</a:t>
            </a:r>
          </a:p>
          <a:p>
            <a:pPr algn="r"/>
            <a:r>
              <a:rPr lang="pt-BR" sz="1600" u="sng" dirty="0" smtClean="0"/>
              <a:t>Rodolfo </a:t>
            </a:r>
            <a:r>
              <a:rPr lang="pt-BR" sz="1600" u="sng" dirty="0" err="1" smtClean="0"/>
              <a:t>Botti</a:t>
            </a:r>
            <a:endParaRPr lang="pt-BR" sz="1600" u="sng" dirty="0" smtClean="0"/>
          </a:p>
        </p:txBody>
      </p:sp>
      <p:pic>
        <p:nvPicPr>
          <p:cNvPr id="12" name="Imagem 11" descr="usp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6000768"/>
            <a:ext cx="1438007" cy="570603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1142976" y="235743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Bloco em Alumínio para Motores </a:t>
            </a:r>
            <a:endParaRPr lang="pt-BR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857364"/>
            <a:ext cx="542928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642910" y="214290"/>
            <a:ext cx="65722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000" dirty="0" smtClean="0"/>
              <a:t>A liga A356 atende ou excede todos os requisitos para resistência mecânica, ductilidade, dureza, resistência à fadiga, resistência à pressão, fluidez e </a:t>
            </a:r>
            <a:r>
              <a:rPr lang="pt-BR" sz="2000" dirty="0" err="1" smtClean="0"/>
              <a:t>usinabilidade</a:t>
            </a:r>
            <a:r>
              <a:rPr lang="pt-BR" sz="2000" dirty="0" smtClean="0"/>
              <a:t>. Portando, ela é a melhor escolha na seleção do material a se usar </a:t>
            </a:r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Fundição por Molde Cheio</a:t>
            </a:r>
            <a:endParaRPr lang="pt-BR" sz="4000" dirty="0"/>
          </a:p>
        </p:txBody>
      </p:sp>
      <p:pic>
        <p:nvPicPr>
          <p:cNvPr id="4" name="Espaço Reservado para Conteúdo 3" descr="Untitle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386260"/>
            <a:ext cx="8715404" cy="5471740"/>
          </a:xfrm>
        </p:spPr>
      </p:pic>
      <p:sp>
        <p:nvSpPr>
          <p:cNvPr id="5" name="CaixaDeTexto 4"/>
          <p:cNvSpPr txBox="1"/>
          <p:nvPr/>
        </p:nvSpPr>
        <p:spPr>
          <a:xfrm>
            <a:off x="500034" y="6000768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dirty="0" smtClean="0"/>
              <a:t>Fase Branca</a:t>
            </a:r>
            <a:r>
              <a:rPr lang="en-US" dirty="0" smtClean="0"/>
              <a:t>: </a:t>
            </a:r>
            <a:r>
              <a:rPr lang="en-US" dirty="0" err="1" smtClean="0"/>
              <a:t>Confec</a:t>
            </a:r>
            <a:r>
              <a:rPr lang="pt-BR" dirty="0" err="1" smtClean="0"/>
              <a:t>ção</a:t>
            </a:r>
            <a:r>
              <a:rPr lang="pt-BR" dirty="0" smtClean="0"/>
              <a:t> e recobrimento do modelo</a:t>
            </a:r>
          </a:p>
          <a:p>
            <a:pPr>
              <a:buFont typeface="Arial" pitchFamily="34" charset="0"/>
              <a:buChar char="•"/>
            </a:pPr>
            <a:r>
              <a:rPr lang="pt-BR" dirty="0" smtClean="0"/>
              <a:t>Fase Marrom</a:t>
            </a:r>
            <a:r>
              <a:rPr lang="en-US" dirty="0" smtClean="0"/>
              <a:t>: </a:t>
            </a:r>
            <a:r>
              <a:rPr lang="en-US" dirty="0" err="1" smtClean="0"/>
              <a:t>Vazamento</a:t>
            </a:r>
            <a:r>
              <a:rPr lang="en-US" dirty="0" smtClean="0"/>
              <a:t> do metal </a:t>
            </a:r>
            <a:r>
              <a:rPr lang="en-US" dirty="0" err="1" smtClean="0"/>
              <a:t>líquido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o </a:t>
            </a:r>
            <a:r>
              <a:rPr lang="en-US" dirty="0" err="1" smtClean="0"/>
              <a:t>modelo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Confecção dos Modelos</a:t>
            </a:r>
            <a:endParaRPr lang="en-US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dirty="0" smtClean="0"/>
              <a:t>	Empregados materiais poliméricos que apresentam</a:t>
            </a:r>
            <a:r>
              <a:rPr lang="en-US" dirty="0" smtClean="0"/>
              <a:t>: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Estabilidade dimensional</a:t>
            </a:r>
          </a:p>
          <a:p>
            <a:pPr algn="just"/>
            <a:r>
              <a:rPr lang="pt-BR" dirty="0" smtClean="0"/>
              <a:t>Produzir  baixo volume de gases</a:t>
            </a:r>
          </a:p>
          <a:p>
            <a:pPr algn="just"/>
            <a:r>
              <a:rPr lang="pt-BR" dirty="0" smtClean="0"/>
              <a:t>Excelente acabamento superficial</a:t>
            </a:r>
          </a:p>
          <a:p>
            <a:pPr algn="just"/>
            <a:r>
              <a:rPr lang="pt-BR" dirty="0" smtClean="0"/>
              <a:t>Resistência mecânica</a:t>
            </a:r>
          </a:p>
          <a:p>
            <a:pPr algn="just"/>
            <a:r>
              <a:rPr lang="pt-BR" dirty="0" smtClean="0"/>
              <a:t>Elevada degradação térmica frente ao calor do metal líquido</a:t>
            </a:r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Confecção dos Modelos</a:t>
            </a:r>
            <a:endParaRPr lang="en-US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err="1" smtClean="0"/>
              <a:t>Pequenas</a:t>
            </a:r>
            <a:r>
              <a:rPr lang="en-US" sz="2800" dirty="0" smtClean="0"/>
              <a:t> </a:t>
            </a:r>
            <a:r>
              <a:rPr lang="en-US" sz="2800" dirty="0" err="1" smtClean="0"/>
              <a:t>esferas</a:t>
            </a:r>
            <a:r>
              <a:rPr lang="en-US" sz="2800" dirty="0" smtClean="0"/>
              <a:t> (p</a:t>
            </a:r>
            <a:r>
              <a:rPr lang="pt-BR" sz="2800" dirty="0" err="1" smtClean="0"/>
              <a:t>érolas</a:t>
            </a:r>
            <a:r>
              <a:rPr lang="pt-BR" sz="2800" dirty="0" smtClean="0"/>
              <a:t>) de poliestireno são conformados em 4 etapas</a:t>
            </a:r>
            <a:r>
              <a:rPr lang="en-US" sz="2800" dirty="0" smtClean="0"/>
              <a:t>:</a:t>
            </a:r>
          </a:p>
          <a:p>
            <a:pPr algn="just"/>
            <a:r>
              <a:rPr lang="pt-BR" sz="2800" dirty="0" smtClean="0"/>
              <a:t>Pérolas são sopradas em um molde</a:t>
            </a:r>
          </a:p>
          <a:p>
            <a:pPr algn="just"/>
            <a:r>
              <a:rPr lang="pt-BR" sz="2800" dirty="0" smtClean="0"/>
              <a:t>Expansão pela ação do vapor de água</a:t>
            </a:r>
          </a:p>
          <a:p>
            <a:pPr algn="just"/>
            <a:r>
              <a:rPr lang="pt-BR" sz="2800" dirty="0" smtClean="0"/>
              <a:t>Resfriamento</a:t>
            </a:r>
          </a:p>
          <a:p>
            <a:pPr algn="just"/>
            <a:r>
              <a:rPr lang="pt-BR" sz="2800" dirty="0" smtClean="0"/>
              <a:t>Modelo é extraído do molde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"/>
            <a:ext cx="5000627" cy="3037352"/>
          </a:xfr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1558" y="0"/>
            <a:ext cx="424244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106669"/>
            <a:ext cx="5072066" cy="375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Revestimento do modelo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2800" dirty="0" smtClean="0"/>
              <a:t>O molde padrão é revestido com t</a:t>
            </a:r>
            <a:r>
              <a:rPr lang="pt-BR" sz="2800" dirty="0" err="1" smtClean="0"/>
              <a:t>intas</a:t>
            </a:r>
            <a:r>
              <a:rPr lang="pt-BR" sz="2800" dirty="0" smtClean="0"/>
              <a:t> refratárias e</a:t>
            </a:r>
            <a:r>
              <a:rPr lang="pt-PT" sz="2800" dirty="0" smtClean="0"/>
              <a:t> é seco em uma estufa para formar uma estrutura rígida</a:t>
            </a:r>
          </a:p>
          <a:p>
            <a:pPr algn="just"/>
            <a:r>
              <a:rPr lang="pt-BR" sz="2800" dirty="0" smtClean="0"/>
              <a:t>A camada de tinta assume papel importante no escape dos gases e na resistência a erosão. Se for espessa pode provocar defeitos, rugas superficiais e carbono lustroso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Revestimento do modelo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PT" sz="2800" dirty="0" smtClean="0"/>
              <a:t>O revestimento de tinta fornece:</a:t>
            </a:r>
          </a:p>
          <a:p>
            <a:pPr lvl="1" algn="just">
              <a:buFont typeface="Arial" pitchFamily="34" charset="0"/>
              <a:buChar char="•"/>
            </a:pPr>
            <a:r>
              <a:rPr lang="pt-PT" dirty="0" smtClean="0"/>
              <a:t>Barreira contra a penetração do metal na areia;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dirty="0" smtClean="0"/>
              <a:t>Maior isolamento térmico;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dirty="0" smtClean="0"/>
              <a:t>Maior precisão dimensional;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dirty="0" smtClean="0"/>
              <a:t>Permeabilidade aos gases de queima do EPS;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dirty="0" smtClean="0"/>
              <a:t>Superfície lisa e limpa do fundido, reduzindo os defeitos superficiais relacionados com a sílica.</a:t>
            </a:r>
          </a:p>
          <a:p>
            <a:pPr lvl="1" algn="just"/>
            <a:endParaRPr lang="pt-BR" dirty="0" smtClean="0"/>
          </a:p>
          <a:p>
            <a:pPr lvl="1" algn="just"/>
            <a:endParaRPr lang="pt-BR" dirty="0" smtClean="0"/>
          </a:p>
          <a:p>
            <a:pPr lvl="1" algn="just"/>
            <a:endParaRPr lang="pt-BR" dirty="0" smtClean="0"/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Revestimento do modelo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t-BR" dirty="0" smtClean="0"/>
              <a:t>	Técnicas de aplicação das tintas 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dirty="0" smtClean="0"/>
              <a:t>A aplicação das tintas pode ser por imersão e por pulverização, </a:t>
            </a:r>
            <a:endParaRPr lang="pt-PT" dirty="0" smtClean="0"/>
          </a:p>
          <a:p>
            <a:pPr algn="just"/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40968"/>
            <a:ext cx="3168352" cy="307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068960"/>
            <a:ext cx="3789846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Preenchimento com areia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3000" dirty="0" smtClean="0"/>
              <a:t>O processo de molde cheio usa areia como media de moldagem primária. </a:t>
            </a:r>
          </a:p>
          <a:p>
            <a:pPr algn="just"/>
            <a:r>
              <a:rPr lang="pt-PT" sz="3000" dirty="0" smtClean="0"/>
              <a:t>A areia não aderente é utilizadapara suportar e enrigecer o padrão durante a fundição.</a:t>
            </a:r>
          </a:p>
          <a:p>
            <a:pPr algn="just"/>
            <a:r>
              <a:rPr lang="pt-PT" sz="3000" dirty="0" smtClean="0"/>
              <a:t>O molde do bloco de cilindros é preenchido em volta por areia e compactado por vibração sobre uma mesa agitadora horizontal</a:t>
            </a:r>
            <a:r>
              <a:rPr lang="pt-PT" dirty="0" smtClean="0"/>
              <a:t>.</a:t>
            </a:r>
          </a:p>
          <a:p>
            <a:pPr algn="just"/>
            <a:endParaRPr lang="pt-B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714836"/>
            <a:ext cx="1785918" cy="214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Vazamento do metal</a:t>
            </a:r>
            <a:endParaRPr lang="en-US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800" dirty="0" smtClean="0"/>
              <a:t>Aproximadamente 1015 </a:t>
            </a:r>
            <a:r>
              <a:rPr lang="en-US" sz="2800" dirty="0" smtClean="0"/>
              <a:t>°C </a:t>
            </a:r>
            <a:r>
              <a:rPr lang="en-US" sz="2800" dirty="0" err="1" smtClean="0"/>
              <a:t>para</a:t>
            </a:r>
            <a:r>
              <a:rPr lang="en-US" sz="2800" dirty="0" smtClean="0"/>
              <a:t> o </a:t>
            </a:r>
            <a:r>
              <a:rPr lang="en-US" sz="2800" dirty="0" err="1" smtClean="0"/>
              <a:t>alumínio</a:t>
            </a:r>
            <a:endParaRPr lang="en-US" sz="2800" dirty="0" smtClean="0"/>
          </a:p>
          <a:p>
            <a:pPr algn="just"/>
            <a:r>
              <a:rPr lang="pt-BR" sz="2800" dirty="0" smtClean="0"/>
              <a:t>Aproximadamente 1400 </a:t>
            </a:r>
            <a:r>
              <a:rPr lang="en-US" sz="2800" dirty="0" smtClean="0"/>
              <a:t>°C </a:t>
            </a:r>
            <a:r>
              <a:rPr lang="en-US" sz="2800" dirty="0" err="1" smtClean="0"/>
              <a:t>para</a:t>
            </a:r>
            <a:r>
              <a:rPr lang="en-US" sz="2800" dirty="0" smtClean="0"/>
              <a:t> o </a:t>
            </a:r>
            <a:r>
              <a:rPr lang="en-US" sz="2800" dirty="0" err="1" smtClean="0"/>
              <a:t>ferro</a:t>
            </a:r>
            <a:r>
              <a:rPr lang="en-US" sz="2800" dirty="0" smtClean="0"/>
              <a:t> </a:t>
            </a:r>
            <a:r>
              <a:rPr lang="en-US" sz="2800" dirty="0" err="1" smtClean="0"/>
              <a:t>fundido</a:t>
            </a:r>
            <a:endParaRPr lang="en-US" sz="2800" dirty="0" smtClean="0"/>
          </a:p>
          <a:p>
            <a:pPr algn="just"/>
            <a:r>
              <a:rPr lang="pt-BR" sz="2800" dirty="0" smtClean="0"/>
              <a:t>O metal vazado derrete, </a:t>
            </a:r>
            <a:r>
              <a:rPr lang="pt-BR" sz="2800" dirty="0" err="1" smtClean="0"/>
              <a:t>despolimeriza</a:t>
            </a:r>
            <a:r>
              <a:rPr lang="pt-BR" sz="2800" dirty="0" smtClean="0"/>
              <a:t> e vaporiza a espuma de poliestireno</a:t>
            </a:r>
          </a:p>
          <a:p>
            <a:pPr algn="just"/>
            <a:r>
              <a:rPr lang="pt-BR" sz="2800" dirty="0" smtClean="0"/>
              <a:t>Se a espuma não for totalmente fundida , ocorrerá decomposição não uniforme e o metal fluirá em regime turbulento gerando defeito de dobra e poros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Sumário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</a:p>
          <a:p>
            <a:r>
              <a:rPr lang="pt-BR" dirty="0" smtClean="0"/>
              <a:t>Seleção da Liga de Alumínio</a:t>
            </a:r>
          </a:p>
          <a:p>
            <a:r>
              <a:rPr lang="pt-BR" dirty="0" smtClean="0"/>
              <a:t>Processo de Fundição por Molde Cheio</a:t>
            </a:r>
          </a:p>
          <a:p>
            <a:r>
              <a:rPr lang="pt-BR" dirty="0" smtClean="0"/>
              <a:t>Vantagens do processo</a:t>
            </a:r>
          </a:p>
          <a:p>
            <a:r>
              <a:rPr lang="pt-BR" dirty="0" smtClean="0"/>
              <a:t>Referências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Vazamento do metal </a:t>
            </a:r>
            <a:endParaRPr lang="pt-BR" sz="4000" dirty="0"/>
          </a:p>
        </p:txBody>
      </p:sp>
      <p:pic>
        <p:nvPicPr>
          <p:cNvPr id="4" name="Foundry Filling Casting Simulation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85852" y="1592796"/>
            <a:ext cx="6643734" cy="4671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t-BR" sz="4000" dirty="0" err="1" smtClean="0"/>
              <a:t>Desmoldagem</a:t>
            </a:r>
            <a:r>
              <a:rPr lang="pt-BR" sz="4000" dirty="0" smtClean="0"/>
              <a:t> </a:t>
            </a:r>
            <a:r>
              <a:rPr lang="en-US" sz="4000" dirty="0" smtClean="0"/>
              <a:t>e</a:t>
            </a:r>
            <a:r>
              <a:rPr lang="pt-BR" sz="4000" dirty="0" smtClean="0"/>
              <a:t> Limpeza das peças</a:t>
            </a:r>
            <a:endParaRPr lang="en-US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 err="1" smtClean="0"/>
              <a:t>Desmoldagem</a:t>
            </a:r>
            <a:r>
              <a:rPr lang="en-US" sz="2800" dirty="0" smtClean="0"/>
              <a:t>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vibra</a:t>
            </a:r>
            <a:r>
              <a:rPr lang="pt-BR" sz="2800" dirty="0" err="1" smtClean="0"/>
              <a:t>ção</a:t>
            </a:r>
            <a:r>
              <a:rPr lang="pt-BR" sz="2800" dirty="0" smtClean="0"/>
              <a:t> e injeção de ar através do conjunto</a:t>
            </a:r>
          </a:p>
          <a:p>
            <a:pPr algn="just"/>
            <a:r>
              <a:rPr lang="pt-BR" sz="2800" dirty="0" smtClean="0"/>
              <a:t>Limpeza das peças com jatos de granalha removendo a tinta aderida à peça</a:t>
            </a:r>
          </a:p>
          <a:p>
            <a:pPr algn="just"/>
            <a:r>
              <a:rPr lang="pt-BR" sz="2800" dirty="0" err="1" smtClean="0"/>
              <a:t>Rebarbação</a:t>
            </a:r>
            <a:endParaRPr lang="pt-BR" sz="2800" dirty="0" smtClean="0"/>
          </a:p>
          <a:p>
            <a:pPr algn="just"/>
            <a:r>
              <a:rPr lang="pt-BR" sz="2800" dirty="0" smtClean="0"/>
              <a:t>Usinagem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Defeitos gerados pela degradação</a:t>
            </a:r>
            <a:endParaRPr lang="en-US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t-BR" sz="2800" dirty="0" smtClean="0"/>
              <a:t>Defeito de superfície: Defeitos presentes na superfície do modelo devido tamanho das pérolas</a:t>
            </a:r>
          </a:p>
          <a:p>
            <a:pPr algn="just"/>
            <a:r>
              <a:rPr lang="pt-BR" sz="2800" dirty="0" smtClean="0"/>
              <a:t>Soldas frias: Duas frentes de solidificação do metal se encontram </a:t>
            </a:r>
          </a:p>
          <a:p>
            <a:pPr algn="just"/>
            <a:r>
              <a:rPr lang="pt-BR" sz="2800" dirty="0" smtClean="0"/>
              <a:t>Rugosidades: Camadas de tintas espessas ocorrendo grande concentração de gases</a:t>
            </a:r>
          </a:p>
          <a:p>
            <a:pPr algn="just"/>
            <a:r>
              <a:rPr lang="pt-BR" sz="2800" dirty="0" smtClean="0"/>
              <a:t>Porosidade: Absorção de gases e líquidos durante a degradação</a:t>
            </a:r>
          </a:p>
          <a:p>
            <a:pPr algn="just"/>
            <a:r>
              <a:rPr lang="pt-BR" sz="2800" dirty="0" smtClean="0"/>
              <a:t>Carbono lustroso: </a:t>
            </a:r>
            <a:r>
              <a:rPr lang="pt-BR" sz="2800" dirty="0" err="1" smtClean="0"/>
              <a:t>Craqueamento</a:t>
            </a:r>
            <a:r>
              <a:rPr lang="pt-BR" sz="2800" dirty="0" smtClean="0"/>
              <a:t> do estireno liberado pela queima do modelo que não escapou através da camada de tinta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Vantagens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61488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pt-BR" sz="3000" dirty="0" smtClean="0"/>
              <a:t>	A grande vantagem na utilização da fundição por molde cheio é a redução de custo devido a:</a:t>
            </a:r>
          </a:p>
          <a:p>
            <a:pPr algn="just">
              <a:buNone/>
            </a:pPr>
            <a:endParaRPr lang="pt-BR" sz="3000" dirty="0" smtClean="0"/>
          </a:p>
          <a:p>
            <a:pPr lvl="1" algn="just">
              <a:buFont typeface="Arial" pitchFamily="34" charset="0"/>
              <a:buChar char="•"/>
            </a:pPr>
            <a:r>
              <a:rPr lang="pt-BR" sz="3000" dirty="0" smtClean="0"/>
              <a:t>Eliminação da </a:t>
            </a:r>
            <a:r>
              <a:rPr lang="pt-BR" sz="3000" dirty="0" err="1" smtClean="0"/>
              <a:t>macharia</a:t>
            </a:r>
            <a:r>
              <a:rPr lang="pt-BR" sz="3000" dirty="0" smtClean="0"/>
              <a:t>; 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sz="3000" dirty="0" smtClean="0"/>
              <a:t>Utilização de areias sem aglomerante; 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sz="3000" dirty="0" smtClean="0"/>
              <a:t>Reaproveitamento de aproximadamente 99% da areia; 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sz="3000" dirty="0" smtClean="0"/>
              <a:t>Não necessidade de mão de obra especializada; 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sz="3000" dirty="0" smtClean="0"/>
              <a:t>Redução dos custos de manutenção; </a:t>
            </a:r>
          </a:p>
          <a:p>
            <a:pPr lvl="1" algn="just">
              <a:buFont typeface="Arial" pitchFamily="34" charset="0"/>
              <a:buChar char="•"/>
            </a:pPr>
            <a:r>
              <a:rPr lang="pt-BR" sz="3000" dirty="0" smtClean="0"/>
              <a:t>Redução das operações de </a:t>
            </a:r>
            <a:r>
              <a:rPr lang="pt-BR" sz="3000" dirty="0" err="1" smtClean="0"/>
              <a:t>rebarbação</a:t>
            </a:r>
            <a:r>
              <a:rPr lang="pt-BR" sz="3000" dirty="0" smtClean="0"/>
              <a:t> e usinagem; </a:t>
            </a:r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14281" y="285728"/>
          <a:ext cx="8472519" cy="6215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4173"/>
                <a:gridCol w="2824173"/>
                <a:gridCol w="2824173"/>
              </a:tblGrid>
              <a:tr h="400674">
                <a:tc>
                  <a:txBody>
                    <a:bodyPr/>
                    <a:lstStyle/>
                    <a:p>
                      <a:r>
                        <a:rPr lang="pt-BR" dirty="0" smtClean="0"/>
                        <a:t>Propriedades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Molde</a:t>
                      </a:r>
                      <a:r>
                        <a:rPr lang="pt-BR" baseline="0" dirty="0" smtClean="0"/>
                        <a:t> de Areia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Molde Cheio</a:t>
                      </a:r>
                      <a:endParaRPr lang="pt-BR" dirty="0"/>
                    </a:p>
                  </a:txBody>
                  <a:tcPr/>
                </a:tc>
              </a:tr>
              <a:tr h="1679536">
                <a:tc>
                  <a:txBody>
                    <a:bodyPr/>
                    <a:lstStyle/>
                    <a:p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Complexidade</a:t>
                      </a:r>
                      <a:r>
                        <a:rPr lang="pt-BR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das Peças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Complexidade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determinadas</a:t>
                      </a:r>
                      <a:b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pela limitação do núcleo de areia como geometria e custo 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Extensas e complexas características</a:t>
                      </a:r>
                      <a:b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internas disponíveis em molde cheio com bases na facilidade da produção do molde e do preenchimento pelo metal</a:t>
                      </a:r>
                      <a:endParaRPr lang="pt-BR" sz="1600" dirty="0"/>
                    </a:p>
                  </a:txBody>
                  <a:tcPr/>
                </a:tc>
              </a:tr>
              <a:tr h="4006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Tolerâncias Dimensionais </a:t>
                      </a:r>
                      <a:endParaRPr lang="pt-BR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Aproximadamente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0,03" 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Entre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0,005 a 0,01"</a:t>
                      </a:r>
                      <a:endParaRPr lang="pt-BR" sz="1600" dirty="0"/>
                    </a:p>
                  </a:txBody>
                  <a:tcPr/>
                </a:tc>
              </a:tr>
              <a:tr h="400674">
                <a:tc>
                  <a:txBody>
                    <a:bodyPr/>
                    <a:lstStyle/>
                    <a:p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Acabamento de Superfície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250 a 600 micro polegadas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 a 250 micro polegadas</a:t>
                      </a:r>
                      <a:endParaRPr lang="pt-BR" sz="1600" dirty="0"/>
                    </a:p>
                  </a:txBody>
                  <a:tcPr/>
                </a:tc>
              </a:tr>
              <a:tr h="1152623">
                <a:tc>
                  <a:txBody>
                    <a:bodyPr/>
                    <a:lstStyle/>
                    <a:p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Precisão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Movimento do Núcleo e </a:t>
                      </a:r>
                      <a:b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mudança entre as metades </a:t>
                      </a:r>
                      <a:b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 molde em toda a linha de partição limitando a precisão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Não há núcleos ou metade de </a:t>
                      </a:r>
                      <a:b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molde a mudar o que aumenta a </a:t>
                      </a:r>
                      <a:b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precisão</a:t>
                      </a:r>
                      <a:endParaRPr lang="pt-BR" sz="1600" dirty="0"/>
                    </a:p>
                  </a:txBody>
                  <a:tcPr/>
                </a:tc>
              </a:tr>
              <a:tr h="889166">
                <a:tc>
                  <a:txBody>
                    <a:bodyPr/>
                    <a:lstStyle/>
                    <a:p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Linhas de Partição e</a:t>
                      </a:r>
                      <a:r>
                        <a:rPr lang="pt-BR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â</a:t>
                      </a:r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ngulo de Inclinação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Linhas de partição e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ângulos de inclinação são necessários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 a moldagem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Não há linhas de partição no molde e ângulo de inclinação mínimo das ferramentas</a:t>
                      </a:r>
                      <a:endParaRPr lang="pt-BR" sz="1600" dirty="0"/>
                    </a:p>
                  </a:txBody>
                  <a:tcPr/>
                </a:tc>
              </a:tr>
              <a:tr h="891087">
                <a:tc>
                  <a:txBody>
                    <a:bodyPr/>
                    <a:lstStyle/>
                    <a:p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Vida dos equipamentos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O desgaste ocorre mais </a:t>
                      </a:r>
                      <a:b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</a:b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severamente devido a </a:t>
                      </a:r>
                      <a:b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</a:br>
                      <a:r>
                        <a:rPr lang="pt-BR" sz="16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abrasão da areia</a:t>
                      </a:r>
                      <a:endParaRPr lang="pt-B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Baixo desgaste e longa vida da ferramenta</a:t>
                      </a:r>
                      <a:endParaRPr lang="pt-BR" sz="1600" dirty="0"/>
                    </a:p>
                  </a:txBody>
                  <a:tcPr/>
                </a:tc>
              </a:tr>
              <a:tr h="40067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Referências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http://</a:t>
            </a:r>
            <a:r>
              <a:rPr lang="pt-BR" dirty="0" smtClean="0"/>
              <a:t>www.sfsa.org/tutorials/eng_block/GMBlock.pdf</a:t>
            </a:r>
          </a:p>
          <a:p>
            <a:r>
              <a:rPr lang="pt-BR" dirty="0"/>
              <a:t>http://3.bp.blogspot.com/_kY_N889j_EY/TJKkmiXntrI/AAAAAAAADiQ/WgdAmsEitwo/s1600/Bloco+do+Motor+Veyron+-+</a:t>
            </a:r>
            <a:r>
              <a:rPr lang="pt-BR" dirty="0" smtClean="0"/>
              <a:t>Origintimes+1.jpg</a:t>
            </a:r>
          </a:p>
          <a:p>
            <a:r>
              <a:rPr lang="pt-BR" dirty="0"/>
              <a:t>http://</a:t>
            </a:r>
            <a:r>
              <a:rPr lang="pt-BR" dirty="0" smtClean="0"/>
              <a:t>pt.wikipedia.org/wiki/Bloco_do_motor</a:t>
            </a:r>
          </a:p>
          <a:p>
            <a:r>
              <a:rPr lang="pt-BR" dirty="0"/>
              <a:t>http://www.retificaanastacio.com.br/imagens/home/bloco-do-motor.jpg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conte-comigo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chemeClr val="tx1">
                <a:lumMod val="95000"/>
                <a:lumOff val="5000"/>
                <a:alpha val="58000"/>
              </a:schemeClr>
            </a:outerShdw>
          </a:effec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4366" y="2714620"/>
            <a:ext cx="8229600" cy="1143000"/>
          </a:xfrm>
        </p:spPr>
        <p:txBody>
          <a:bodyPr>
            <a:noAutofit/>
          </a:bodyPr>
          <a:lstStyle/>
          <a:p>
            <a:r>
              <a:rPr lang="pt-BR" sz="9600" dirty="0" smtClean="0"/>
              <a:t>Obrigado</a:t>
            </a:r>
            <a:endParaRPr lang="pt-BR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sz="4000" dirty="0" smtClean="0"/>
              <a:t>Introdução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800" dirty="0" smtClean="0"/>
              <a:t>O bloco do motor é uma peça fundida em ferro ou alumínio que aloja os cilindros de um motor de combustão interna bem como os suportes de apoio do virabrequim.</a:t>
            </a:r>
          </a:p>
          <a:p>
            <a:pPr algn="just"/>
            <a:r>
              <a:rPr lang="pt-BR" sz="2800" dirty="0" smtClean="0"/>
              <a:t>O bloco do motor apresenta formas complexas pois além de alojar os cilindros no seu interior existem cavidades tubulares através das quais circula a água de resfriamento, bem como o óleo de lubrificação.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Introdução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800" dirty="0" smtClean="0"/>
              <a:t>Os materiais utilizados para produção dos blocos de motor devem suportar as elevadas temperaturas geradas pela deflagração do combustível e permitir a rápida dissipação do calor.</a:t>
            </a:r>
          </a:p>
          <a:p>
            <a:pPr algn="just"/>
            <a:r>
              <a:rPr lang="pt-BR" sz="2800" dirty="0" smtClean="0"/>
              <a:t>Os processos de fundição utilizados para a obtenção dos blocos de motor são processos de fundição em areia com molde cheio ou molde em areia.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Seleção da Liga de Alumínio</a:t>
            </a:r>
            <a:endParaRPr lang="pt-BR" sz="4000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pt-BR" sz="2400" dirty="0" smtClean="0"/>
              <a:t>	O alumínio é o metal mais adequado para a confecção do bloco pois ele confere ao conjunto:</a:t>
            </a:r>
          </a:p>
          <a:p>
            <a:pPr algn="just">
              <a:buNone/>
            </a:pPr>
            <a:r>
              <a:rPr lang="pt-BR" sz="2400" dirty="0" smtClean="0"/>
              <a:t> </a:t>
            </a:r>
          </a:p>
          <a:p>
            <a:pPr algn="just"/>
            <a:r>
              <a:rPr lang="pt-BR" sz="2400" dirty="0" smtClean="0"/>
              <a:t>Redução em peso</a:t>
            </a:r>
          </a:p>
          <a:p>
            <a:pPr algn="just"/>
            <a:r>
              <a:rPr lang="pt-BR" sz="2400" dirty="0" smtClean="0"/>
              <a:t>Boa </a:t>
            </a:r>
            <a:r>
              <a:rPr lang="pt-BR" sz="2400" dirty="0" err="1" smtClean="0"/>
              <a:t>usinabilidade</a:t>
            </a:r>
            <a:endParaRPr lang="pt-BR" sz="2400" dirty="0" smtClean="0"/>
          </a:p>
          <a:p>
            <a:pPr algn="just"/>
            <a:r>
              <a:rPr lang="pt-BR" sz="2400" dirty="0" smtClean="0"/>
              <a:t>Dissipa melhor a temperatura ao longo do bloco</a:t>
            </a:r>
          </a:p>
          <a:p>
            <a:pPr algn="just"/>
            <a:r>
              <a:rPr lang="pt-BR" sz="2400" dirty="0" smtClean="0"/>
              <a:t>Tenacidade a fratura</a:t>
            </a:r>
          </a:p>
          <a:p>
            <a:pPr algn="just"/>
            <a:r>
              <a:rPr lang="pt-BR" sz="2400" dirty="0" smtClean="0"/>
              <a:t>Resistência mecânica </a:t>
            </a:r>
          </a:p>
          <a:p>
            <a:pPr algn="just"/>
            <a:endParaRPr lang="pt-BR" sz="2400" dirty="0" smtClean="0"/>
          </a:p>
          <a:p>
            <a:pPr algn="just">
              <a:buNone/>
            </a:pPr>
            <a:r>
              <a:rPr lang="pt-BR" sz="2400" dirty="0" smtClean="0"/>
              <a:t>	Tais os requisitos somados a questões de manufatura irão conduzir a escolha de uma liga de alumínio específica</a:t>
            </a:r>
          </a:p>
          <a:p>
            <a:pPr algn="just"/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642910" y="841701"/>
            <a:ext cx="807249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dirty="0" smtClean="0"/>
              <a:t>Há uma gama de ligas diferentes que são </a:t>
            </a:r>
          </a:p>
          <a:p>
            <a:pPr algn="just"/>
            <a:r>
              <a:rPr lang="pt-BR" sz="2800" dirty="0" smtClean="0"/>
              <a:t>comumente usados ​​para a fundição de alumínio</a:t>
            </a:r>
          </a:p>
          <a:p>
            <a:pPr algn="just"/>
            <a:endParaRPr lang="pt-BR" sz="2800" dirty="0" smtClean="0"/>
          </a:p>
          <a:p>
            <a:pPr algn="just"/>
            <a:r>
              <a:rPr lang="pt-BR" sz="2800" dirty="0" smtClean="0"/>
              <a:t>As Ligas de alumínio mais usadas na industria automobilística para esta aplicação são:</a:t>
            </a:r>
          </a:p>
          <a:p>
            <a:pPr algn="just"/>
            <a:endParaRPr lang="pt-BR" sz="2800" dirty="0" smtClean="0"/>
          </a:p>
          <a:p>
            <a:pPr marL="571500" indent="-571500" algn="just">
              <a:buFont typeface="+mj-lt"/>
              <a:buAutoNum type="romanUcPeriod"/>
            </a:pPr>
            <a:r>
              <a:rPr lang="pt-BR" sz="2800" dirty="0" smtClean="0"/>
              <a:t>242 liga de alumínio com tratamento térmico T77</a:t>
            </a:r>
          </a:p>
          <a:p>
            <a:pPr marL="571500" indent="-571500" algn="just">
              <a:buFont typeface="+mj-lt"/>
              <a:buAutoNum type="romanUcPeriod"/>
            </a:pPr>
            <a:endParaRPr lang="pt-BR" sz="2800" dirty="0" smtClean="0"/>
          </a:p>
          <a:p>
            <a:pPr marL="571500" indent="-571500" algn="just">
              <a:buFont typeface="+mj-lt"/>
              <a:buAutoNum type="romanUcPeriod"/>
            </a:pPr>
            <a:r>
              <a:rPr lang="pt-BR" sz="2800" dirty="0" smtClean="0"/>
              <a:t>319 liga de alumínio com tratamento térmico T5</a:t>
            </a:r>
          </a:p>
          <a:p>
            <a:pPr marL="571500" indent="-571500" algn="just">
              <a:buFont typeface="+mj-lt"/>
              <a:buAutoNum type="romanUcPeriod"/>
            </a:pPr>
            <a:endParaRPr lang="pt-BR" sz="2800" dirty="0" smtClean="0"/>
          </a:p>
          <a:p>
            <a:pPr marL="571500" indent="-571500" algn="just">
              <a:buFont typeface="+mj-lt"/>
              <a:buAutoNum type="romanUcPeriod"/>
            </a:pPr>
            <a:r>
              <a:rPr lang="pt-BR" sz="2800" dirty="0" smtClean="0"/>
              <a:t>A356 liga de alumínio com  tratamento térmico T6 </a:t>
            </a:r>
          </a:p>
          <a:p>
            <a:pPr marL="514350" indent="-514350" algn="just"/>
            <a:r>
              <a:rPr lang="pt-BR" sz="3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Comparação entre as ligas</a:t>
            </a:r>
            <a:endParaRPr lang="pt-BR" sz="40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758137" cy="4186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4815"/>
                <a:gridCol w="1144872"/>
                <a:gridCol w="1362369"/>
                <a:gridCol w="1357322"/>
                <a:gridCol w="1428759"/>
              </a:tblGrid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Liga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Condição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242</a:t>
                      </a:r>
                      <a:r>
                        <a:rPr lang="pt-BR" baseline="0" dirty="0" smtClean="0"/>
                        <a:t> – T77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pt-BR" baseline="0" dirty="0" smtClean="0"/>
                        <a:t>319 – T5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A356</a:t>
                      </a:r>
                      <a:r>
                        <a:rPr lang="pt-BR" baseline="0" dirty="0" smtClean="0"/>
                        <a:t> – T6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Desempenho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Resistência a Tração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245MPa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205MPa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205MPa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280MPa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Limite</a:t>
                      </a:r>
                      <a:r>
                        <a:rPr lang="pt-BR" baseline="0" dirty="0" smtClean="0"/>
                        <a:t> de Escoamento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215MPa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157MPa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178MPa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215MPa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Ductilidade</a:t>
                      </a:r>
                      <a:r>
                        <a:rPr lang="pt-BR" baseline="0" dirty="0" smtClean="0"/>
                        <a:t> 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1,6%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1,5%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6%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Dureza </a:t>
                      </a:r>
                      <a:r>
                        <a:rPr lang="pt-BR" dirty="0" err="1" smtClean="0"/>
                        <a:t>Brinell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80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75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80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Resistência a Fadiga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60MPa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74MPa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77MPa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70MPa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Resistência</a:t>
                      </a:r>
                      <a:r>
                        <a:rPr lang="pt-BR" baseline="0" dirty="0" smtClean="0"/>
                        <a:t> a Pressão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Manufaturabilidade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smtClean="0"/>
                        <a:t>Fluidez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</a:t>
                      </a:r>
                      <a:endParaRPr lang="pt-BR" dirty="0"/>
                    </a:p>
                  </a:txBody>
                  <a:tcPr/>
                </a:tc>
              </a:tr>
              <a:tr h="380569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Usinabilidade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2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3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71490" y="331797"/>
            <a:ext cx="8515352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pt-BR" sz="2400" dirty="0" smtClean="0"/>
              <a:t>As propriedades da liga  podem indicar níveis de </a:t>
            </a:r>
          </a:p>
          <a:p>
            <a:pPr algn="just">
              <a:buNone/>
            </a:pPr>
            <a:r>
              <a:rPr lang="pt-BR" sz="2400" dirty="0" smtClean="0"/>
              <a:t>desempenho mecânico, mas o desempenho real pode </a:t>
            </a:r>
          </a:p>
          <a:p>
            <a:pPr algn="just">
              <a:buNone/>
            </a:pPr>
            <a:r>
              <a:rPr lang="pt-BR" sz="2400" dirty="0" smtClean="0"/>
              <a:t>variar devido ao tamanho da seção, porosidade e fluidez no molde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 Tamanhos de seção grossa (vs. tamanhos de seção fina). O resfriamento é mais lento gerando contornos de grão mais grosseiros o que confere propriedades mecânicas inferiores.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 A porosidade é uma função do conteúdo de hidrogênio, óxidos e de composição de metal. Níveis mais elevados de porosidade  confere propriedades inferiores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A propagação do fluxo é necessária para otimizar a solidificação direcional e manter a pressão hidrostática através da solidificação do metal.</a:t>
            </a:r>
          </a:p>
          <a:p>
            <a:pPr algn="just"/>
            <a:endParaRPr lang="pt-B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sz="4000" dirty="0" smtClean="0"/>
              <a:t>Liga de alumínio A356-T6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pt-BR" sz="2800" dirty="0" smtClean="0"/>
              <a:t>Liga de A356 é uma liga de 7Si-0,3</a:t>
            </a:r>
            <a:r>
              <a:rPr lang="pt-BR" sz="2800" dirty="0" err="1" smtClean="0"/>
              <a:t>Mg</a:t>
            </a:r>
            <a:r>
              <a:rPr lang="pt-BR" sz="2800" dirty="0" smtClean="0"/>
              <a:t> com 0,2 Fe (Max) e 0,10 Zn (Max). O tratamento T6 é um recozimento seguido por um envelhecimento a 320°F.</a:t>
            </a:r>
          </a:p>
          <a:p>
            <a:pPr algn="just"/>
            <a:r>
              <a:rPr lang="pt-BR" sz="2800" dirty="0" smtClean="0"/>
              <a:t>As aplicações incluem cárteres de motores a diesel; tanques de gasolina e óleo, e panelas de petróleo.</a:t>
            </a:r>
          </a:p>
          <a:p>
            <a:pPr lvl="0" algn="just"/>
            <a:endParaRPr lang="pt-BR" dirty="0" smtClean="0"/>
          </a:p>
          <a:p>
            <a:pPr algn="just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1056</Words>
  <Application>Microsoft Office PowerPoint</Application>
  <PresentationFormat>Apresentação na tela (4:3)</PresentationFormat>
  <Paragraphs>205</Paragraphs>
  <Slides>26</Slides>
  <Notes>5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Tema do Office</vt:lpstr>
      <vt:lpstr>Apresentação do PowerPoint</vt:lpstr>
      <vt:lpstr>Sumário</vt:lpstr>
      <vt:lpstr>Introdução </vt:lpstr>
      <vt:lpstr>Introdução</vt:lpstr>
      <vt:lpstr>Seleção da Liga de Alumínio</vt:lpstr>
      <vt:lpstr>Apresentação do PowerPoint</vt:lpstr>
      <vt:lpstr>Comparação entre as ligas</vt:lpstr>
      <vt:lpstr>Apresentação do PowerPoint</vt:lpstr>
      <vt:lpstr>Liga de alumínio A356-T6</vt:lpstr>
      <vt:lpstr>Apresentação do PowerPoint</vt:lpstr>
      <vt:lpstr>Fundição por Molde Cheio</vt:lpstr>
      <vt:lpstr>Confecção dos Modelos</vt:lpstr>
      <vt:lpstr>Confecção dos Modelos</vt:lpstr>
      <vt:lpstr>Apresentação do PowerPoint</vt:lpstr>
      <vt:lpstr>Revestimento do modelo</vt:lpstr>
      <vt:lpstr>Revestimento do modelo</vt:lpstr>
      <vt:lpstr>Revestimento do modelo</vt:lpstr>
      <vt:lpstr>Preenchimento com areia</vt:lpstr>
      <vt:lpstr>Vazamento do metal</vt:lpstr>
      <vt:lpstr>Vazamento do metal </vt:lpstr>
      <vt:lpstr>Desmoldagem e Limpeza das peças</vt:lpstr>
      <vt:lpstr>Defeitos gerados pela degradação</vt:lpstr>
      <vt:lpstr>Vantagens</vt:lpstr>
      <vt:lpstr>Apresentação do PowerPoint</vt:lpstr>
      <vt:lpstr>Referências</vt:lpstr>
      <vt:lpstr>Obrigado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Guilherme</dc:creator>
  <cp:lastModifiedBy>Bonjorni</cp:lastModifiedBy>
  <cp:revision>5</cp:revision>
  <dcterms:created xsi:type="dcterms:W3CDTF">2012-06-06T17:38:53Z</dcterms:created>
  <dcterms:modified xsi:type="dcterms:W3CDTF">2012-06-21T23:46:39Z</dcterms:modified>
</cp:coreProperties>
</file>