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65" r:id="rId5"/>
    <p:sldId id="264" r:id="rId6"/>
    <p:sldId id="263" r:id="rId7"/>
    <p:sldId id="262" r:id="rId8"/>
    <p:sldId id="266" r:id="rId9"/>
    <p:sldId id="267" r:id="rId10"/>
    <p:sldId id="268" r:id="rId11"/>
    <p:sldId id="270" r:id="rId12"/>
    <p:sldId id="261" r:id="rId13"/>
    <p:sldId id="258" r:id="rId14"/>
    <p:sldId id="269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75352" autoAdjust="0"/>
  </p:normalViewPr>
  <p:slideViewPr>
    <p:cSldViewPr>
      <p:cViewPr varScale="1">
        <p:scale>
          <a:sx n="55" d="100"/>
          <a:sy n="55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E3C7-C796-4141-8809-A92D12DA2558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E1772-AB80-4BC1-9BB8-C84DF31FEA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lvl="0" indent="-228600">
              <a:buFont typeface="+mj-lt"/>
              <a:buAutoNum type="arabicPeriod"/>
            </a:pPr>
            <a:endParaRPr lang="pt-BR" dirty="0" smtClean="0"/>
          </a:p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E1772-AB80-4BC1-9BB8-C84DF31FEA1D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1F07F9-C423-41D5-BB5D-949DD7519FF1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BDE6E4-9EB4-4BC9-9D02-D65B05E03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Trabalho Experimental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Diagrama de Fases 2S/2013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3928" y="3331698"/>
            <a:ext cx="4680520" cy="1752600"/>
          </a:xfrm>
        </p:spPr>
        <p:txBody>
          <a:bodyPr/>
          <a:lstStyle/>
          <a:p>
            <a:pPr algn="l"/>
            <a:r>
              <a:rPr lang="pt-BR" dirty="0" smtClean="0"/>
              <a:t>Antonio Augusto A. P. Silva</a:t>
            </a:r>
          </a:p>
          <a:p>
            <a:pPr algn="l"/>
            <a:r>
              <a:rPr lang="pt-BR" dirty="0" smtClean="0"/>
              <a:t>Estágio PAE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6" name="Imagem 25" descr="DSC0132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4464496" cy="3456384"/>
          </a:xfrm>
          <a:prstGeom prst="rect">
            <a:avLst/>
          </a:prstGeom>
        </p:spPr>
      </p:pic>
      <p:sp>
        <p:nvSpPr>
          <p:cNvPr id="27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8" name="Conector de seta reta 27"/>
          <p:cNvCxnSpPr>
            <a:stCxn id="27" idx="2"/>
            <a:endCxn id="29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30" name="Conector de seta reta 29"/>
          <p:cNvCxnSpPr>
            <a:stCxn id="29" idx="2"/>
            <a:endCxn id="44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7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8" name="Conector de seta reta 37"/>
          <p:cNvCxnSpPr>
            <a:stCxn id="35" idx="2"/>
            <a:endCxn id="37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40" name="CaixaDeTexto 11"/>
          <p:cNvSpPr txBox="1">
            <a:spLocks noChangeArrowheads="1"/>
          </p:cNvSpPr>
          <p:nvPr/>
        </p:nvSpPr>
        <p:spPr bwMode="auto">
          <a:xfrm>
            <a:off x="8028384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1" name="Conector de seta reta 40"/>
          <p:cNvCxnSpPr>
            <a:stCxn id="35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3" name="Conector de seta reta 42"/>
          <p:cNvCxnSpPr>
            <a:endCxn id="27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5" name="Conector de seta reta 44"/>
          <p:cNvCxnSpPr>
            <a:stCxn id="44" idx="2"/>
            <a:endCxn id="46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7" name="Conector de seta reta 46"/>
          <p:cNvCxnSpPr>
            <a:stCxn id="46" idx="2"/>
            <a:endCxn id="35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8028384" y="5949280"/>
            <a:ext cx="1115616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9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Interpretação dos Resultados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MEV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Imagem:</a:t>
            </a:r>
            <a:r>
              <a:rPr lang="pt-BR" dirty="0" smtClean="0">
                <a:solidFill>
                  <a:schemeClr val="bg1"/>
                </a:solidFill>
              </a:rPr>
              <a:t> Microestrutura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EDS: </a:t>
            </a:r>
            <a:r>
              <a:rPr lang="pt-BR" dirty="0" smtClean="0">
                <a:solidFill>
                  <a:schemeClr val="bg1"/>
                </a:solidFill>
              </a:rPr>
              <a:t>Composição das fases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</a:rPr>
              <a:t>DRX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err="1" smtClean="0">
                <a:solidFill>
                  <a:schemeClr val="bg1"/>
                </a:solidFill>
              </a:rPr>
              <a:t>Difratograma</a:t>
            </a:r>
            <a:r>
              <a:rPr lang="pt-BR" b="1" dirty="0" smtClean="0">
                <a:solidFill>
                  <a:schemeClr val="bg1"/>
                </a:solidFill>
              </a:rPr>
              <a:t>: </a:t>
            </a:r>
            <a:r>
              <a:rPr lang="pt-BR" dirty="0" smtClean="0">
                <a:solidFill>
                  <a:schemeClr val="bg1"/>
                </a:solidFill>
              </a:rPr>
              <a:t>Fases da amostra</a:t>
            </a:r>
          </a:p>
          <a:p>
            <a:pPr lvl="1">
              <a:buFont typeface="Wingdings" pitchFamily="2" charset="2"/>
              <a:buChar char="Ø"/>
            </a:pP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Calendário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1007401"/>
          <a:ext cx="8244411" cy="5805975"/>
        </p:xfrm>
        <a:graphic>
          <a:graphicData uri="http://schemas.openxmlformats.org/drawingml/2006/table">
            <a:tbl>
              <a:tblPr/>
              <a:tblGrid>
                <a:gridCol w="526263"/>
                <a:gridCol w="526263"/>
                <a:gridCol w="526263"/>
                <a:gridCol w="526263"/>
                <a:gridCol w="526263"/>
                <a:gridCol w="526263"/>
                <a:gridCol w="526263"/>
                <a:gridCol w="526263"/>
                <a:gridCol w="4034307"/>
              </a:tblGrid>
              <a:tr h="180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Cálculo das Massas a Serem Pesadas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Pesagem das Amostras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Fusão a Arco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Corte das amostras fundidas =&gt; Início dos ToTos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Setembro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Preparação das Amostras Brutas de Fusão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Preparação das Amostras Brutas de Fusão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Fim dos </a:t>
                      </a:r>
                      <a:r>
                        <a:rPr lang="pt-BR" sz="1500" b="0" i="0" u="none" strike="noStrike" dirty="0" err="1">
                          <a:solidFill>
                            <a:schemeClr val="bg1"/>
                          </a:solidFill>
                          <a:latin typeface="Calibri"/>
                        </a:rPr>
                        <a:t>ToTos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Outubro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Preparação das Amostras Tratadas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Preparação das Amostras Tratadas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Caracterização das Amostras (Acompanhamento)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Caracterização das Amostras (Acompanhamento)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Novembro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Apresentação dos </a:t>
                      </a:r>
                      <a:r>
                        <a:rPr lang="pt-BR" sz="15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Trabalhos ???</a:t>
                      </a:r>
                      <a:endParaRPr lang="pt-BR" sz="15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639" marR="3639" marT="36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Grupo 1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2492896"/>
          <a:ext cx="828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693"/>
                <a:gridCol w="5819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Liga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Responsável</a:t>
                      </a:r>
                      <a:endParaRPr lang="pt-BR" sz="2600" dirty="0"/>
                    </a:p>
                  </a:txBody>
                  <a:tcPr/>
                </a:tc>
              </a:tr>
              <a:tr h="376416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Ta-10%at.Si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Nilo </a:t>
                      </a:r>
                      <a:r>
                        <a:rPr lang="pt-BR" sz="2600" dirty="0" err="1" smtClean="0"/>
                        <a:t>Rimoli</a:t>
                      </a:r>
                      <a:r>
                        <a:rPr lang="pt-BR" sz="2600" dirty="0" smtClean="0"/>
                        <a:t> </a:t>
                      </a:r>
                      <a:r>
                        <a:rPr lang="pt-BR" sz="2600" dirty="0" err="1" smtClean="0"/>
                        <a:t>Cavini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Ta-20%at.Si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Pedro Henrique Pestana </a:t>
                      </a:r>
                      <a:r>
                        <a:rPr lang="pt-BR" sz="2600" dirty="0" err="1" smtClean="0"/>
                        <a:t>Felippe</a:t>
                      </a:r>
                      <a:r>
                        <a:rPr lang="pt-BR" sz="2600" dirty="0" smtClean="0"/>
                        <a:t> 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Ta-30%at.Si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Oscar Pedreira </a:t>
                      </a:r>
                      <a:r>
                        <a:rPr lang="pt-BR" sz="2600" dirty="0" err="1" smtClean="0"/>
                        <a:t>Kerner</a:t>
                      </a:r>
                      <a:r>
                        <a:rPr lang="pt-BR" sz="2600" dirty="0" smtClean="0"/>
                        <a:t> Neto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Ta-32%at.Si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Leonardo Costa </a:t>
                      </a:r>
                      <a:r>
                        <a:rPr lang="pt-BR" sz="2600" dirty="0" err="1" smtClean="0"/>
                        <a:t>Simoes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Ta-58%at.Si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err="1" smtClean="0"/>
                        <a:t>Murillo</a:t>
                      </a:r>
                      <a:r>
                        <a:rPr lang="pt-BR" sz="2600" dirty="0" smtClean="0"/>
                        <a:t> Jose da Costa Monteiro 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Ta-60%at.Si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err="1" smtClean="0"/>
                        <a:t>Tatiane</a:t>
                      </a:r>
                      <a:r>
                        <a:rPr lang="pt-BR" sz="2600" dirty="0" smtClean="0"/>
                        <a:t> </a:t>
                      </a:r>
                      <a:r>
                        <a:rPr lang="pt-BR" sz="2600" dirty="0" err="1" smtClean="0"/>
                        <a:t>Matsuda</a:t>
                      </a:r>
                      <a:r>
                        <a:rPr lang="pt-BR" sz="2600" dirty="0" smtClean="0"/>
                        <a:t> Assunção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1" dirty="0" smtClean="0"/>
                        <a:t>Massa total das amostras 2g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Grupo 2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7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67544" y="2501097"/>
          <a:ext cx="828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693"/>
                <a:gridCol w="58193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Liga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Responsável</a:t>
                      </a:r>
                      <a:endParaRPr lang="pt-BR" sz="2600" dirty="0"/>
                    </a:p>
                  </a:txBody>
                  <a:tcPr/>
                </a:tc>
              </a:tr>
              <a:tr h="376416"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Ti-12%at.Si</a:t>
                      </a:r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Lucas Alexandre </a:t>
                      </a:r>
                      <a:r>
                        <a:rPr lang="pt-BR" sz="2600" dirty="0" err="1" smtClean="0"/>
                        <a:t>Zotti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Ti-16%at.Si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Mayara Caroline Silva de Andrade 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Ti-48%at.Si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Murilo </a:t>
                      </a:r>
                      <a:r>
                        <a:rPr lang="pt-BR" sz="2600" dirty="0" err="1" smtClean="0"/>
                        <a:t>Moreti</a:t>
                      </a:r>
                      <a:r>
                        <a:rPr lang="pt-BR" sz="2600" dirty="0" smtClean="0"/>
                        <a:t> Romão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Ti-58%at.Si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Priscila Ingrid Alves de Toledo 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Ti-82%at.Si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Amanda da Silva Castro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 smtClean="0"/>
                        <a:t>Ti-86%at.Si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dirty="0" smtClean="0"/>
                        <a:t>Breno </a:t>
                      </a:r>
                      <a:r>
                        <a:rPr lang="pt-BR" sz="2600" dirty="0" err="1" smtClean="0"/>
                        <a:t>Mendonca</a:t>
                      </a:r>
                      <a:r>
                        <a:rPr lang="pt-BR" sz="2600" dirty="0" smtClean="0"/>
                        <a:t> Fonseca</a:t>
                      </a:r>
                      <a:endParaRPr lang="pt-BR" sz="26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1" dirty="0" smtClean="0"/>
                        <a:t>Massa total das amostras 2g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Antonio Augusto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aaaps@usp.br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12 3159 9949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Sala: A-25 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C:\Users\Antonio Augusto\Desktop\Mapa A-25.png"/>
          <p:cNvPicPr>
            <a:picLocks noChangeAspect="1" noChangeArrowheads="1"/>
          </p:cNvPicPr>
          <p:nvPr/>
        </p:nvPicPr>
        <p:blipFill>
          <a:blip r:embed="rId2" cstate="print"/>
          <a:srcRect r="16862"/>
          <a:stretch>
            <a:fillRect/>
          </a:stretch>
        </p:blipFill>
        <p:spPr bwMode="auto">
          <a:xfrm>
            <a:off x="3635896" y="2708711"/>
            <a:ext cx="5508104" cy="4149289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>
          <a:xfrm>
            <a:off x="4038354" y="2564904"/>
            <a:ext cx="1260000" cy="1260000"/>
          </a:xfrm>
          <a:prstGeom prst="ellipse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>
                <a:solidFill>
                  <a:schemeClr val="bg1"/>
                </a:solidFill>
              </a:rPr>
              <a:t>Ta-Si</a:t>
            </a:r>
            <a:r>
              <a:rPr lang="pt-BR" dirty="0" smtClean="0">
                <a:solidFill>
                  <a:schemeClr val="bg1"/>
                </a:solidFill>
              </a:rPr>
              <a:t> e Ti-Si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Imagem 3" descr="Si-Ta_9810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58009"/>
            <a:ext cx="4500000" cy="3529188"/>
          </a:xfrm>
          <a:prstGeom prst="rect">
            <a:avLst/>
          </a:prstGeom>
        </p:spPr>
      </p:pic>
      <p:pic>
        <p:nvPicPr>
          <p:cNvPr id="5" name="Espaço Reservado para Conteúdo 3" descr="Si-Ti_902107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4000" y="1483988"/>
            <a:ext cx="4500000" cy="352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9" name="Elipse 98"/>
          <p:cNvSpPr/>
          <p:nvPr/>
        </p:nvSpPr>
        <p:spPr>
          <a:xfrm>
            <a:off x="6242039" y="1110889"/>
            <a:ext cx="2664296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2050" name="AutoShape 2" descr="http://www.splabor.com.br/blog/wp-content/uploads/2011/06/Balan%C3%A7a-Anal%C3%ADtica-S%C3%A9rie-AUW22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52" name="AutoShape 4" descr="http://www.splabor.com.br/blog/wp-content/uploads/2011/06/Balan%C3%A7a-Anal%C3%ADtica-S%C3%A9rie-AUW22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54" name="AutoShape 6" descr="http://www.splabor.com.br/blog/wp-content/uploads/2011/06/Balan%C3%A7a-Anal%C3%ADtica-S%C3%A9rie-AUW22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56" name="AutoShape 8" descr="http://www.splabor.com.br/blog/wp-content/uploads/2011/06/Balan%C3%A7a-Anal%C3%ADtica-S%C3%A9rie-AUW22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59" name="AutoShape 11" descr="http://www.manufacturer.com/mcom/images/products/65278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61" name="AutoShape 13" descr="http://www.manufacturer.com/mcom/images/products/652787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2064" name="AutoShape 16" descr="http://www.ozleyglobal.com/images/silicon_meta_4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114" name="CaixaDeTexto 113"/>
          <p:cNvSpPr txBox="1"/>
          <p:nvPr/>
        </p:nvSpPr>
        <p:spPr>
          <a:xfrm>
            <a:off x="1259632" y="24208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% atômica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15" name="CaixaDeTexto 114"/>
          <p:cNvSpPr txBox="1"/>
          <p:nvPr/>
        </p:nvSpPr>
        <p:spPr>
          <a:xfrm>
            <a:off x="1259632" y="486916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% mássica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16" name="Seta para baixo 115"/>
          <p:cNvSpPr/>
          <p:nvPr/>
        </p:nvSpPr>
        <p:spPr>
          <a:xfrm>
            <a:off x="1979712" y="3140968"/>
            <a:ext cx="792088" cy="1584176"/>
          </a:xfrm>
          <a:prstGeom prst="downArrow">
            <a:avLst/>
          </a:prstGeom>
          <a:solidFill>
            <a:srgbClr val="FF0000">
              <a:alpha val="4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8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9" name="Conector de seta reta 38"/>
          <p:cNvCxnSpPr>
            <a:stCxn id="38" idx="2"/>
            <a:endCxn id="40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41" name="Conector de seta reta 40"/>
          <p:cNvCxnSpPr>
            <a:stCxn id="40" idx="2"/>
            <a:endCxn id="50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43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44" name="Conector de seta reta 43"/>
          <p:cNvCxnSpPr>
            <a:stCxn id="42" idx="2"/>
            <a:endCxn id="43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46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7" name="Conector de seta reta 46"/>
          <p:cNvCxnSpPr>
            <a:stCxn id="42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9" name="Conector de seta reta 48"/>
          <p:cNvCxnSpPr>
            <a:endCxn id="38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1" name="Conector de seta reta 50"/>
          <p:cNvCxnSpPr>
            <a:stCxn id="50" idx="2"/>
            <a:endCxn id="52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3" name="Conector de seta reta 52"/>
          <p:cNvCxnSpPr>
            <a:stCxn id="52" idx="2"/>
            <a:endCxn id="42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9" name="Conector de seta reta 18"/>
          <p:cNvCxnSpPr>
            <a:stCxn id="18" idx="2"/>
            <a:endCxn id="20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21" name="Conector de seta reta 20"/>
          <p:cNvCxnSpPr>
            <a:stCxn id="20" idx="2"/>
            <a:endCxn id="55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23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24" name="Conector de seta reta 23"/>
          <p:cNvCxnSpPr>
            <a:stCxn id="22" idx="2"/>
            <a:endCxn id="23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32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33" name="Conector de seta reta 32"/>
          <p:cNvCxnSpPr>
            <a:stCxn id="22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6" name="Conector de seta reta 35"/>
          <p:cNvCxnSpPr>
            <a:endCxn id="18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58" name="Conector de seta reta 57"/>
          <p:cNvCxnSpPr>
            <a:stCxn id="55" idx="2"/>
            <a:endCxn id="62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74" name="Conector angulado 73"/>
          <p:cNvCxnSpPr>
            <a:stCxn id="31" idx="2"/>
            <a:endCxn id="62" idx="1"/>
          </p:cNvCxnSpPr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angulado 73"/>
          <p:cNvCxnSpPr>
            <a:stCxn id="55" idx="1"/>
            <a:endCxn id="31" idx="0"/>
          </p:cNvCxnSpPr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/>
          <p:cNvCxnSpPr>
            <a:stCxn id="62" idx="2"/>
            <a:endCxn id="22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6486149" y="2039639"/>
            <a:ext cx="2304256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pic>
        <p:nvPicPr>
          <p:cNvPr id="26" name="Picture 9" descr="C:\Users\Antonio Augusto\Desktop\Balança-Analítica-Série-AUW22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672408" cy="436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ppgem.eel.usp.br/_images/infra/ARCMEL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noFill/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7" name="Conector de seta reta 26"/>
          <p:cNvCxnSpPr>
            <a:stCxn id="26" idx="2"/>
            <a:endCxn id="28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29" name="Conector de seta reta 28"/>
          <p:cNvCxnSpPr>
            <a:stCxn id="28" idx="2"/>
            <a:endCxn id="43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5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7" name="Conector de seta reta 36"/>
          <p:cNvCxnSpPr>
            <a:stCxn id="30" idx="2"/>
            <a:endCxn id="35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39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0" name="Conector de seta reta 39"/>
          <p:cNvCxnSpPr>
            <a:stCxn id="30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2" name="Conector de seta reta 41"/>
          <p:cNvCxnSpPr>
            <a:endCxn id="26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4" name="Conector de seta reta 43"/>
          <p:cNvCxnSpPr>
            <a:stCxn id="43" idx="2"/>
            <a:endCxn id="45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6" name="Conector de seta reta 45"/>
          <p:cNvCxnSpPr>
            <a:stCxn id="45" idx="2"/>
            <a:endCxn id="30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6516216" y="2586113"/>
            <a:ext cx="2304256" cy="72008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8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ntonio Augusto\Documents\Mestrado\Fotos\DSC0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268760"/>
            <a:ext cx="3203848" cy="2402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ppgem.eel.usp.br/_images/infra/COR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923928" cy="5231904"/>
          </a:xfrm>
          <a:prstGeom prst="rect">
            <a:avLst/>
          </a:prstGeom>
          <a:noFill/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7" name="Conector de seta reta 26"/>
          <p:cNvCxnSpPr>
            <a:stCxn id="26" idx="2"/>
            <a:endCxn id="28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29" name="Conector de seta reta 28"/>
          <p:cNvCxnSpPr>
            <a:stCxn id="28" idx="2"/>
            <a:endCxn id="43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5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7" name="Conector de seta reta 36"/>
          <p:cNvCxnSpPr>
            <a:stCxn id="30" idx="2"/>
            <a:endCxn id="35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39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0" name="Conector de seta reta 39"/>
          <p:cNvCxnSpPr>
            <a:stCxn id="30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2" name="Conector de seta reta 41"/>
          <p:cNvCxnSpPr>
            <a:endCxn id="26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4" name="Conector de seta reta 43"/>
          <p:cNvCxnSpPr>
            <a:stCxn id="43" idx="2"/>
            <a:endCxn id="45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6" name="Conector de seta reta 45"/>
          <p:cNvCxnSpPr>
            <a:stCxn id="45" idx="2"/>
            <a:endCxn id="30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6334058" y="3196043"/>
            <a:ext cx="2592288" cy="93610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8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r="49134" b="56866"/>
          <a:stretch>
            <a:fillRect/>
          </a:stretch>
        </p:blipFill>
        <p:spPr bwMode="auto">
          <a:xfrm>
            <a:off x="3203848" y="1556792"/>
            <a:ext cx="2952328" cy="13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ppgem.eel.usp.br/_images/infra/BI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648405" cy="2736304"/>
          </a:xfrm>
          <a:prstGeom prst="rect">
            <a:avLst/>
          </a:prstGeom>
          <a:noFill/>
        </p:spPr>
      </p:pic>
      <p:pic>
        <p:nvPicPr>
          <p:cNvPr id="19462" name="Picture 6" descr="http://www.ppgem.eel.usp.br/_images/infra/LIN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3023047" cy="2267286"/>
          </a:xfrm>
          <a:prstGeom prst="rect">
            <a:avLst/>
          </a:prstGeom>
          <a:noFill/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7" name="Conector de seta reta 26"/>
          <p:cNvCxnSpPr>
            <a:stCxn id="26" idx="2"/>
            <a:endCxn id="28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29" name="Conector de seta reta 28"/>
          <p:cNvCxnSpPr>
            <a:stCxn id="28" idx="2"/>
            <a:endCxn id="43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5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7" name="Conector de seta reta 36"/>
          <p:cNvCxnSpPr>
            <a:stCxn id="30" idx="2"/>
            <a:endCxn id="35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39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0" name="Conector de seta reta 39"/>
          <p:cNvCxnSpPr>
            <a:stCxn id="30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2" name="Conector de seta reta 41"/>
          <p:cNvCxnSpPr>
            <a:endCxn id="26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4" name="Conector de seta reta 43"/>
          <p:cNvCxnSpPr>
            <a:stCxn id="43" idx="2"/>
            <a:endCxn id="45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6" name="Conector de seta reta 45"/>
          <p:cNvCxnSpPr>
            <a:stCxn id="45" idx="2"/>
            <a:endCxn id="30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4716016" y="3645024"/>
            <a:ext cx="2304256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8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www.ppgem.eel.usp.br/_images/infra/EMBU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2016224" cy="2688298"/>
          </a:xfrm>
          <a:prstGeom prst="rect">
            <a:avLst/>
          </a:prstGeom>
          <a:noFill/>
        </p:spPr>
      </p:pic>
      <p:pic>
        <p:nvPicPr>
          <p:cNvPr id="23556" name="Picture 4" descr="http://www.ppgem.eel.usp.br/_images/infra/POL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05064"/>
            <a:ext cx="3552393" cy="2664296"/>
          </a:xfrm>
          <a:prstGeom prst="rect">
            <a:avLst/>
          </a:prstGeom>
          <a:noFill/>
        </p:spPr>
      </p:pic>
      <p:sp>
        <p:nvSpPr>
          <p:cNvPr id="23558" name="AutoShape 6" descr="http://www.humboldtmfg.com/product-images/H-17270_l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23559" name="Picture 7" descr="C:\Users\Antonio Augusto\Desktop\H-17270_l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12775"/>
            <a:ext cx="2920802" cy="2299587"/>
          </a:xfrm>
          <a:prstGeom prst="rect">
            <a:avLst/>
          </a:prstGeom>
          <a:noFill/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7" name="Conector de seta reta 26"/>
          <p:cNvCxnSpPr>
            <a:stCxn id="26" idx="2"/>
            <a:endCxn id="28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29" name="Conector de seta reta 28"/>
          <p:cNvCxnSpPr>
            <a:stCxn id="28" idx="2"/>
            <a:endCxn id="43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5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7" name="Conector de seta reta 36"/>
          <p:cNvCxnSpPr>
            <a:stCxn id="30" idx="2"/>
            <a:endCxn id="35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39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0" name="Conector de seta reta 39"/>
          <p:cNvCxnSpPr>
            <a:stCxn id="30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2" name="Conector de seta reta 41"/>
          <p:cNvCxnSpPr>
            <a:endCxn id="26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4" name="Conector de seta reta 43"/>
          <p:cNvCxnSpPr>
            <a:stCxn id="43" idx="2"/>
            <a:endCxn id="45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6" name="Conector de seta reta 45"/>
          <p:cNvCxnSpPr>
            <a:stCxn id="45" idx="2"/>
            <a:endCxn id="30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6482350" y="4221088"/>
            <a:ext cx="2304256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8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Procedimento Experimental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7" name="Imagem 26" descr="DSC0132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4608512" cy="3672408"/>
          </a:xfrm>
          <a:prstGeom prst="rect">
            <a:avLst/>
          </a:prstGeom>
        </p:spPr>
      </p:pic>
      <p:sp>
        <p:nvSpPr>
          <p:cNvPr id="26" name="CaixaDeTexto 6"/>
          <p:cNvSpPr txBox="1">
            <a:spLocks noChangeArrowheads="1"/>
          </p:cNvSpPr>
          <p:nvPr/>
        </p:nvSpPr>
        <p:spPr bwMode="auto">
          <a:xfrm>
            <a:off x="6804248" y="2204864"/>
            <a:ext cx="1643062" cy="36933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Pesagem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28" name="Conector de seta reta 27"/>
          <p:cNvCxnSpPr>
            <a:stCxn id="26" idx="2"/>
            <a:endCxn id="29" idx="0"/>
          </p:cNvCxnSpPr>
          <p:nvPr/>
        </p:nvCxnSpPr>
        <p:spPr>
          <a:xfrm>
            <a:off x="7625779" y="2574196"/>
            <a:ext cx="0" cy="2067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8"/>
          <p:cNvSpPr txBox="1">
            <a:spLocks noChangeArrowheads="1"/>
          </p:cNvSpPr>
          <p:nvPr/>
        </p:nvSpPr>
        <p:spPr bwMode="auto">
          <a:xfrm>
            <a:off x="6804248" y="2780928"/>
            <a:ext cx="1643062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Fusão a Arco</a:t>
            </a:r>
          </a:p>
        </p:txBody>
      </p:sp>
      <p:cxnSp>
        <p:nvCxnSpPr>
          <p:cNvPr id="30" name="Conector de seta reta 29"/>
          <p:cNvCxnSpPr>
            <a:stCxn id="29" idx="2"/>
            <a:endCxn id="44" idx="0"/>
          </p:cNvCxnSpPr>
          <p:nvPr/>
        </p:nvCxnSpPr>
        <p:spPr>
          <a:xfrm>
            <a:off x="7625779" y="3150815"/>
            <a:ext cx="0" cy="2061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10"/>
          <p:cNvSpPr txBox="1">
            <a:spLocks noChangeArrowheads="1"/>
          </p:cNvSpPr>
          <p:nvPr/>
        </p:nvSpPr>
        <p:spPr bwMode="auto">
          <a:xfrm>
            <a:off x="6732240" y="5373216"/>
            <a:ext cx="1785938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Caracterização</a:t>
            </a:r>
          </a:p>
        </p:txBody>
      </p:sp>
      <p:sp>
        <p:nvSpPr>
          <p:cNvPr id="37" name="CaixaDeTexto 11"/>
          <p:cNvSpPr txBox="1">
            <a:spLocks noChangeArrowheads="1"/>
          </p:cNvSpPr>
          <p:nvPr/>
        </p:nvSpPr>
        <p:spPr bwMode="auto">
          <a:xfrm>
            <a:off x="6081365" y="6062191"/>
            <a:ext cx="1071563" cy="36988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DRX</a:t>
            </a:r>
          </a:p>
        </p:txBody>
      </p:sp>
      <p:cxnSp>
        <p:nvCxnSpPr>
          <p:cNvPr id="38" name="Conector de seta reta 37"/>
          <p:cNvCxnSpPr>
            <a:stCxn id="35" idx="2"/>
            <a:endCxn id="37" idx="0"/>
          </p:cNvCxnSpPr>
          <p:nvPr/>
        </p:nvCxnSpPr>
        <p:spPr>
          <a:xfrm rot="5400000">
            <a:off x="6962428" y="5398615"/>
            <a:ext cx="319088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13"/>
          <p:cNvSpPr txBox="1">
            <a:spLocks noChangeArrowheads="1"/>
          </p:cNvSpPr>
          <p:nvPr/>
        </p:nvSpPr>
        <p:spPr bwMode="auto">
          <a:xfrm>
            <a:off x="5148064" y="3861048"/>
            <a:ext cx="1439862" cy="64611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Tratamento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Térmico</a:t>
            </a:r>
          </a:p>
        </p:txBody>
      </p:sp>
      <p:sp>
        <p:nvSpPr>
          <p:cNvPr id="40" name="CaixaDeTexto 11"/>
          <p:cNvSpPr txBox="1">
            <a:spLocks noChangeArrowheads="1"/>
          </p:cNvSpPr>
          <p:nvPr/>
        </p:nvSpPr>
        <p:spPr bwMode="auto">
          <a:xfrm>
            <a:off x="8081615" y="6062191"/>
            <a:ext cx="1071563" cy="3698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MEV</a:t>
            </a:r>
          </a:p>
        </p:txBody>
      </p:sp>
      <p:cxnSp>
        <p:nvCxnSpPr>
          <p:cNvPr id="41" name="Conector de seta reta 40"/>
          <p:cNvCxnSpPr>
            <a:stCxn id="35" idx="2"/>
          </p:cNvCxnSpPr>
          <p:nvPr/>
        </p:nvCxnSpPr>
        <p:spPr>
          <a:xfrm rot="16200000" flipH="1">
            <a:off x="7962553" y="5406553"/>
            <a:ext cx="319088" cy="992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6"/>
          <p:cNvSpPr txBox="1">
            <a:spLocks noChangeArrowheads="1"/>
          </p:cNvSpPr>
          <p:nvPr/>
        </p:nvSpPr>
        <p:spPr bwMode="auto">
          <a:xfrm>
            <a:off x="6543550" y="1340768"/>
            <a:ext cx="2088232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Cálculo das massas a serem pesadas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3" name="Conector de seta reta 42"/>
          <p:cNvCxnSpPr>
            <a:endCxn id="26" idx="0"/>
          </p:cNvCxnSpPr>
          <p:nvPr/>
        </p:nvCxnSpPr>
        <p:spPr>
          <a:xfrm flipH="1">
            <a:off x="7625779" y="1987099"/>
            <a:ext cx="6561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ixaDeTexto 8"/>
          <p:cNvSpPr txBox="1">
            <a:spLocks noChangeArrowheads="1"/>
          </p:cNvSpPr>
          <p:nvPr/>
        </p:nvSpPr>
        <p:spPr bwMode="auto">
          <a:xfrm>
            <a:off x="6804248" y="3356992"/>
            <a:ext cx="1643062" cy="64633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Corte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5" name="Conector de seta reta 44"/>
          <p:cNvCxnSpPr>
            <a:stCxn id="44" idx="2"/>
            <a:endCxn id="46" idx="0"/>
          </p:cNvCxnSpPr>
          <p:nvPr/>
        </p:nvCxnSpPr>
        <p:spPr>
          <a:xfrm flipH="1">
            <a:off x="7625209" y="4003323"/>
            <a:ext cx="570" cy="4337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10"/>
          <p:cNvSpPr txBox="1">
            <a:spLocks noChangeArrowheads="1"/>
          </p:cNvSpPr>
          <p:nvPr/>
        </p:nvSpPr>
        <p:spPr bwMode="auto">
          <a:xfrm>
            <a:off x="6732240" y="4437112"/>
            <a:ext cx="1785938" cy="64633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Preparação das amostras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47" name="Conector de seta reta 46"/>
          <p:cNvCxnSpPr>
            <a:stCxn id="46" idx="2"/>
            <a:endCxn id="35" idx="0"/>
          </p:cNvCxnSpPr>
          <p:nvPr/>
        </p:nvCxnSpPr>
        <p:spPr>
          <a:xfrm>
            <a:off x="7625209" y="5083443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/>
          <p:cNvSpPr/>
          <p:nvPr/>
        </p:nvSpPr>
        <p:spPr>
          <a:xfrm>
            <a:off x="6084168" y="5949280"/>
            <a:ext cx="1080120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49" name="Conector angulado 73"/>
          <p:cNvCxnSpPr/>
          <p:nvPr/>
        </p:nvCxnSpPr>
        <p:spPr>
          <a:xfrm rot="16200000" flipH="1">
            <a:off x="6173559" y="4201596"/>
            <a:ext cx="253117" cy="86424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do 73"/>
          <p:cNvCxnSpPr/>
          <p:nvPr/>
        </p:nvCxnSpPr>
        <p:spPr>
          <a:xfrm rot="10800000" flipV="1">
            <a:off x="5867996" y="3680158"/>
            <a:ext cx="936253" cy="1808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514</Words>
  <Application>Microsoft Office PowerPoint</Application>
  <PresentationFormat>Apresentação na tela (4:3)</PresentationFormat>
  <Paragraphs>303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Ápice</vt:lpstr>
      <vt:lpstr>Trabalho Experimental  Diagrama de Fases 2S/2013</vt:lpstr>
      <vt:lpstr>Ta-Si e Ti-Si</vt:lpstr>
      <vt:lpstr>Procedimento Experimental</vt:lpstr>
      <vt:lpstr>Procedimento Experimental</vt:lpstr>
      <vt:lpstr>Procedimento Experimental</vt:lpstr>
      <vt:lpstr>Procedimento Experimental</vt:lpstr>
      <vt:lpstr>Procedimento Experimental</vt:lpstr>
      <vt:lpstr>Procedimento Experimental</vt:lpstr>
      <vt:lpstr>Procedimento Experimental</vt:lpstr>
      <vt:lpstr>Procedimento Experimental</vt:lpstr>
      <vt:lpstr>Interpretação dos Resultados</vt:lpstr>
      <vt:lpstr>Calendário</vt:lpstr>
      <vt:lpstr>Grupo 1</vt:lpstr>
      <vt:lpstr>Grupo 2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Experimental  Diagrama de Fases 2S/2013</dc:title>
  <dc:creator>Antonio Augusto</dc:creator>
  <cp:lastModifiedBy>Antonio Augusto</cp:lastModifiedBy>
  <cp:revision>8</cp:revision>
  <dcterms:created xsi:type="dcterms:W3CDTF">2013-07-31T22:17:43Z</dcterms:created>
  <dcterms:modified xsi:type="dcterms:W3CDTF">2013-08-07T02:29:44Z</dcterms:modified>
</cp:coreProperties>
</file>