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50"/>
  </p:notesMasterIdLst>
  <p:sldIdLst>
    <p:sldId id="373" r:id="rId2"/>
    <p:sldId id="427" r:id="rId3"/>
    <p:sldId id="421" r:id="rId4"/>
    <p:sldId id="410" r:id="rId5"/>
    <p:sldId id="428" r:id="rId6"/>
    <p:sldId id="429" r:id="rId7"/>
    <p:sldId id="430" r:id="rId8"/>
    <p:sldId id="431" r:id="rId9"/>
    <p:sldId id="436" r:id="rId10"/>
    <p:sldId id="437" r:id="rId11"/>
    <p:sldId id="432" r:id="rId12"/>
    <p:sldId id="440" r:id="rId13"/>
    <p:sldId id="441" r:id="rId14"/>
    <p:sldId id="439" r:id="rId15"/>
    <p:sldId id="434" r:id="rId16"/>
    <p:sldId id="411" r:id="rId17"/>
    <p:sldId id="374" r:id="rId18"/>
    <p:sldId id="375" r:id="rId19"/>
    <p:sldId id="381" r:id="rId20"/>
    <p:sldId id="402" r:id="rId21"/>
    <p:sldId id="403" r:id="rId22"/>
    <p:sldId id="404" r:id="rId23"/>
    <p:sldId id="435" r:id="rId24"/>
    <p:sldId id="399" r:id="rId25"/>
    <p:sldId id="379" r:id="rId26"/>
    <p:sldId id="380" r:id="rId27"/>
    <p:sldId id="382" r:id="rId28"/>
    <p:sldId id="397" r:id="rId29"/>
    <p:sldId id="438" r:id="rId30"/>
    <p:sldId id="407" r:id="rId31"/>
    <p:sldId id="408" r:id="rId32"/>
    <p:sldId id="413" r:id="rId33"/>
    <p:sldId id="409" r:id="rId34"/>
    <p:sldId id="412" r:id="rId35"/>
    <p:sldId id="414" r:id="rId36"/>
    <p:sldId id="415" r:id="rId37"/>
    <p:sldId id="416" r:id="rId38"/>
    <p:sldId id="417" r:id="rId39"/>
    <p:sldId id="418" r:id="rId40"/>
    <p:sldId id="419" r:id="rId41"/>
    <p:sldId id="420" r:id="rId42"/>
    <p:sldId id="442" r:id="rId43"/>
    <p:sldId id="443" r:id="rId44"/>
    <p:sldId id="444" r:id="rId45"/>
    <p:sldId id="445" r:id="rId46"/>
    <p:sldId id="446" r:id="rId47"/>
    <p:sldId id="447" r:id="rId48"/>
    <p:sldId id="448" r:id="rId4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00"/>
    <a:srgbClr val="0000FF"/>
    <a:srgbClr val="6600FF"/>
    <a:srgbClr val="0033CC"/>
    <a:srgbClr val="CC3300"/>
    <a:srgbClr val="6600CC"/>
    <a:srgbClr val="FFFFCC"/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73" autoAdjust="0"/>
  </p:normalViewPr>
  <p:slideViewPr>
    <p:cSldViewPr>
      <p:cViewPr>
        <p:scale>
          <a:sx n="87" d="100"/>
          <a:sy n="87" d="100"/>
        </p:scale>
        <p:origin x="-6" y="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22475E8-F719-42A1-8FC4-D47250989614}" type="datetimeFigureOut">
              <a:rPr lang="pt-BR"/>
              <a:pPr>
                <a:defRPr/>
              </a:pPr>
              <a:t>15/03/2017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AA971CB-7475-46A8-A923-8CB9F17769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222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7E89B5-2E60-4755-8D85-45F40CE53D02}" type="slidenum">
              <a:rPr lang="pt-BR" smtClean="0"/>
              <a:pPr/>
              <a:t>2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AD3429-58B7-4E29-B868-B5FD9BA4F5AB}" type="slidenum">
              <a:rPr lang="pt-BR" smtClean="0"/>
              <a:pPr/>
              <a:t>11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ABDF9-2A87-438A-81D5-D22A9F1FCA3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4018C-FF58-4D58-97AD-2D00269A35C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DB3E0-49D1-45EC-9571-934261977E2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02DF3-1FEF-4CB0-85EC-3B6AF34C1CA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4275E-D608-4989-B8DA-5F3ADD9C37E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DDBD0-E8D1-4C6C-BCD4-B9B33154B45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EE00B-022D-4B6E-B38F-E8C41E0729A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B019E-7A04-4079-885B-058D9C7ECD3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3B08F-7142-48EC-8F0A-266E1C0B4E9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2ECBE-5F2C-4C66-A39F-0EA54789830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CE8FA-7106-4F27-ACCB-1A35DB729BF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72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72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4FCCFB1-4B67-4DC3-8E80-5772AA40186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azy.org/Carbohydrate-Binding-Modules.html" TargetMode="External"/><Relationship Id="rId3" Type="http://schemas.openxmlformats.org/officeDocument/2006/relationships/hyperlink" Target="http://www.cazypedia.org/index.php/Glycoside_hydrolases" TargetMode="External"/><Relationship Id="rId7" Type="http://schemas.openxmlformats.org/officeDocument/2006/relationships/hyperlink" Target="http://www.cazy.org/Carbohydrate-Esterases.html" TargetMode="External"/><Relationship Id="rId2" Type="http://schemas.openxmlformats.org/officeDocument/2006/relationships/hyperlink" Target="http://www.cazy.org/Glycoside-Hydrolase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azy.org/Polysaccharide-Lyases.html" TargetMode="External"/><Relationship Id="rId5" Type="http://schemas.openxmlformats.org/officeDocument/2006/relationships/hyperlink" Target="http://www.cazypedia.org/index.php/Glycosyltransferases" TargetMode="External"/><Relationship Id="rId4" Type="http://schemas.openxmlformats.org/officeDocument/2006/relationships/hyperlink" Target="http://www.cazy.org/GlycosylTransferases.htm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8"/>
          <p:cNvSpPr txBox="1">
            <a:spLocks noChangeArrowheads="1"/>
          </p:cNvSpPr>
          <p:nvPr/>
        </p:nvSpPr>
        <p:spPr bwMode="auto">
          <a:xfrm>
            <a:off x="381000" y="381000"/>
            <a:ext cx="8077200" cy="646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3333FF"/>
                </a:solidFill>
              </a:rPr>
              <a:t>Enzimologia - PBI 5206</a:t>
            </a:r>
          </a:p>
          <a:p>
            <a:endParaRPr lang="pt-BR" sz="2400" b="1"/>
          </a:p>
          <a:p>
            <a:endParaRPr lang="pt-BR" sz="2400" b="1"/>
          </a:p>
          <a:p>
            <a:r>
              <a:rPr lang="pt-BR"/>
              <a:t>Inicio 6/03/2017  termino: 21/06/2017</a:t>
            </a:r>
          </a:p>
          <a:p>
            <a:r>
              <a:rPr lang="pt-BR"/>
              <a:t>Aulas : quarta-feira 8:00h – 9:40 h</a:t>
            </a:r>
          </a:p>
          <a:p>
            <a:r>
              <a:rPr lang="pt-BR"/>
              <a:t>Sexta-feira 9:00h – 12:00 h </a:t>
            </a:r>
          </a:p>
          <a:p>
            <a:endParaRPr lang="pt-BR"/>
          </a:p>
          <a:p>
            <a:r>
              <a:rPr lang="pt-BR" u="sng">
                <a:solidFill>
                  <a:srgbClr val="3333FF"/>
                </a:solidFill>
              </a:rPr>
              <a:t>Calendário</a:t>
            </a:r>
            <a:r>
              <a:rPr lang="pt-BR">
                <a:solidFill>
                  <a:srgbClr val="3333FF"/>
                </a:solidFill>
              </a:rPr>
              <a:t> :</a:t>
            </a:r>
            <a:r>
              <a:rPr lang="pt-BR"/>
              <a:t> </a:t>
            </a:r>
          </a:p>
          <a:p>
            <a:r>
              <a:rPr lang="pt-BR"/>
              <a:t>aulas teóricas – Março (8, 15, 22, 29) </a:t>
            </a:r>
          </a:p>
          <a:p>
            <a:r>
              <a:rPr lang="pt-BR"/>
              <a:t>aulas praticas – Março (10, 17, 24,31) </a:t>
            </a:r>
          </a:p>
          <a:p>
            <a:r>
              <a:rPr lang="pt-BR"/>
              <a:t>7/04-  apresentação e discussão resultados das aulas práticas </a:t>
            </a:r>
          </a:p>
          <a:p>
            <a:r>
              <a:rPr lang="pt-BR"/>
              <a:t>aulas teóricas – Abril (5,12,19, 26,28)</a:t>
            </a:r>
          </a:p>
          <a:p>
            <a:r>
              <a:rPr lang="pt-BR"/>
              <a:t>Prova 1- 10/05</a:t>
            </a:r>
          </a:p>
          <a:p>
            <a:r>
              <a:rPr lang="pt-BR"/>
              <a:t>aulas práticas  - Maio (12,19, 26)</a:t>
            </a:r>
          </a:p>
          <a:p>
            <a:r>
              <a:rPr lang="pt-BR"/>
              <a:t>aulas teóricas – Maio (17, 24, 31) </a:t>
            </a:r>
          </a:p>
          <a:p>
            <a:r>
              <a:rPr lang="pt-BR"/>
              <a:t>2/06 - apresentação e discussão resultados das aulas práticas </a:t>
            </a:r>
          </a:p>
          <a:p>
            <a:r>
              <a:rPr lang="pt-BR"/>
              <a:t>aulas teóricas – Junho ( 7, 9, 14) </a:t>
            </a:r>
          </a:p>
          <a:p>
            <a:r>
              <a:rPr lang="pt-BR"/>
              <a:t>Prova 2 - 21/06</a:t>
            </a:r>
          </a:p>
          <a:p>
            <a:r>
              <a:rPr lang="en-US"/>
              <a:t>Seminarios individuais sobre temas da disciolina – cada aluno apresentara um artigo de sua escolha sobre temas da disciplina com duraçao de 20 min cada.</a:t>
            </a:r>
          </a:p>
          <a:p>
            <a:r>
              <a:rPr lang="en-US"/>
              <a:t>Avaliaçao – 30% R + 20-% S + 20% P1 e 30%P2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8"/>
          <p:cNvSpPr txBox="1">
            <a:spLocks noChangeArrowheads="1"/>
          </p:cNvSpPr>
          <p:nvPr/>
        </p:nvSpPr>
        <p:spPr bwMode="auto">
          <a:xfrm>
            <a:off x="438150" y="165100"/>
            <a:ext cx="84629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Algumas enzimas formam intermediários covalentes com seus substratos</a:t>
            </a:r>
          </a:p>
        </p:txBody>
      </p:sp>
      <p:grpSp>
        <p:nvGrpSpPr>
          <p:cNvPr id="17411" name="Group 17"/>
          <p:cNvGrpSpPr>
            <a:grpSpLocks/>
          </p:cNvGrpSpPr>
          <p:nvPr/>
        </p:nvGrpSpPr>
        <p:grpSpPr bwMode="auto">
          <a:xfrm>
            <a:off x="279400" y="862013"/>
            <a:ext cx="6216650" cy="5691187"/>
            <a:chOff x="1316" y="567"/>
            <a:chExt cx="3916" cy="3585"/>
          </a:xfrm>
        </p:grpSpPr>
        <p:grpSp>
          <p:nvGrpSpPr>
            <p:cNvPr id="17413" name="Group 11"/>
            <p:cNvGrpSpPr>
              <a:grpSpLocks/>
            </p:cNvGrpSpPr>
            <p:nvPr/>
          </p:nvGrpSpPr>
          <p:grpSpPr bwMode="auto">
            <a:xfrm>
              <a:off x="1316" y="1000"/>
              <a:ext cx="3717" cy="3096"/>
              <a:chOff x="1252" y="896"/>
              <a:chExt cx="3717" cy="3096"/>
            </a:xfrm>
          </p:grpSpPr>
          <p:pic>
            <p:nvPicPr>
              <p:cNvPr id="1742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60" y="896"/>
                <a:ext cx="2309" cy="3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21" name="Text Box 3"/>
              <p:cNvSpPr txBox="1">
                <a:spLocks noChangeArrowheads="1"/>
              </p:cNvSpPr>
              <p:nvPr/>
            </p:nvSpPr>
            <p:spPr bwMode="auto">
              <a:xfrm>
                <a:off x="1896" y="926"/>
                <a:ext cx="858" cy="77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457200" indent="-457200" algn="r"/>
                <a:r>
                  <a:rPr lang="en-US" sz="1500"/>
                  <a:t>Quimotripsina</a:t>
                </a:r>
              </a:p>
              <a:p>
                <a:pPr marL="457200" indent="-457200" algn="r"/>
                <a:r>
                  <a:rPr lang="en-US" sz="1500"/>
                  <a:t>Elastase</a:t>
                </a:r>
              </a:p>
              <a:p>
                <a:pPr marL="457200" indent="-457200" algn="r"/>
                <a:r>
                  <a:rPr lang="en-US" sz="1500"/>
                  <a:t>Esterases</a:t>
                </a:r>
              </a:p>
              <a:p>
                <a:pPr marL="457200" indent="-457200" algn="r"/>
                <a:r>
                  <a:rPr lang="en-US" sz="1500"/>
                  <a:t>Trombina</a:t>
                </a:r>
              </a:p>
              <a:p>
                <a:pPr marL="457200" indent="-457200" algn="r"/>
                <a:r>
                  <a:rPr lang="en-US" sz="1500"/>
                  <a:t>Tripsina</a:t>
                </a:r>
              </a:p>
            </p:txBody>
          </p:sp>
          <p:sp>
            <p:nvSpPr>
              <p:cNvPr id="17422" name="Text Box 4"/>
              <p:cNvSpPr txBox="1">
                <a:spLocks noChangeArrowheads="1"/>
              </p:cNvSpPr>
              <p:nvPr/>
            </p:nvSpPr>
            <p:spPr bwMode="auto">
              <a:xfrm>
                <a:off x="1520" y="1766"/>
                <a:ext cx="1270" cy="49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500"/>
                  <a:t>Papaína Gliceraldeído-3-PO</a:t>
                </a:r>
                <a:r>
                  <a:rPr lang="en-US" sz="1500" baseline="-25000"/>
                  <a:t>4</a:t>
                </a:r>
                <a:r>
                  <a:rPr lang="en-US" sz="1500"/>
                  <a:t> </a:t>
                </a:r>
              </a:p>
              <a:p>
                <a:pPr algn="r"/>
                <a:r>
                  <a:rPr lang="en-US" sz="1500"/>
                  <a:t>  desidrogenase</a:t>
                </a:r>
              </a:p>
            </p:txBody>
          </p:sp>
          <p:sp>
            <p:nvSpPr>
              <p:cNvPr id="17423" name="Text Box 5"/>
              <p:cNvSpPr txBox="1">
                <a:spLocks noChangeArrowheads="1"/>
              </p:cNvSpPr>
              <p:nvPr/>
            </p:nvSpPr>
            <p:spPr bwMode="auto">
              <a:xfrm>
                <a:off x="1708" y="2334"/>
                <a:ext cx="1085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500"/>
                  <a:t>Fosfatase alcalina</a:t>
                </a:r>
              </a:p>
              <a:p>
                <a:pPr algn="r"/>
                <a:r>
                  <a:rPr lang="en-US" sz="1500"/>
                  <a:t>Fosfoglicomutase</a:t>
                </a:r>
              </a:p>
            </p:txBody>
          </p:sp>
          <p:sp>
            <p:nvSpPr>
              <p:cNvPr id="17424" name="Text Box 6"/>
              <p:cNvSpPr txBox="1">
                <a:spLocks noChangeArrowheads="1"/>
              </p:cNvSpPr>
              <p:nvPr/>
            </p:nvSpPr>
            <p:spPr bwMode="auto">
              <a:xfrm>
                <a:off x="1493" y="2846"/>
                <a:ext cx="1298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500"/>
                  <a:t>Fosfoglicerato mutase</a:t>
                </a:r>
              </a:p>
              <a:p>
                <a:pPr algn="r"/>
                <a:r>
                  <a:rPr lang="en-US" sz="1500"/>
                  <a:t>Succinil-CoA sintase</a:t>
                </a:r>
              </a:p>
            </p:txBody>
          </p:sp>
          <p:sp>
            <p:nvSpPr>
              <p:cNvPr id="17425" name="Text Box 7"/>
              <p:cNvSpPr txBox="1">
                <a:spLocks noChangeArrowheads="1"/>
              </p:cNvSpPr>
              <p:nvPr/>
            </p:nvSpPr>
            <p:spPr bwMode="auto">
              <a:xfrm>
                <a:off x="1252" y="3358"/>
                <a:ext cx="1499" cy="63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/>
                <a:r>
                  <a:rPr lang="en-US" sz="1500"/>
                  <a:t>Aldolase</a:t>
                </a:r>
              </a:p>
              <a:p>
                <a:pPr algn="r"/>
                <a:r>
                  <a:rPr lang="en-US" sz="1500"/>
                  <a:t>Descarboxilases</a:t>
                </a:r>
              </a:p>
              <a:p>
                <a:pPr algn="r"/>
                <a:r>
                  <a:rPr lang="en-US" sz="1500"/>
                  <a:t>Enzimas dependentes </a:t>
                </a:r>
              </a:p>
              <a:p>
                <a:pPr algn="r"/>
                <a:r>
                  <a:rPr lang="en-US" sz="1500"/>
                  <a:t>      de piridoxal fosfato</a:t>
                </a:r>
              </a:p>
            </p:txBody>
          </p:sp>
        </p:grpSp>
        <p:sp>
          <p:nvSpPr>
            <p:cNvPr id="17414" name="Text Box 9"/>
            <p:cNvSpPr txBox="1">
              <a:spLocks noChangeArrowheads="1"/>
            </p:cNvSpPr>
            <p:nvPr/>
          </p:nvSpPr>
          <p:spPr bwMode="auto">
            <a:xfrm>
              <a:off x="2876" y="567"/>
              <a:ext cx="1108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Grupo reativo no sítio ativo</a:t>
              </a:r>
            </a:p>
          </p:txBody>
        </p:sp>
        <p:sp>
          <p:nvSpPr>
            <p:cNvPr id="17415" name="Text Box 10"/>
            <p:cNvSpPr txBox="1">
              <a:spLocks noChangeArrowheads="1"/>
            </p:cNvSpPr>
            <p:nvPr/>
          </p:nvSpPr>
          <p:spPr bwMode="auto">
            <a:xfrm>
              <a:off x="4083" y="567"/>
              <a:ext cx="956" cy="40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Intermediário covalente</a:t>
              </a:r>
            </a:p>
          </p:txBody>
        </p:sp>
        <p:sp>
          <p:nvSpPr>
            <p:cNvPr id="17416" name="Text Box 12"/>
            <p:cNvSpPr txBox="1">
              <a:spLocks noChangeArrowheads="1"/>
            </p:cNvSpPr>
            <p:nvPr/>
          </p:nvSpPr>
          <p:spPr bwMode="auto">
            <a:xfrm>
              <a:off x="1939" y="655"/>
              <a:ext cx="66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Enzimas</a:t>
              </a:r>
            </a:p>
          </p:txBody>
        </p:sp>
        <p:sp>
          <p:nvSpPr>
            <p:cNvPr id="17417" name="Line 14"/>
            <p:cNvSpPr>
              <a:spLocks noChangeShapeType="1"/>
            </p:cNvSpPr>
            <p:nvPr/>
          </p:nvSpPr>
          <p:spPr bwMode="auto">
            <a:xfrm>
              <a:off x="1552" y="1008"/>
              <a:ext cx="3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18" name="Line 15"/>
            <p:cNvSpPr>
              <a:spLocks noChangeShapeType="1"/>
            </p:cNvSpPr>
            <p:nvPr/>
          </p:nvSpPr>
          <p:spPr bwMode="auto">
            <a:xfrm>
              <a:off x="1544" y="568"/>
              <a:ext cx="3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419" name="Line 16"/>
            <p:cNvSpPr>
              <a:spLocks noChangeShapeType="1"/>
            </p:cNvSpPr>
            <p:nvPr/>
          </p:nvSpPr>
          <p:spPr bwMode="auto">
            <a:xfrm>
              <a:off x="1552" y="4152"/>
              <a:ext cx="36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412" name="Text Box 18"/>
          <p:cNvSpPr txBox="1">
            <a:spLocks noChangeArrowheads="1"/>
          </p:cNvSpPr>
          <p:nvPr/>
        </p:nvSpPr>
        <p:spPr bwMode="auto">
          <a:xfrm>
            <a:off x="6364288" y="2960688"/>
            <a:ext cx="2576512" cy="204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/>
              <a:t>Enzimas com o mesmo tipo de mecanismo catalítico, ou seja, possuem o mesmo grupo de aminoácidos no sítio ativo, formam intermediários covalentes similares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art II.GIF                                                    0000003ASumanas' Hard Drive            B4EBCDA7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35702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152400" y="0"/>
            <a:ext cx="8610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33CC"/>
                </a:solidFill>
              </a:rPr>
              <a:t>A energia de ligação entre enzima e substrato tem sido evidenciada na cinética das serino proteases</a:t>
            </a:r>
            <a:endParaRPr lang="pt-BR" b="1">
              <a:solidFill>
                <a:srgbClr val="0033CC"/>
              </a:solidFill>
            </a:endParaRPr>
          </a:p>
          <a:p>
            <a:pPr algn="ctr"/>
            <a:r>
              <a:rPr lang="pt-BR" sz="3200">
                <a:solidFill>
                  <a:srgbClr val="CC3300"/>
                </a:solidFill>
              </a:rPr>
              <a:t>Quimotripsina</a:t>
            </a:r>
          </a:p>
          <a:p>
            <a:pPr algn="ctr"/>
            <a:r>
              <a:rPr lang="pt-BR">
                <a:solidFill>
                  <a:srgbClr val="00B050"/>
                </a:solidFill>
              </a:rPr>
              <a:t>(catalisa hidrólise de ligações peptídicas adjacentes a resíduos aromáticos da proteína que está sendo hidrolisada)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18436" name="CaixaDeTexto 3"/>
          <p:cNvSpPr txBox="1">
            <a:spLocks noChangeArrowheads="1"/>
          </p:cNvSpPr>
          <p:nvPr/>
        </p:nvSpPr>
        <p:spPr bwMode="auto">
          <a:xfrm>
            <a:off x="3733800" y="1828800"/>
            <a:ext cx="52578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/>
              <a:t>Substrato modelo: Acetato de p-nitrofenila</a:t>
            </a:r>
          </a:p>
          <a:p>
            <a:pPr algn="just"/>
            <a:endParaRPr lang="en-US"/>
          </a:p>
          <a:p>
            <a:pPr algn="just">
              <a:buFontTx/>
              <a:buChar char="-"/>
            </a:pPr>
            <a:r>
              <a:rPr lang="en-US"/>
              <a:t>É necessário que o resíduo de Serina esteja</a:t>
            </a:r>
          </a:p>
          <a:p>
            <a:pPr algn="just"/>
            <a:r>
              <a:rPr lang="en-US"/>
              <a:t>na posição 195 (serinoproteases)</a:t>
            </a:r>
          </a:p>
          <a:p>
            <a:pPr algn="just"/>
            <a:endParaRPr lang="en-US"/>
          </a:p>
          <a:p>
            <a:pPr algn="just">
              <a:buFontTx/>
              <a:buChar char="-"/>
            </a:pPr>
            <a:r>
              <a:rPr lang="en-US"/>
              <a:t>A enzima é completamente inativada pelo </a:t>
            </a:r>
          </a:p>
          <a:p>
            <a:pPr algn="just">
              <a:buFontTx/>
              <a:buChar char="-"/>
            </a:pPr>
            <a:r>
              <a:rPr lang="en-US"/>
              <a:t>Diisopropilfosfofluoridrato (DIPF)</a:t>
            </a:r>
          </a:p>
          <a:p>
            <a:pPr algn="just">
              <a:buFontTx/>
              <a:buChar char="-"/>
            </a:pPr>
            <a:endParaRPr lang="en-US"/>
          </a:p>
          <a:p>
            <a:pPr algn="just">
              <a:buFontTx/>
              <a:buChar char="-"/>
            </a:pPr>
            <a:r>
              <a:rPr lang="en-US"/>
              <a:t> A histidina 57 é essencial (marcação com </a:t>
            </a:r>
          </a:p>
          <a:p>
            <a:pPr algn="just"/>
            <a:r>
              <a:rPr lang="en-US"/>
              <a:t>N-tosilamido-L-fenilalanina clorometil cetona (TPCK)</a:t>
            </a:r>
          </a:p>
          <a:p>
            <a:pPr algn="just"/>
            <a:endParaRPr lang="en-US"/>
          </a:p>
          <a:p>
            <a:pPr algn="just"/>
            <a:endParaRPr lang="en-US"/>
          </a:p>
          <a:p>
            <a:pPr algn="just"/>
            <a:r>
              <a:rPr lang="en-US"/>
              <a:t>Ser 195 e  e His 57 devem estar próximas no sitio ativo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050" y="1722438"/>
            <a:ext cx="4114800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23900" y="144463"/>
            <a:ext cx="7772400" cy="9017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2400" kern="0">
                <a:solidFill>
                  <a:schemeClr val="tx2"/>
                </a:solidFill>
                <a:ea typeface="+mj-ea"/>
                <a:cs typeface="+mj-cs"/>
              </a:rPr>
              <a:t>Mecanismo de ação da </a:t>
            </a:r>
            <a:r>
              <a:rPr lang="en-US" sz="2400" ker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  <a:cs typeface="+mj-cs"/>
              </a:rPr>
              <a:t>quimotripsina</a:t>
            </a:r>
            <a:r>
              <a:rPr lang="en-US" sz="2400" kern="0">
                <a:solidFill>
                  <a:schemeClr val="tx2"/>
                </a:solidFill>
                <a:ea typeface="+mj-ea"/>
                <a:cs typeface="+mj-cs"/>
              </a:rPr>
              <a:t>, </a:t>
            </a:r>
            <a:br>
              <a:rPr lang="en-US" sz="2400" kern="0">
                <a:solidFill>
                  <a:schemeClr val="tx2"/>
                </a:solidFill>
                <a:ea typeface="+mj-ea"/>
                <a:cs typeface="+mj-cs"/>
              </a:rPr>
            </a:br>
            <a:r>
              <a:rPr lang="en-US" sz="2400" kern="0">
                <a:solidFill>
                  <a:schemeClr val="tx2"/>
                </a:solidFill>
                <a:ea typeface="+mj-ea"/>
                <a:cs typeface="+mj-cs"/>
              </a:rPr>
              <a:t>um exemplo típico de uma serino proteinase</a:t>
            </a:r>
            <a:endParaRPr lang="en-US" sz="2400" kern="0" dirty="0">
              <a:solidFill>
                <a:schemeClr val="tx2"/>
              </a:solidFill>
              <a:ea typeface="+mj-ea"/>
              <a:cs typeface="+mj-cs"/>
            </a:endParaRP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250825" y="1770063"/>
            <a:ext cx="4611688" cy="4116387"/>
            <a:chOff x="158" y="1227"/>
            <a:chExt cx="2905" cy="2593"/>
          </a:xfrm>
        </p:grpSpPr>
        <p:pic>
          <p:nvPicPr>
            <p:cNvPr id="1947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" y="1227"/>
              <a:ext cx="2854" cy="2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8" name="Rectangle 6"/>
            <p:cNvSpPr>
              <a:spLocks noChangeArrowheads="1"/>
            </p:cNvSpPr>
            <p:nvPr/>
          </p:nvSpPr>
          <p:spPr bwMode="auto">
            <a:xfrm>
              <a:off x="1932" y="2042"/>
              <a:ext cx="1095" cy="90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9" name="Rectangle 7"/>
            <p:cNvSpPr>
              <a:spLocks noChangeArrowheads="1"/>
            </p:cNvSpPr>
            <p:nvPr/>
          </p:nvSpPr>
          <p:spPr bwMode="auto">
            <a:xfrm>
              <a:off x="2142" y="3140"/>
              <a:ext cx="921" cy="39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69938" y="1244600"/>
            <a:ext cx="3878262" cy="1508125"/>
            <a:chOff x="470" y="938"/>
            <a:chExt cx="2443" cy="950"/>
          </a:xfrm>
        </p:grpSpPr>
        <p:sp>
          <p:nvSpPr>
            <p:cNvPr id="19469" name="Text Box 19"/>
            <p:cNvSpPr txBox="1">
              <a:spLocks noChangeArrowheads="1"/>
            </p:cNvSpPr>
            <p:nvPr/>
          </p:nvSpPr>
          <p:spPr bwMode="auto">
            <a:xfrm>
              <a:off x="1333" y="1095"/>
              <a:ext cx="1000" cy="15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Ligação a ser hidrolisada</a:t>
              </a:r>
            </a:p>
          </p:txBody>
        </p:sp>
        <p:sp>
          <p:nvSpPr>
            <p:cNvPr id="19470" name="Line 20"/>
            <p:cNvSpPr>
              <a:spLocks noChangeShapeType="1"/>
            </p:cNvSpPr>
            <p:nvPr/>
          </p:nvSpPr>
          <p:spPr bwMode="auto">
            <a:xfrm flipH="1">
              <a:off x="555" y="1306"/>
              <a:ext cx="253" cy="48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71" name="Text Box 21"/>
            <p:cNvSpPr txBox="1">
              <a:spLocks noChangeArrowheads="1"/>
            </p:cNvSpPr>
            <p:nvPr/>
          </p:nvSpPr>
          <p:spPr bwMode="auto">
            <a:xfrm>
              <a:off x="470" y="938"/>
              <a:ext cx="748" cy="3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/>
                <a:t>Enzima interage com substratos aromátcos</a:t>
              </a:r>
            </a:p>
          </p:txBody>
        </p:sp>
        <p:sp>
          <p:nvSpPr>
            <p:cNvPr id="19472" name="Text Box 22"/>
            <p:cNvSpPr txBox="1">
              <a:spLocks noChangeArrowheads="1"/>
            </p:cNvSpPr>
            <p:nvPr/>
          </p:nvSpPr>
          <p:spPr bwMode="auto">
            <a:xfrm>
              <a:off x="892" y="1300"/>
              <a:ext cx="169" cy="28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19473" name="Rectangle 23"/>
            <p:cNvSpPr>
              <a:spLocks noChangeArrowheads="1"/>
            </p:cNvSpPr>
            <p:nvPr/>
          </p:nvSpPr>
          <p:spPr bwMode="auto">
            <a:xfrm>
              <a:off x="1040" y="1307"/>
              <a:ext cx="372" cy="11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9474" name="Line 24"/>
            <p:cNvSpPr>
              <a:spLocks noChangeShapeType="1"/>
            </p:cNvSpPr>
            <p:nvPr/>
          </p:nvSpPr>
          <p:spPr bwMode="auto">
            <a:xfrm flipH="1">
              <a:off x="878" y="1244"/>
              <a:ext cx="626" cy="35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475" name="Text Box 25"/>
            <p:cNvSpPr txBox="1">
              <a:spLocks noChangeArrowheads="1"/>
            </p:cNvSpPr>
            <p:nvPr/>
          </p:nvSpPr>
          <p:spPr bwMode="auto">
            <a:xfrm>
              <a:off x="2085" y="1501"/>
              <a:ext cx="828" cy="294"/>
            </a:xfrm>
            <a:prstGeom prst="rect">
              <a:avLst/>
            </a:prstGeom>
            <a:no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Tríade catalítica</a:t>
              </a:r>
            </a:p>
            <a:p>
              <a:r>
                <a:rPr lang="en-US" sz="1200"/>
                <a:t>Ser – His - Asp</a:t>
              </a:r>
            </a:p>
          </p:txBody>
        </p:sp>
        <p:sp>
          <p:nvSpPr>
            <p:cNvPr id="19476" name="Line 26"/>
            <p:cNvSpPr>
              <a:spLocks noChangeShapeType="1"/>
            </p:cNvSpPr>
            <p:nvPr/>
          </p:nvSpPr>
          <p:spPr bwMode="auto">
            <a:xfrm flipH="1">
              <a:off x="960" y="1640"/>
              <a:ext cx="1120" cy="248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297238" y="4845050"/>
            <a:ext cx="1703387" cy="10064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O H</a:t>
            </a:r>
            <a:r>
              <a:rPr lang="en-US" sz="1000" baseline="30000"/>
              <a:t>+</a:t>
            </a:r>
            <a:r>
              <a:rPr lang="en-US" sz="1000"/>
              <a:t> é transferido da His-57 para o substrato. A ligação susceptível é clivada, e parte do substrato fica ligado covalentemente à enzima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5888038" y="1736725"/>
            <a:ext cx="2951162" cy="717550"/>
            <a:chOff x="3709" y="1206"/>
            <a:chExt cx="1859" cy="452"/>
          </a:xfrm>
        </p:grpSpPr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>
              <a:off x="4580" y="1206"/>
              <a:ext cx="988" cy="442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000"/>
                <a:t>A H</a:t>
              </a:r>
              <a:r>
                <a:rPr lang="en-US" sz="1000" baseline="-25000"/>
                <a:t>2</a:t>
              </a:r>
              <a:r>
                <a:rPr lang="en-US" sz="1000"/>
                <a:t>O entra no sítio ativo e  forma uma ponte de H</a:t>
              </a:r>
              <a:r>
                <a:rPr lang="en-US" sz="1000" baseline="30000"/>
                <a:t>+</a:t>
              </a:r>
              <a:r>
                <a:rPr lang="en-US" sz="1000"/>
                <a:t> com a His-57</a:t>
              </a:r>
            </a:p>
          </p:txBody>
        </p:sp>
        <p:sp>
          <p:nvSpPr>
            <p:cNvPr id="19468" name="Oval 12"/>
            <p:cNvSpPr>
              <a:spLocks noChangeArrowheads="1"/>
            </p:cNvSpPr>
            <p:nvPr/>
          </p:nvSpPr>
          <p:spPr bwMode="auto">
            <a:xfrm>
              <a:off x="3709" y="1349"/>
              <a:ext cx="195" cy="309"/>
            </a:xfrm>
            <a:prstGeom prst="ellipse">
              <a:avLst/>
            </a:prstGeom>
            <a:noFill/>
            <a:ln w="28575" algn="ctr">
              <a:solidFill>
                <a:srgbClr val="66FF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7239000" y="2960688"/>
            <a:ext cx="1712913" cy="8620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A H2O transfere H+ para a His-57 e –OH para o substrato, formando um segundo estado de transição tetraédrico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7162800" y="4551363"/>
            <a:ext cx="1981200" cy="8540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O H+ é transferido da His-57 de volta para a Ser-195. A outra porção do substrato é liberada da enzima, que retorna ao estado inicial 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3200400" y="3189288"/>
            <a:ext cx="1647825" cy="13112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A Ser-195 transfere H</a:t>
            </a:r>
            <a:r>
              <a:rPr lang="en-US" sz="1000" baseline="30000"/>
              <a:t>+</a:t>
            </a:r>
            <a:r>
              <a:rPr lang="en-US" sz="1000"/>
              <a:t> para His-57 formando um estado de transição tetraédrico com o substrato. O Asp-102 estabiliza o próton a His-57 fazendo uma ligação iônica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1822450"/>
            <a:ext cx="4333875" cy="465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5132388" y="1223963"/>
            <a:ext cx="3910012" cy="498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/>
              <a:t>Emil Fisher, na década de 1950, propôs o </a:t>
            </a:r>
            <a:r>
              <a:rPr lang="pt-BR" sz="1600" b="1"/>
              <a:t>modelo chave-fechadura</a:t>
            </a:r>
            <a:r>
              <a:rPr lang="pt-BR" sz="1600"/>
              <a:t> para expli-car o reconhecimento (especificidade) do substrato pela enzima. Nesse modelo, o sítio ativo da enzima é pre-formado e tem a forma complementar à molécula do Substrato, de modo que outras moléculas não teriam acesso a ela.</a:t>
            </a:r>
          </a:p>
          <a:p>
            <a:endParaRPr lang="pt-BR" sz="1600"/>
          </a:p>
          <a:p>
            <a:r>
              <a:rPr lang="pt-BR" sz="1600"/>
              <a:t>No entanto, o modelo chave-fechadura não explica a interação das enzimas com inibidores e análogos dos substratos.</a:t>
            </a:r>
          </a:p>
          <a:p>
            <a:endParaRPr lang="pt-BR" sz="1600"/>
          </a:p>
          <a:p>
            <a:r>
              <a:rPr lang="pt-BR" sz="1600"/>
              <a:t>Na década de 1970, Daniel Kosland propôs o </a:t>
            </a:r>
            <a:r>
              <a:rPr lang="pt-BR" sz="1600" b="1"/>
              <a:t>modelo de encaixe induzido</a:t>
            </a:r>
            <a:r>
              <a:rPr lang="pt-BR" sz="1600"/>
              <a:t>, no qual o contacto com a molécula do substrato induz mudanças conformacio-nais na enzima, que otimizam as intera-ções com os resíduos do sítio ativo. Esse é o modelo aceito hoje em dia.</a:t>
            </a:r>
          </a:p>
        </p:txBody>
      </p:sp>
      <p:sp>
        <p:nvSpPr>
          <p:cNvPr id="20484" name="Text Box 21"/>
          <p:cNvSpPr txBox="1">
            <a:spLocks noChangeArrowheads="1"/>
          </p:cNvSpPr>
          <p:nvPr/>
        </p:nvSpPr>
        <p:spPr bwMode="auto">
          <a:xfrm>
            <a:off x="406400" y="423863"/>
            <a:ext cx="7912100" cy="396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>
                <a:solidFill>
                  <a:srgbClr val="FF0000"/>
                </a:solidFill>
              </a:rPr>
              <a:t>Enzimas são específicas para o reconhecimento de seus substratos.</a:t>
            </a:r>
          </a:p>
        </p:txBody>
      </p:sp>
      <p:sp>
        <p:nvSpPr>
          <p:cNvPr id="20485" name="Text Box 22"/>
          <p:cNvSpPr txBox="1">
            <a:spLocks noChangeArrowheads="1"/>
          </p:cNvSpPr>
          <p:nvPr/>
        </p:nvSpPr>
        <p:spPr bwMode="auto">
          <a:xfrm>
            <a:off x="511175" y="1376363"/>
            <a:ext cx="2990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/>
              <a:t>Modelo Chave-Fechadura</a:t>
            </a:r>
          </a:p>
        </p:txBody>
      </p:sp>
      <p:sp>
        <p:nvSpPr>
          <p:cNvPr id="20486" name="Text Box 23"/>
          <p:cNvSpPr txBox="1">
            <a:spLocks noChangeArrowheads="1"/>
          </p:cNvSpPr>
          <p:nvPr/>
        </p:nvSpPr>
        <p:spPr bwMode="auto">
          <a:xfrm>
            <a:off x="523875" y="4017963"/>
            <a:ext cx="29908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/>
              <a:t>Modelo Chave-Fechadura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9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3913" y="1649413"/>
            <a:ext cx="3133725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5100" y="1649413"/>
            <a:ext cx="3100388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0375" y="228600"/>
            <a:ext cx="8253413" cy="366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Carboxipeptidase A é uma enzima digestiva da classe das metaloproteinases.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544513" y="5519738"/>
            <a:ext cx="8485187" cy="8255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Em B</a:t>
            </a:r>
            <a:r>
              <a:rPr lang="en-US" sz="1600"/>
              <a:t>: A ligação do substrato dipeptídico </a:t>
            </a:r>
            <a:r>
              <a:rPr lang="en-US" sz="1600" b="1">
                <a:solidFill>
                  <a:srgbClr val="008000"/>
                </a:solidFill>
              </a:rPr>
              <a:t>glicil-L-tirosina</a:t>
            </a:r>
            <a:r>
              <a:rPr lang="en-US" sz="1600">
                <a:solidFill>
                  <a:srgbClr val="008000"/>
                </a:solidFill>
              </a:rPr>
              <a:t> </a:t>
            </a:r>
            <a:r>
              <a:rPr lang="en-US" sz="1600"/>
              <a:t>(em verde)</a:t>
            </a:r>
            <a:r>
              <a:rPr lang="en-US" sz="1600">
                <a:solidFill>
                  <a:srgbClr val="008000"/>
                </a:solidFill>
              </a:rPr>
              <a:t> </a:t>
            </a:r>
            <a:r>
              <a:rPr lang="en-US" sz="1600"/>
              <a:t>causa uma profunda mudança conformacional nas vizinhanças do sítio ativo da carboxipeptidase A. Observar a re-orientação da posição da Tyr</a:t>
            </a:r>
            <a:r>
              <a:rPr lang="en-US" sz="1600" baseline="30000"/>
              <a:t>248</a:t>
            </a:r>
            <a:r>
              <a:rPr lang="en-US" sz="1600"/>
              <a:t> em relação à outra figura. 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47663" y="887413"/>
            <a:ext cx="8428037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/>
              <a:t>    Em A</a:t>
            </a:r>
            <a:r>
              <a:rPr lang="en-US" sz="1600"/>
              <a:t>:  o sítio catalítico dessa enzima é formado pelos resíduos (em vermelho) de </a:t>
            </a:r>
            <a:r>
              <a:rPr lang="en-US" sz="1600">
                <a:solidFill>
                  <a:srgbClr val="FF0000"/>
                </a:solidFill>
              </a:rPr>
              <a:t>Tyr</a:t>
            </a:r>
            <a:r>
              <a:rPr lang="en-US" sz="1600" baseline="30000">
                <a:solidFill>
                  <a:srgbClr val="FF0000"/>
                </a:solidFill>
              </a:rPr>
              <a:t>248</a:t>
            </a:r>
            <a:r>
              <a:rPr lang="en-US" sz="1600"/>
              <a:t> (acima, à direita) e de </a:t>
            </a:r>
            <a:r>
              <a:rPr lang="en-US" sz="1600">
                <a:solidFill>
                  <a:srgbClr val="FF0000"/>
                </a:solidFill>
              </a:rPr>
              <a:t>Glu</a:t>
            </a:r>
            <a:r>
              <a:rPr lang="en-US" sz="1600" baseline="30000">
                <a:solidFill>
                  <a:srgbClr val="FF0000"/>
                </a:solidFill>
              </a:rPr>
              <a:t>270</a:t>
            </a:r>
            <a:r>
              <a:rPr lang="en-US" sz="1600"/>
              <a:t> (centro), e um  átomo de </a:t>
            </a:r>
            <a:r>
              <a:rPr lang="en-U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Zn</a:t>
            </a:r>
            <a:r>
              <a:rPr lang="en-US" sz="1600" baseline="300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2+</a:t>
            </a:r>
            <a:r>
              <a:rPr lang="en-US" sz="16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sz="1600"/>
              <a:t> que está acima do Glu</a:t>
            </a:r>
            <a:r>
              <a:rPr lang="en-US" sz="1600" baseline="30000"/>
              <a:t>270</a:t>
            </a:r>
            <a:r>
              <a:rPr lang="en-US" sz="1600"/>
              <a:t>.</a:t>
            </a:r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3962400" y="1905000"/>
            <a:ext cx="3810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1981200" y="2971800"/>
            <a:ext cx="990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H="1">
            <a:off x="7086600" y="2362200"/>
            <a:ext cx="9906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6248400" y="2133600"/>
            <a:ext cx="762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3048000" y="26670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/>
          <p:cNvSpPr txBox="1">
            <a:spLocks noChangeArrowheads="1"/>
          </p:cNvSpPr>
          <p:nvPr/>
        </p:nvSpPr>
        <p:spPr bwMode="auto">
          <a:xfrm>
            <a:off x="914400" y="381000"/>
            <a:ext cx="78914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Reaçoes quimicas envolvidas no mecanismo enzimático</a:t>
            </a:r>
          </a:p>
          <a:p>
            <a:endParaRPr lang="en-US"/>
          </a:p>
          <a:p>
            <a:r>
              <a:rPr lang="en-US"/>
              <a:t>Quais os tipos de reações mais comuns?</a:t>
            </a:r>
            <a:endParaRPr lang="pt-BR"/>
          </a:p>
        </p:txBody>
      </p:sp>
      <p:sp>
        <p:nvSpPr>
          <p:cNvPr id="22531" name="CaixaDeTexto 2"/>
          <p:cNvSpPr txBox="1">
            <a:spLocks noChangeArrowheads="1"/>
          </p:cNvSpPr>
          <p:nvPr/>
        </p:nvSpPr>
        <p:spPr bwMode="auto">
          <a:xfrm>
            <a:off x="1143000" y="1828800"/>
            <a:ext cx="69516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/>
              <a:t>Substituição nucleofílica</a:t>
            </a:r>
          </a:p>
          <a:p>
            <a:pPr marL="342900" indent="-342900"/>
            <a:r>
              <a:rPr lang="en-US"/>
              <a:t>Ex. Nucleófilos (Oxigenios da Ser, Tre e Tir)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2. Catálise ácido-base (imidazol, hidroxila, carboxila,sulfidrila</a:t>
            </a:r>
          </a:p>
          <a:p>
            <a:pPr marL="342900" indent="-342900"/>
            <a:r>
              <a:rPr lang="en-US"/>
              <a:t>Amino e cadeias laterais de fenol)</a:t>
            </a:r>
          </a:p>
          <a:p>
            <a:pPr marL="342900" indent="-342900"/>
            <a:endParaRPr lang="en-US"/>
          </a:p>
          <a:p>
            <a:pPr marL="342900" indent="-342900"/>
            <a:r>
              <a:rPr lang="en-US"/>
              <a:t>3. Catálise metal-ion</a:t>
            </a:r>
          </a:p>
          <a:p>
            <a:pPr marL="342900" indent="-342900"/>
            <a:r>
              <a:rPr lang="en-US"/>
              <a:t>Ions metalicos são acido de Lewis doam par e-(Mn</a:t>
            </a:r>
            <a:r>
              <a:rPr lang="en-US" sz="1200"/>
              <a:t>2+</a:t>
            </a:r>
            <a:r>
              <a:rPr lang="en-US"/>
              <a:t>, Mg2+,Zn2+)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6096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pt-BR" altLang="pt-BR" sz="3600">
                <a:solidFill>
                  <a:schemeClr val="accent2"/>
                </a:solidFill>
              </a:rPr>
              <a:t>Como fazer um estudo cinético de uma enzima?</a:t>
            </a:r>
            <a:endParaRPr lang="pt-BR" altLang="pt-BR" sz="3600">
              <a:solidFill>
                <a:srgbClr val="FF0000"/>
              </a:solidFill>
            </a:endParaRPr>
          </a:p>
        </p:txBody>
      </p:sp>
      <p:pic>
        <p:nvPicPr>
          <p:cNvPr id="23555" name="Picture 5" descr="imagem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81200"/>
            <a:ext cx="3581400" cy="3017838"/>
          </a:xfrm>
          <a:prstGeom prst="rect">
            <a:avLst/>
          </a:prstGeom>
          <a:noFill/>
          <a:ln w="38100" cmpd="dbl">
            <a:solidFill>
              <a:srgbClr val="33CCCC"/>
            </a:solidFill>
            <a:miter lim="800000"/>
            <a:headEnd/>
            <a:tailEnd/>
          </a:ln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685800" y="2425700"/>
            <a:ext cx="41148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Ä"/>
            </a:pPr>
            <a:r>
              <a:rPr lang="pt-BR" altLang="pt-BR" sz="2400"/>
              <a:t> Determinar </a:t>
            </a:r>
            <a:r>
              <a:rPr lang="pt-BR" altLang="pt-BR" sz="2400" b="1" i="1"/>
              <a:t>S</a:t>
            </a:r>
            <a:r>
              <a:rPr lang="pt-BR" altLang="pt-BR" sz="2400"/>
              <a:t> utilizado ou </a:t>
            </a:r>
            <a:r>
              <a:rPr lang="pt-BR" altLang="pt-BR" sz="2400" b="1" i="1"/>
              <a:t>P</a:t>
            </a:r>
            <a:r>
              <a:rPr lang="pt-BR" altLang="pt-BR" sz="2400"/>
              <a:t> formado durante qualquer intervalo de tempo </a:t>
            </a:r>
            <a:r>
              <a:rPr lang="pt-BR" altLang="pt-BR" sz="2400">
                <a:sym typeface="Wingdings" pitchFamily="2" charset="2"/>
              </a:rPr>
              <a:t> Equação integrada de 1ª ordem.</a:t>
            </a:r>
            <a:endParaRPr lang="pt-BR" altLang="pt-BR" sz="2400"/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762000" y="5410200"/>
            <a:ext cx="784860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pt-BR" sz="2000"/>
              <a:t>O aparecimento de P e o desaparecimento de S não são lineares com o tempo</a:t>
            </a:r>
          </a:p>
          <a:p>
            <a:r>
              <a:rPr lang="en-US" altLang="pt-BR" sz="2000"/>
              <a:t>Noção de Vo</a:t>
            </a:r>
            <a:endParaRPr lang="pt-BR" altLang="pt-BR" sz="2000"/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1219200" y="1828800"/>
            <a:ext cx="105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pt-BR" altLang="pt-BR" sz="2400" b="1"/>
              <a:t>S </a:t>
            </a:r>
            <a:r>
              <a:rPr lang="pt-BR" altLang="pt-BR" sz="2400" b="1">
                <a:sym typeface="Wingdings" pitchFamily="2" charset="2"/>
              </a:rPr>
              <a:t> P</a:t>
            </a:r>
            <a:endParaRPr lang="pt-BR" altLang="pt-BR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495800" y="2286000"/>
          <a:ext cx="4316413" cy="1298575"/>
        </p:xfrm>
        <a:graphic>
          <a:graphicData uri="http://schemas.openxmlformats.org/presentationml/2006/ole">
            <p:oleObj spid="_x0000_s2050" r:id="rId3" imgW="1435100" imgH="431800" progId="Equation.3">
              <p:embed/>
            </p:oleObj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1295400" y="2286000"/>
          <a:ext cx="2447925" cy="1122363"/>
        </p:xfrm>
        <a:graphic>
          <a:graphicData uri="http://schemas.openxmlformats.org/presentationml/2006/ole">
            <p:oleObj spid="_x0000_s2051" r:id="rId4" imgW="914400" imgH="419100" progId="Equation.3">
              <p:embed/>
            </p:oleObj>
          </a:graphicData>
        </a:graphic>
      </p:graphicFrame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304800" y="1066800"/>
            <a:ext cx="838835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pt-BR" sz="2400" u="sng"/>
              <a:t>-dS</a:t>
            </a:r>
            <a:r>
              <a:rPr lang="en-US" altLang="pt-BR" sz="2400"/>
              <a:t> = kS                 k=1 (100% do substrato presente no   </a:t>
            </a:r>
          </a:p>
          <a:p>
            <a:r>
              <a:rPr lang="en-US" altLang="pt-BR" sz="2400"/>
              <a:t>         dt               tempo zero seria utilizado em 1 min a V cte.</a:t>
            </a:r>
            <a:endParaRPr lang="pt-BR" altLang="pt-BR" sz="2400"/>
          </a:p>
        </p:txBody>
      </p:sp>
      <p:sp>
        <p:nvSpPr>
          <p:cNvPr id="2053" name="CaixaDeTexto 4"/>
          <p:cNvSpPr txBox="1">
            <a:spLocks noChangeArrowheads="1"/>
          </p:cNvSpPr>
          <p:nvPr/>
        </p:nvSpPr>
        <p:spPr bwMode="auto">
          <a:xfrm>
            <a:off x="1371600" y="228600"/>
            <a:ext cx="7173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</a:rPr>
              <a:t>Substrato consumido </a:t>
            </a:r>
            <a:r>
              <a:rPr lang="en-US" sz="3200" b="1" i="1">
                <a:solidFill>
                  <a:srgbClr val="FF3300"/>
                </a:solidFill>
              </a:rPr>
              <a:t>versus</a:t>
            </a:r>
            <a:r>
              <a:rPr lang="en-US" sz="3200" b="1">
                <a:solidFill>
                  <a:srgbClr val="FF3300"/>
                </a:solidFill>
              </a:rPr>
              <a:t> tempo</a:t>
            </a:r>
            <a:endParaRPr lang="pt-BR" sz="3200" b="1">
              <a:solidFill>
                <a:srgbClr val="FF3300"/>
              </a:solidFill>
            </a:endParaRPr>
          </a:p>
        </p:txBody>
      </p:sp>
      <p:sp>
        <p:nvSpPr>
          <p:cNvPr id="2054" name="CaixaDeTexto 5"/>
          <p:cNvSpPr txBox="1">
            <a:spLocks noChangeArrowheads="1"/>
          </p:cNvSpPr>
          <p:nvPr/>
        </p:nvSpPr>
        <p:spPr bwMode="auto">
          <a:xfrm>
            <a:off x="1295400" y="4343400"/>
            <a:ext cx="693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Calculos de consumo de substrato indicam se a reação não excedeu as condições iniciais</a:t>
            </a:r>
            <a:endParaRPr lang="pt-BR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pt-BR" altLang="pt-BR" sz="4400">
                <a:solidFill>
                  <a:schemeClr val="accent2"/>
                </a:solidFill>
              </a:rPr>
              <a:t>Reação de 1ª Ordem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4953000" y="2133600"/>
            <a:ext cx="3505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Ä"/>
            </a:pPr>
            <a:r>
              <a:rPr lang="pt-BR" altLang="pt-BR" sz="2000">
                <a:solidFill>
                  <a:schemeClr val="accent2"/>
                </a:solidFill>
              </a:rPr>
              <a:t> </a:t>
            </a:r>
            <a:r>
              <a:rPr lang="pt-BR" altLang="pt-BR" sz="2000" i="1">
                <a:solidFill>
                  <a:schemeClr val="accent2"/>
                </a:solidFill>
              </a:rPr>
              <a:t>t</a:t>
            </a:r>
            <a:r>
              <a:rPr lang="pt-BR" altLang="pt-BR" sz="2000" i="1" baseline="-25000">
                <a:solidFill>
                  <a:schemeClr val="accent2"/>
                </a:solidFill>
              </a:rPr>
              <a:t>1/2</a:t>
            </a:r>
            <a:r>
              <a:rPr lang="pt-BR" altLang="pt-BR" sz="2000">
                <a:solidFill>
                  <a:schemeClr val="accent2"/>
                </a:solidFill>
              </a:rPr>
              <a:t> = tempo de “meia vida” </a:t>
            </a:r>
            <a:r>
              <a:rPr lang="pt-BR" altLang="pt-BR" sz="2000">
                <a:solidFill>
                  <a:schemeClr val="accent2"/>
                </a:solidFill>
                <a:sym typeface="Wingdings" pitchFamily="2" charset="2"/>
              </a:rPr>
              <a:t> tempo necessário para converter em </a:t>
            </a:r>
            <a:r>
              <a:rPr lang="pt-BR" altLang="pt-BR" sz="2000" b="1" i="1">
                <a:solidFill>
                  <a:schemeClr val="accent2"/>
                </a:solidFill>
                <a:sym typeface="Wingdings" pitchFamily="2" charset="2"/>
              </a:rPr>
              <a:t>P</a:t>
            </a:r>
            <a:r>
              <a:rPr lang="pt-BR" altLang="pt-BR" sz="2000">
                <a:solidFill>
                  <a:schemeClr val="accent2"/>
                </a:solidFill>
                <a:sym typeface="Wingdings" pitchFamily="2" charset="2"/>
              </a:rPr>
              <a:t> metade do </a:t>
            </a:r>
            <a:r>
              <a:rPr lang="pt-BR" altLang="pt-BR" sz="2000" b="1" i="1">
                <a:solidFill>
                  <a:schemeClr val="accent2"/>
                </a:solidFill>
                <a:sym typeface="Wingdings" pitchFamily="2" charset="2"/>
              </a:rPr>
              <a:t>S</a:t>
            </a:r>
            <a:r>
              <a:rPr lang="pt-BR" altLang="pt-BR" sz="2000">
                <a:solidFill>
                  <a:schemeClr val="accent2"/>
                </a:solidFill>
                <a:sym typeface="Wingdings" pitchFamily="2" charset="2"/>
              </a:rPr>
              <a:t> presente.</a:t>
            </a:r>
            <a:endParaRPr lang="pt-BR" altLang="pt-BR" sz="2000">
              <a:solidFill>
                <a:schemeClr val="accent2"/>
              </a:solidFill>
            </a:endParaRP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5486400" y="3505200"/>
          <a:ext cx="1524000" cy="790575"/>
        </p:xfrm>
        <a:graphic>
          <a:graphicData uri="http://schemas.openxmlformats.org/presentationml/2006/ole">
            <p:oleObj spid="_x0000_s3074" r:id="rId3" imgW="748975" imgH="393529" progId="Equation.3">
              <p:embed/>
            </p:oleObj>
          </a:graphicData>
        </a:graphic>
      </p:graphicFrame>
      <p:pic>
        <p:nvPicPr>
          <p:cNvPr id="3077" name="Picture 7" descr="imag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133600"/>
            <a:ext cx="4038600" cy="3217863"/>
          </a:xfrm>
          <a:prstGeom prst="rect">
            <a:avLst/>
          </a:prstGeom>
          <a:noFill/>
          <a:ln w="38100" cmpd="dbl">
            <a:solidFill>
              <a:srgbClr val="33CCCC"/>
            </a:solidFill>
            <a:miter lim="800000"/>
            <a:headEnd/>
            <a:tailEnd/>
          </a:ln>
        </p:spPr>
      </p:pic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609600" y="5638800"/>
            <a:ext cx="78644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/>
              <a:t>Ex. Se o tempo médio de uma reação de primeira ordem é 0,3s, qual será sua constante de velocidade k? Quanto tempo levará para 95% do substrato desaparecer?</a:t>
            </a: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7759700" y="6324600"/>
            <a:ext cx="1384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/>
              <a:t>ln 20 = 2,99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7696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/>
              <a:t>Ex. Seja a reação A ----</a:t>
            </a:r>
            <a:r>
              <a:rPr lang="pt-BR" altLang="pt-BR">
                <a:sym typeface="Wingdings" pitchFamily="2" charset="2"/>
              </a:rPr>
              <a:t>P. Sabendo-se que os t</a:t>
            </a:r>
            <a:r>
              <a:rPr lang="pt-BR" altLang="pt-BR" baseline="-25000">
                <a:sym typeface="Wingdings" pitchFamily="2" charset="2"/>
              </a:rPr>
              <a:t>1/2 </a:t>
            </a:r>
            <a:r>
              <a:rPr lang="pt-BR" altLang="pt-BR">
                <a:sym typeface="Wingdings" pitchFamily="2" charset="2"/>
              </a:rPr>
              <a:t>para a reação efetuada em pH 5 e 6 são respectivamente 0,099 min e 0,347 min. Calcular o valor de K em cada um dos pH. Voce acha que a reação seria mais rápida para pHs altos? Por que?</a:t>
            </a:r>
            <a:endParaRPr lang="pt-BR" altLang="pt-BR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124200" y="3048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/>
              <a:t>K</a:t>
            </a: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1295400" y="2286000"/>
          <a:ext cx="2447925" cy="1122363"/>
        </p:xfrm>
        <a:graphic>
          <a:graphicData uri="http://schemas.openxmlformats.org/presentationml/2006/ole">
            <p:oleObj spid="_x0000_s4098" r:id="rId3" imgW="914400" imgH="419100" progId="Equation.3">
              <p:embed/>
            </p:oleObj>
          </a:graphicData>
        </a:graphic>
      </p:graphicFrame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3962400" y="2209800"/>
            <a:ext cx="406558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/>
              <a:t>t</a:t>
            </a:r>
            <a:r>
              <a:rPr lang="pt-BR" altLang="pt-BR" baseline="-25000"/>
              <a:t>1/2</a:t>
            </a:r>
            <a:r>
              <a:rPr lang="pt-BR" altLang="pt-BR"/>
              <a:t> S= S/2</a:t>
            </a:r>
          </a:p>
          <a:p>
            <a:endParaRPr lang="pt-BR" altLang="pt-BR"/>
          </a:p>
          <a:p>
            <a:endParaRPr lang="pt-BR" altLang="pt-BR"/>
          </a:p>
          <a:p>
            <a:r>
              <a:rPr lang="pt-BR" altLang="pt-BR"/>
              <a:t>dS/S = kdt</a:t>
            </a:r>
          </a:p>
          <a:p>
            <a:endParaRPr lang="pt-BR" altLang="pt-BR"/>
          </a:p>
          <a:p>
            <a:r>
              <a:rPr lang="pt-BR" altLang="pt-BR"/>
              <a:t>∫ dS/S = k∫dt</a:t>
            </a:r>
          </a:p>
          <a:p>
            <a:endParaRPr lang="pt-BR" altLang="pt-BR"/>
          </a:p>
          <a:p>
            <a:r>
              <a:rPr lang="pt-BR" altLang="pt-BR"/>
              <a:t>S varia de So a S/2 e t varia de 0 a t</a:t>
            </a:r>
            <a:r>
              <a:rPr lang="pt-BR" altLang="pt-BR" baseline="-25000"/>
              <a:t>1/2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/>
          <p:cNvSpPr txBox="1">
            <a:spLocks noChangeArrowheads="1"/>
          </p:cNvSpPr>
          <p:nvPr/>
        </p:nvSpPr>
        <p:spPr bwMode="auto">
          <a:xfrm>
            <a:off x="3733800" y="990600"/>
            <a:ext cx="2262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33CC"/>
                </a:solidFill>
              </a:rPr>
              <a:t>ENZIMAS</a:t>
            </a:r>
            <a:endParaRPr lang="pt-BR" sz="3600" b="1">
              <a:solidFill>
                <a:srgbClr val="0033CC"/>
              </a:solidFill>
            </a:endParaRPr>
          </a:p>
        </p:txBody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838200" y="1752600"/>
            <a:ext cx="42116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Referencias:</a:t>
            </a:r>
          </a:p>
          <a:p>
            <a:endParaRPr lang="en-US"/>
          </a:p>
          <a:p>
            <a:pPr>
              <a:buFontTx/>
              <a:buChar char="-"/>
            </a:pPr>
            <a:r>
              <a:rPr lang="en-US"/>
              <a:t>The Enzymes (Boyer e col)</a:t>
            </a:r>
          </a:p>
          <a:p>
            <a:pPr>
              <a:buFontTx/>
              <a:buChar char="-"/>
            </a:pPr>
            <a:r>
              <a:rPr lang="en-US"/>
              <a:t>Enzymes (Dixon &amp; Webb)</a:t>
            </a:r>
          </a:p>
          <a:p>
            <a:pPr>
              <a:buFontTx/>
              <a:buChar char="-"/>
            </a:pPr>
            <a:r>
              <a:rPr lang="en-US"/>
              <a:t>Methods in Enzymology</a:t>
            </a:r>
          </a:p>
          <a:p>
            <a:pPr>
              <a:buFontTx/>
              <a:buChar char="-"/>
            </a:pPr>
            <a:r>
              <a:rPr lang="en-US"/>
              <a:t>Advances in Enzymology </a:t>
            </a:r>
          </a:p>
          <a:p>
            <a:pPr>
              <a:buFontTx/>
              <a:buChar char="-"/>
            </a:pPr>
            <a:r>
              <a:rPr lang="en-US"/>
              <a:t>Base de dados da Web</a:t>
            </a:r>
          </a:p>
          <a:p>
            <a:r>
              <a:rPr lang="en-US"/>
              <a:t>- Principios de Bioquímica (Voet &amp;Voet)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219200" y="228600"/>
            <a:ext cx="6915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0033CC"/>
                </a:solidFill>
              </a:rPr>
              <a:t>Aspectos práticos de determinação de atividades enzimáticas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990600" y="914400"/>
            <a:ext cx="233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/>
              <a:t>Ex. Beta-glucosidase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533400" y="1600200"/>
            <a:ext cx="778827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pt-BR" altLang="pt-BR" i="1"/>
              <a:t>É necessário conhecer que tipo de reação que a enzima catalisa</a:t>
            </a:r>
          </a:p>
          <a:p>
            <a:pPr marL="342900" indent="-342900" algn="just">
              <a:buFontTx/>
              <a:buAutoNum type="arabicPeriod"/>
            </a:pPr>
            <a:endParaRPr lang="pt-BR" altLang="pt-BR" i="1"/>
          </a:p>
          <a:p>
            <a:pPr marL="342900" indent="-342900" algn="just">
              <a:buFontTx/>
              <a:buAutoNum type="arabicPeriod"/>
            </a:pPr>
            <a:r>
              <a:rPr lang="pt-BR" altLang="pt-BR" i="1"/>
              <a:t>È necessário verificar que método analítico poderia ser aplicado para a </a:t>
            </a:r>
          </a:p>
          <a:p>
            <a:pPr marL="342900" indent="-342900" algn="just"/>
            <a:r>
              <a:rPr lang="pt-BR" altLang="pt-BR" i="1"/>
              <a:t>determinação do substrato ou do produto de reação</a:t>
            </a:r>
          </a:p>
          <a:p>
            <a:pPr marL="342900" indent="-342900" algn="just"/>
            <a:endParaRPr lang="pt-BR" altLang="pt-BR" i="1"/>
          </a:p>
          <a:p>
            <a:pPr marL="342900" indent="-342900" algn="just"/>
            <a:r>
              <a:rPr lang="pt-BR" altLang="pt-BR" i="1"/>
              <a:t>3. Definido um método analítico é necessário conhecer ou determinar qual é a relação resposta (sinal) x concentração desse produto de reação - </a:t>
            </a:r>
            <a:r>
              <a:rPr lang="pt-BR" altLang="pt-BR" b="1" i="1"/>
              <a:t>calibração</a:t>
            </a:r>
          </a:p>
          <a:p>
            <a:pPr marL="342900" indent="-342900" algn="just"/>
            <a:r>
              <a:rPr lang="pt-BR" altLang="pt-BR">
                <a:solidFill>
                  <a:srgbClr val="FF3300"/>
                </a:solidFill>
              </a:rPr>
              <a:t>A = absortividade x caminho ótico x concentração</a:t>
            </a:r>
          </a:p>
          <a:p>
            <a:pPr marL="342900" indent="-342900" algn="just"/>
            <a:endParaRPr lang="pt-BR" altLang="pt-BR">
              <a:solidFill>
                <a:srgbClr val="FF3300"/>
              </a:solidFill>
            </a:endParaRPr>
          </a:p>
          <a:p>
            <a:pPr marL="342900" indent="-342900" algn="just"/>
            <a:r>
              <a:rPr lang="pt-BR" altLang="pt-BR"/>
              <a:t>4.</a:t>
            </a:r>
            <a:r>
              <a:rPr lang="pt-BR" altLang="pt-BR">
                <a:solidFill>
                  <a:srgbClr val="FF3300"/>
                </a:solidFill>
              </a:rPr>
              <a:t> </a:t>
            </a:r>
            <a:r>
              <a:rPr lang="pt-BR" altLang="pt-BR" i="1"/>
              <a:t>Com o método analítico e a calibração em mãos é necessário ensaiar o extrato e medir sua atividade enzimática</a:t>
            </a:r>
          </a:p>
          <a:p>
            <a:pPr marL="342900" indent="-342900" algn="just"/>
            <a:endParaRPr lang="pt-BR" altLang="pt-BR" i="1"/>
          </a:p>
          <a:p>
            <a:pPr marL="342900" indent="-342900" algn="just"/>
            <a:r>
              <a:rPr lang="pt-BR" altLang="pt-BR" i="1"/>
              <a:t>5. De posse dos resultados é necessário calcular a atividade enzimática</a:t>
            </a:r>
            <a:endParaRPr lang="pt-BR" altLang="pt-BR" b="1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721995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pt-BR" b="1">
                <a:solidFill>
                  <a:srgbClr val="3333FF"/>
                </a:solidFill>
              </a:rPr>
              <a:t>Atividade de Beta-glucosidase</a:t>
            </a:r>
          </a:p>
          <a:p>
            <a:endParaRPr lang="pt-BR" altLang="pt-BR" b="1">
              <a:solidFill>
                <a:srgbClr val="3333FF"/>
              </a:solidFill>
            </a:endParaRPr>
          </a:p>
          <a:p>
            <a:r>
              <a:rPr lang="pt-BR" altLang="pt-BR"/>
              <a:t>Vamos supor que a reação foi realizada com  a seguinte mistura:</a:t>
            </a:r>
          </a:p>
          <a:p>
            <a:endParaRPr lang="pt-BR" altLang="pt-BR"/>
          </a:p>
          <a:p>
            <a:r>
              <a:rPr lang="pt-BR" altLang="pt-BR"/>
              <a:t>- 0,1 ml de uma solução 10 mM de para-nitrofenil-glicose</a:t>
            </a:r>
          </a:p>
          <a:p>
            <a:pPr>
              <a:buFontTx/>
              <a:buChar char="-"/>
            </a:pPr>
            <a:r>
              <a:rPr lang="pt-BR" altLang="pt-BR"/>
              <a:t>1,8 ml de tampão em pH apropriado para a ação de beta-glicosidase</a:t>
            </a:r>
          </a:p>
          <a:p>
            <a:pPr>
              <a:buFontTx/>
              <a:buChar char="-"/>
            </a:pPr>
            <a:r>
              <a:rPr lang="pt-BR" altLang="pt-BR"/>
              <a:t>0,1 ml de extrato</a:t>
            </a:r>
          </a:p>
          <a:p>
            <a:pPr>
              <a:buFontTx/>
              <a:buChar char="-"/>
            </a:pPr>
            <a:endParaRPr lang="pt-BR" altLang="pt-BR"/>
          </a:p>
          <a:p>
            <a:pPr>
              <a:buFontTx/>
              <a:buChar char="-"/>
            </a:pPr>
            <a:r>
              <a:rPr lang="pt-BR" altLang="pt-BR"/>
              <a:t>Quanto de p-nitrofenol foi formado em 1 min?</a:t>
            </a:r>
          </a:p>
          <a:p>
            <a:r>
              <a:rPr lang="pt-BR" altLang="pt-BR"/>
              <a:t>A formação do produto p-nitrofenol foi monitorado a 410 nm</a:t>
            </a:r>
          </a:p>
          <a:p>
            <a:r>
              <a:rPr lang="pt-BR" altLang="pt-BR"/>
              <a:t>A absortividade molar do p-nitrofenol é 1 mM</a:t>
            </a:r>
            <a:r>
              <a:rPr lang="pt-BR" altLang="pt-BR" baseline="30000"/>
              <a:t>-1</a:t>
            </a:r>
            <a:r>
              <a:rPr lang="pt-BR" altLang="pt-BR"/>
              <a:t>cm</a:t>
            </a:r>
            <a:r>
              <a:rPr lang="pt-BR" altLang="pt-BR" baseline="30000"/>
              <a:t>-1</a:t>
            </a:r>
          </a:p>
          <a:p>
            <a:endParaRPr lang="pt-BR" altLang="pt-BR"/>
          </a:p>
          <a:p>
            <a:endParaRPr lang="pt-BR" altLang="pt-BR"/>
          </a:p>
        </p:txBody>
      </p:sp>
      <p:pic>
        <p:nvPicPr>
          <p:cNvPr id="25603" name="Picture 5" descr="imagem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733800"/>
            <a:ext cx="3048000" cy="2568575"/>
          </a:xfrm>
          <a:prstGeom prst="rect">
            <a:avLst/>
          </a:prstGeom>
          <a:noFill/>
          <a:ln w="38100" cmpd="dbl">
            <a:solidFill>
              <a:srgbClr val="33CCCC"/>
            </a:solidFill>
            <a:miter lim="800000"/>
            <a:headEnd/>
            <a:tailEnd/>
          </a:ln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4419600" y="3657600"/>
            <a:ext cx="43434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pt-BR" altLang="pt-BR"/>
              <a:t>Da reta com os dados de velocidade inicial Abs/seg = 0,0053/seg ou 0,318 abs/min</a:t>
            </a:r>
          </a:p>
          <a:p>
            <a:pPr>
              <a:buFontTx/>
              <a:buChar char="-"/>
            </a:pPr>
            <a:endParaRPr lang="en-US" altLang="pt-BR"/>
          </a:p>
          <a:p>
            <a:pPr>
              <a:buFontTx/>
              <a:buChar char="-"/>
            </a:pPr>
            <a:r>
              <a:rPr lang="en-US" altLang="pt-BR"/>
              <a:t>O extrato foi diluido 5 vezes antes do ensaio enzimático</a:t>
            </a:r>
            <a:endParaRPr lang="pt-BR" altLang="pt-BR"/>
          </a:p>
          <a:p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304800" y="152400"/>
            <a:ext cx="84582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pt-BR" altLang="pt-BR"/>
              <a:t>Utilizando a lei de Lambert-Beer temos:</a:t>
            </a:r>
          </a:p>
          <a:p>
            <a:pPr>
              <a:buFontTx/>
              <a:buChar char="-"/>
            </a:pPr>
            <a:endParaRPr lang="pt-BR" altLang="pt-BR"/>
          </a:p>
          <a:p>
            <a:pPr>
              <a:buFontTx/>
              <a:buChar char="-"/>
            </a:pPr>
            <a:r>
              <a:rPr lang="pt-BR" altLang="pt-BR"/>
              <a:t>Abs= 1 (mM</a:t>
            </a:r>
            <a:r>
              <a:rPr lang="pt-BR" altLang="pt-BR" baseline="30000"/>
              <a:t>-</a:t>
            </a:r>
            <a:r>
              <a:rPr lang="pt-BR" altLang="pt-BR"/>
              <a:t>1 cm</a:t>
            </a:r>
            <a:r>
              <a:rPr lang="pt-BR" altLang="pt-BR" baseline="30000"/>
              <a:t>-1</a:t>
            </a:r>
            <a:r>
              <a:rPr lang="pt-BR" altLang="pt-BR"/>
              <a:t>) x 1 cm x C (mM)</a:t>
            </a:r>
          </a:p>
          <a:p>
            <a:pPr>
              <a:buFontTx/>
              <a:buChar char="-"/>
            </a:pPr>
            <a:r>
              <a:rPr lang="pt-BR" altLang="pt-BR"/>
              <a:t>0,318/1.1 = C</a:t>
            </a:r>
          </a:p>
          <a:p>
            <a:pPr>
              <a:buFontTx/>
              <a:buChar char="-"/>
            </a:pPr>
            <a:r>
              <a:rPr lang="pt-BR" altLang="pt-BR"/>
              <a:t>C = 0,318 mM</a:t>
            </a:r>
          </a:p>
          <a:p>
            <a:pPr>
              <a:buFontTx/>
              <a:buChar char="-"/>
            </a:pPr>
            <a:endParaRPr lang="pt-BR" altLang="pt-BR"/>
          </a:p>
          <a:p>
            <a:r>
              <a:rPr lang="pt-BR" altLang="pt-BR"/>
              <a:t>0,318 milimoles ------------------------ 1000 ml </a:t>
            </a:r>
          </a:p>
          <a:p>
            <a:r>
              <a:rPr lang="pt-BR" altLang="pt-BR"/>
              <a:t>   x ------------------------------------------2 ml (volume total da reação)</a:t>
            </a:r>
          </a:p>
          <a:p>
            <a:endParaRPr lang="pt-BR" altLang="pt-BR"/>
          </a:p>
          <a:p>
            <a:r>
              <a:rPr lang="pt-BR" altLang="pt-BR"/>
              <a:t>X = 0,000636 milimoles de p-nitrofenol em 1 min ou 0,636 micromoles</a:t>
            </a:r>
          </a:p>
          <a:p>
            <a:endParaRPr lang="pt-BR" altLang="pt-BR"/>
          </a:p>
          <a:p>
            <a:r>
              <a:rPr lang="pt-BR" altLang="pt-BR"/>
              <a:t>Portanto, dentro da cubeta haviam 0,636 UI de beta-glicosidase. Como essa quantidade vinha de 0,1 ml de extrato, havia 6,36 UI/ml de extrato.</a:t>
            </a:r>
          </a:p>
          <a:p>
            <a:endParaRPr lang="pt-BR" altLang="pt-BR"/>
          </a:p>
          <a:p>
            <a:r>
              <a:rPr lang="pt-BR" altLang="pt-BR"/>
              <a:t>Como esse extrato estava diluido 1:5, no extrato original haviam </a:t>
            </a:r>
          </a:p>
          <a:p>
            <a:r>
              <a:rPr lang="pt-BR" altLang="pt-BR"/>
              <a:t>31,8 UI/ml extrato</a:t>
            </a:r>
          </a:p>
          <a:p>
            <a:endParaRPr lang="en-US" altLang="pt-BR"/>
          </a:p>
          <a:p>
            <a:endParaRPr lang="en-US" altLang="pt-BR"/>
          </a:p>
          <a:p>
            <a:r>
              <a:rPr lang="en-US" altLang="pt-BR" sz="2400">
                <a:solidFill>
                  <a:srgbClr val="0033CC"/>
                </a:solidFill>
              </a:rPr>
              <a:t>Determinação de atividade enzimática (UI/ml)</a:t>
            </a:r>
          </a:p>
          <a:p>
            <a:r>
              <a:rPr lang="en-US" altLang="pt-BR" sz="2400">
                <a:solidFill>
                  <a:srgbClr val="0033CC"/>
                </a:solidFill>
              </a:rPr>
              <a:t>Dosagem de proteína (mg/ml)</a:t>
            </a:r>
          </a:p>
          <a:p>
            <a:r>
              <a:rPr lang="en-US" altLang="pt-BR" sz="2400">
                <a:solidFill>
                  <a:srgbClr val="0033CC"/>
                </a:solidFill>
              </a:rPr>
              <a:t>Atividade específica (UI/mg)</a:t>
            </a:r>
            <a:endParaRPr lang="pt-BR" altLang="pt-BR" sz="240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altLang="pt-BR" sz="4000" b="1">
                <a:solidFill>
                  <a:srgbClr val="C00000"/>
                </a:solidFill>
              </a:rPr>
              <a:t>Unidade de Atividade Enzimática</a:t>
            </a:r>
            <a:r>
              <a:rPr lang="pt-BR" altLang="pt-BR" sz="40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914400" y="1524000"/>
            <a:ext cx="74676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Tx/>
              <a:buChar char="•"/>
            </a:pPr>
            <a:r>
              <a:rPr lang="pt-BR" altLang="pt-BR" sz="2400"/>
              <a:t>Segundo a </a:t>
            </a:r>
            <a:r>
              <a:rPr lang="pt-BR" altLang="pt-BR" sz="2400" b="1" i="1"/>
              <a:t>Enzyme Comission</a:t>
            </a:r>
            <a:r>
              <a:rPr lang="pt-BR" altLang="pt-BR" sz="2400"/>
              <a:t>, uma Unidade de Atividade (U)  corresponde à transformação de um micromol de substrato, ou a formação de um micromol de produto por minuto pela enzima, nas estabelecidas condições do ensaio( temperatura, pH, concentração de substrato).</a:t>
            </a:r>
          </a:p>
          <a:p>
            <a:pPr eaLnBrk="0" hangingPunct="0"/>
            <a:endParaRPr lang="pt-BR" altLang="pt-BR" sz="2400"/>
          </a:p>
          <a:p>
            <a:pPr eaLnBrk="0" hangingPunct="0">
              <a:buFontTx/>
              <a:buChar char="•"/>
            </a:pPr>
            <a:r>
              <a:rPr lang="pt-BR" altLang="pt-BR" sz="2400"/>
              <a:t>A atividade específica é  expressa em termos de atividade por mg de proteína (U/mg)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838200" y="1169988"/>
            <a:ext cx="77882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/>
              <a:t>Ex. 1 - Um extrato contem 20 mg/ml. Dez microlitros desse extrato num volume de reação de 0,5 ml catalisaram a formação de 30 nmoles de produto em 1 min sob condições ótimas de ensaio. A) exprima v em termos de nmoles/volume de ensaio; b) micromoles/ml/min c) Qual seria V se os mesmos 10 microlitros fossem ensaiados num volume de 1 ml? d) Qual a concentração da enzima no extrato (U/ml) e) Qual a atividade especifica da reação?</a:t>
            </a:r>
          </a:p>
          <a:p>
            <a:endParaRPr lang="pt-BR" altLang="pt-BR"/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1143000" y="331788"/>
            <a:ext cx="271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pt-BR" b="1">
                <a:solidFill>
                  <a:schemeClr val="accent2"/>
                </a:solidFill>
              </a:rPr>
              <a:t>Exercicio de aplicação:</a:t>
            </a:r>
          </a:p>
          <a:p>
            <a:endParaRPr lang="pt-BR" altLang="pt-BR" b="1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094"/>
          <p:cNvSpPr txBox="1">
            <a:spLocks noChangeArrowheads="1"/>
          </p:cNvSpPr>
          <p:nvPr/>
        </p:nvSpPr>
        <p:spPr bwMode="auto">
          <a:xfrm>
            <a:off x="609600" y="457200"/>
            <a:ext cx="82296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pt-BR" sz="2400" b="1">
                <a:solidFill>
                  <a:schemeClr val="accent2"/>
                </a:solidFill>
              </a:rPr>
              <a:t>Exercicio de aplicação:</a:t>
            </a:r>
          </a:p>
          <a:p>
            <a:pPr algn="just"/>
            <a:r>
              <a:rPr lang="pt-BR" altLang="pt-BR"/>
              <a:t>2) A partir dos dados fornecidos abaixo calcular a atividade (Unidades/mg proteína) da maltase e da trealase presentes em um homogeneizado de tubo digestivo de um inseto. Uma unidade de enzima é a quantidade de enzima que catalisa a hidrólise de 1 micromol de substrato por min em condições definidas </a:t>
            </a:r>
          </a:p>
        </p:txBody>
      </p:sp>
      <p:graphicFrame>
        <p:nvGraphicFramePr>
          <p:cNvPr id="184806" name="Group 1510"/>
          <p:cNvGraphicFramePr>
            <a:graphicFrameLocks noGrp="1"/>
          </p:cNvGraphicFramePr>
          <p:nvPr/>
        </p:nvGraphicFramePr>
        <p:xfrm>
          <a:off x="304800" y="3124200"/>
          <a:ext cx="4267200" cy="2651125"/>
        </p:xfrm>
        <a:graphic>
          <a:graphicData uri="http://schemas.openxmlformats.org/drawingml/2006/table">
            <a:tbl>
              <a:tblPr/>
              <a:tblGrid>
                <a:gridCol w="711200"/>
                <a:gridCol w="711200"/>
                <a:gridCol w="711200"/>
                <a:gridCol w="711200"/>
                <a:gridCol w="660400"/>
                <a:gridCol w="762000"/>
              </a:tblGrid>
              <a:tr h="700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Tubo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Albumina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 mg/ml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(ml)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H2O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(ml)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Reagente 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(ml)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Reagente de Folin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(ml)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A750 x B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0,18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0,16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0,14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0,133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0,155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0,16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0,04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0,345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0,427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71" name="Rectangle 1449"/>
          <p:cNvSpPr>
            <a:spLocks noChangeArrowheads="1"/>
          </p:cNvSpPr>
          <p:nvPr/>
        </p:nvSpPr>
        <p:spPr bwMode="auto">
          <a:xfrm>
            <a:off x="762000" y="2286000"/>
            <a:ext cx="301625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r>
              <a:rPr lang="pt-BR" altLang="pt-BR" b="1"/>
              <a:t>Curva padrão de proteína </a:t>
            </a:r>
          </a:p>
          <a:p>
            <a:r>
              <a:rPr lang="pt-BR" altLang="pt-BR" b="1"/>
              <a:t> método de Lowry</a:t>
            </a:r>
          </a:p>
          <a:p>
            <a:pPr eaLnBrk="0" hangingPunct="0"/>
            <a:endParaRPr lang="pt-BR" altLang="pt-BR"/>
          </a:p>
        </p:txBody>
      </p:sp>
      <p:graphicFrame>
        <p:nvGraphicFramePr>
          <p:cNvPr id="184804" name="Group 1508"/>
          <p:cNvGraphicFramePr>
            <a:graphicFrameLocks noGrp="1"/>
          </p:cNvGraphicFramePr>
          <p:nvPr/>
        </p:nvGraphicFramePr>
        <p:xfrm>
          <a:off x="4876800" y="3192463"/>
          <a:ext cx="3733800" cy="2530475"/>
        </p:xfrm>
        <a:graphic>
          <a:graphicData uri="http://schemas.openxmlformats.org/drawingml/2006/table">
            <a:tbl>
              <a:tblPr/>
              <a:tblGrid>
                <a:gridCol w="746125"/>
                <a:gridCol w="747713"/>
                <a:gridCol w="746125"/>
                <a:gridCol w="747712"/>
                <a:gridCol w="746125"/>
              </a:tblGrid>
              <a:tr h="5487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Tubo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Glicose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 mg/ml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(ml)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H2O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(ml)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Reativo (TGO)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A420 x B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0,01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0,49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0,061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0,02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0,48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0,125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0,40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0,661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0,35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0,20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0,30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1,32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31" marB="4573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828" name="Rectangle 1509"/>
          <p:cNvSpPr>
            <a:spLocks noChangeArrowheads="1"/>
          </p:cNvSpPr>
          <p:nvPr/>
        </p:nvSpPr>
        <p:spPr bwMode="auto">
          <a:xfrm>
            <a:off x="4953000" y="22860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pt-BR" altLang="pt-BR" b="1"/>
              <a:t>Curva padrão de glicose</a:t>
            </a:r>
          </a:p>
          <a:p>
            <a:r>
              <a:rPr lang="pt-BR" altLang="pt-BR" b="1"/>
              <a:t>método da Glicose oxidase (TGO)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66"/>
          <p:cNvSpPr>
            <a:spLocks noChangeArrowheads="1"/>
          </p:cNvSpPr>
          <p:nvPr/>
        </p:nvSpPr>
        <p:spPr bwMode="auto">
          <a:xfrm>
            <a:off x="304800" y="533400"/>
            <a:ext cx="83058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pt-BR" altLang="pt-BR"/>
              <a:t>0,1 ml do homogeneizado de tubo digestivo foi submetido ao método de Lowry et al. E resultou em uma absorbancia A750 = 0,300. Amostras do mesmo homogeneizado acima foram adicionadas em tubos, como descrito abaixo, na presença de maltose 14 mM ou trealose 14 mM em tampão citrato fosfato 50 mM pH 6,0 e deixadas a 30 C pelos tempos indicados. Após os tempos as amostras foram fervidas e depois de esfriar o reagente de TGO foi adicionado e glicose determinada.</a:t>
            </a:r>
          </a:p>
        </p:txBody>
      </p:sp>
      <p:graphicFrame>
        <p:nvGraphicFramePr>
          <p:cNvPr id="185611" name="Group 267"/>
          <p:cNvGraphicFramePr>
            <a:graphicFrameLocks noGrp="1"/>
          </p:cNvGraphicFramePr>
          <p:nvPr/>
        </p:nvGraphicFramePr>
        <p:xfrm>
          <a:off x="1676400" y="3352800"/>
          <a:ext cx="5695950" cy="2044700"/>
        </p:xfrm>
        <a:graphic>
          <a:graphicData uri="http://schemas.openxmlformats.org/drawingml/2006/table">
            <a:tbl>
              <a:tblPr/>
              <a:tblGrid>
                <a:gridCol w="949325"/>
                <a:gridCol w="949325"/>
                <a:gridCol w="949325"/>
                <a:gridCol w="949325"/>
                <a:gridCol w="949325"/>
                <a:gridCol w="949325"/>
              </a:tblGrid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Tubo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Homogeneizado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(ml)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Trealose em tampão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(ml)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Tempo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(min)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TGO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(ml)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A420 x B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0,17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0,27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0,25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0,365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altLang="pt-B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pt-BR" alt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74" name="Rectangle 318"/>
          <p:cNvSpPr>
            <a:spLocks noChangeArrowheads="1"/>
          </p:cNvSpPr>
          <p:nvPr/>
        </p:nvSpPr>
        <p:spPr bwMode="auto">
          <a:xfrm>
            <a:off x="3048000" y="2667000"/>
            <a:ext cx="22542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r>
              <a:rPr lang="pt-BR" altLang="pt-BR" b="1"/>
              <a:t>Ensaio de trealase </a:t>
            </a:r>
          </a:p>
          <a:p>
            <a:pPr eaLnBrk="0" hangingPunct="0"/>
            <a:endParaRPr lang="pt-BR" alt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228600" y="304800"/>
            <a:ext cx="8763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pt-BR" sz="2800" b="1">
                <a:solidFill>
                  <a:schemeClr val="accent2"/>
                </a:solidFill>
              </a:rPr>
              <a:t>Significado das expressões cofator, grupo prostético e coenzima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457200" y="1524000"/>
            <a:ext cx="8077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 sz="2000"/>
              <a:t>Cofator - substâncias não proteicas que, não sendo reagentes nem produtos da reação, são indispensáveis à atividade da enzima que catalisa a reação em análise. Ex. ATP-Mg</a:t>
            </a:r>
            <a:r>
              <a:rPr lang="pt-BR" altLang="pt-BR" sz="2000" baseline="30000"/>
              <a:t>2+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457200" y="4114800"/>
            <a:ext cx="8229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 sz="2000"/>
              <a:t>Grupo prostético - componentes de uma proteína que não são constituídas por resíduos aminoacídicos mas que estão permanentemente ligados (em muitos casos por uma ligação covalente) à(s) cadeia(s) aminoacídica(s).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457200" y="2743200"/>
            <a:ext cx="8153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 sz="2000"/>
              <a:t>Coenzimas são substâncias organicas que podem estar em dois estados (ou formas) interconvertíveis durante o metabolismo celular: NAD</a:t>
            </a:r>
            <a:r>
              <a:rPr lang="pt-BR" altLang="pt-BR" sz="2000" baseline="30000"/>
              <a:t>+</a:t>
            </a:r>
            <a:r>
              <a:rPr lang="pt-BR" altLang="pt-BR" sz="2000"/>
              <a:t>/NADH; NADP</a:t>
            </a:r>
            <a:r>
              <a:rPr lang="pt-BR" altLang="pt-BR" sz="2000" baseline="30000"/>
              <a:t>+</a:t>
            </a:r>
            <a:r>
              <a:rPr lang="pt-BR" altLang="pt-BR" sz="2000"/>
              <a:t>/NADPH; a coenzima A: acetil-CoA; succinil-CoA ou acil-CoA.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457200" y="1676400"/>
            <a:ext cx="8229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altLang="pt-BR" sz="2400"/>
              <a:t>Quando a uma mesma atividade enzimática correspondem várias proteínas que são produtos de genes distintos que coexistem numa mesma espécie diz-se que estas proteínas são </a:t>
            </a:r>
            <a:r>
              <a:rPr lang="pt-BR" altLang="pt-BR" sz="2400" b="1"/>
              <a:t>isoenzimas </a:t>
            </a:r>
            <a:r>
              <a:rPr lang="pt-BR" altLang="pt-BR" sz="2400"/>
              <a:t>e são denominadas com o mesmo nome.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73038" y="280988"/>
            <a:ext cx="861853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pt-BR" sz="3200" b="1">
                <a:solidFill>
                  <a:schemeClr val="accent2"/>
                </a:solidFill>
              </a:rPr>
              <a:t>Os nomes das enzimas descrevem as suas </a:t>
            </a:r>
          </a:p>
          <a:p>
            <a:pPr algn="ctr"/>
            <a:r>
              <a:rPr lang="pt-BR" altLang="pt-BR" sz="3200" b="1">
                <a:solidFill>
                  <a:schemeClr val="accent2"/>
                </a:solidFill>
              </a:rPr>
              <a:t>atividades catalíticas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39"/>
          <p:cNvGraphicFramePr>
            <a:graphicFrameLocks noGrp="1"/>
          </p:cNvGraphicFramePr>
          <p:nvPr/>
        </p:nvGraphicFramePr>
        <p:xfrm>
          <a:off x="4105275" y="319088"/>
          <a:ext cx="4810125" cy="6075362"/>
        </p:xfrm>
        <a:graphic>
          <a:graphicData uri="http://schemas.openxmlformats.org/drawingml/2006/table">
            <a:tbl>
              <a:tblPr/>
              <a:tblGrid>
                <a:gridCol w="1876425"/>
                <a:gridCol w="2933700"/>
              </a:tblGrid>
              <a:tr h="1030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Óxido-redutases</a:t>
                      </a:r>
                      <a:b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 Reações de óxido-redução).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Transferência de elétrons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Se uma molécula se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reduz, há outra que 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oxida.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8B3"/>
                    </a:solidFill>
                  </a:tcPr>
                </a:tc>
              </a:tr>
              <a:tr h="873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Transferases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/>
                      </a:r>
                      <a:b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(Transferência de grupos funcionais) 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C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grupos aldeído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gupos acila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grupos glucosil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grupos fosfatos (quinases)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C1D0"/>
                    </a:solidFill>
                  </a:tcPr>
                </a:tc>
              </a:tr>
              <a:tr h="1352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Hidrolases</a:t>
                      </a:r>
                      <a:b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(Reações de hidrólise)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B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Transformam polímeros em monômeros.</a:t>
                      </a:r>
                      <a:b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Atuam sobre: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Ligações éster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Ligações glicosídicas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Ligações peptídicas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Ligações C-N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ABE1"/>
                    </a:solidFill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 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Liases</a:t>
                      </a:r>
                      <a:b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(Adição a ligações duplas)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E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Entre C e C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Entre C e O </a:t>
                      </a:r>
                    </a:p>
                    <a:p>
                      <a:pPr marL="457200" marR="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Entre C e N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E4F0"/>
                    </a:solidFill>
                  </a:tcPr>
                </a:tc>
              </a:tr>
              <a:tr h="942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 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Isomerases</a:t>
                      </a: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/>
                      </a:r>
                      <a:b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(Reações de isomerização)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    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DD6"/>
                    </a:solidFill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6. </a:t>
                      </a: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Ligases</a:t>
                      </a:r>
                      <a:b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</a:b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(Formação de laços covalentes  com gasto de ATP)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CA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Entre C e O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Entre C e 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Entre C e N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pt-B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Entre C e C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CAD3"/>
                    </a:solidFill>
                  </a:tcPr>
                </a:tc>
              </a:tr>
            </a:tbl>
          </a:graphicData>
        </a:graphic>
      </p:graphicFrame>
      <p:sp>
        <p:nvSpPr>
          <p:cNvPr id="33817" name="Text Box 141"/>
          <p:cNvSpPr txBox="1">
            <a:spLocks noChangeArrowheads="1"/>
          </p:cNvSpPr>
          <p:nvPr/>
        </p:nvSpPr>
        <p:spPr bwMode="auto">
          <a:xfrm>
            <a:off x="76200" y="439738"/>
            <a:ext cx="4168775" cy="3873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Classificação das Enzimas:</a:t>
            </a:r>
          </a:p>
          <a:p>
            <a:r>
              <a:rPr lang="en-US" sz="1600"/>
              <a:t>          </a:t>
            </a:r>
          </a:p>
          <a:p>
            <a:endParaRPr lang="en-US" sz="1600"/>
          </a:p>
          <a:p>
            <a:r>
              <a:rPr lang="en-US"/>
              <a:t>          considera tipo de   </a:t>
            </a:r>
          </a:p>
          <a:p>
            <a:r>
              <a:rPr lang="en-US"/>
              <a:t>          reação e substratos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Nomenclatura oficial das enzimas é dada pela </a:t>
            </a:r>
            <a:r>
              <a:rPr lang="en-US" i="1"/>
              <a:t>Enzyme Comission</a:t>
            </a:r>
            <a:r>
              <a:rPr lang="en-US"/>
              <a:t>  da International Union for Biochemistry and Molecular Biology (IUBMB) :</a:t>
            </a:r>
          </a:p>
          <a:p>
            <a:endParaRPr lang="en-US"/>
          </a:p>
          <a:p>
            <a:r>
              <a:rPr lang="en-US"/>
              <a:t>          </a:t>
            </a:r>
          </a:p>
        </p:txBody>
      </p:sp>
      <p:sp>
        <p:nvSpPr>
          <p:cNvPr id="33818" name="Rectangle 142"/>
          <p:cNvSpPr>
            <a:spLocks noChangeArrowheads="1"/>
          </p:cNvSpPr>
          <p:nvPr/>
        </p:nvSpPr>
        <p:spPr bwMode="auto">
          <a:xfrm>
            <a:off x="203200" y="4117975"/>
            <a:ext cx="3624263" cy="1155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/>
              <a:t>ATPase (Adenosinatrifosfatase): EC 3.6.1.3</a:t>
            </a:r>
            <a:br>
              <a:rPr lang="pt-BR" sz="1400"/>
            </a:br>
            <a:r>
              <a:rPr lang="pt-BR" sz="1400"/>
              <a:t>- é uma hidrolase.........................3</a:t>
            </a:r>
            <a:br>
              <a:rPr lang="pt-BR" sz="1400"/>
            </a:br>
            <a:r>
              <a:rPr lang="pt-BR" sz="1400"/>
              <a:t>- atua num anidrido......................3.6</a:t>
            </a:r>
            <a:br>
              <a:rPr lang="pt-BR" sz="1400"/>
            </a:br>
            <a:r>
              <a:rPr lang="pt-BR" sz="1400"/>
              <a:t>- o anidrido contém fosfato..........3.6.1</a:t>
            </a:r>
            <a:br>
              <a:rPr lang="pt-BR" sz="1400"/>
            </a:br>
            <a:r>
              <a:rPr lang="pt-BR" sz="1400"/>
              <a:t>- esse anidrido é ATP..................3.6.1.3</a:t>
            </a:r>
          </a:p>
        </p:txBody>
      </p:sp>
      <p:sp>
        <p:nvSpPr>
          <p:cNvPr id="33819" name="Text Box 144"/>
          <p:cNvSpPr txBox="1">
            <a:spLocks noChangeArrowheads="1"/>
          </p:cNvSpPr>
          <p:nvPr/>
        </p:nvSpPr>
        <p:spPr bwMode="auto">
          <a:xfrm>
            <a:off x="676275" y="5510213"/>
            <a:ext cx="2800350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600"/>
              <a:t>Números identificam o tipo de reação e o tipo de substrato alvo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9" descr="RxnPr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533400"/>
            <a:ext cx="3455988" cy="28971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143000" y="4038600"/>
            <a:ext cx="69342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just">
              <a:buFontTx/>
              <a:buAutoNum type="arabicPeriod"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Se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uma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reação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é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espontanea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significa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que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ela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é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rapida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342900" indent="-342900" algn="just">
              <a:buFontTx/>
              <a:buAutoNum type="arabicPeriod"/>
              <a:defRPr/>
            </a:pP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Uma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reaçao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ocorrerá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mais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rapidamente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se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aumentarmos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a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temperatura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342900" indent="-342900" algn="just">
              <a:buFontTx/>
              <a:buAutoNum type="arabicPeriod"/>
              <a:defRPr/>
            </a:pP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velocidade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uma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reação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é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sempre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baseada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na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concentraçao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 de </a:t>
            </a:r>
            <a:r>
              <a:rPr lang="en-US" sz="2000" b="1" dirty="0" err="1">
                <a:solidFill>
                  <a:schemeClr val="accent2">
                    <a:lumMod val="75000"/>
                  </a:schemeClr>
                </a:solidFill>
              </a:rPr>
              <a:t>reagentes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268" name="CaixaDeTexto 3"/>
          <p:cNvSpPr txBox="1">
            <a:spLocks noChangeArrowheads="1"/>
          </p:cNvSpPr>
          <p:nvPr/>
        </p:nvSpPr>
        <p:spPr bwMode="auto">
          <a:xfrm>
            <a:off x="2590800" y="3505200"/>
            <a:ext cx="5378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Cinética </a:t>
            </a:r>
            <a:r>
              <a:rPr lang="en-US" sz="2800" i="1">
                <a:solidFill>
                  <a:srgbClr val="FF0000"/>
                </a:solidFill>
              </a:rPr>
              <a:t>versus</a:t>
            </a:r>
            <a:r>
              <a:rPr lang="en-US" sz="2800">
                <a:solidFill>
                  <a:srgbClr val="FF0000"/>
                </a:solidFill>
              </a:rPr>
              <a:t> Termodinâmica</a:t>
            </a:r>
            <a:endParaRPr lang="pt-BR" sz="2800">
              <a:solidFill>
                <a:srgbClr val="FF0000"/>
              </a:solidFill>
            </a:endParaRPr>
          </a:p>
        </p:txBody>
      </p:sp>
      <p:sp>
        <p:nvSpPr>
          <p:cNvPr id="11269" name="CaixaDeTexto 4"/>
          <p:cNvSpPr txBox="1">
            <a:spLocks noChangeArrowheads="1"/>
          </p:cNvSpPr>
          <p:nvPr/>
        </p:nvSpPr>
        <p:spPr bwMode="auto">
          <a:xfrm>
            <a:off x="0" y="0"/>
            <a:ext cx="671036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3300"/>
                </a:solidFill>
              </a:rPr>
              <a:t>Curva de Progresso de reação</a:t>
            </a:r>
          </a:p>
          <a:p>
            <a:endParaRPr lang="en-US" sz="3200">
              <a:solidFill>
                <a:srgbClr val="FF3300"/>
              </a:solidFill>
            </a:endParaRPr>
          </a:p>
          <a:p>
            <a:r>
              <a:rPr lang="en-US" sz="2000">
                <a:solidFill>
                  <a:schemeClr val="tx2"/>
                </a:solidFill>
              </a:rPr>
              <a:t>O estado de transição</a:t>
            </a:r>
          </a:p>
          <a:p>
            <a:r>
              <a:rPr lang="en-US" sz="2000">
                <a:solidFill>
                  <a:schemeClr val="tx2"/>
                </a:solidFill>
              </a:rPr>
              <a:t>- A proposta de Pauling</a:t>
            </a:r>
            <a:endParaRPr lang="pt-BR" sz="20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8"/>
          <p:cNvSpPr txBox="1">
            <a:spLocks noChangeArrowheads="1"/>
          </p:cNvSpPr>
          <p:nvPr/>
        </p:nvSpPr>
        <p:spPr bwMode="auto">
          <a:xfrm>
            <a:off x="1241425" y="307975"/>
            <a:ext cx="664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pt-BR" altLang="pt-BR" sz="2600" b="1" i="1">
                <a:solidFill>
                  <a:srgbClr val="C00000"/>
                </a:solidFill>
                <a:latin typeface="Times New Roman" pitchFamily="18" charset="0"/>
              </a:rPr>
              <a:t>O que significam os números do tipo “EC 2.7.1.1”?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79388" y="981075"/>
            <a:ext cx="8713787" cy="5622925"/>
            <a:chOff x="113" y="614"/>
            <a:chExt cx="5489" cy="3542"/>
          </a:xfrm>
        </p:grpSpPr>
        <p:sp>
          <p:nvSpPr>
            <p:cNvPr id="34820" name="Text Box 10"/>
            <p:cNvSpPr txBox="1">
              <a:spLocks noChangeArrowheads="1"/>
            </p:cNvSpPr>
            <p:nvPr/>
          </p:nvSpPr>
          <p:spPr bwMode="auto">
            <a:xfrm>
              <a:off x="113" y="614"/>
              <a:ext cx="5489" cy="538"/>
            </a:xfrm>
            <a:prstGeom prst="rect">
              <a:avLst/>
            </a:prstGeom>
            <a:noFill/>
            <a:ln w="28575">
              <a:noFill/>
              <a:prstDash val="dash"/>
              <a:miter lim="800000"/>
              <a:headEnd/>
              <a:tailEnd type="none" w="lg" len="lg"/>
            </a:ln>
          </p:spPr>
          <p:txBody>
            <a:bodyPr>
              <a:spAutoFit/>
            </a:bodyPr>
            <a:lstStyle/>
            <a:p>
              <a:pPr algn="just" eaLnBrk="0" hangingPunct="0">
                <a:lnSpc>
                  <a:spcPct val="125000"/>
                </a:lnSpc>
              </a:pPr>
              <a:r>
                <a:rPr lang="pt-BR" altLang="pt-BR" sz="2200">
                  <a:solidFill>
                    <a:srgbClr val="3333FF"/>
                  </a:solidFill>
                </a:rPr>
                <a:t>Utilizando-se uma classificação proposta pela Comissão de Enzimas da União Internacional de Bioquímica e Biologia Molecular.</a:t>
              </a:r>
            </a:p>
          </p:txBody>
        </p:sp>
        <p:sp>
          <p:nvSpPr>
            <p:cNvPr id="34821" name="Text Box 26"/>
            <p:cNvSpPr txBox="1">
              <a:spLocks noChangeArrowheads="1"/>
            </p:cNvSpPr>
            <p:nvPr/>
          </p:nvSpPr>
          <p:spPr bwMode="auto">
            <a:xfrm>
              <a:off x="884" y="1545"/>
              <a:ext cx="3958" cy="343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 type="none" w="lg" len="lg"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pt-BR" altLang="pt-BR" sz="3000">
                  <a:solidFill>
                    <a:schemeClr val="accent2"/>
                  </a:solidFill>
                  <a:latin typeface="Monotype Corsiva" pitchFamily="66" charset="0"/>
                </a:rPr>
                <a:t>Glicose + ATP </a:t>
              </a:r>
              <a:r>
                <a:rPr lang="pt-BR" altLang="pt-BR" sz="3000">
                  <a:solidFill>
                    <a:schemeClr val="accent2"/>
                  </a:solidFill>
                  <a:latin typeface="Monotype Corsiva" pitchFamily="66" charset="0"/>
                  <a:sym typeface="Symbol" pitchFamily="18" charset="2"/>
                </a:rPr>
                <a:t>		 Glicose-6P + ADP</a:t>
              </a:r>
            </a:p>
          </p:txBody>
        </p:sp>
        <p:sp>
          <p:nvSpPr>
            <p:cNvPr id="34822" name="Line 46"/>
            <p:cNvSpPr>
              <a:spLocks noChangeShapeType="1"/>
            </p:cNvSpPr>
            <p:nvPr/>
          </p:nvSpPr>
          <p:spPr bwMode="auto">
            <a:xfrm>
              <a:off x="2290" y="1752"/>
              <a:ext cx="90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lg" len="lg"/>
            </a:ln>
          </p:spPr>
          <p:txBody>
            <a:bodyPr lIns="90000" tIns="46800" rIns="90000" bIns="46800">
              <a:spAutoFit/>
            </a:bodyPr>
            <a:lstStyle/>
            <a:p>
              <a:endParaRPr lang="pt-BR"/>
            </a:p>
          </p:txBody>
        </p:sp>
        <p:sp>
          <p:nvSpPr>
            <p:cNvPr id="34823" name="Text Box 47"/>
            <p:cNvSpPr txBox="1">
              <a:spLocks noChangeArrowheads="1"/>
            </p:cNvSpPr>
            <p:nvPr/>
          </p:nvSpPr>
          <p:spPr bwMode="auto">
            <a:xfrm>
              <a:off x="2500" y="1570"/>
              <a:ext cx="456" cy="1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 type="none" w="lg" len="lg"/>
            </a:ln>
          </p:spPr>
          <p:txBody>
            <a:bodyPr wrap="none" lIns="90000" tIns="46800" rIns="90000" bIns="46800">
              <a:spAutoFit/>
            </a:bodyPr>
            <a:lstStyle/>
            <a:p>
              <a:pPr eaLnBrk="0" hangingPunct="0"/>
              <a:r>
                <a:rPr lang="pt-BR" altLang="pt-BR" sz="1500">
                  <a:latin typeface="Times" pitchFamily="18" charset="0"/>
                </a:rPr>
                <a:t>Enzima</a:t>
              </a:r>
            </a:p>
          </p:txBody>
        </p:sp>
        <p:grpSp>
          <p:nvGrpSpPr>
            <p:cNvPr id="34824" name="Group 59"/>
            <p:cNvGrpSpPr>
              <a:grpSpLocks/>
            </p:cNvGrpSpPr>
            <p:nvPr/>
          </p:nvGrpSpPr>
          <p:grpSpPr bwMode="auto">
            <a:xfrm>
              <a:off x="113" y="2115"/>
              <a:ext cx="5489" cy="2041"/>
              <a:chOff x="113" y="2115"/>
              <a:chExt cx="5489" cy="2041"/>
            </a:xfrm>
          </p:grpSpPr>
          <p:sp>
            <p:nvSpPr>
              <p:cNvPr id="34825" name="Rectangle 57"/>
              <p:cNvSpPr>
                <a:spLocks noChangeArrowheads="1"/>
              </p:cNvSpPr>
              <p:nvPr/>
            </p:nvSpPr>
            <p:spPr bwMode="auto">
              <a:xfrm>
                <a:off x="113" y="2115"/>
                <a:ext cx="5489" cy="2041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rgbClr val="FF0000"/>
                </a:solidFill>
                <a:miter lim="800000"/>
                <a:headEnd/>
                <a:tailEnd type="none" w="lg" len="lg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eaLnBrk="0" hangingPunct="0"/>
                <a:endParaRPr lang="pt-BR" altLang="pt-BR" sz="2600">
                  <a:latin typeface="Times" pitchFamily="18" charset="0"/>
                </a:endParaRPr>
              </a:p>
            </p:txBody>
          </p:sp>
          <p:sp>
            <p:nvSpPr>
              <p:cNvPr id="34826" name="Text Box 49"/>
              <p:cNvSpPr txBox="1">
                <a:spLocks noChangeArrowheads="1"/>
              </p:cNvSpPr>
              <p:nvPr/>
            </p:nvSpPr>
            <p:spPr bwMode="auto">
              <a:xfrm>
                <a:off x="158" y="2160"/>
                <a:ext cx="1928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 type="none" w="lg" len="lg"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/>
                <a:r>
                  <a:rPr lang="pt-BR" altLang="pt-BR" sz="2600" b="1">
                    <a:solidFill>
                      <a:schemeClr val="bg1"/>
                    </a:solidFill>
                    <a:latin typeface="Monotype Corsiva" pitchFamily="66" charset="0"/>
                  </a:rPr>
                  <a:t>Nome trivial:</a:t>
                </a:r>
                <a:r>
                  <a:rPr lang="pt-BR" altLang="pt-BR" sz="2600">
                    <a:solidFill>
                      <a:schemeClr val="bg1"/>
                    </a:solidFill>
                    <a:latin typeface="Monotype Corsiva" pitchFamily="66" charset="0"/>
                  </a:rPr>
                  <a:t> Hexoquinase</a:t>
                </a:r>
              </a:p>
            </p:txBody>
          </p:sp>
          <p:sp>
            <p:nvSpPr>
              <p:cNvPr id="34827" name="Text Box 50"/>
              <p:cNvSpPr txBox="1">
                <a:spLocks noChangeArrowheads="1"/>
              </p:cNvSpPr>
              <p:nvPr/>
            </p:nvSpPr>
            <p:spPr bwMode="auto">
              <a:xfrm>
                <a:off x="158" y="2598"/>
                <a:ext cx="4199" cy="28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 type="none" w="lg" len="lg"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/>
                <a:r>
                  <a:rPr lang="pt-BR" altLang="pt-BR" sz="2600" b="1">
                    <a:solidFill>
                      <a:schemeClr val="bg1"/>
                    </a:solidFill>
                    <a:latin typeface="Monotype Corsiva" pitchFamily="66" charset="0"/>
                  </a:rPr>
                  <a:t>Nome Sistemático:</a:t>
                </a:r>
                <a:r>
                  <a:rPr lang="pt-BR" altLang="pt-BR" sz="2600">
                    <a:solidFill>
                      <a:schemeClr val="bg1"/>
                    </a:solidFill>
                    <a:latin typeface="Monotype Corsiva" pitchFamily="66" charset="0"/>
                  </a:rPr>
                  <a:t> ATP:glicose fosfotransferase (EC 2.7.1.1)</a:t>
                </a:r>
              </a:p>
            </p:txBody>
          </p:sp>
          <p:sp>
            <p:nvSpPr>
              <p:cNvPr id="34828" name="Text Box 51"/>
              <p:cNvSpPr txBox="1">
                <a:spLocks noChangeArrowheads="1"/>
              </p:cNvSpPr>
              <p:nvPr/>
            </p:nvSpPr>
            <p:spPr bwMode="auto">
              <a:xfrm>
                <a:off x="1522" y="3132"/>
                <a:ext cx="4034" cy="978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 type="none" w="lg" len="lg"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eaLnBrk="0" hangingPunct="0"/>
                <a:r>
                  <a:rPr lang="pt-BR" altLang="pt-BR" sz="2600" b="1">
                    <a:solidFill>
                      <a:schemeClr val="bg1"/>
                    </a:solidFill>
                    <a:latin typeface="Monotype Corsiva" pitchFamily="66" charset="0"/>
                  </a:rPr>
                  <a:t>2:</a:t>
                </a:r>
                <a:r>
                  <a:rPr lang="pt-BR" altLang="pt-BR" sz="2600">
                    <a:solidFill>
                      <a:schemeClr val="bg1"/>
                    </a:solidFill>
                    <a:latin typeface="Monotype Corsiva" pitchFamily="66" charset="0"/>
                  </a:rPr>
                  <a:t> Transferase</a:t>
                </a:r>
              </a:p>
              <a:p>
                <a:pPr eaLnBrk="0" hangingPunct="0"/>
                <a:r>
                  <a:rPr lang="pt-BR" altLang="pt-BR" sz="2600" b="1">
                    <a:solidFill>
                      <a:schemeClr val="bg1"/>
                    </a:solidFill>
                    <a:latin typeface="Monotype Corsiva" pitchFamily="66" charset="0"/>
                  </a:rPr>
                  <a:t>7: </a:t>
                </a:r>
                <a:r>
                  <a:rPr lang="pt-BR" altLang="pt-BR" sz="2600">
                    <a:solidFill>
                      <a:schemeClr val="bg1"/>
                    </a:solidFill>
                    <a:latin typeface="Monotype Corsiva" pitchFamily="66" charset="0"/>
                  </a:rPr>
                  <a:t>Fosfotransferase</a:t>
                </a:r>
              </a:p>
              <a:p>
                <a:pPr eaLnBrk="0" hangingPunct="0"/>
                <a:r>
                  <a:rPr lang="pt-BR" altLang="pt-BR" sz="2600" b="1">
                    <a:solidFill>
                      <a:schemeClr val="bg1"/>
                    </a:solidFill>
                    <a:latin typeface="Monotype Corsiva" pitchFamily="66" charset="0"/>
                  </a:rPr>
                  <a:t>1:</a:t>
                </a:r>
                <a:r>
                  <a:rPr lang="pt-BR" altLang="pt-BR" sz="2600">
                    <a:solidFill>
                      <a:schemeClr val="bg1"/>
                    </a:solidFill>
                    <a:latin typeface="Monotype Corsiva" pitchFamily="66" charset="0"/>
                  </a:rPr>
                  <a:t> Fosfotransferase com grupo OH como aceptor</a:t>
                </a:r>
              </a:p>
              <a:p>
                <a:pPr eaLnBrk="0" hangingPunct="0"/>
                <a:r>
                  <a:rPr lang="pt-BR" altLang="pt-BR" sz="2600" b="1">
                    <a:solidFill>
                      <a:schemeClr val="bg1"/>
                    </a:solidFill>
                    <a:latin typeface="Monotype Corsiva" pitchFamily="66" charset="0"/>
                  </a:rPr>
                  <a:t>1: </a:t>
                </a:r>
                <a:r>
                  <a:rPr lang="pt-BR" altLang="pt-BR" sz="2600">
                    <a:solidFill>
                      <a:schemeClr val="bg1"/>
                    </a:solidFill>
                    <a:latin typeface="Monotype Corsiva" pitchFamily="66" charset="0"/>
                  </a:rPr>
                  <a:t>Fosfotransferase com grupo OH da glicose como aceptor</a:t>
                </a:r>
                <a:endParaRPr lang="pt-BR" altLang="pt-BR" sz="2600" b="1">
                  <a:solidFill>
                    <a:schemeClr val="bg1"/>
                  </a:solidFill>
                  <a:latin typeface="Monotype Corsiva" pitchFamily="66" charset="0"/>
                </a:endParaRPr>
              </a:p>
            </p:txBody>
          </p:sp>
          <p:cxnSp>
            <p:nvCxnSpPr>
              <p:cNvPr id="34829" name="AutoShape 53"/>
              <p:cNvCxnSpPr>
                <a:cxnSpLocks noChangeShapeType="1"/>
                <a:stCxn id="34827" idx="3"/>
                <a:endCxn id="34830" idx="1"/>
              </p:cNvCxnSpPr>
              <p:nvPr/>
            </p:nvCxnSpPr>
            <p:spPr bwMode="auto">
              <a:xfrm flipH="1">
                <a:off x="1465" y="2742"/>
                <a:ext cx="2892" cy="892"/>
              </a:xfrm>
              <a:prstGeom prst="bentConnector5">
                <a:avLst>
                  <a:gd name="adj1" fmla="val -4944"/>
                  <a:gd name="adj2" fmla="val 31389"/>
                  <a:gd name="adj3" fmla="val 104667"/>
                </a:avLst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lg" len="lg"/>
              </a:ln>
            </p:spPr>
          </p:cxnSp>
          <p:sp>
            <p:nvSpPr>
              <p:cNvPr id="34830" name="AutoShape 58"/>
              <p:cNvSpPr>
                <a:spLocks/>
              </p:cNvSpPr>
              <p:nvPr/>
            </p:nvSpPr>
            <p:spPr bwMode="auto">
              <a:xfrm>
                <a:off x="1474" y="3158"/>
                <a:ext cx="45" cy="952"/>
              </a:xfrm>
              <a:prstGeom prst="leftBrace">
                <a:avLst>
                  <a:gd name="adj1" fmla="val 176296"/>
                  <a:gd name="adj2" fmla="val 50000"/>
                </a:avLst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none" w="lg" len="lg"/>
              </a:ln>
            </p:spPr>
            <p:txBody>
              <a:bodyPr wrap="none" lIns="90000" tIns="46800" rIns="90000" bIns="46800" anchor="ctr">
                <a:spAutoFit/>
              </a:bodyPr>
              <a:lstStyle/>
              <a:p>
                <a:pPr eaLnBrk="0" hangingPunct="0"/>
                <a:endParaRPr lang="pt-BR" altLang="pt-BR" sz="2600">
                  <a:latin typeface="Times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533400" y="2286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altLang="pt-BR" sz="2600" b="1">
                <a:solidFill>
                  <a:srgbClr val="0033CC"/>
                </a:solidFill>
              </a:rPr>
              <a:t>Enzimas usadas em processos industriais</a:t>
            </a:r>
          </a:p>
        </p:txBody>
      </p:sp>
      <p:graphicFrame>
        <p:nvGraphicFramePr>
          <p:cNvPr id="161797" name="Group 5"/>
          <p:cNvGraphicFramePr>
            <a:graphicFrameLocks noGrp="1"/>
          </p:cNvGraphicFramePr>
          <p:nvPr/>
        </p:nvGraphicFramePr>
        <p:xfrm>
          <a:off x="1752600" y="838200"/>
          <a:ext cx="6934200" cy="5303838"/>
        </p:xfrm>
        <a:graphic>
          <a:graphicData uri="http://schemas.openxmlformats.org/drawingml/2006/table">
            <a:tbl>
              <a:tblPr/>
              <a:tblGrid>
                <a:gridCol w="3124200"/>
                <a:gridCol w="3810000"/>
              </a:tblGrid>
              <a:tr h="325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" pitchFamily="18" charset="0"/>
                        </a:rPr>
                        <a:t>Classe</a:t>
                      </a:r>
                      <a:endParaRPr kumimoji="0" lang="pt-BR" alt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" pitchFamily="18" charset="0"/>
                        </a:rPr>
                        <a:t>Enzimas Industriais</a:t>
                      </a:r>
                      <a:endParaRPr kumimoji="0" lang="pt-BR" alt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" pitchFamily="18" charset="0"/>
                        </a:rPr>
                        <a:t>1.Oxidorredutases</a:t>
                      </a:r>
                      <a:endParaRPr kumimoji="0" lang="pt-BR" alt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" pitchFamily="18" charset="0"/>
                        </a:rPr>
                        <a:t>Peroxidases</a:t>
                      </a:r>
                      <a:endParaRPr kumimoji="0" lang="pt-BR" alt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" pitchFamily="18" charset="0"/>
                        </a:rPr>
                        <a:t>Catalases</a:t>
                      </a:r>
                      <a:endParaRPr kumimoji="0" lang="pt-BR" alt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" pitchFamily="18" charset="0"/>
                        </a:rPr>
                        <a:t>Glucose oxidases</a:t>
                      </a:r>
                      <a:endParaRPr kumimoji="0" lang="pt-BR" alt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" pitchFamily="18" charset="0"/>
                        </a:rPr>
                        <a:t>Lacases</a:t>
                      </a:r>
                      <a:endParaRPr kumimoji="0" lang="pt-BR" alt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" pitchFamily="18" charset="0"/>
                        </a:rPr>
                        <a:t>2.Transferases</a:t>
                      </a:r>
                      <a:endParaRPr kumimoji="0" lang="pt-BR" alt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" pitchFamily="18" charset="0"/>
                        </a:rPr>
                        <a:t>Frutosil-transferases</a:t>
                      </a:r>
                      <a:endParaRPr kumimoji="0" lang="pt-BR" alt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" pitchFamily="18" charset="0"/>
                        </a:rPr>
                        <a:t>Glucosil-transferases</a:t>
                      </a:r>
                      <a:endParaRPr kumimoji="0" lang="pt-BR" alt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69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" pitchFamily="18" charset="0"/>
                        </a:rPr>
                        <a:t>3.Hidrolases</a:t>
                      </a:r>
                      <a:endParaRPr kumimoji="0" lang="pt-BR" alt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" pitchFamily="18" charset="0"/>
                        </a:rPr>
                        <a:t>Amilases</a:t>
                      </a:r>
                      <a:endParaRPr kumimoji="0" lang="pt-BR" alt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" pitchFamily="18" charset="0"/>
                        </a:rPr>
                        <a:t>Celulases</a:t>
                      </a:r>
                      <a:endParaRPr kumimoji="0" lang="pt-BR" alt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" pitchFamily="18" charset="0"/>
                        </a:rPr>
                        <a:t>Lipases</a:t>
                      </a:r>
                      <a:endParaRPr kumimoji="0" lang="pt-BR" alt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" pitchFamily="18" charset="0"/>
                        </a:rPr>
                        <a:t>Pectinases</a:t>
                      </a:r>
                      <a:endParaRPr kumimoji="0" lang="pt-BR" alt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" pitchFamily="18" charset="0"/>
                        </a:rPr>
                        <a:t>Proteases</a:t>
                      </a:r>
                      <a:endParaRPr kumimoji="0" lang="pt-BR" alt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" pitchFamily="18" charset="0"/>
                        </a:rPr>
                        <a:t>Pululanases</a:t>
                      </a:r>
                      <a:endParaRPr kumimoji="0" lang="pt-BR" alt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" pitchFamily="18" charset="0"/>
                        </a:rPr>
                        <a:t>4.Liases</a:t>
                      </a:r>
                      <a:endParaRPr kumimoji="0" lang="pt-BR" alt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" pitchFamily="18" charset="0"/>
                        </a:rPr>
                        <a:t>Pectato liases</a:t>
                      </a:r>
                      <a:endParaRPr kumimoji="0" lang="pt-BR" alt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" pitchFamily="18" charset="0"/>
                        </a:rPr>
                        <a:t>Alfa-acetolactoase</a:t>
                      </a:r>
                      <a:endParaRPr kumimoji="0" lang="pt-BR" alt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Times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" pitchFamily="18" charset="0"/>
                        </a:rPr>
                        <a:t>descarboxilases</a:t>
                      </a:r>
                      <a:endParaRPr kumimoji="0" lang="pt-BR" alt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" pitchFamily="18" charset="0"/>
                        </a:rPr>
                        <a:t>5.Isomerases</a:t>
                      </a:r>
                      <a:endParaRPr kumimoji="0" lang="pt-BR" alt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" pitchFamily="18" charset="0"/>
                        </a:rPr>
                        <a:t>Glucose isomerase</a:t>
                      </a:r>
                      <a:endParaRPr kumimoji="0" lang="pt-BR" alt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" pitchFamily="18" charset="0"/>
                        </a:rPr>
                        <a:t>6.Ligases</a:t>
                      </a:r>
                      <a:endParaRPr kumimoji="0" lang="pt-BR" alt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altLang="pt-BR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" pitchFamily="18" charset="0"/>
                        </a:rPr>
                        <a:t>No momento ainda não são usadas</a:t>
                      </a:r>
                      <a:endParaRPr kumimoji="0" lang="pt-BR" alt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Times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20" name="Group 4"/>
          <p:cNvGraphicFramePr>
            <a:graphicFrameLocks noGrp="1"/>
          </p:cNvGraphicFramePr>
          <p:nvPr/>
        </p:nvGraphicFramePr>
        <p:xfrm>
          <a:off x="762000" y="422275"/>
          <a:ext cx="7772400" cy="6151563"/>
        </p:xfrm>
        <a:graphic>
          <a:graphicData uri="http://schemas.openxmlformats.org/drawingml/2006/table">
            <a:tbl>
              <a:tblPr/>
              <a:tblGrid>
                <a:gridCol w="1943100"/>
                <a:gridCol w="1195388"/>
                <a:gridCol w="1644650"/>
                <a:gridCol w="2989262"/>
              </a:tblGrid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TIPO DE ENZIMA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CÓDIGO EC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SINÓNIMO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MECANISMO</a:t>
                      </a:r>
                      <a:endParaRPr kumimoji="0" lang="es-E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Endo-1,4-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-D-glucano-4-glucanohidrolase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EC 3.2.1.4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Endoglucanase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Endocelulase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G – G – G – G – G – G – G – G* -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Wingdings" pitchFamily="2" charset="2"/>
                        </a:rPr>
                        <a:t>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Wingdings" pitchFamily="2" charset="2"/>
                        </a:rPr>
                        <a:t>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quebras de ligações internas ao acaso  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Exo- 1,4-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-D-glucan-4-celobiohidrolase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EC 3.2.1.91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Celobiohidrolase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Exoglucanase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Exocelulase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(CBH I y II de 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T.reesei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G – G – G – G – G – G – G – G* -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Wingdings" pitchFamily="2" charset="2"/>
                        </a:rPr>
                        <a:t>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           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Wingdings" pitchFamily="2" charset="2"/>
                        </a:rPr>
                        <a:t>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liberação de celobiose a partir do extremo redutor* ou não-redutor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Exo- 1,4-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-D-glucan-4-glucohidrolase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EC 3.2.1.74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Exoglucanase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Exocelulase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G – G – G – G – G – G – G – G* -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Wingdings" pitchFamily="2" charset="2"/>
                        </a:rPr>
                        <a:t>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liberação de glucose a partir do extremo não-redutor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1,4-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Symbol" pitchFamily="18" charset="2"/>
                        </a:rPr>
                        <a:t>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-D-Glucosidase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EC 3.2.1.21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Celobiase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G – G ,   G – G – G – G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Wingdings" pitchFamily="2" charset="2"/>
                        </a:rPr>
                        <a:t>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       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Wingdings" pitchFamily="2" charset="2"/>
                        </a:rPr>
                        <a:t>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liberação de glucose a partir de celobiose ou de celodextrinas pequenas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Celobiose-desidrogenase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EC 1.1.9.18</a:t>
                      </a:r>
                      <a:endParaRPr kumimoji="0" lang="es-E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CDH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Oxidação do extremo redutor de celobiose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LPMO (GH61)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EC 3.2.1.4</a:t>
                      </a:r>
                      <a:endParaRPr kumimoji="0" lang="es-E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908" name="Text Box 46"/>
          <p:cNvSpPr txBox="1">
            <a:spLocks noChangeArrowheads="1"/>
          </p:cNvSpPr>
          <p:nvPr/>
        </p:nvSpPr>
        <p:spPr bwMode="auto">
          <a:xfrm>
            <a:off x="2270125" y="417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609600" y="627063"/>
            <a:ext cx="80772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pt-BR" altLang="pt-BR" sz="2600" b="1">
                <a:solidFill>
                  <a:schemeClr val="accent2"/>
                </a:solidFill>
              </a:rPr>
              <a:t>Carbohydrate-Active enZYmes Database</a:t>
            </a:r>
          </a:p>
          <a:p>
            <a:pPr algn="ctr"/>
            <a:endParaRPr lang="pt-BR" altLang="pt-BR" sz="2600" b="1"/>
          </a:p>
          <a:p>
            <a:pPr algn="just"/>
            <a:r>
              <a:rPr lang="pt-BR" altLang="pt-BR" sz="1900" b="1"/>
              <a:t>CAZy database descreve as familias de carboidrato hidrolases e CBD</a:t>
            </a:r>
          </a:p>
          <a:p>
            <a:pPr algn="just"/>
            <a:r>
              <a:rPr lang="pt-BR" altLang="pt-BR" sz="1900"/>
              <a:t>Online desde 1998, CAZy é uma base dedicada a analise de genoma, estrutural e informaçao bioquimica de Carbohydrate-Active Enzymes (CAZymes).</a:t>
            </a: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304800" y="3124200"/>
            <a:ext cx="8686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altLang="pt-BR" sz="1900" b="1"/>
              <a:t>Classes de enzimas cobertas</a:t>
            </a:r>
          </a:p>
          <a:p>
            <a:r>
              <a:rPr lang="pt-BR" altLang="pt-BR" sz="1900"/>
              <a:t>  </a:t>
            </a:r>
            <a:r>
              <a:rPr lang="pt-BR" altLang="pt-BR" sz="1900" b="1">
                <a:hlinkClick r:id="rId2"/>
              </a:rPr>
              <a:t>Glycoside Hydrolases (GHs)</a:t>
            </a:r>
            <a:r>
              <a:rPr lang="pt-BR" altLang="pt-BR" sz="1900" b="1"/>
              <a:t> :</a:t>
            </a:r>
            <a:r>
              <a:rPr lang="pt-BR" altLang="pt-BR" sz="1900"/>
              <a:t> hydrolysis and/or rearrangement of glycosidic bonds (see CAZypedia </a:t>
            </a:r>
            <a:r>
              <a:rPr lang="pt-BR" altLang="pt-BR" sz="1900">
                <a:hlinkClick r:id="rId3"/>
              </a:rPr>
              <a:t>definition</a:t>
            </a:r>
            <a:r>
              <a:rPr lang="pt-BR" altLang="pt-BR" sz="1900"/>
              <a:t>)</a:t>
            </a:r>
          </a:p>
          <a:p>
            <a:r>
              <a:rPr lang="pt-BR" altLang="pt-BR" sz="1900"/>
              <a:t>  </a:t>
            </a:r>
            <a:r>
              <a:rPr lang="pt-BR" altLang="pt-BR" sz="1900" b="1">
                <a:hlinkClick r:id="rId4"/>
              </a:rPr>
              <a:t>GlycosylTransferases (GTs)</a:t>
            </a:r>
            <a:r>
              <a:rPr lang="pt-BR" altLang="pt-BR" sz="1900" b="1"/>
              <a:t> :</a:t>
            </a:r>
            <a:r>
              <a:rPr lang="pt-BR" altLang="pt-BR" sz="1900"/>
              <a:t> formation of glycosidic bonds (see </a:t>
            </a:r>
            <a:r>
              <a:rPr lang="pt-BR" altLang="pt-BR" sz="1900">
                <a:hlinkClick r:id="rId5"/>
              </a:rPr>
              <a:t>definition</a:t>
            </a:r>
            <a:r>
              <a:rPr lang="pt-BR" altLang="pt-BR" sz="1900"/>
              <a:t>)</a:t>
            </a:r>
          </a:p>
          <a:p>
            <a:r>
              <a:rPr lang="pt-BR" altLang="pt-BR" sz="1900"/>
              <a:t>  </a:t>
            </a:r>
            <a:r>
              <a:rPr lang="pt-BR" altLang="pt-BR" sz="1900" b="1">
                <a:hlinkClick r:id="rId6"/>
              </a:rPr>
              <a:t>Polysaccharide Lyases (PLs)</a:t>
            </a:r>
            <a:r>
              <a:rPr lang="pt-BR" altLang="pt-BR" sz="1900" b="1"/>
              <a:t> :</a:t>
            </a:r>
            <a:r>
              <a:rPr lang="pt-BR" altLang="pt-BR" sz="1900"/>
              <a:t> non-hydrolytic cleavage of glycosidic bonds</a:t>
            </a:r>
          </a:p>
          <a:p>
            <a:r>
              <a:rPr lang="pt-BR" altLang="pt-BR" sz="1900"/>
              <a:t>  </a:t>
            </a:r>
            <a:r>
              <a:rPr lang="pt-BR" altLang="pt-BR" sz="1900" b="1">
                <a:hlinkClick r:id="rId7"/>
              </a:rPr>
              <a:t>Carbohydrate Esterases (CEs)</a:t>
            </a:r>
            <a:r>
              <a:rPr lang="pt-BR" altLang="pt-BR" sz="1900" b="1"/>
              <a:t> :</a:t>
            </a:r>
            <a:r>
              <a:rPr lang="pt-BR" altLang="pt-BR" sz="1900"/>
              <a:t> hydrolysis of carbohydrate esters</a:t>
            </a:r>
          </a:p>
          <a:p>
            <a:endParaRPr lang="en-US" altLang="pt-BR" sz="1900"/>
          </a:p>
          <a:p>
            <a:r>
              <a:rPr lang="pt-BR" altLang="pt-BR" sz="1900" b="1">
                <a:hlinkClick r:id="rId8"/>
              </a:rPr>
              <a:t>Carbohydrate-Binding Modules (CBMs)</a:t>
            </a:r>
            <a:r>
              <a:rPr lang="pt-BR" altLang="pt-BR" sz="1900" b="1"/>
              <a:t> :</a:t>
            </a:r>
            <a:r>
              <a:rPr lang="pt-BR" altLang="pt-BR" sz="1900"/>
              <a:t> adhesion to carbohydrates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484313"/>
            <a:ext cx="5678488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47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2800">
                <a:solidFill>
                  <a:srgbClr val="CC3300"/>
                </a:solidFill>
              </a:rPr>
              <a:t>Esquema de ação do complexo hemicelulolítico</a:t>
            </a:r>
          </a:p>
        </p:txBody>
      </p:sp>
      <p:sp>
        <p:nvSpPr>
          <p:cNvPr id="38916" name="Text Box 48"/>
          <p:cNvSpPr txBox="1">
            <a:spLocks noChangeArrowheads="1"/>
          </p:cNvSpPr>
          <p:nvPr/>
        </p:nvSpPr>
        <p:spPr bwMode="auto">
          <a:xfrm>
            <a:off x="1752600" y="5949950"/>
            <a:ext cx="5113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/>
              <a:t>Fonte: Aro et al, 2005.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300" y="765175"/>
            <a:ext cx="7024688" cy="606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446088" y="-100013"/>
            <a:ext cx="8697912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2600">
                <a:solidFill>
                  <a:srgbClr val="CC3300"/>
                </a:solidFill>
              </a:rPr>
              <a:t>Famílias: glicosil hidrolases e carboidrato esterases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488" y="923925"/>
            <a:ext cx="7437437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446088" y="-100013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2800">
                <a:solidFill>
                  <a:srgbClr val="CC3300"/>
                </a:solidFill>
              </a:rPr>
              <a:t>Diversidade de hemicelulases</a:t>
            </a:r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684213" y="6597650"/>
            <a:ext cx="287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/>
              <a:t>Shallom et al, 2003.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323850" y="5867400"/>
            <a:ext cx="51133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000"/>
              <a:t>Fonte: Chávez et al, 2006.</a:t>
            </a:r>
          </a:p>
        </p:txBody>
      </p:sp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76375"/>
            <a:ext cx="8532813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pt-BR" sz="2800" i="1">
              <a:solidFill>
                <a:schemeClr val="tx2"/>
              </a:solidFill>
            </a:endParaRPr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t-BR" sz="2800">
                <a:solidFill>
                  <a:srgbClr val="CC3300"/>
                </a:solidFill>
              </a:rPr>
              <a:t>Diversidade de hemicelulases: Penicilium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ChangeArrowheads="1"/>
          </p:cNvSpPr>
          <p:nvPr/>
        </p:nvSpPr>
        <p:spPr bwMode="auto">
          <a:xfrm flipH="1">
            <a:off x="304800" y="260350"/>
            <a:ext cx="883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Modo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</a:t>
            </a:r>
            <a:r>
              <a:rPr lang="en-US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ação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de EXs 10/11 </a:t>
            </a:r>
            <a:r>
              <a:rPr lang="en-US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em</a:t>
            </a:r>
            <a:r>
              <a:rPr lang="en-US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glucuronoxilana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accent2"/>
                </a:solidFill>
                <a:cs typeface="Times New Roman" pitchFamily="18" charset="0"/>
              </a:rPr>
              <a:t>				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en-US" b="1" dirty="0">
              <a:solidFill>
                <a:schemeClr val="accent2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EXs 10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          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                                 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          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                                   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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-4Xyl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1-4Xyl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1-4Xyl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1-4Xyl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1-4Xyl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1-4Xyl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1-4Xyl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1-4Xyl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1-4Xyl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1-4Xyl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1-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hlink"/>
                </a:solidFill>
                <a:cs typeface="Times New Roman" pitchFamily="18" charset="0"/>
              </a:rPr>
              <a:t>EXs 11 </a:t>
            </a:r>
            <a:r>
              <a:rPr lang="en-US" b="1" dirty="0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</a:t>
            </a:r>
            <a:r>
              <a:rPr lang="en-US" b="1" dirty="0">
                <a:solidFill>
                  <a:schemeClr val="hlink"/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              2                               </a:t>
            </a:r>
            <a:r>
              <a:rPr lang="en-US" b="1" dirty="0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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                2                                    2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	                   	  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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                                                  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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                                      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</a:t>
            </a:r>
            <a:endParaRPr lang="en-US" b="1" dirty="0">
              <a:solidFill>
                <a:schemeClr val="accent2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		                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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1                                              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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1 	                               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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                            </a:t>
            </a:r>
            <a:r>
              <a:rPr lang="en-US" b="1" dirty="0" err="1">
                <a:solidFill>
                  <a:schemeClr val="accent2"/>
                </a:solidFill>
                <a:cs typeface="Times New Roman" pitchFamily="18" charset="0"/>
              </a:rPr>
              <a:t>MeGlcA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                                    </a:t>
            </a:r>
            <a:r>
              <a:rPr lang="en-US" b="1" dirty="0" err="1">
                <a:solidFill>
                  <a:schemeClr val="accent2"/>
                </a:solidFill>
                <a:cs typeface="Times New Roman" pitchFamily="18" charset="0"/>
              </a:rPr>
              <a:t>MeGlcA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                      </a:t>
            </a:r>
            <a:r>
              <a:rPr lang="en-US" b="1" dirty="0" err="1">
                <a:solidFill>
                  <a:schemeClr val="accent2"/>
                </a:solidFill>
                <a:cs typeface="Times New Roman" pitchFamily="18" charset="0"/>
              </a:rPr>
              <a:t>MeGlcA</a:t>
            </a:r>
            <a:endParaRPr lang="en-US" b="1" dirty="0">
              <a:solidFill>
                <a:schemeClr val="accent2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en-US" sz="2000" b="1" dirty="0">
              <a:solidFill>
                <a:schemeClr val="accent2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accent2"/>
                </a:solidFill>
                <a:cs typeface="Times New Roman" pitchFamily="18" charset="0"/>
              </a:rPr>
              <a:t>The shortest acidic fragments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accent2"/>
                </a:solidFill>
                <a:cs typeface="Times New Roman" pitchFamily="18" charset="0"/>
              </a:rPr>
              <a:t>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accent2"/>
                </a:solidFill>
                <a:cs typeface="Times New Roman" pitchFamily="18" charset="0"/>
              </a:rPr>
              <a:t>  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Xyl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1-4Xyl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1-4Xyl*                                            Xyl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1-4Xyl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1-4Xyl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1-4Xyl*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     2                                  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  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                                                 2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    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     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EX 10 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                                 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              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                       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       </a:t>
            </a:r>
            <a:r>
              <a:rPr lang="en-US" b="1" dirty="0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EX 11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   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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1                                               	                                  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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b="1" dirty="0" err="1">
                <a:solidFill>
                  <a:schemeClr val="accent2"/>
                </a:solidFill>
                <a:cs typeface="Times New Roman" pitchFamily="18" charset="0"/>
              </a:rPr>
              <a:t>MeGlcA</a:t>
            </a:r>
            <a:r>
              <a:rPr lang="en-US" b="1" dirty="0">
                <a:solidFill>
                  <a:schemeClr val="accent2"/>
                </a:solidFill>
                <a:cs typeface="Times New Roman" pitchFamily="18" charset="0"/>
              </a:rPr>
              <a:t>                                                                           </a:t>
            </a:r>
            <a:r>
              <a:rPr lang="en-US" b="1" dirty="0" err="1">
                <a:solidFill>
                  <a:schemeClr val="accent2"/>
                </a:solidFill>
                <a:cs typeface="Times New Roman" pitchFamily="18" charset="0"/>
              </a:rPr>
              <a:t>MeGlcA</a:t>
            </a:r>
            <a:endParaRPr lang="en-US" b="1" dirty="0">
              <a:solidFill>
                <a:schemeClr val="accent2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838200" y="6324600"/>
            <a:ext cx="70135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b="1"/>
              <a:t>MeGlcA substituents do not serve as recognition determinants</a:t>
            </a:r>
            <a:endParaRPr lang="sk-SK" b="1"/>
          </a:p>
        </p:txBody>
      </p:sp>
      <p:sp>
        <p:nvSpPr>
          <p:cNvPr id="43012" name="Oval 6"/>
          <p:cNvSpPr>
            <a:spLocks noChangeArrowheads="1"/>
          </p:cNvSpPr>
          <p:nvPr/>
        </p:nvSpPr>
        <p:spPr bwMode="auto">
          <a:xfrm>
            <a:off x="1752600" y="1219200"/>
            <a:ext cx="2667000" cy="2514600"/>
          </a:xfrm>
          <a:prstGeom prst="ellips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013" name="Oval 7"/>
          <p:cNvSpPr>
            <a:spLocks noChangeArrowheads="1"/>
          </p:cNvSpPr>
          <p:nvPr/>
        </p:nvSpPr>
        <p:spPr bwMode="auto">
          <a:xfrm>
            <a:off x="4953000" y="1295400"/>
            <a:ext cx="2667000" cy="2514600"/>
          </a:xfrm>
          <a:prstGeom prst="ellipse">
            <a:avLst/>
          </a:prstGeom>
          <a:noFill/>
          <a:ln w="9525" cap="rnd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014" name="Oval 8"/>
          <p:cNvSpPr>
            <a:spLocks noChangeArrowheads="1"/>
          </p:cNvSpPr>
          <p:nvPr/>
        </p:nvSpPr>
        <p:spPr bwMode="auto">
          <a:xfrm>
            <a:off x="1143000" y="990600"/>
            <a:ext cx="3276600" cy="2514600"/>
          </a:xfrm>
          <a:prstGeom prst="ellipse">
            <a:avLst/>
          </a:prstGeom>
          <a:noFill/>
          <a:ln w="9525" cap="rnd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015" name="Oval 9"/>
          <p:cNvSpPr>
            <a:spLocks noChangeArrowheads="1"/>
          </p:cNvSpPr>
          <p:nvPr/>
        </p:nvSpPr>
        <p:spPr bwMode="auto">
          <a:xfrm>
            <a:off x="4343400" y="990600"/>
            <a:ext cx="3276600" cy="2514600"/>
          </a:xfrm>
          <a:prstGeom prst="ellipse">
            <a:avLst/>
          </a:prstGeom>
          <a:noFill/>
          <a:ln w="9525" cap="rnd">
            <a:solidFill>
              <a:srgbClr val="0080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016" name="Line 10"/>
          <p:cNvSpPr>
            <a:spLocks noChangeShapeType="1"/>
          </p:cNvSpPr>
          <p:nvPr/>
        </p:nvSpPr>
        <p:spPr bwMode="auto">
          <a:xfrm flipH="1" flipV="1">
            <a:off x="2057400" y="4724400"/>
            <a:ext cx="38100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43017" name="Text Box 11"/>
          <p:cNvSpPr txBox="1">
            <a:spLocks noChangeArrowheads="1"/>
          </p:cNvSpPr>
          <p:nvPr/>
        </p:nvSpPr>
        <p:spPr bwMode="auto">
          <a:xfrm>
            <a:off x="2879725" y="4476750"/>
            <a:ext cx="1309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600">
                <a:sym typeface="Symbol" pitchFamily="18" charset="2"/>
              </a:rPr>
              <a:t></a:t>
            </a:r>
            <a:r>
              <a:rPr lang="en-US" sz="1600">
                <a:sym typeface="Symbol" pitchFamily="18" charset="2"/>
              </a:rPr>
              <a:t>-xylosidase</a:t>
            </a:r>
            <a:endParaRPr lang="sk-SK" sz="16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Ação de GH10 EX em ácidos aldouronicos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600200" y="1447800"/>
          <a:ext cx="5638800" cy="5122863"/>
        </p:xfrm>
        <a:graphic>
          <a:graphicData uri="http://schemas.openxmlformats.org/presentationml/2006/ole">
            <p:oleObj spid="_x0000_s5122" name="Photo Editor Photo" r:id="rId3" imgW="4067743" imgH="3696216" progId="MSPhotoEd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6"/>
          <p:cNvSpPr>
            <a:spLocks noChangeArrowheads="1"/>
          </p:cNvSpPr>
          <p:nvPr/>
        </p:nvSpPr>
        <p:spPr bwMode="auto">
          <a:xfrm>
            <a:off x="0" y="-182563"/>
            <a:ext cx="180975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 anchor="ctr">
            <a:spAutoFit/>
          </a:bodyPr>
          <a:lstStyle/>
          <a:p>
            <a:endParaRPr lang="pt-BR" altLang="pt-BR" sz="1900">
              <a:solidFill>
                <a:schemeClr val="tx2"/>
              </a:solidFill>
            </a:endParaRP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3417888" y="304800"/>
            <a:ext cx="2449512" cy="5746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/>
          <a:p>
            <a:r>
              <a:rPr lang="pt-BR" altLang="pt-BR" sz="3000">
                <a:solidFill>
                  <a:schemeClr val="tx2"/>
                </a:solidFill>
                <a:latin typeface="Monotype Corsiva" pitchFamily="66" charset="0"/>
              </a:rPr>
              <a:t>A + B </a:t>
            </a:r>
            <a:r>
              <a:rPr lang="pt-BR" altLang="pt-BR" sz="3000">
                <a:solidFill>
                  <a:schemeClr val="tx2"/>
                </a:solidFill>
                <a:latin typeface="Monotype Corsiva" pitchFamily="66" charset="0"/>
                <a:sym typeface="Symbol" pitchFamily="18" charset="2"/>
              </a:rPr>
              <a:t> C + D</a:t>
            </a:r>
          </a:p>
        </p:txBody>
      </p: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228600" y="1524000"/>
          <a:ext cx="1608138" cy="420688"/>
        </p:xfrm>
        <a:graphic>
          <a:graphicData uri="http://schemas.openxmlformats.org/presentationml/2006/ole">
            <p:oleObj spid="_x0000_s1026" name="Equation" r:id="rId3" imgW="837836" imgH="215806" progId="Equation.3">
              <p:embed/>
            </p:oleObj>
          </a:graphicData>
        </a:graphic>
      </p:graphicFrame>
      <p:graphicFrame>
        <p:nvGraphicFramePr>
          <p:cNvPr id="1027" name="Object 13"/>
          <p:cNvGraphicFramePr>
            <a:graphicFrameLocks noChangeAspect="1"/>
          </p:cNvGraphicFramePr>
          <p:nvPr/>
        </p:nvGraphicFramePr>
        <p:xfrm>
          <a:off x="6705600" y="1371600"/>
          <a:ext cx="2024063" cy="881063"/>
        </p:xfrm>
        <a:graphic>
          <a:graphicData uri="http://schemas.openxmlformats.org/presentationml/2006/ole">
            <p:oleObj spid="_x0000_s1027" name="Equation" r:id="rId4" imgW="965200" imgH="419100" progId="Equation.3">
              <p:embed/>
            </p:oleObj>
          </a:graphicData>
        </a:graphic>
      </p:graphicFrame>
      <p:cxnSp>
        <p:nvCxnSpPr>
          <p:cNvPr id="1032" name="AutoShape 18"/>
          <p:cNvCxnSpPr>
            <a:cxnSpLocks noChangeShapeType="1"/>
          </p:cNvCxnSpPr>
          <p:nvPr/>
        </p:nvCxnSpPr>
        <p:spPr bwMode="auto">
          <a:xfrm rot="10800000" flipV="1">
            <a:off x="990600" y="304800"/>
            <a:ext cx="3252788" cy="1101725"/>
          </a:xfrm>
          <a:prstGeom prst="bentConnector2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stealth" w="lg" len="lg"/>
          </a:ln>
        </p:spPr>
      </p:cxnSp>
      <p:sp>
        <p:nvSpPr>
          <p:cNvPr id="1033" name="Text Box 19"/>
          <p:cNvSpPr txBox="1">
            <a:spLocks noChangeArrowheads="1"/>
          </p:cNvSpPr>
          <p:nvPr/>
        </p:nvSpPr>
        <p:spPr bwMode="auto">
          <a:xfrm>
            <a:off x="985838" y="665163"/>
            <a:ext cx="1012825" cy="366712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>
            <a:spAutoFit/>
          </a:bodyPr>
          <a:lstStyle/>
          <a:p>
            <a:r>
              <a:rPr lang="pt-BR" altLang="pt-BR" sz="1900">
                <a:solidFill>
                  <a:schemeClr val="tx2"/>
                </a:solidFill>
                <a:latin typeface="Monotype Corsiva" pitchFamily="66" charset="0"/>
              </a:rPr>
              <a:t>velocidade</a:t>
            </a:r>
          </a:p>
        </p:txBody>
      </p:sp>
      <p:cxnSp>
        <p:nvCxnSpPr>
          <p:cNvPr id="1034" name="AutoShape 20"/>
          <p:cNvCxnSpPr>
            <a:cxnSpLocks noChangeShapeType="1"/>
          </p:cNvCxnSpPr>
          <p:nvPr/>
        </p:nvCxnSpPr>
        <p:spPr bwMode="auto">
          <a:xfrm>
            <a:off x="5715000" y="304800"/>
            <a:ext cx="2078038" cy="781050"/>
          </a:xfrm>
          <a:prstGeom prst="bentConnector2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stealth" w="lg" len="lg"/>
          </a:ln>
        </p:spPr>
      </p:cxnSp>
      <p:sp>
        <p:nvSpPr>
          <p:cNvPr id="1035" name="Text Box 21"/>
          <p:cNvSpPr txBox="1">
            <a:spLocks noChangeArrowheads="1"/>
          </p:cNvSpPr>
          <p:nvPr/>
        </p:nvSpPr>
        <p:spPr bwMode="auto">
          <a:xfrm>
            <a:off x="6858000" y="609600"/>
            <a:ext cx="933450" cy="3667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>
            <a:spAutoFit/>
          </a:bodyPr>
          <a:lstStyle/>
          <a:p>
            <a:r>
              <a:rPr lang="pt-BR" altLang="pt-BR" sz="1900">
                <a:solidFill>
                  <a:schemeClr val="tx2"/>
                </a:solidFill>
                <a:latin typeface="Monotype Corsiva" pitchFamily="66" charset="0"/>
              </a:rPr>
              <a:t>equilíbrio</a:t>
            </a:r>
          </a:p>
        </p:txBody>
      </p:sp>
      <p:sp>
        <p:nvSpPr>
          <p:cNvPr id="1036" name="Text Box 24"/>
          <p:cNvSpPr txBox="1">
            <a:spLocks noChangeArrowheads="1"/>
          </p:cNvSpPr>
          <p:nvPr/>
        </p:nvSpPr>
        <p:spPr bwMode="auto">
          <a:xfrm>
            <a:off x="904875" y="5608638"/>
            <a:ext cx="2590800" cy="4572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>
            <a:spAutoFit/>
          </a:bodyPr>
          <a:lstStyle/>
          <a:p>
            <a:r>
              <a:rPr lang="pt-BR" altLang="pt-BR" sz="2600" b="1" i="1">
                <a:solidFill>
                  <a:srgbClr val="3333FF"/>
                </a:solidFill>
                <a:latin typeface="Monotype Corsiva" pitchFamily="66" charset="0"/>
              </a:rPr>
              <a:t>v relaciona-se com E</a:t>
            </a:r>
            <a:r>
              <a:rPr lang="pt-BR" altLang="pt-BR" sz="2600" b="1" i="1" baseline="-25000">
                <a:solidFill>
                  <a:srgbClr val="3333FF"/>
                </a:solidFill>
                <a:latin typeface="Monotype Corsiva" pitchFamily="66" charset="0"/>
              </a:rPr>
              <a:t>act</a:t>
            </a:r>
          </a:p>
        </p:txBody>
      </p:sp>
      <p:graphicFrame>
        <p:nvGraphicFramePr>
          <p:cNvPr id="1028" name="Object 27"/>
          <p:cNvGraphicFramePr>
            <a:graphicFrameLocks noChangeAspect="1"/>
          </p:cNvGraphicFramePr>
          <p:nvPr/>
        </p:nvGraphicFramePr>
        <p:xfrm>
          <a:off x="990600" y="4724400"/>
          <a:ext cx="2409825" cy="1022350"/>
        </p:xfrm>
        <a:graphic>
          <a:graphicData uri="http://schemas.openxmlformats.org/presentationml/2006/ole">
            <p:oleObj spid="_x0000_s1028" name="Equation" r:id="rId5" imgW="1079500" imgH="457200" progId="Equation.3">
              <p:embed/>
            </p:oleObj>
          </a:graphicData>
        </a:graphic>
      </p:graphicFrame>
      <p:sp>
        <p:nvSpPr>
          <p:cNvPr id="1037" name="Text Box 31"/>
          <p:cNvSpPr txBox="1">
            <a:spLocks noChangeArrowheads="1"/>
          </p:cNvSpPr>
          <p:nvPr/>
        </p:nvSpPr>
        <p:spPr bwMode="auto">
          <a:xfrm>
            <a:off x="5943600" y="5562600"/>
            <a:ext cx="2774950" cy="4572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>
            <a:spAutoFit/>
          </a:bodyPr>
          <a:lstStyle/>
          <a:p>
            <a:r>
              <a:rPr lang="pt-BR" altLang="pt-BR" sz="2600" b="1">
                <a:solidFill>
                  <a:srgbClr val="3333FF"/>
                </a:solidFill>
                <a:latin typeface="Monotype Corsiva" pitchFamily="66" charset="0"/>
              </a:rPr>
              <a:t>K</a:t>
            </a:r>
            <a:r>
              <a:rPr lang="pt-BR" altLang="pt-BR" sz="2600" b="1" baseline="-25000">
                <a:solidFill>
                  <a:srgbClr val="3333FF"/>
                </a:solidFill>
                <a:latin typeface="Monotype Corsiva" pitchFamily="66" charset="0"/>
              </a:rPr>
              <a:t>eq</a:t>
            </a:r>
            <a:r>
              <a:rPr lang="pt-BR" altLang="pt-BR" sz="2600" b="1">
                <a:solidFill>
                  <a:srgbClr val="3333FF"/>
                </a:solidFill>
                <a:latin typeface="Monotype Corsiva" pitchFamily="66" charset="0"/>
              </a:rPr>
              <a:t> relaciona-se com ∆G</a:t>
            </a:r>
            <a:endParaRPr lang="pt-BR" altLang="pt-BR" sz="2600" b="1" baseline="-25000">
              <a:solidFill>
                <a:srgbClr val="3333FF"/>
              </a:solidFill>
              <a:latin typeface="Monotype Corsiva" pitchFamily="66" charset="0"/>
            </a:endParaRPr>
          </a:p>
        </p:txBody>
      </p:sp>
      <p:graphicFrame>
        <p:nvGraphicFramePr>
          <p:cNvPr id="1029" name="Object 32"/>
          <p:cNvGraphicFramePr>
            <a:graphicFrameLocks noChangeAspect="1"/>
          </p:cNvGraphicFramePr>
          <p:nvPr/>
        </p:nvGraphicFramePr>
        <p:xfrm>
          <a:off x="6248400" y="5029200"/>
          <a:ext cx="2122488" cy="469900"/>
        </p:xfrm>
        <a:graphic>
          <a:graphicData uri="http://schemas.openxmlformats.org/presentationml/2006/ole">
            <p:oleObj spid="_x0000_s1029" name="Equation" r:id="rId6" imgW="1079032" imgH="241195" progId="Equation.3">
              <p:embed/>
            </p:oleObj>
          </a:graphicData>
        </a:graphic>
      </p:graphicFrame>
      <p:cxnSp>
        <p:nvCxnSpPr>
          <p:cNvPr id="1038" name="AutoShape 35"/>
          <p:cNvCxnSpPr>
            <a:cxnSpLocks noChangeShapeType="1"/>
          </p:cNvCxnSpPr>
          <p:nvPr/>
        </p:nvCxnSpPr>
        <p:spPr bwMode="auto">
          <a:xfrm rot="16200000" flipH="1">
            <a:off x="330993" y="2336007"/>
            <a:ext cx="2684463" cy="2127250"/>
          </a:xfrm>
          <a:prstGeom prst="bentConnector3">
            <a:avLst>
              <a:gd name="adj1" fmla="val 49972"/>
            </a:avLst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 type="stealth" w="lg" len="lg"/>
          </a:ln>
        </p:spPr>
      </p:cxnSp>
      <p:cxnSp>
        <p:nvCxnSpPr>
          <p:cNvPr id="1039" name="AutoShape 38"/>
          <p:cNvCxnSpPr>
            <a:cxnSpLocks noChangeShapeType="1"/>
          </p:cNvCxnSpPr>
          <p:nvPr/>
        </p:nvCxnSpPr>
        <p:spPr bwMode="auto">
          <a:xfrm rot="5400000">
            <a:off x="6122987" y="3249613"/>
            <a:ext cx="2708275" cy="78105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 type="stealth" w="lg" len="lg"/>
          </a:ln>
        </p:spPr>
      </p:cxnSp>
      <p:pic>
        <p:nvPicPr>
          <p:cNvPr id="1040" name="Picture 39" descr="RxnPro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1066800"/>
            <a:ext cx="3455988" cy="28971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41" name="Text Box 71"/>
          <p:cNvSpPr txBox="1">
            <a:spLocks noChangeArrowheads="1"/>
          </p:cNvSpPr>
          <p:nvPr/>
        </p:nvSpPr>
        <p:spPr bwMode="auto">
          <a:xfrm>
            <a:off x="228600" y="3962400"/>
            <a:ext cx="1911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pt-BR" sz="1900"/>
              <a:t>K – cte Boltzman</a:t>
            </a:r>
          </a:p>
          <a:p>
            <a:r>
              <a:rPr lang="en-US" altLang="pt-BR" sz="1900"/>
              <a:t>h – cte Planck</a:t>
            </a:r>
            <a:endParaRPr lang="pt-BR" altLang="pt-BR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/>
      <p:bldP spid="104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 flipH="1">
            <a:off x="0" y="152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3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Modo de ação de EXs 10/11 em Arabinoxilana</a:t>
            </a:r>
            <a:r>
              <a:rPr lang="en-US" sz="2000" b="1">
                <a:solidFill>
                  <a:schemeClr val="accent2"/>
                </a:solidFill>
                <a:cs typeface="Times New Roman" pitchFamily="18" charset="0"/>
              </a:rPr>
              <a:t>				                                                     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2000" b="1">
                <a:solidFill>
                  <a:schemeClr val="accent2"/>
                </a:solidFill>
                <a:cs typeface="Times New Roman" pitchFamily="18" charset="0"/>
              </a:rPr>
              <a:t>                                                                                                         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Ara</a:t>
            </a:r>
            <a:r>
              <a:rPr lang="en-US" sz="1600" b="1" i="1">
                <a:solidFill>
                  <a:schemeClr val="accent2"/>
                </a:solidFill>
                <a:cs typeface="Times New Roman" pitchFamily="18" charset="0"/>
              </a:rPr>
              <a:t>f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                                                                                                                                   </a:t>
            </a:r>
            <a:r>
              <a:rPr lang="en-US" sz="1600" b="1">
                <a:solidFill>
                  <a:schemeClr val="accent2"/>
                </a:solidFill>
              </a:rPr>
              <a:t>|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1600" b="1">
                <a:solidFill>
                  <a:srgbClr val="FF0000"/>
                </a:solidFill>
                <a:cs typeface="Times New Roman" pitchFamily="18" charset="0"/>
              </a:rPr>
              <a:t>EXs 10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1600" b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1600" b="1">
                <a:solidFill>
                  <a:srgbClr val="FF0000"/>
                </a:solidFill>
                <a:cs typeface="Times New Roman" pitchFamily="18" charset="0"/>
              </a:rPr>
              <a:t>         (</a:t>
            </a:r>
            <a:r>
              <a:rPr lang="en-US" sz="1600" b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)</a:t>
            </a:r>
            <a:r>
              <a:rPr lang="en-US" sz="1600" b="1">
                <a:solidFill>
                  <a:srgbClr val="FF0000"/>
                </a:solidFill>
                <a:cs typeface="Times New Roman" pitchFamily="18" charset="0"/>
              </a:rPr>
              <a:t>                      </a:t>
            </a:r>
            <a:r>
              <a:rPr lang="en-US" sz="1600" b="1">
                <a:solidFill>
                  <a:srgbClr val="FF0000"/>
                </a:solidFill>
                <a:sym typeface="Symbol" pitchFamily="18" charset="2"/>
              </a:rPr>
              <a:t>  </a:t>
            </a:r>
            <a:r>
              <a:rPr lang="en-US" sz="1600" b="1">
                <a:solidFill>
                  <a:srgbClr val="FF0000"/>
                </a:solidFill>
                <a:cs typeface="Times New Roman" pitchFamily="18" charset="0"/>
              </a:rPr>
              <a:t>      </a:t>
            </a:r>
            <a:r>
              <a:rPr lang="en-US" sz="1600" b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1600" b="1">
                <a:solidFill>
                  <a:srgbClr val="FF0000"/>
                </a:solidFill>
                <a:cs typeface="Times New Roman" pitchFamily="18" charset="0"/>
              </a:rPr>
              <a:t>            (</a:t>
            </a:r>
            <a:r>
              <a:rPr lang="en-US" sz="1600" b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)                     </a:t>
            </a:r>
            <a:r>
              <a:rPr lang="en-US" sz="1600" b="1">
                <a:solidFill>
                  <a:srgbClr val="FF0000"/>
                </a:solidFill>
                <a:sym typeface="Symbol" pitchFamily="18" charset="2"/>
              </a:rPr>
              <a:t></a:t>
            </a:r>
            <a:r>
              <a:rPr lang="en-US" sz="1600" b="1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         ()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              2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-4Xyl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1-4Xyl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1-4Xyl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1-4Xyl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1-4Xyl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1-4Xyl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1-4Xyl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1-4Xyl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1-4Xyl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1-4Xyl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1-4Xyl</a:t>
            </a:r>
            <a:r>
              <a:rPr lang="en-US" sz="1600" b="1">
                <a:solidFill>
                  <a:schemeClr val="accent2"/>
                </a:solidFill>
                <a:sym typeface="Symbol" pitchFamily="18" charset="2"/>
              </a:rPr>
              <a:t></a:t>
            </a:r>
            <a:r>
              <a:rPr lang="en-US" sz="1600" b="1">
                <a:solidFill>
                  <a:schemeClr val="accent2"/>
                </a:solidFill>
              </a:rPr>
              <a:t>1-4X.</a:t>
            </a:r>
            <a:endParaRPr lang="en-US" sz="1600" b="1">
              <a:solidFill>
                <a:schemeClr val="accent2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1600" b="1">
                <a:solidFill>
                  <a:schemeClr val="hlink"/>
                </a:solidFill>
                <a:cs typeface="Times New Roman" pitchFamily="18" charset="0"/>
              </a:rPr>
              <a:t>EXs 11 </a:t>
            </a:r>
            <a:r>
              <a:rPr lang="en-US" sz="1600" b="1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               3             </a:t>
            </a:r>
            <a:r>
              <a:rPr lang="en-US" sz="1600" b="1">
                <a:solidFill>
                  <a:srgbClr val="FF3399"/>
                </a:solidFill>
                <a:cs typeface="Times New Roman" pitchFamily="18" charset="0"/>
              </a:rPr>
              <a:t>    </a:t>
            </a:r>
            <a:r>
              <a:rPr lang="en-US" sz="1600" b="1">
                <a:solidFill>
                  <a:schemeClr val="hlink"/>
                </a:solidFill>
                <a:cs typeface="Times New Roman" pitchFamily="18" charset="0"/>
              </a:rPr>
              <a:t>(</a:t>
            </a:r>
            <a:r>
              <a:rPr lang="en-US" sz="1600" b="1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)</a:t>
            </a:r>
            <a:r>
              <a:rPr lang="en-US" sz="1600" b="1">
                <a:solidFill>
                  <a:schemeClr val="hlink"/>
                </a:solidFill>
                <a:cs typeface="Times New Roman" pitchFamily="18" charset="0"/>
              </a:rPr>
              <a:t>         </a:t>
            </a:r>
            <a:r>
              <a:rPr lang="en-US" sz="1600" b="1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1600" b="1">
                <a:solidFill>
                  <a:schemeClr val="hlink"/>
                </a:solidFill>
                <a:cs typeface="Times New Roman" pitchFamily="18" charset="0"/>
              </a:rPr>
              <a:t>      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          3                                    3           3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	                        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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                                                  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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                                     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            </a:t>
            </a:r>
            <a:r>
              <a:rPr lang="en-US" sz="1600" b="1">
                <a:solidFill>
                  <a:schemeClr val="accent2"/>
                </a:solidFill>
                <a:sym typeface="Symbol" pitchFamily="18" charset="2"/>
              </a:rPr>
              <a:t>|</a:t>
            </a:r>
            <a:endParaRPr lang="en-US" sz="1600" b="1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		             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1                                              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1 	                     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1         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1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                          Ara</a:t>
            </a:r>
            <a:r>
              <a:rPr lang="en-US" sz="1600" b="1" i="1">
                <a:solidFill>
                  <a:schemeClr val="accent2"/>
                </a:solidFill>
                <a:cs typeface="Times New Roman" pitchFamily="18" charset="0"/>
              </a:rPr>
              <a:t>f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                                             Ara</a:t>
            </a:r>
            <a:r>
              <a:rPr lang="en-US" sz="1600" b="1" i="1">
                <a:solidFill>
                  <a:schemeClr val="accent2"/>
                </a:solidFill>
                <a:cs typeface="Times New Roman" pitchFamily="18" charset="0"/>
              </a:rPr>
              <a:t>f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                              Ara</a:t>
            </a:r>
            <a:r>
              <a:rPr lang="en-US" sz="1600" b="1" i="1">
                <a:solidFill>
                  <a:schemeClr val="accent2"/>
                </a:solidFill>
                <a:cs typeface="Times New Roman" pitchFamily="18" charset="0"/>
              </a:rPr>
              <a:t>f       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Ara</a:t>
            </a:r>
            <a:r>
              <a:rPr lang="en-US" sz="1600" b="1" i="1">
                <a:solidFill>
                  <a:schemeClr val="accent2"/>
                </a:solidFill>
                <a:cs typeface="Times New Roman" pitchFamily="18" charset="0"/>
              </a:rPr>
              <a:t>f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en-US" sz="1600" b="1" i="1">
              <a:solidFill>
                <a:schemeClr val="accent2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en-US" sz="1600" b="1" i="1">
              <a:solidFill>
                <a:schemeClr val="accent2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The shortest L-Ara</a:t>
            </a:r>
            <a:r>
              <a:rPr lang="en-US" sz="1600" b="1" i="1">
                <a:solidFill>
                  <a:schemeClr val="accent2"/>
                </a:solidFill>
                <a:cs typeface="Times New Roman" pitchFamily="18" charset="0"/>
              </a:rPr>
              <a:t>f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-containing fragments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 (</a:t>
            </a:r>
            <a:r>
              <a:rPr lang="en-US" sz="1600" b="1">
                <a:solidFill>
                  <a:schemeClr val="accent2"/>
                </a:solidFill>
              </a:rPr>
              <a:t>Xyl</a:t>
            </a:r>
            <a:r>
              <a:rPr lang="en-US" sz="1600" b="1">
                <a:solidFill>
                  <a:schemeClr val="accent2"/>
                </a:solidFill>
                <a:sym typeface="Symbol" pitchFamily="18" charset="2"/>
              </a:rPr>
              <a:t></a:t>
            </a:r>
            <a:r>
              <a:rPr lang="en-US" sz="1600" b="1">
                <a:solidFill>
                  <a:schemeClr val="accent2"/>
                </a:solidFill>
              </a:rPr>
              <a:t>1-4)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Xyl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1-4Xyl*                                                             Xyl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1-4Xyl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1-4Xyl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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1- 4Xyl*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                 3                                  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  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                                                      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16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                 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      </a:t>
            </a:r>
            <a:r>
              <a:rPr lang="en-US" sz="1600" b="1">
                <a:solidFill>
                  <a:srgbClr val="FF0000"/>
                </a:solidFill>
                <a:cs typeface="Times New Roman" pitchFamily="18" charset="0"/>
              </a:rPr>
              <a:t>EX 10  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                                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              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                            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       </a:t>
            </a:r>
            <a:r>
              <a:rPr lang="en-US" sz="1600" b="1">
                <a:solidFill>
                  <a:schemeClr val="hlink"/>
                </a:solidFill>
                <a:cs typeface="Times New Roman" pitchFamily="18" charset="0"/>
                <a:sym typeface="Symbol" pitchFamily="18" charset="2"/>
              </a:rPr>
              <a:t>EX 11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                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1 	                                                                             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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1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              Ara</a:t>
            </a:r>
            <a:r>
              <a:rPr lang="en-US" sz="1600" b="1" i="1">
                <a:solidFill>
                  <a:schemeClr val="accent2"/>
                </a:solidFill>
                <a:cs typeface="Times New Roman" pitchFamily="18" charset="0"/>
              </a:rPr>
              <a:t>f </a:t>
            </a:r>
            <a:r>
              <a:rPr lang="en-US" sz="1600" b="1">
                <a:solidFill>
                  <a:schemeClr val="accent2"/>
                </a:solidFill>
                <a:cs typeface="Times New Roman" pitchFamily="18" charset="0"/>
              </a:rPr>
              <a:t>                                                                                      Ara</a:t>
            </a:r>
            <a:r>
              <a:rPr lang="en-US" sz="1600" b="1" i="1">
                <a:solidFill>
                  <a:schemeClr val="accent2"/>
                </a:solidFill>
                <a:cs typeface="Times New Roman" pitchFamily="18" charset="0"/>
              </a:rPr>
              <a:t>f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endParaRPr lang="en-US" sz="1600" b="1">
              <a:solidFill>
                <a:schemeClr val="accent2"/>
              </a:solidFill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228600" y="6172200"/>
            <a:ext cx="85883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b="1"/>
              <a:t>Mode of action seems to be influenced by L-Ara</a:t>
            </a:r>
            <a:r>
              <a:rPr lang="en-US" b="1" i="1"/>
              <a:t>f</a:t>
            </a:r>
            <a:r>
              <a:rPr lang="en-US" b="1"/>
              <a:t> substituents in EXs of GH10</a:t>
            </a:r>
            <a:endParaRPr lang="sk-SK" b="1">
              <a:latin typeface="Symbol" pitchFamily="18" charset="2"/>
            </a:endParaRPr>
          </a:p>
        </p:txBody>
      </p:sp>
      <p:sp>
        <p:nvSpPr>
          <p:cNvPr id="6149" name="Oval 6"/>
          <p:cNvSpPr>
            <a:spLocks noChangeArrowheads="1"/>
          </p:cNvSpPr>
          <p:nvPr/>
        </p:nvSpPr>
        <p:spPr bwMode="auto">
          <a:xfrm>
            <a:off x="2235200" y="1524000"/>
            <a:ext cx="68263" cy="76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pt-BR"/>
          </a:p>
        </p:txBody>
      </p:sp>
      <p:sp>
        <p:nvSpPr>
          <p:cNvPr id="6150" name="Oval 7"/>
          <p:cNvSpPr>
            <a:spLocks noChangeArrowheads="1"/>
          </p:cNvSpPr>
          <p:nvPr/>
        </p:nvSpPr>
        <p:spPr bwMode="auto">
          <a:xfrm>
            <a:off x="2303463" y="1676400"/>
            <a:ext cx="203200" cy="1752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pt-BR"/>
          </a:p>
        </p:txBody>
      </p:sp>
      <p:sp>
        <p:nvSpPr>
          <p:cNvPr id="6151" name="Oval 8"/>
          <p:cNvSpPr>
            <a:spLocks noChangeArrowheads="1"/>
          </p:cNvSpPr>
          <p:nvPr/>
        </p:nvSpPr>
        <p:spPr bwMode="auto">
          <a:xfrm>
            <a:off x="2235200" y="1905000"/>
            <a:ext cx="68263" cy="15240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pt-BR"/>
          </a:p>
        </p:txBody>
      </p:sp>
      <p:sp>
        <p:nvSpPr>
          <p:cNvPr id="6152" name="Oval 9"/>
          <p:cNvSpPr>
            <a:spLocks noChangeArrowheads="1"/>
          </p:cNvSpPr>
          <p:nvPr/>
        </p:nvSpPr>
        <p:spPr bwMode="auto">
          <a:xfrm>
            <a:off x="2709863" y="2819400"/>
            <a:ext cx="812800" cy="914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pt-BR"/>
          </a:p>
        </p:txBody>
      </p:sp>
      <p:sp>
        <p:nvSpPr>
          <p:cNvPr id="6153" name="Oval 10"/>
          <p:cNvSpPr>
            <a:spLocks noChangeArrowheads="1"/>
          </p:cNvSpPr>
          <p:nvPr/>
        </p:nvSpPr>
        <p:spPr bwMode="auto">
          <a:xfrm>
            <a:off x="1828800" y="1752600"/>
            <a:ext cx="947738" cy="18288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pt-BR"/>
          </a:p>
        </p:txBody>
      </p:sp>
      <p:sp>
        <p:nvSpPr>
          <p:cNvPr id="6154" name="Oval 11"/>
          <p:cNvSpPr>
            <a:spLocks noChangeArrowheads="1"/>
          </p:cNvSpPr>
          <p:nvPr/>
        </p:nvSpPr>
        <p:spPr bwMode="auto">
          <a:xfrm>
            <a:off x="2166938" y="1600200"/>
            <a:ext cx="339725" cy="20574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pt-BR"/>
          </a:p>
        </p:txBody>
      </p:sp>
      <p:sp>
        <p:nvSpPr>
          <p:cNvPr id="6155" name="Oval 12"/>
          <p:cNvSpPr>
            <a:spLocks noChangeArrowheads="1"/>
          </p:cNvSpPr>
          <p:nvPr/>
        </p:nvSpPr>
        <p:spPr bwMode="auto">
          <a:xfrm>
            <a:off x="1897063" y="1828800"/>
            <a:ext cx="744537" cy="16002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endParaRPr lang="pt-BR"/>
          </a:p>
        </p:txBody>
      </p:sp>
      <p:graphicFrame>
        <p:nvGraphicFramePr>
          <p:cNvPr id="6146" name="Object 13"/>
          <p:cNvGraphicFramePr>
            <a:graphicFrameLocks noChangeAspect="1"/>
          </p:cNvGraphicFramePr>
          <p:nvPr/>
        </p:nvGraphicFramePr>
        <p:xfrm>
          <a:off x="2286000" y="4038600"/>
          <a:ext cx="2573338" cy="1857375"/>
        </p:xfrm>
        <a:graphic>
          <a:graphicData uri="http://schemas.openxmlformats.org/presentationml/2006/ole">
            <p:oleObj spid="_x0000_s6146" name="CS ChemDraw Drawing" r:id="rId3" imgW="5859720" imgH="3754080" progId="ChemDraw.Document.5.0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ker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Rapido screening de atividade de celulase em placas</a:t>
            </a:r>
            <a:endParaRPr lang="sk-SK" sz="3600" kern="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57200"/>
            <a:ext cx="55626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52600"/>
            <a:ext cx="65913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CaixaDeTexto 3"/>
          <p:cNvSpPr txBox="1">
            <a:spLocks noChangeArrowheads="1"/>
          </p:cNvSpPr>
          <p:nvPr/>
        </p:nvSpPr>
        <p:spPr bwMode="auto">
          <a:xfrm>
            <a:off x="685800" y="1447800"/>
            <a:ext cx="503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Hidrólise de glucuronoxilana  extraída por alcali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81184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CaixaDeTexto 2"/>
          <p:cNvSpPr txBox="1">
            <a:spLocks noChangeArrowheads="1"/>
          </p:cNvSpPr>
          <p:nvPr/>
        </p:nvSpPr>
        <p:spPr bwMode="auto">
          <a:xfrm>
            <a:off x="3276600" y="228600"/>
            <a:ext cx="2633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Modo de açao de GH30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1143000"/>
            <a:ext cx="6629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CaixaDeTexto 2"/>
          <p:cNvSpPr txBox="1">
            <a:spLocks noChangeArrowheads="1"/>
          </p:cNvSpPr>
          <p:nvPr/>
        </p:nvSpPr>
        <p:spPr bwMode="auto">
          <a:xfrm>
            <a:off x="609600" y="381000"/>
            <a:ext cx="636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Desacetilaçao de acetilglucuronoxilana e posterior hidrolise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447800"/>
            <a:ext cx="67151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CaixaDeTexto 2"/>
          <p:cNvSpPr txBox="1">
            <a:spLocks noChangeArrowheads="1"/>
          </p:cNvSpPr>
          <p:nvPr/>
        </p:nvSpPr>
        <p:spPr bwMode="auto">
          <a:xfrm>
            <a:off x="1828800" y="990600"/>
            <a:ext cx="305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Hidrolise de xilana acetilada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063" y="1143000"/>
            <a:ext cx="66198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CaixaDeTexto 2"/>
          <p:cNvSpPr txBox="1">
            <a:spLocks noChangeArrowheads="1"/>
          </p:cNvSpPr>
          <p:nvPr/>
        </p:nvSpPr>
        <p:spPr bwMode="auto">
          <a:xfrm>
            <a:off x="609600" y="304800"/>
            <a:ext cx="6719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Hidrolise de arabinoxilana extraida com alcali por GH10 e GH11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525" y="1195388"/>
            <a:ext cx="68389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CaixaDeTexto 2"/>
          <p:cNvSpPr txBox="1">
            <a:spLocks noChangeArrowheads="1"/>
          </p:cNvSpPr>
          <p:nvPr/>
        </p:nvSpPr>
        <p:spPr bwMode="auto">
          <a:xfrm>
            <a:off x="2286000" y="304800"/>
            <a:ext cx="4762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Sitios de ataque de GH5 em glucuronoxilana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6865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CaixaDeTexto 2"/>
          <p:cNvSpPr txBox="1">
            <a:spLocks noChangeArrowheads="1"/>
          </p:cNvSpPr>
          <p:nvPr/>
        </p:nvSpPr>
        <p:spPr bwMode="auto">
          <a:xfrm>
            <a:off x="1447800" y="381000"/>
            <a:ext cx="5386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Glucuronoarabinoxilana resistente a GH11 e GH10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98500" y="357188"/>
            <a:ext cx="3516313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Teoria da catálise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47713" y="1893888"/>
            <a:ext cx="7993062" cy="452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 </a:t>
            </a:r>
            <a:r>
              <a:rPr lang="en-US" b="1">
                <a:solidFill>
                  <a:srgbClr val="FF0000"/>
                </a:solidFill>
              </a:rPr>
              <a:t>equilíbrio</a:t>
            </a:r>
            <a:r>
              <a:rPr lang="en-US"/>
              <a:t> da reação, as velocidades das reações se igualam:  v</a:t>
            </a:r>
            <a:r>
              <a:rPr lang="en-US" baseline="-25000"/>
              <a:t>1</a:t>
            </a:r>
            <a:r>
              <a:rPr lang="en-US"/>
              <a:t> </a:t>
            </a:r>
            <a:r>
              <a:rPr lang="en-US" sz="2000"/>
              <a:t>=</a:t>
            </a:r>
            <a:r>
              <a:rPr lang="en-US"/>
              <a:t> v</a:t>
            </a:r>
            <a:r>
              <a:rPr lang="en-US" sz="2600" baseline="-25000"/>
              <a:t>-1</a:t>
            </a:r>
          </a:p>
          <a:p>
            <a:endParaRPr lang="en-US"/>
          </a:p>
          <a:p>
            <a:pPr>
              <a:lnSpc>
                <a:spcPct val="115000"/>
              </a:lnSpc>
            </a:pPr>
            <a:r>
              <a:rPr lang="en-US"/>
              <a:t>                   - concentrações de todos os reagentes não se alteram mais</a:t>
            </a:r>
          </a:p>
          <a:p>
            <a:pPr>
              <a:lnSpc>
                <a:spcPct val="115000"/>
              </a:lnSpc>
            </a:pPr>
            <a:r>
              <a:rPr lang="en-US"/>
              <a:t>	     - pode se dizer que a reação </a:t>
            </a:r>
            <a:r>
              <a:rPr lang="en-US" i="1"/>
              <a:t>terminou</a:t>
            </a:r>
            <a:r>
              <a:rPr lang="en-US"/>
              <a:t>	</a:t>
            </a:r>
          </a:p>
          <a:p>
            <a:endParaRPr lang="en-US"/>
          </a:p>
          <a:p>
            <a:r>
              <a:rPr lang="en-US"/>
              <a:t>Catalisador </a:t>
            </a:r>
            <a:r>
              <a:rPr lang="en-US" b="1">
                <a:solidFill>
                  <a:srgbClr val="FF0000"/>
                </a:solidFill>
              </a:rPr>
              <a:t>acelera</a:t>
            </a:r>
            <a:r>
              <a:rPr lang="en-US"/>
              <a:t> as velocidades de </a:t>
            </a:r>
            <a:r>
              <a:rPr lang="en-US" b="1">
                <a:solidFill>
                  <a:srgbClr val="FF0000"/>
                </a:solidFill>
              </a:rPr>
              <a:t>ambos os lados da reação</a:t>
            </a:r>
          </a:p>
          <a:p>
            <a:endParaRPr lang="en-US"/>
          </a:p>
          <a:p>
            <a:r>
              <a:rPr lang="en-US"/>
              <a:t>                   - o ponto do equilíbrio é atingido mais rápido</a:t>
            </a:r>
          </a:p>
          <a:p>
            <a:endParaRPr lang="en-US"/>
          </a:p>
          <a:p>
            <a:r>
              <a:rPr lang="en-US"/>
              <a:t>	     - o ponto do </a:t>
            </a:r>
            <a:r>
              <a:rPr lang="en-US" b="1">
                <a:solidFill>
                  <a:srgbClr val="FF0000"/>
                </a:solidFill>
              </a:rPr>
              <a:t>equilíbrio não se altera</a:t>
            </a:r>
            <a:r>
              <a:rPr lang="en-US"/>
              <a:t>, ou seja [reagentes] </a:t>
            </a:r>
          </a:p>
          <a:p>
            <a:r>
              <a:rPr lang="en-US"/>
              <a:t>                              e de [produtos] no “final” da reação” são as mesmas da </a:t>
            </a:r>
          </a:p>
          <a:p>
            <a:r>
              <a:rPr lang="en-US"/>
              <a:t>                              reação não catalisada</a:t>
            </a:r>
            <a:endParaRPr lang="en-US">
              <a:solidFill>
                <a:srgbClr val="FF0000"/>
              </a:solidFill>
            </a:endParaRPr>
          </a:p>
          <a:p>
            <a:endParaRPr lang="en-US" sz="900"/>
          </a:p>
          <a:p>
            <a:r>
              <a:rPr lang="en-US"/>
              <a:t>	     - termodinâmica da reação não se altera</a:t>
            </a:r>
          </a:p>
          <a:p>
            <a:endParaRPr lang="en-US"/>
          </a:p>
          <a:p>
            <a:r>
              <a:rPr lang="en-US"/>
              <a:t>Catalisador </a:t>
            </a:r>
            <a:r>
              <a:rPr lang="en-US" b="1">
                <a:solidFill>
                  <a:srgbClr val="FF0000"/>
                </a:solidFill>
              </a:rPr>
              <a:t>não</a:t>
            </a:r>
            <a:r>
              <a:rPr lang="en-US"/>
              <a:t> é consumido na reação                pode atuar em [ ] baixas</a:t>
            </a:r>
          </a:p>
        </p:txBody>
      </p:sp>
      <p:grpSp>
        <p:nvGrpSpPr>
          <p:cNvPr id="12292" name="Group 16"/>
          <p:cNvGrpSpPr>
            <a:grpSpLocks/>
          </p:cNvGrpSpPr>
          <p:nvPr/>
        </p:nvGrpSpPr>
        <p:grpSpPr bwMode="auto">
          <a:xfrm>
            <a:off x="3640138" y="914400"/>
            <a:ext cx="3140075" cy="833438"/>
            <a:chOff x="1933" y="768"/>
            <a:chExt cx="1978" cy="525"/>
          </a:xfrm>
        </p:grpSpPr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933" y="865"/>
              <a:ext cx="1978" cy="428"/>
            </a:xfrm>
            <a:prstGeom prst="rect">
              <a:avLst/>
            </a:prstGeom>
            <a:noFill/>
            <a:ln w="9525" algn="ctr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   +   B             C</a:t>
              </a:r>
            </a:p>
            <a:p>
              <a:pPr>
                <a:defRPr/>
              </a:pPr>
              <a:endPara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12295" name="Picture 7" descr="dobleflech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16" y="912"/>
              <a:ext cx="2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6" name="Text Box 14"/>
            <p:cNvSpPr txBox="1">
              <a:spLocks noChangeArrowheads="1"/>
            </p:cNvSpPr>
            <p:nvPr/>
          </p:nvSpPr>
          <p:spPr bwMode="auto">
            <a:xfrm>
              <a:off x="2616" y="768"/>
              <a:ext cx="23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v</a:t>
              </a:r>
              <a:r>
                <a:rPr lang="en-US" sz="1400" b="1" baseline="-25000"/>
                <a:t>1</a:t>
              </a:r>
            </a:p>
          </p:txBody>
        </p:sp>
        <p:sp>
          <p:nvSpPr>
            <p:cNvPr id="12297" name="Text Box 15"/>
            <p:cNvSpPr txBox="1">
              <a:spLocks noChangeArrowheads="1"/>
            </p:cNvSpPr>
            <p:nvPr/>
          </p:nvSpPr>
          <p:spPr bwMode="auto">
            <a:xfrm>
              <a:off x="2616" y="960"/>
              <a:ext cx="26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v</a:t>
              </a:r>
              <a:r>
                <a:rPr lang="en-US" b="1" baseline="-25000"/>
                <a:t>-</a:t>
              </a:r>
              <a:r>
                <a:rPr lang="en-US" sz="1400" b="1" baseline="-25000"/>
                <a:t>1</a:t>
              </a:r>
            </a:p>
          </p:txBody>
        </p:sp>
      </p:grpSp>
      <p:sp>
        <p:nvSpPr>
          <p:cNvPr id="12293" name="Text Box 17"/>
          <p:cNvSpPr txBox="1">
            <a:spLocks noChangeArrowheads="1"/>
          </p:cNvSpPr>
          <p:nvPr/>
        </p:nvSpPr>
        <p:spPr bwMode="auto">
          <a:xfrm>
            <a:off x="744538" y="1217613"/>
            <a:ext cx="2470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Considere as reações: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2"/>
          <p:cNvSpPr txBox="1">
            <a:spLocks noChangeArrowheads="1"/>
          </p:cNvSpPr>
          <p:nvPr/>
        </p:nvSpPr>
        <p:spPr bwMode="auto">
          <a:xfrm>
            <a:off x="679450" y="5935663"/>
            <a:ext cx="80613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Um Catalisador diminui a barreira energética</a:t>
            </a:r>
            <a:r>
              <a:rPr lang="en-US"/>
              <a:t> criando percursos alternativos da reação para formação do estado de transição.</a:t>
            </a:r>
          </a:p>
        </p:txBody>
      </p:sp>
      <p:sp>
        <p:nvSpPr>
          <p:cNvPr id="13315" name="Text Box 13"/>
          <p:cNvSpPr txBox="1">
            <a:spLocks noChangeArrowheads="1"/>
          </p:cNvSpPr>
          <p:nvPr/>
        </p:nvSpPr>
        <p:spPr bwMode="auto">
          <a:xfrm>
            <a:off x="5449888" y="1049338"/>
            <a:ext cx="3462337" cy="1739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FF"/>
                </a:solidFill>
              </a:rPr>
              <a:t>Energia de ativação ou barreira energética:</a:t>
            </a:r>
          </a:p>
          <a:p>
            <a:r>
              <a:rPr lang="en-US"/>
              <a:t>            </a:t>
            </a:r>
          </a:p>
          <a:p>
            <a:r>
              <a:rPr lang="en-US"/>
              <a:t>          quantidade de energia que é preciso fornercer aos reagentes para a reação ocorrer</a:t>
            </a:r>
          </a:p>
        </p:txBody>
      </p:sp>
      <p:sp>
        <p:nvSpPr>
          <p:cNvPr id="13316" name="Text Box 15"/>
          <p:cNvSpPr txBox="1">
            <a:spLocks noChangeArrowheads="1"/>
          </p:cNvSpPr>
          <p:nvPr/>
        </p:nvSpPr>
        <p:spPr bwMode="auto">
          <a:xfrm>
            <a:off x="5597525" y="3232150"/>
            <a:ext cx="3094038" cy="2563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6600FF"/>
                </a:solidFill>
              </a:rPr>
              <a:t>Estado de transição ou complexo ativado:</a:t>
            </a:r>
          </a:p>
          <a:p>
            <a:r>
              <a:rPr lang="en-US"/>
              <a:t>            </a:t>
            </a:r>
          </a:p>
          <a:p>
            <a:r>
              <a:rPr lang="en-US"/>
              <a:t>          forma molecular inter- mediária entre o reagente e o produto, existe somente no alto da barreira energética. </a:t>
            </a:r>
          </a:p>
          <a:p>
            <a:r>
              <a:rPr lang="en-US"/>
              <a:t>          É altamente instável.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49288" y="1420813"/>
            <a:ext cx="4332287" cy="4156075"/>
            <a:chOff x="497" y="719"/>
            <a:chExt cx="2729" cy="2618"/>
          </a:xfrm>
        </p:grpSpPr>
        <p:pic>
          <p:nvPicPr>
            <p:cNvPr id="13320" name="Picture 7"/>
            <p:cNvPicPr>
              <a:picLocks noChangeAspect="1" noChangeArrowheads="1"/>
            </p:cNvPicPr>
            <p:nvPr/>
          </p:nvPicPr>
          <p:blipFill>
            <a:blip r:embed="rId2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545" y="719"/>
              <a:ext cx="2681" cy="2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1" name="Text Box 17"/>
            <p:cNvSpPr txBox="1">
              <a:spLocks noChangeArrowheads="1"/>
            </p:cNvSpPr>
            <p:nvPr/>
          </p:nvSpPr>
          <p:spPr bwMode="auto">
            <a:xfrm>
              <a:off x="935" y="3087"/>
              <a:ext cx="1600" cy="25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Progresso da reação</a:t>
              </a:r>
            </a:p>
          </p:txBody>
        </p:sp>
        <p:sp>
          <p:nvSpPr>
            <p:cNvPr id="13322" name="Text Box 19"/>
            <p:cNvSpPr txBox="1">
              <a:spLocks noChangeArrowheads="1"/>
            </p:cNvSpPr>
            <p:nvPr/>
          </p:nvSpPr>
          <p:spPr bwMode="auto">
            <a:xfrm rot="-5400000">
              <a:off x="288" y="2052"/>
              <a:ext cx="668" cy="25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Energia</a:t>
              </a:r>
            </a:p>
          </p:txBody>
        </p:sp>
        <p:sp>
          <p:nvSpPr>
            <p:cNvPr id="13323" name="Text Box 20"/>
            <p:cNvSpPr txBox="1">
              <a:spLocks noChangeArrowheads="1"/>
            </p:cNvSpPr>
            <p:nvPr/>
          </p:nvSpPr>
          <p:spPr bwMode="auto">
            <a:xfrm>
              <a:off x="1312" y="799"/>
              <a:ext cx="1376" cy="250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/>
                <a:t>Estado de transição</a:t>
              </a:r>
              <a:r>
                <a:rPr lang="pt-BR" sz="2000" b="1"/>
                <a:t> </a:t>
              </a:r>
              <a:endParaRPr lang="pt-BR" sz="1600" b="1"/>
            </a:p>
          </p:txBody>
        </p:sp>
        <p:sp>
          <p:nvSpPr>
            <p:cNvPr id="13324" name="Text Box 21"/>
            <p:cNvSpPr txBox="1">
              <a:spLocks noChangeArrowheads="1"/>
            </p:cNvSpPr>
            <p:nvPr/>
          </p:nvSpPr>
          <p:spPr bwMode="auto">
            <a:xfrm>
              <a:off x="2315" y="1127"/>
              <a:ext cx="908" cy="404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/>
                <a:t>Reação não catalisada</a:t>
              </a:r>
            </a:p>
          </p:txBody>
        </p:sp>
        <p:sp>
          <p:nvSpPr>
            <p:cNvPr id="13325" name="Text Box 22"/>
            <p:cNvSpPr txBox="1">
              <a:spLocks noChangeArrowheads="1"/>
            </p:cNvSpPr>
            <p:nvPr/>
          </p:nvSpPr>
          <p:spPr bwMode="auto">
            <a:xfrm>
              <a:off x="1739" y="2447"/>
              <a:ext cx="788" cy="404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/>
                <a:t>Reação catalisada</a:t>
              </a:r>
            </a:p>
          </p:txBody>
        </p:sp>
        <p:sp>
          <p:nvSpPr>
            <p:cNvPr id="13326" name="Text Box 23"/>
            <p:cNvSpPr txBox="1">
              <a:spLocks noChangeArrowheads="1"/>
            </p:cNvSpPr>
            <p:nvPr/>
          </p:nvSpPr>
          <p:spPr bwMode="auto">
            <a:xfrm>
              <a:off x="875" y="1423"/>
              <a:ext cx="668" cy="577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/>
                <a:t>Energia de ativação</a:t>
              </a:r>
            </a:p>
          </p:txBody>
        </p:sp>
        <p:sp>
          <p:nvSpPr>
            <p:cNvPr id="13327" name="Text Box 24"/>
            <p:cNvSpPr txBox="1">
              <a:spLocks noChangeArrowheads="1"/>
            </p:cNvSpPr>
            <p:nvPr/>
          </p:nvSpPr>
          <p:spPr bwMode="auto">
            <a:xfrm>
              <a:off x="875" y="2463"/>
              <a:ext cx="932" cy="231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r>
                <a:rPr lang="pt-BR"/>
                <a:t>Substrato (S)</a:t>
              </a:r>
            </a:p>
          </p:txBody>
        </p:sp>
        <p:sp>
          <p:nvSpPr>
            <p:cNvPr id="13328" name="Text Box 25"/>
            <p:cNvSpPr txBox="1">
              <a:spLocks noChangeArrowheads="1"/>
            </p:cNvSpPr>
            <p:nvPr/>
          </p:nvSpPr>
          <p:spPr bwMode="auto">
            <a:xfrm>
              <a:off x="2387" y="2807"/>
              <a:ext cx="812" cy="231"/>
            </a:xfrm>
            <a:prstGeom prst="rect">
              <a:avLst/>
            </a:prstGeom>
            <a:solidFill>
              <a:srgbClr val="FFFF99"/>
            </a:solidFill>
            <a:ln w="9525" algn="ctr">
              <a:noFill/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/>
            <a:p>
              <a:r>
                <a:rPr lang="pt-BR"/>
                <a:t>Produto (P)</a:t>
              </a:r>
            </a:p>
          </p:txBody>
        </p:sp>
      </p:grp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660400" y="357188"/>
            <a:ext cx="3516313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Teoria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da</a:t>
            </a: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catálise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319" name="Text Box 28"/>
          <p:cNvSpPr txBox="1">
            <a:spLocks noChangeArrowheads="1"/>
          </p:cNvSpPr>
          <p:nvPr/>
        </p:nvSpPr>
        <p:spPr bwMode="auto">
          <a:xfrm>
            <a:off x="4146550" y="265113"/>
            <a:ext cx="49593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/>
              <a:t>O gráfico mostra a variação de energia ao longo de uma reação.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/>
          <p:cNvSpPr txBox="1">
            <a:spLocks noChangeArrowheads="1"/>
          </p:cNvSpPr>
          <p:nvPr/>
        </p:nvSpPr>
        <p:spPr bwMode="auto">
          <a:xfrm>
            <a:off x="2438400" y="457200"/>
            <a:ext cx="3727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A natureza do sítio ativo</a:t>
            </a:r>
            <a:endParaRPr lang="pt-BR" sz="2400" b="1">
              <a:solidFill>
                <a:srgbClr val="0000FF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3400" y="1066800"/>
            <a:ext cx="7162800" cy="323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Pense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buFontTx/>
              <a:buAutoNum type="arabicPeriod"/>
              <a:defRPr/>
            </a:pPr>
            <a:endParaRPr lang="en-US" sz="2000" dirty="0"/>
          </a:p>
          <a:p>
            <a:pPr marL="457200" indent="-457200">
              <a:buFontTx/>
              <a:buAutoNum type="arabicPeriod"/>
              <a:defRPr/>
            </a:pPr>
            <a:r>
              <a:rPr lang="en-US" sz="2000" dirty="0" err="1"/>
              <a:t>Quais</a:t>
            </a:r>
            <a:r>
              <a:rPr lang="en-US" sz="2000" dirty="0"/>
              <a:t> </a:t>
            </a:r>
            <a:r>
              <a:rPr lang="en-US" sz="2000" dirty="0" err="1"/>
              <a:t>são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residuos</a:t>
            </a:r>
            <a:r>
              <a:rPr lang="en-US" sz="2000" dirty="0"/>
              <a:t> de </a:t>
            </a:r>
            <a:r>
              <a:rPr lang="en-US" sz="2000" dirty="0" err="1"/>
              <a:t>aminoácidos</a:t>
            </a:r>
            <a:r>
              <a:rPr lang="en-US" sz="2000" dirty="0"/>
              <a:t> das </a:t>
            </a:r>
            <a:r>
              <a:rPr lang="en-US" sz="2000" dirty="0" err="1"/>
              <a:t>enzimas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estão</a:t>
            </a:r>
            <a:r>
              <a:rPr lang="en-US" sz="2000" dirty="0"/>
              <a:t> no </a:t>
            </a:r>
            <a:r>
              <a:rPr lang="en-US" sz="2000" dirty="0" err="1"/>
              <a:t>sitio</a:t>
            </a:r>
            <a:r>
              <a:rPr lang="en-US" sz="2000" dirty="0"/>
              <a:t> </a:t>
            </a:r>
            <a:r>
              <a:rPr lang="en-US" sz="2000" dirty="0" err="1"/>
              <a:t>ativo</a:t>
            </a:r>
            <a:r>
              <a:rPr lang="en-US" sz="2000" dirty="0"/>
              <a:t> e </a:t>
            </a:r>
            <a:r>
              <a:rPr lang="en-US" sz="2000" dirty="0" err="1"/>
              <a:t>quais</a:t>
            </a:r>
            <a:r>
              <a:rPr lang="en-US" sz="2000" dirty="0"/>
              <a:t> </a:t>
            </a:r>
            <a:r>
              <a:rPr lang="en-US" sz="2000" dirty="0" err="1"/>
              <a:t>catalisam</a:t>
            </a:r>
            <a:r>
              <a:rPr lang="en-US" sz="2000" dirty="0"/>
              <a:t> a </a:t>
            </a:r>
            <a:r>
              <a:rPr lang="en-US" sz="2000" dirty="0" err="1"/>
              <a:t>reação</a:t>
            </a:r>
            <a:r>
              <a:rPr lang="en-US" sz="2000" dirty="0"/>
              <a:t>? 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2. </a:t>
            </a:r>
            <a:r>
              <a:rPr lang="en-US" sz="2000" dirty="0" err="1"/>
              <a:t>Qual</a:t>
            </a:r>
            <a:r>
              <a:rPr lang="en-US" sz="2000" dirty="0"/>
              <a:t> é a </a:t>
            </a:r>
            <a:r>
              <a:rPr lang="en-US" sz="2000" dirty="0" err="1"/>
              <a:t>relação</a:t>
            </a:r>
            <a:r>
              <a:rPr lang="en-US" sz="2000" dirty="0"/>
              <a:t> </a:t>
            </a:r>
            <a:r>
              <a:rPr lang="en-US" sz="2000" dirty="0" err="1"/>
              <a:t>espacial</a:t>
            </a:r>
            <a:r>
              <a:rPr lang="en-US" sz="2000" dirty="0"/>
              <a:t> dos </a:t>
            </a:r>
            <a:r>
              <a:rPr lang="en-US" sz="2000" dirty="0" err="1"/>
              <a:t>resíduos</a:t>
            </a:r>
            <a:r>
              <a:rPr lang="en-US" sz="2000" dirty="0"/>
              <a:t> de </a:t>
            </a:r>
            <a:r>
              <a:rPr lang="en-US" sz="2000" dirty="0" err="1"/>
              <a:t>aminoácidos</a:t>
            </a:r>
            <a:r>
              <a:rPr lang="en-US" sz="2000" dirty="0"/>
              <a:t> </a:t>
            </a:r>
            <a:r>
              <a:rPr lang="en-US" sz="2000" dirty="0" err="1"/>
              <a:t>essenciais</a:t>
            </a:r>
            <a:r>
              <a:rPr lang="en-US" sz="2000" dirty="0"/>
              <a:t> no </a:t>
            </a:r>
            <a:r>
              <a:rPr lang="en-US" sz="2000" dirty="0" err="1"/>
              <a:t>sítio</a:t>
            </a:r>
            <a:r>
              <a:rPr lang="en-US" sz="2000" dirty="0"/>
              <a:t> </a:t>
            </a:r>
            <a:r>
              <a:rPr lang="en-US" sz="2000" dirty="0" err="1"/>
              <a:t>ativo</a:t>
            </a:r>
            <a:r>
              <a:rPr lang="en-US" sz="2000" dirty="0"/>
              <a:t>?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/>
              <a:t>3. </a:t>
            </a:r>
            <a:r>
              <a:rPr lang="en-US" sz="2000" dirty="0" err="1"/>
              <a:t>Qual</a:t>
            </a:r>
            <a:r>
              <a:rPr lang="en-US" sz="2000" dirty="0"/>
              <a:t> é o </a:t>
            </a:r>
            <a:r>
              <a:rPr lang="en-US" sz="2000" dirty="0" err="1"/>
              <a:t>mecanismo</a:t>
            </a:r>
            <a:r>
              <a:rPr lang="en-US" sz="2000" dirty="0"/>
              <a:t> </a:t>
            </a:r>
            <a:r>
              <a:rPr lang="en-US" sz="2000" dirty="0" err="1"/>
              <a:t>pelo</a:t>
            </a:r>
            <a:r>
              <a:rPr lang="en-US" sz="2000" dirty="0"/>
              <a:t> </a:t>
            </a:r>
            <a:r>
              <a:rPr lang="en-US" sz="2000" dirty="0" err="1"/>
              <a:t>qual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resíduos</a:t>
            </a:r>
            <a:r>
              <a:rPr lang="en-US" sz="2000" dirty="0"/>
              <a:t> de </a:t>
            </a:r>
            <a:r>
              <a:rPr lang="en-US" sz="2000" dirty="0" err="1"/>
              <a:t>aminoácidos</a:t>
            </a:r>
            <a:r>
              <a:rPr lang="en-US" sz="2000" dirty="0"/>
              <a:t> </a:t>
            </a:r>
            <a:r>
              <a:rPr lang="en-US" sz="2000" dirty="0" err="1"/>
              <a:t>essenciais</a:t>
            </a:r>
            <a:r>
              <a:rPr lang="en-US" sz="2000" dirty="0"/>
              <a:t> </a:t>
            </a:r>
            <a:r>
              <a:rPr lang="en-US" sz="2000" dirty="0" err="1"/>
              <a:t>catalisam</a:t>
            </a:r>
            <a:r>
              <a:rPr lang="en-US" sz="2000" dirty="0"/>
              <a:t> a </a:t>
            </a:r>
            <a:r>
              <a:rPr lang="en-US" sz="2000" dirty="0" err="1"/>
              <a:t>reação</a:t>
            </a:r>
            <a:r>
              <a:rPr lang="en-US" sz="2000" dirty="0"/>
              <a:t>?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Fig 05-05.GIF011                                               000035DESumanas' Hard Drive            B4EBCDA7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28800"/>
            <a:ext cx="57150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CaixaDeTexto 2"/>
          <p:cNvSpPr txBox="1">
            <a:spLocks noChangeArrowheads="1"/>
          </p:cNvSpPr>
          <p:nvPr/>
        </p:nvSpPr>
        <p:spPr bwMode="auto">
          <a:xfrm>
            <a:off x="685800" y="152400"/>
            <a:ext cx="7772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>
                <a:solidFill>
                  <a:srgbClr val="0000FF"/>
                </a:solidFill>
              </a:rPr>
              <a:t>Grupos funcionais que podem ter função catalítica: </a:t>
            </a:r>
          </a:p>
          <a:p>
            <a:pPr algn="just"/>
            <a:endParaRPr lang="en-US"/>
          </a:p>
          <a:p>
            <a:pPr algn="just"/>
            <a:r>
              <a:rPr lang="en-US"/>
              <a:t>imidazol da histidina, hidroxila da serina, carboxila do aspartato e glutamico, o grupo sulfidrila da cisteína , o grupo amino da lisina e o grupo fenólico da tirosina </a:t>
            </a:r>
            <a:endParaRPr lang="pt-BR"/>
          </a:p>
        </p:txBody>
      </p:sp>
      <p:sp>
        <p:nvSpPr>
          <p:cNvPr id="15364" name="CaixaDeTexto 3"/>
          <p:cNvSpPr txBox="1">
            <a:spLocks noChangeArrowheads="1"/>
          </p:cNvSpPr>
          <p:nvPr/>
        </p:nvSpPr>
        <p:spPr bwMode="auto">
          <a:xfrm>
            <a:off x="228600" y="1905000"/>
            <a:ext cx="1752600" cy="258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Quais são os residuos de aminoácidos das enzimas que estão no sitio ativo e quais catalisam a reação? 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ChangeArrowheads="1"/>
          </p:cNvSpPr>
          <p:nvPr/>
        </p:nvSpPr>
        <p:spPr bwMode="auto">
          <a:xfrm>
            <a:off x="1246188" y="228600"/>
            <a:ext cx="6829425" cy="457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Por que a catálise por enzimas é mais eficiente ?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190500" y="828675"/>
            <a:ext cx="8589963" cy="3308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just">
              <a:buFontTx/>
              <a:buAutoNum type="arabicParenR"/>
            </a:pPr>
            <a:r>
              <a:rPr lang="pt-BR" sz="1400" b="1"/>
              <a:t>Aumento da concentração dos reagentes na superfície da enzima: “</a:t>
            </a:r>
            <a:r>
              <a:rPr lang="pt-BR" sz="1400"/>
              <a:t>atração” dos reagentes para  interação com a enzima).</a:t>
            </a:r>
          </a:p>
          <a:p>
            <a:pPr marL="457200" indent="-457200" algn="just">
              <a:buFontTx/>
              <a:buAutoNum type="arabicParenR"/>
            </a:pPr>
            <a:endParaRPr lang="pt-BR" sz="900"/>
          </a:p>
          <a:p>
            <a:pPr marL="457200" indent="-457200" algn="just">
              <a:buFontTx/>
              <a:buAutoNum type="arabicParenR"/>
            </a:pPr>
            <a:r>
              <a:rPr lang="pt-BR" sz="1400" b="1"/>
              <a:t>Orientação correta dos reagentes (substratos)</a:t>
            </a:r>
            <a:r>
              <a:rPr lang="pt-BR" sz="1400"/>
              <a:t>: parte da energia de ativação representa o posicionamento adequado dos reagentes para que haja contato entre os átomos corretos. O sitio ativo da enzima favorece o posicionamento correto dos reagentes.</a:t>
            </a:r>
          </a:p>
          <a:p>
            <a:pPr marL="457200" indent="-457200" algn="just">
              <a:buFontTx/>
              <a:buAutoNum type="arabicParenR"/>
            </a:pPr>
            <a:endParaRPr lang="pt-BR" sz="900"/>
          </a:p>
          <a:p>
            <a:pPr marL="457200" indent="-457200" algn="just">
              <a:buFontTx/>
              <a:buAutoNum type="arabicParenR"/>
            </a:pPr>
            <a:r>
              <a:rPr lang="pt-BR" sz="1400" b="1"/>
              <a:t>Aumento da reatividade dos reagentes: </a:t>
            </a:r>
            <a:r>
              <a:rPr lang="pt-BR" sz="1400"/>
              <a:t>as cadeias laterais (R) dos aminoácidos da enzima ou co-fatores e coenzimas podem interagir diretamente com os substratos, dando-lhes carga elétrica ou polarizando-os, tornando-os quimicamente mais reativos, ou ainda cedendo ou transferindo certas funções químicas.</a:t>
            </a:r>
          </a:p>
          <a:p>
            <a:pPr marL="457200" indent="-457200" algn="just">
              <a:buFontTx/>
              <a:buAutoNum type="arabicParenR"/>
            </a:pPr>
            <a:endParaRPr lang="pt-BR" sz="900" b="1"/>
          </a:p>
          <a:p>
            <a:pPr marL="457200" indent="-457200" algn="just">
              <a:buFontTx/>
              <a:buAutoNum type="arabicParenR"/>
            </a:pPr>
            <a:r>
              <a:rPr lang="pt-BR" sz="1400" b="1"/>
              <a:t>Indução de deformação física no substrato</a:t>
            </a:r>
            <a:r>
              <a:rPr lang="pt-BR" sz="1400"/>
              <a:t>, por contato com as cadeias laterais (R) dos aminoácidos das enzimas, que desestabilizam a molécula do substrato e facilitam o rompimento de laços covalentes</a:t>
            </a:r>
          </a:p>
          <a:p>
            <a:pPr marL="457200" indent="-457200" algn="just">
              <a:buFontTx/>
              <a:buAutoNum type="arabicParenR"/>
            </a:pPr>
            <a:endParaRPr lang="pt-BR" sz="1400"/>
          </a:p>
        </p:txBody>
      </p:sp>
      <p:grpSp>
        <p:nvGrpSpPr>
          <p:cNvPr id="16388" name="Group 34"/>
          <p:cNvGrpSpPr>
            <a:grpSpLocks/>
          </p:cNvGrpSpPr>
          <p:nvPr/>
        </p:nvGrpSpPr>
        <p:grpSpPr bwMode="auto">
          <a:xfrm>
            <a:off x="1333500" y="4124325"/>
            <a:ext cx="6823075" cy="2609850"/>
            <a:chOff x="840" y="2598"/>
            <a:chExt cx="4298" cy="1644"/>
          </a:xfrm>
        </p:grpSpPr>
        <p:grpSp>
          <p:nvGrpSpPr>
            <p:cNvPr id="16400" name="Group 10"/>
            <p:cNvGrpSpPr>
              <a:grpSpLocks/>
            </p:cNvGrpSpPr>
            <p:nvPr/>
          </p:nvGrpSpPr>
          <p:grpSpPr bwMode="auto">
            <a:xfrm>
              <a:off x="840" y="2603"/>
              <a:ext cx="4298" cy="1639"/>
              <a:chOff x="622" y="2339"/>
              <a:chExt cx="4626" cy="2003"/>
            </a:xfrm>
          </p:grpSpPr>
          <p:pic>
            <p:nvPicPr>
              <p:cNvPr id="16402" name="Picture 11" descr="mecanismo catálise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24000"/>
              </a:blip>
              <a:srcRect/>
              <a:stretch>
                <a:fillRect/>
              </a:stretch>
            </p:blipFill>
            <p:spPr bwMode="auto">
              <a:xfrm>
                <a:off x="696" y="2339"/>
                <a:ext cx="4509" cy="18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403" name="Text Box 12"/>
              <p:cNvSpPr txBox="1">
                <a:spLocks noChangeArrowheads="1"/>
              </p:cNvSpPr>
              <p:nvPr/>
            </p:nvSpPr>
            <p:spPr bwMode="auto">
              <a:xfrm>
                <a:off x="624" y="2713"/>
                <a:ext cx="423" cy="259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</a:rPr>
                  <a:t>lento</a:t>
                </a:r>
              </a:p>
            </p:txBody>
          </p:sp>
          <p:sp>
            <p:nvSpPr>
              <p:cNvPr id="16404" name="Text Box 13"/>
              <p:cNvSpPr txBox="1">
                <a:spLocks noChangeArrowheads="1"/>
              </p:cNvSpPr>
              <p:nvPr/>
            </p:nvSpPr>
            <p:spPr bwMode="auto">
              <a:xfrm>
                <a:off x="1711" y="2702"/>
                <a:ext cx="507" cy="259"/>
              </a:xfrm>
              <a:prstGeom prst="rect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rápido</a:t>
                </a:r>
              </a:p>
            </p:txBody>
          </p:sp>
          <p:sp>
            <p:nvSpPr>
              <p:cNvPr id="16405" name="Text Box 14"/>
              <p:cNvSpPr txBox="1">
                <a:spLocks noChangeArrowheads="1"/>
              </p:cNvSpPr>
              <p:nvPr/>
            </p:nvSpPr>
            <p:spPr bwMode="auto">
              <a:xfrm>
                <a:off x="2888" y="2702"/>
                <a:ext cx="507" cy="259"/>
              </a:xfrm>
              <a:prstGeom prst="rect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rápido</a:t>
                </a:r>
              </a:p>
            </p:txBody>
          </p:sp>
          <p:sp>
            <p:nvSpPr>
              <p:cNvPr id="16406" name="Text Box 15"/>
              <p:cNvSpPr txBox="1">
                <a:spLocks noChangeArrowheads="1"/>
              </p:cNvSpPr>
              <p:nvPr/>
            </p:nvSpPr>
            <p:spPr bwMode="auto">
              <a:xfrm>
                <a:off x="4024" y="2638"/>
                <a:ext cx="507" cy="448"/>
              </a:xfrm>
              <a:prstGeom prst="rect">
                <a:avLst/>
              </a:prstGeom>
              <a:solidFill>
                <a:srgbClr val="FFFF66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Muito</a:t>
                </a:r>
              </a:p>
              <a:p>
                <a:r>
                  <a:rPr lang="en-US" sz="1600"/>
                  <a:t>rápido</a:t>
                </a:r>
              </a:p>
            </p:txBody>
          </p:sp>
          <p:sp>
            <p:nvSpPr>
              <p:cNvPr id="16407" name="Rectangle 16"/>
              <p:cNvSpPr>
                <a:spLocks noChangeArrowheads="1"/>
              </p:cNvSpPr>
              <p:nvPr/>
            </p:nvSpPr>
            <p:spPr bwMode="auto">
              <a:xfrm>
                <a:off x="658" y="3913"/>
                <a:ext cx="2981" cy="4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08" name="Rectangle 17"/>
              <p:cNvSpPr>
                <a:spLocks noChangeArrowheads="1"/>
              </p:cNvSpPr>
              <p:nvPr/>
            </p:nvSpPr>
            <p:spPr bwMode="auto">
              <a:xfrm>
                <a:off x="622" y="3904"/>
                <a:ext cx="4626" cy="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6409" name="Text Box 18"/>
              <p:cNvSpPr txBox="1">
                <a:spLocks noChangeArrowheads="1"/>
              </p:cNvSpPr>
              <p:nvPr/>
            </p:nvSpPr>
            <p:spPr bwMode="auto">
              <a:xfrm>
                <a:off x="775" y="3951"/>
                <a:ext cx="814" cy="235"/>
              </a:xfrm>
              <a:prstGeom prst="rect">
                <a:avLst/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Sem catálise</a:t>
                </a:r>
              </a:p>
            </p:txBody>
          </p:sp>
          <p:sp>
            <p:nvSpPr>
              <p:cNvPr id="16410" name="Text Box 19"/>
              <p:cNvSpPr txBox="1">
                <a:spLocks noChangeArrowheads="1"/>
              </p:cNvSpPr>
              <p:nvPr/>
            </p:nvSpPr>
            <p:spPr bwMode="auto">
              <a:xfrm>
                <a:off x="1910" y="3944"/>
                <a:ext cx="881" cy="234"/>
              </a:xfrm>
              <a:prstGeom prst="rect">
                <a:avLst/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Catálise ácida</a:t>
                </a:r>
              </a:p>
            </p:txBody>
          </p:sp>
          <p:sp>
            <p:nvSpPr>
              <p:cNvPr id="16411" name="Text Box 20"/>
              <p:cNvSpPr txBox="1">
                <a:spLocks noChangeArrowheads="1"/>
              </p:cNvSpPr>
              <p:nvPr/>
            </p:nvSpPr>
            <p:spPr bwMode="auto">
              <a:xfrm>
                <a:off x="3074" y="3951"/>
                <a:ext cx="941" cy="235"/>
              </a:xfrm>
              <a:prstGeom prst="rect">
                <a:avLst/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Catálise básica</a:t>
                </a:r>
              </a:p>
            </p:txBody>
          </p:sp>
          <p:sp>
            <p:nvSpPr>
              <p:cNvPr id="16412" name="Text Box 21"/>
              <p:cNvSpPr txBox="1">
                <a:spLocks noChangeArrowheads="1"/>
              </p:cNvSpPr>
              <p:nvPr/>
            </p:nvSpPr>
            <p:spPr bwMode="auto">
              <a:xfrm>
                <a:off x="4356" y="3944"/>
                <a:ext cx="799" cy="398"/>
              </a:xfrm>
              <a:prstGeom prst="rect">
                <a:avLst/>
              </a:prstGeom>
              <a:solidFill>
                <a:schemeClr val="folHlink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Catálise </a:t>
                </a:r>
              </a:p>
              <a:p>
                <a:r>
                  <a:rPr lang="en-US" sz="1400"/>
                  <a:t>ácido-básica</a:t>
                </a:r>
              </a:p>
            </p:txBody>
          </p:sp>
        </p:grpSp>
        <p:sp>
          <p:nvSpPr>
            <p:cNvPr id="16401" name="Text Box 30"/>
            <p:cNvSpPr txBox="1">
              <a:spLocks noChangeArrowheads="1"/>
            </p:cNvSpPr>
            <p:nvPr/>
          </p:nvSpPr>
          <p:spPr bwMode="auto">
            <a:xfrm>
              <a:off x="1165" y="2598"/>
              <a:ext cx="393" cy="212"/>
            </a:xfrm>
            <a:prstGeom prst="rect">
              <a:avLst/>
            </a:prstGeom>
            <a:solidFill>
              <a:srgbClr val="FFFF66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/>
                <a:t>lento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7035800" y="3975100"/>
            <a:ext cx="2171700" cy="2197100"/>
            <a:chOff x="4440" y="2464"/>
            <a:chExt cx="1368" cy="1384"/>
          </a:xfrm>
        </p:grpSpPr>
        <p:sp>
          <p:nvSpPr>
            <p:cNvPr id="16395" name="Oval 22"/>
            <p:cNvSpPr>
              <a:spLocks noChangeArrowheads="1"/>
            </p:cNvSpPr>
            <p:nvPr/>
          </p:nvSpPr>
          <p:spPr bwMode="auto">
            <a:xfrm>
              <a:off x="4448" y="3464"/>
              <a:ext cx="456" cy="384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396" name="Oval 23"/>
            <p:cNvSpPr>
              <a:spLocks noChangeArrowheads="1"/>
            </p:cNvSpPr>
            <p:nvPr/>
          </p:nvSpPr>
          <p:spPr bwMode="auto">
            <a:xfrm>
              <a:off x="4440" y="2464"/>
              <a:ext cx="416" cy="384"/>
            </a:xfrm>
            <a:prstGeom prst="ellips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397" name="Text Box 24"/>
            <p:cNvSpPr txBox="1">
              <a:spLocks noChangeArrowheads="1"/>
            </p:cNvSpPr>
            <p:nvPr/>
          </p:nvSpPr>
          <p:spPr bwMode="auto">
            <a:xfrm>
              <a:off x="5002" y="2759"/>
              <a:ext cx="806" cy="9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>
                  <a:solidFill>
                    <a:srgbClr val="FF0000"/>
                  </a:solidFill>
                </a:rPr>
                <a:t>Cadeias laterais de aminoácidos no sítio ativo de uma enzima hidrolítica</a:t>
              </a:r>
            </a:p>
          </p:txBody>
        </p:sp>
        <p:cxnSp>
          <p:nvCxnSpPr>
            <p:cNvPr id="16398" name="AutoShape 25"/>
            <p:cNvCxnSpPr>
              <a:cxnSpLocks noChangeShapeType="1"/>
              <a:stCxn id="16396" idx="7"/>
              <a:endCxn id="16397" idx="0"/>
            </p:cNvCxnSpPr>
            <p:nvPr/>
          </p:nvCxnSpPr>
          <p:spPr bwMode="auto">
            <a:xfrm rot="5400000" flipV="1">
              <a:off x="4980" y="2335"/>
              <a:ext cx="239" cy="610"/>
            </a:xfrm>
            <a:prstGeom prst="curvedConnector3">
              <a:avLst>
                <a:gd name="adj1" fmla="val -83681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6399" name="AutoShape 26"/>
            <p:cNvCxnSpPr>
              <a:cxnSpLocks noChangeShapeType="1"/>
              <a:stCxn id="16395" idx="5"/>
              <a:endCxn id="16397" idx="2"/>
            </p:cNvCxnSpPr>
            <p:nvPr/>
          </p:nvCxnSpPr>
          <p:spPr bwMode="auto">
            <a:xfrm rot="5400000" flipH="1" flipV="1">
              <a:off x="5102" y="3490"/>
              <a:ext cx="37" cy="568"/>
            </a:xfrm>
            <a:prstGeom prst="curvedConnector3">
              <a:avLst>
                <a:gd name="adj1" fmla="val -540542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38100" y="4184650"/>
            <a:ext cx="3033713" cy="1868488"/>
            <a:chOff x="24" y="2636"/>
            <a:chExt cx="1911" cy="1177"/>
          </a:xfrm>
        </p:grpSpPr>
        <p:sp>
          <p:nvSpPr>
            <p:cNvPr id="16391" name="Text Box 35"/>
            <p:cNvSpPr txBox="1">
              <a:spLocks noChangeArrowheads="1"/>
            </p:cNvSpPr>
            <p:nvPr/>
          </p:nvSpPr>
          <p:spPr bwMode="auto">
            <a:xfrm>
              <a:off x="864" y="3487"/>
              <a:ext cx="1071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>
                  <a:solidFill>
                    <a:srgbClr val="FF0000"/>
                  </a:solidFill>
                </a:rPr>
                <a:t>Água,</a:t>
              </a:r>
            </a:p>
            <a:p>
              <a:r>
                <a:rPr lang="pt-BR" sz="1400">
                  <a:solidFill>
                    <a:srgbClr val="FF0000"/>
                  </a:solidFill>
                </a:rPr>
                <a:t> um dos substratos</a:t>
              </a:r>
            </a:p>
          </p:txBody>
        </p:sp>
        <p:sp>
          <p:nvSpPr>
            <p:cNvPr id="16392" name="Text Box 36"/>
            <p:cNvSpPr txBox="1">
              <a:spLocks noChangeArrowheads="1"/>
            </p:cNvSpPr>
            <p:nvPr/>
          </p:nvSpPr>
          <p:spPr bwMode="auto">
            <a:xfrm>
              <a:off x="24" y="2636"/>
              <a:ext cx="1013" cy="11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400">
                  <a:solidFill>
                    <a:srgbClr val="FF0000"/>
                  </a:solidFill>
                </a:rPr>
                <a:t>A hidrólise          não enzimática     de uma ligação peptídica é lenta e requer condições drásticas de pH e temperatura</a:t>
              </a:r>
            </a:p>
          </p:txBody>
        </p:sp>
        <p:sp>
          <p:nvSpPr>
            <p:cNvPr id="16393" name="Oval 37"/>
            <p:cNvSpPr>
              <a:spLocks noChangeArrowheads="1"/>
            </p:cNvSpPr>
            <p:nvPr/>
          </p:nvSpPr>
          <p:spPr bwMode="auto">
            <a:xfrm>
              <a:off x="1192" y="3120"/>
              <a:ext cx="56" cy="56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cxnSp>
          <p:nvCxnSpPr>
            <p:cNvPr id="16394" name="AutoShape 38"/>
            <p:cNvCxnSpPr>
              <a:cxnSpLocks noChangeShapeType="1"/>
              <a:stCxn id="16392" idx="0"/>
              <a:endCxn id="16393" idx="1"/>
            </p:cNvCxnSpPr>
            <p:nvPr/>
          </p:nvCxnSpPr>
          <p:spPr bwMode="auto">
            <a:xfrm rot="5400000" flipV="1">
              <a:off x="620" y="2547"/>
              <a:ext cx="492" cy="669"/>
            </a:xfrm>
            <a:prstGeom prst="curvedConnector3">
              <a:avLst>
                <a:gd name="adj1" fmla="val -29269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5290</TotalTime>
  <Words>3092</Words>
  <Application>Microsoft Office PowerPoint</Application>
  <PresentationFormat>Apresentação na tela (4:3)</PresentationFormat>
  <Paragraphs>617</Paragraphs>
  <Slides>48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48</vt:i4>
      </vt:variant>
    </vt:vector>
  </HeadingPairs>
  <TitlesOfParts>
    <vt:vector size="59" baseType="lpstr">
      <vt:lpstr>Arial</vt:lpstr>
      <vt:lpstr>Calibri</vt:lpstr>
      <vt:lpstr>Monotype Corsiva</vt:lpstr>
      <vt:lpstr>Symbol</vt:lpstr>
      <vt:lpstr>Wingdings</vt:lpstr>
      <vt:lpstr>Times New Roman</vt:lpstr>
      <vt:lpstr>Times</vt:lpstr>
      <vt:lpstr>Design padrão</vt:lpstr>
      <vt:lpstr>Microsoft Equation 3.0</vt:lpstr>
      <vt:lpstr>Microsoft Photo Editor 3.0 Photo</vt:lpstr>
      <vt:lpstr>CS ChemDraw Drawing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AUREO</dc:creator>
  <cp:lastModifiedBy>Adriane</cp:lastModifiedBy>
  <cp:revision>191</cp:revision>
  <cp:lastPrinted>1601-01-01T00:00:00Z</cp:lastPrinted>
  <dcterms:created xsi:type="dcterms:W3CDTF">1601-01-01T00:00:00Z</dcterms:created>
  <dcterms:modified xsi:type="dcterms:W3CDTF">2017-03-15T15:18:16Z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