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63662" y="774700"/>
            <a:ext cx="691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0033CC"/>
                </a:solidFill>
              </a:rPr>
              <a:t>Aspectos práticos de determinação de atividades enzimáticas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35062" y="1460500"/>
            <a:ext cx="23519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pt-BR" altLang="pt-BR" dirty="0"/>
              <a:t>Ex. </a:t>
            </a:r>
            <a:r>
              <a:rPr lang="pt-BR" altLang="pt-BR" smtClean="0"/>
              <a:t>Beta-glucosidase</a:t>
            </a:r>
            <a:endParaRPr lang="pt-BR" altLang="pt-BR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12152" y="1981200"/>
            <a:ext cx="8008937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pt-BR" altLang="pt-BR" i="1" dirty="0"/>
              <a:t>É necessário conhecer que tipo de reação que a enzima catalisa</a:t>
            </a:r>
          </a:p>
          <a:p>
            <a:pPr algn="just" eaLnBrk="1" hangingPunct="1">
              <a:buFontTx/>
              <a:buAutoNum type="arabicPeriod"/>
            </a:pPr>
            <a:endParaRPr lang="pt-BR" altLang="pt-BR" i="1" dirty="0"/>
          </a:p>
          <a:p>
            <a:pPr algn="just" eaLnBrk="1" hangingPunct="1">
              <a:buFontTx/>
              <a:buAutoNum type="arabicPeriod"/>
            </a:pPr>
            <a:r>
              <a:rPr lang="pt-BR" altLang="pt-BR" i="1" dirty="0"/>
              <a:t>È necessário verificar que método analítico poderia ser aplicado para a </a:t>
            </a:r>
          </a:p>
          <a:p>
            <a:pPr algn="just" eaLnBrk="1" hangingPunct="1"/>
            <a:r>
              <a:rPr lang="pt-BR" altLang="pt-BR" i="1" dirty="0"/>
              <a:t>determinação do substrato ou do produto de reação</a:t>
            </a:r>
          </a:p>
          <a:p>
            <a:pPr algn="just" eaLnBrk="1" hangingPunct="1"/>
            <a:endParaRPr lang="pt-BR" altLang="pt-BR" i="1" dirty="0"/>
          </a:p>
          <a:p>
            <a:pPr algn="just" eaLnBrk="1" hangingPunct="1"/>
            <a:r>
              <a:rPr lang="pt-BR" altLang="pt-BR" i="1" dirty="0"/>
              <a:t>3. Definido um método analítico é necessário conhecer ou determinar qual é a relação resposta (sinal) x concentração desse produto de reação - </a:t>
            </a:r>
            <a:r>
              <a:rPr lang="pt-BR" altLang="pt-BR" b="1" i="1" dirty="0"/>
              <a:t>calibração</a:t>
            </a:r>
          </a:p>
          <a:p>
            <a:pPr algn="just" eaLnBrk="1" hangingPunct="1"/>
            <a:r>
              <a:rPr lang="pt-BR" altLang="pt-BR" dirty="0">
                <a:solidFill>
                  <a:srgbClr val="FF3300"/>
                </a:solidFill>
              </a:rPr>
              <a:t>A = absortividade x caminho ótico x concentração</a:t>
            </a:r>
          </a:p>
          <a:p>
            <a:pPr algn="just" eaLnBrk="1" hangingPunct="1"/>
            <a:endParaRPr lang="pt-BR" altLang="pt-BR" dirty="0">
              <a:solidFill>
                <a:srgbClr val="FF3300"/>
              </a:solidFill>
            </a:endParaRPr>
          </a:p>
          <a:p>
            <a:pPr algn="just" eaLnBrk="1" hangingPunct="1"/>
            <a:r>
              <a:rPr lang="pt-BR" altLang="pt-BR" dirty="0"/>
              <a:t>4.</a:t>
            </a:r>
            <a:r>
              <a:rPr lang="pt-BR" altLang="pt-BR" dirty="0">
                <a:solidFill>
                  <a:srgbClr val="FF3300"/>
                </a:solidFill>
              </a:rPr>
              <a:t> </a:t>
            </a:r>
            <a:r>
              <a:rPr lang="pt-BR" altLang="pt-BR" i="1" dirty="0"/>
              <a:t>Com o método analítico e a calibração em mãos é necessário ensaiar o extrato e medir sua atividade enzimática</a:t>
            </a:r>
          </a:p>
          <a:p>
            <a:pPr algn="just" eaLnBrk="1" hangingPunct="1"/>
            <a:endParaRPr lang="pt-BR" altLang="pt-BR" i="1" dirty="0"/>
          </a:p>
          <a:p>
            <a:pPr algn="just" eaLnBrk="1" hangingPunct="1"/>
            <a:r>
              <a:rPr lang="pt-BR" altLang="pt-BR" i="1" dirty="0"/>
              <a:t>5. De posse dos resultados é necessário calcular a atividade enzimática</a:t>
            </a:r>
            <a:endParaRPr lang="pt-BR" altLang="pt-BR" b="1" i="1" dirty="0"/>
          </a:p>
        </p:txBody>
      </p:sp>
    </p:spTree>
    <p:extLst>
      <p:ext uri="{BB962C8B-B14F-4D97-AF65-F5344CB8AC3E}">
        <p14:creationId xmlns:p14="http://schemas.microsoft.com/office/powerpoint/2010/main" val="98046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506412"/>
            <a:ext cx="721995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pt-BR" altLang="pt-BR" b="1">
                <a:solidFill>
                  <a:srgbClr val="3333FF"/>
                </a:solidFill>
              </a:rPr>
              <a:t>Atividade de Beta-glucosidase</a:t>
            </a:r>
          </a:p>
          <a:p>
            <a:pPr eaLnBrk="1" hangingPunct="1"/>
            <a:endParaRPr lang="pt-BR" altLang="pt-BR" b="1">
              <a:solidFill>
                <a:srgbClr val="3333FF"/>
              </a:solidFill>
            </a:endParaRPr>
          </a:p>
          <a:p>
            <a:pPr eaLnBrk="1" hangingPunct="1"/>
            <a:r>
              <a:rPr lang="pt-BR" altLang="pt-BR"/>
              <a:t>Vamos supor que a reação foi realizada com  a seguinte mistura: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- 0,1 ml de uma solução 10 mM de para-nitrofenil-glicose</a:t>
            </a:r>
          </a:p>
          <a:p>
            <a:pPr eaLnBrk="1" hangingPunct="1">
              <a:buFontTx/>
              <a:buChar char="-"/>
            </a:pPr>
            <a:r>
              <a:rPr lang="pt-BR" altLang="pt-BR"/>
              <a:t>1,8 ml de tampão em pH apropriado para a ação de beta-glicosidase</a:t>
            </a:r>
          </a:p>
          <a:p>
            <a:pPr eaLnBrk="1" hangingPunct="1">
              <a:buFontTx/>
              <a:buChar char="-"/>
            </a:pPr>
            <a:r>
              <a:rPr lang="pt-BR" altLang="pt-BR"/>
              <a:t>0,1 ml de extrato</a:t>
            </a:r>
          </a:p>
          <a:p>
            <a:pPr eaLnBrk="1" hangingPunct="1">
              <a:buFontTx/>
              <a:buChar char="-"/>
            </a:pPr>
            <a:endParaRPr lang="pt-BR" altLang="pt-BR"/>
          </a:p>
          <a:p>
            <a:pPr eaLnBrk="1" hangingPunct="1">
              <a:buFontTx/>
              <a:buChar char="-"/>
            </a:pPr>
            <a:r>
              <a:rPr lang="pt-BR" altLang="pt-BR"/>
              <a:t>Quanto de p-nitrofenol foi formado em 1 min?</a:t>
            </a:r>
          </a:p>
          <a:p>
            <a:pPr eaLnBrk="1" hangingPunct="1"/>
            <a:r>
              <a:rPr lang="pt-BR" altLang="pt-BR"/>
              <a:t>A formação do produto p-nitrofenol foi monitorado a 410 nm</a:t>
            </a:r>
          </a:p>
          <a:p>
            <a:pPr eaLnBrk="1" hangingPunct="1"/>
            <a:r>
              <a:rPr lang="pt-BR" altLang="pt-BR"/>
              <a:t>A absortividade molar do p-nitrofenol é 1 mM</a:t>
            </a:r>
            <a:r>
              <a:rPr lang="pt-BR" altLang="pt-BR" baseline="30000"/>
              <a:t>-1</a:t>
            </a:r>
            <a:r>
              <a:rPr lang="pt-BR" altLang="pt-BR"/>
              <a:t>cm</a:t>
            </a:r>
            <a:r>
              <a:rPr lang="pt-BR" altLang="pt-BR" baseline="30000"/>
              <a:t>-1</a:t>
            </a:r>
          </a:p>
          <a:p>
            <a:pPr eaLnBrk="1" hangingPunct="1"/>
            <a:endParaRPr lang="pt-BR" altLang="pt-BR"/>
          </a:p>
          <a:p>
            <a:pPr eaLnBrk="1" hangingPunct="1"/>
            <a:endParaRPr lang="pt-BR" altLang="pt-BR"/>
          </a:p>
        </p:txBody>
      </p:sp>
      <p:pic>
        <p:nvPicPr>
          <p:cNvPr id="5" name="Picture 4" descr="imagem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83012"/>
            <a:ext cx="3048000" cy="2568575"/>
          </a:xfrm>
          <a:prstGeom prst="rect">
            <a:avLst/>
          </a:prstGeom>
          <a:noFill/>
          <a:ln w="38100" cmpd="dbl">
            <a:solidFill>
              <a:srgbClr val="33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343400" y="3706812"/>
            <a:ext cx="43434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pt-BR" altLang="pt-BR"/>
              <a:t>- Da reta com os dados de velocidade inicial Abs/seg = 0,0053/seg ou 0,318 abs/min</a:t>
            </a:r>
          </a:p>
          <a:p>
            <a:pPr eaLnBrk="1" hangingPunct="1">
              <a:buFontTx/>
              <a:buChar char="-"/>
            </a:pPr>
            <a:r>
              <a:rPr lang="pt-BR" altLang="pt-BR"/>
              <a:t>Utilizando a lei de Lambert-Beer temos:</a:t>
            </a:r>
          </a:p>
          <a:p>
            <a:pPr eaLnBrk="1" hangingPunct="1">
              <a:buFontTx/>
              <a:buChar char="-"/>
            </a:pPr>
            <a:endParaRPr lang="pt-BR" altLang="pt-BR"/>
          </a:p>
          <a:p>
            <a:pPr eaLnBrk="1" hangingPunct="1">
              <a:buFontTx/>
              <a:buChar char="-"/>
            </a:pPr>
            <a:r>
              <a:rPr lang="pt-BR" altLang="pt-BR"/>
              <a:t>Abs= 1 (mM</a:t>
            </a:r>
            <a:r>
              <a:rPr lang="pt-BR" altLang="pt-BR" baseline="30000"/>
              <a:t>-</a:t>
            </a:r>
            <a:r>
              <a:rPr lang="pt-BR" altLang="pt-BR"/>
              <a:t>1 cm</a:t>
            </a:r>
            <a:r>
              <a:rPr lang="pt-BR" altLang="pt-BR" baseline="30000"/>
              <a:t>-1</a:t>
            </a:r>
            <a:r>
              <a:rPr lang="pt-BR" altLang="pt-BR"/>
              <a:t>) x 1 cm x C (mM)</a:t>
            </a:r>
          </a:p>
          <a:p>
            <a:pPr eaLnBrk="1" hangingPunct="1">
              <a:buFontTx/>
              <a:buChar char="-"/>
            </a:pPr>
            <a:r>
              <a:rPr lang="pt-BR" altLang="pt-BR"/>
              <a:t>0,318/1.1 = C</a:t>
            </a:r>
          </a:p>
          <a:p>
            <a:pPr eaLnBrk="1" hangingPunct="1">
              <a:buFontTx/>
              <a:buChar char="-"/>
            </a:pPr>
            <a:r>
              <a:rPr lang="pt-BR" altLang="pt-BR"/>
              <a:t>C = 0,318 mM</a:t>
            </a:r>
          </a:p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090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84582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pt-BR" altLang="pt-BR" dirty="0"/>
              <a:t>0,318 milimoles ------------------------ 1000 ml </a:t>
            </a:r>
          </a:p>
          <a:p>
            <a:pPr eaLnBrk="1" hangingPunct="1"/>
            <a:r>
              <a:rPr lang="pt-BR" altLang="pt-BR" dirty="0"/>
              <a:t>   x ------------------------------------------2 (volume total da reação)</a:t>
            </a:r>
          </a:p>
          <a:p>
            <a:pPr eaLnBrk="1" hangingPunct="1"/>
            <a:endParaRPr lang="pt-BR" altLang="pt-BR" dirty="0"/>
          </a:p>
          <a:p>
            <a:pPr eaLnBrk="1" hangingPunct="1"/>
            <a:r>
              <a:rPr lang="pt-BR" altLang="pt-BR" dirty="0"/>
              <a:t>X = 0,000636 milimoles de p-nitrofenol em 1 min ou 0,636 micromoles</a:t>
            </a:r>
          </a:p>
          <a:p>
            <a:pPr eaLnBrk="1" hangingPunct="1"/>
            <a:endParaRPr lang="pt-BR" altLang="pt-BR" dirty="0"/>
          </a:p>
          <a:p>
            <a:pPr eaLnBrk="1" hangingPunct="1"/>
            <a:r>
              <a:rPr lang="pt-BR" altLang="pt-BR" dirty="0"/>
              <a:t>Portanto, dentro da cubeta haviam 0,636 UI de beta-glicosidase. Como essa quantidade vinha de 0,1 ml de extrato, havia 6,36 UI/ml de extrato.</a:t>
            </a:r>
          </a:p>
          <a:p>
            <a:pPr eaLnBrk="1" hangingPunct="1"/>
            <a:endParaRPr lang="pt-BR" altLang="pt-BR" dirty="0"/>
          </a:p>
          <a:p>
            <a:pPr eaLnBrk="1" hangingPunct="1"/>
            <a:r>
              <a:rPr lang="pt-BR" altLang="pt-BR" dirty="0"/>
              <a:t>Como esse extrato estava diluido 1:5, no extrato original haviam </a:t>
            </a:r>
          </a:p>
          <a:p>
            <a:pPr eaLnBrk="1" hangingPunct="1"/>
            <a:r>
              <a:rPr lang="pt-BR" altLang="pt-BR" dirty="0"/>
              <a:t>31,8 UI/ml extrato</a:t>
            </a:r>
          </a:p>
        </p:txBody>
      </p:sp>
    </p:spTree>
    <p:extLst>
      <p:ext uri="{BB962C8B-B14F-4D97-AF65-F5344CB8AC3E}">
        <p14:creationId xmlns:p14="http://schemas.microsoft.com/office/powerpoint/2010/main" val="245381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288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AUREO</dc:creator>
  <cp:lastModifiedBy>AUREO</cp:lastModifiedBy>
  <cp:revision>1</cp:revision>
  <dcterms:created xsi:type="dcterms:W3CDTF">2006-08-16T00:00:00Z</dcterms:created>
  <dcterms:modified xsi:type="dcterms:W3CDTF">2015-10-12T21:46:50Z</dcterms:modified>
</cp:coreProperties>
</file>