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notesMasterIdLst>
    <p:notesMasterId r:id="rId21"/>
  </p:notesMasterIdLst>
  <p:handoutMasterIdLst>
    <p:handoutMasterId r:id="rId22"/>
  </p:handoutMasterIdLst>
  <p:sldIdLst>
    <p:sldId id="257" r:id="rId2"/>
    <p:sldId id="264" r:id="rId3"/>
    <p:sldId id="265" r:id="rId4"/>
    <p:sldId id="266" r:id="rId5"/>
    <p:sldId id="267" r:id="rId6"/>
    <p:sldId id="268" r:id="rId7"/>
    <p:sldId id="260" r:id="rId8"/>
    <p:sldId id="261" r:id="rId9"/>
    <p:sldId id="262" r:id="rId10"/>
    <p:sldId id="263" r:id="rId11"/>
    <p:sldId id="269" r:id="rId12"/>
    <p:sldId id="270" r:id="rId13"/>
    <p:sldId id="271" r:id="rId14"/>
    <p:sldId id="272" r:id="rId15"/>
    <p:sldId id="276" r:id="rId16"/>
    <p:sldId id="291" r:id="rId17"/>
    <p:sldId id="292" r:id="rId18"/>
    <p:sldId id="293" r:id="rId19"/>
    <p:sldId id="294" r:id="rId20"/>
  </p:sldIdLst>
  <p:sldSz cx="9144000" cy="6858000" type="screen4x3"/>
  <p:notesSz cx="9945688" cy="6858000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FFFF"/>
    <a:srgbClr val="0099CC"/>
    <a:srgbClr val="0066CC"/>
    <a:srgbClr val="333399"/>
    <a:srgbClr val="FF3399"/>
    <a:srgbClr val="FF66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napVertSplitter="1" vertBarState="minimized" horzBarState="maximized">
    <p:restoredLeft sz="34559" autoAdjust="0"/>
    <p:restoredTop sz="86380" autoAdjust="0"/>
  </p:normalViewPr>
  <p:slideViewPr>
    <p:cSldViewPr snapToGrid="0">
      <p:cViewPr>
        <p:scale>
          <a:sx n="90" d="100"/>
          <a:sy n="90" d="100"/>
        </p:scale>
        <p:origin x="-1452" y="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12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42" d="100"/>
          <a:sy n="42" d="100"/>
        </p:scale>
        <p:origin x="-1090" y="-101"/>
      </p:cViewPr>
      <p:guideLst>
        <p:guide orient="horz" pos="2160"/>
        <p:guide pos="3133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7" Type="http://schemas.openxmlformats.org/officeDocument/2006/relationships/image" Target="../media/image19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image" Target="../media/image42.wmf"/><Relationship Id="rId7" Type="http://schemas.openxmlformats.org/officeDocument/2006/relationships/image" Target="../media/image19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6" Type="http://schemas.openxmlformats.org/officeDocument/2006/relationships/image" Target="../media/image44.wmf"/><Relationship Id="rId5" Type="http://schemas.openxmlformats.org/officeDocument/2006/relationships/image" Target="../media/image37.wmf"/><Relationship Id="rId4" Type="http://schemas.openxmlformats.org/officeDocument/2006/relationships/image" Target="../media/image43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4" Type="http://schemas.openxmlformats.org/officeDocument/2006/relationships/image" Target="../media/image50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7" Type="http://schemas.openxmlformats.org/officeDocument/2006/relationships/image" Target="../media/image62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1006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34038" y="0"/>
            <a:ext cx="4310062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431006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34038" y="6513513"/>
            <a:ext cx="4310062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5079731A-CA25-4CA1-A9A3-F757833217B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1006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4038" y="0"/>
            <a:ext cx="4310062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2150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325755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5363" y="3257550"/>
            <a:ext cx="795655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431006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96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4038" y="6513513"/>
            <a:ext cx="4310062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2887F6D9-3D40-43DC-BB52-9FA156CDD79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DA5E8-9068-42A9-9F6E-B17835CFEE0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3400D-7E53-4875-83E7-7E9008F49AE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3B8FE-26E7-4D72-B1A2-9BF29AD5D7A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ítulo, conteúdo e 2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04BBF-0FEF-486B-AD6D-FC7EB6BD517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47281C-ED8C-4293-928A-67D8FE93EBA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F6ED44-CDB0-4F59-834B-9DAC01C4F67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E3138-9D67-465C-8037-01BA0E3077F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892CB-CC37-4F27-B6D4-2FFF4352F96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E56016-9A9A-458F-9340-834AE31EB65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37E1E9-8EB4-417F-9D93-BEA1F29153C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FE9EB7-CB73-4142-9C3E-8F8A781C514E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A10AC-A978-43F0-B0E0-D2DED2AD57E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Click to edit Master title style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</a:p>
        </p:txBody>
      </p:sp>
      <p:sp>
        <p:nvSpPr>
          <p:cNvPr id="1873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73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873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00EBF0F6-B50C-4ED8-A2B0-3CA128890B7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sp>
        <p:nvSpPr>
          <p:cNvPr id="187399" name="Text Box 7"/>
          <p:cNvSpPr txBox="1">
            <a:spLocks noChangeArrowheads="1"/>
          </p:cNvSpPr>
          <p:nvPr userDrawn="1"/>
        </p:nvSpPr>
        <p:spPr bwMode="auto">
          <a:xfrm>
            <a:off x="8037513" y="0"/>
            <a:ext cx="11064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t-PT" sz="1200" b="1">
                <a:solidFill>
                  <a:srgbClr val="3333FF"/>
                </a:solidFill>
              </a:rPr>
              <a:t>FII</a:t>
            </a:r>
            <a:r>
              <a:rPr lang="pt-PT" sz="1200">
                <a:solidFill>
                  <a:srgbClr val="0000FF"/>
                </a:solidFill>
              </a:rPr>
              <a:t> – </a:t>
            </a:r>
            <a:r>
              <a:rPr lang="pt-PT" sz="1200" b="1">
                <a:solidFill>
                  <a:srgbClr val="3333FF"/>
                </a:solidFill>
              </a:rPr>
              <a:t>QA</a:t>
            </a:r>
            <a:endParaRPr lang="pt-PT" sz="1200">
              <a:solidFill>
                <a:srgbClr val="0000FF"/>
              </a:solidFill>
            </a:endParaRPr>
          </a:p>
        </p:txBody>
      </p:sp>
      <p:sp>
        <p:nvSpPr>
          <p:cNvPr id="187400" name="Text Box 8"/>
          <p:cNvSpPr txBox="1">
            <a:spLocks noChangeArrowheads="1"/>
          </p:cNvSpPr>
          <p:nvPr userDrawn="1"/>
        </p:nvSpPr>
        <p:spPr bwMode="auto">
          <a:xfrm>
            <a:off x="0" y="6583363"/>
            <a:ext cx="6731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t-PT" sz="1200" b="1">
                <a:solidFill>
                  <a:srgbClr val="3333FF"/>
                </a:solidFill>
              </a:rPr>
              <a:t>MRCP</a:t>
            </a:r>
          </a:p>
        </p:txBody>
      </p:sp>
      <p:sp>
        <p:nvSpPr>
          <p:cNvPr id="187401" name="Text Box 9"/>
          <p:cNvSpPr txBox="1">
            <a:spLocks noChangeArrowheads="1"/>
          </p:cNvSpPr>
          <p:nvPr userDrawn="1"/>
        </p:nvSpPr>
        <p:spPr bwMode="auto">
          <a:xfrm>
            <a:off x="8315325" y="6583363"/>
            <a:ext cx="8286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t-PT" sz="1200" b="1">
                <a:solidFill>
                  <a:srgbClr val="3333FF"/>
                </a:solidFill>
              </a:rPr>
              <a:t>DF</a:t>
            </a:r>
            <a:r>
              <a:rPr lang="pt-PT" sz="1200">
                <a:solidFill>
                  <a:srgbClr val="3333FF"/>
                </a:solidFill>
              </a:rPr>
              <a:t> – </a:t>
            </a:r>
            <a:r>
              <a:rPr lang="pt-PT" sz="1200" b="1">
                <a:solidFill>
                  <a:srgbClr val="3333FF"/>
                </a:solidFill>
              </a:rPr>
              <a:t>UM</a:t>
            </a:r>
            <a:endParaRPr lang="pt-PT" sz="1200">
              <a:solidFill>
                <a:srgbClr val="3333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4.bin"/><Relationship Id="rId5" Type="http://schemas.openxmlformats.org/officeDocument/2006/relationships/oleObject" Target="../embeddings/oleObject23.bin"/><Relationship Id="rId4" Type="http://schemas.openxmlformats.org/officeDocument/2006/relationships/oleObject" Target="../embeddings/oleObject22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image" Target="../media/image39.jpeg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8.bin"/><Relationship Id="rId5" Type="http://schemas.openxmlformats.org/officeDocument/2006/relationships/oleObject" Target="../embeddings/oleObject27.bin"/><Relationship Id="rId10" Type="http://schemas.openxmlformats.org/officeDocument/2006/relationships/oleObject" Target="../embeddings/oleObject32.bin"/><Relationship Id="rId4" Type="http://schemas.openxmlformats.org/officeDocument/2006/relationships/oleObject" Target="../embeddings/oleObject26.bin"/><Relationship Id="rId9" Type="http://schemas.openxmlformats.org/officeDocument/2006/relationships/oleObject" Target="../embeddings/oleObject31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6.bin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5.bin"/><Relationship Id="rId10" Type="http://schemas.openxmlformats.org/officeDocument/2006/relationships/image" Target="../media/image46.jpeg"/><Relationship Id="rId4" Type="http://schemas.openxmlformats.org/officeDocument/2006/relationships/oleObject" Target="../embeddings/oleObject34.bin"/><Relationship Id="rId9" Type="http://schemas.openxmlformats.org/officeDocument/2006/relationships/oleObject" Target="../embeddings/oleObject39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51.png"/><Relationship Id="rId7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3.bin"/><Relationship Id="rId5" Type="http://schemas.openxmlformats.org/officeDocument/2006/relationships/oleObject" Target="../embeddings/oleObject42.bin"/><Relationship Id="rId4" Type="http://schemas.openxmlformats.org/officeDocument/2006/relationships/oleObject" Target="../embeddings/oleObject4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45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oleObject47.bin"/><Relationship Id="rId4" Type="http://schemas.openxmlformats.org/officeDocument/2006/relationships/oleObject" Target="../embeddings/oleObject46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3" Type="http://schemas.openxmlformats.org/officeDocument/2006/relationships/image" Target="../media/image20.jpeg"/><Relationship Id="rId7" Type="http://schemas.openxmlformats.org/officeDocument/2006/relationships/oleObject" Target="../embeddings/oleObject5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50.bin"/><Relationship Id="rId5" Type="http://schemas.openxmlformats.org/officeDocument/2006/relationships/oleObject" Target="../embeddings/oleObject49.bin"/><Relationship Id="rId10" Type="http://schemas.openxmlformats.org/officeDocument/2006/relationships/oleObject" Target="../embeddings/oleObject54.bin"/><Relationship Id="rId4" Type="http://schemas.openxmlformats.org/officeDocument/2006/relationships/oleObject" Target="../embeddings/oleObject48.bin"/><Relationship Id="rId9" Type="http://schemas.openxmlformats.org/officeDocument/2006/relationships/oleObject" Target="../embeddings/oleObject53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57.bin"/><Relationship Id="rId5" Type="http://schemas.openxmlformats.org/officeDocument/2006/relationships/oleObject" Target="../embeddings/oleObject56.bin"/><Relationship Id="rId4" Type="http://schemas.openxmlformats.org/officeDocument/2006/relationships/oleObject" Target="../embeddings/oleObject55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jpeg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image" Target="../media/image20.jpeg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685800" y="1873250"/>
            <a:ext cx="7772400" cy="23304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pt-PT" dirty="0" smtClean="0"/>
              <a:t>Oscilações e </a:t>
            </a:r>
            <a:br>
              <a:rPr lang="pt-PT" dirty="0" smtClean="0"/>
            </a:br>
            <a:r>
              <a:rPr lang="pt-PT" dirty="0" smtClean="0"/>
              <a:t>Ondas Mecânicas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19"/>
          <p:cNvGraphicFramePr>
            <a:graphicFrameLocks noChangeAspect="1"/>
          </p:cNvGraphicFramePr>
          <p:nvPr/>
        </p:nvGraphicFramePr>
        <p:xfrm>
          <a:off x="6596063" y="5405438"/>
          <a:ext cx="2397125" cy="1058862"/>
        </p:xfrm>
        <a:graphic>
          <a:graphicData uri="http://schemas.openxmlformats.org/presentationml/2006/ole">
            <p:oleObj spid="_x0000_s8194" name="Equation" r:id="rId3" imgW="952200" imgH="419040" progId="Equation.3">
              <p:embed/>
            </p:oleObj>
          </a:graphicData>
        </a:graphic>
      </p:graphicFrame>
      <p:sp>
        <p:nvSpPr>
          <p:cNvPr id="8199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Ctr="1"/>
          <a:lstStyle/>
          <a:p>
            <a:pPr eaLnBrk="1" hangingPunct="1"/>
            <a:r>
              <a:rPr lang="pt-PT" smtClean="0"/>
              <a:t>Movimento Harmónico Simples</a:t>
            </a:r>
          </a:p>
        </p:txBody>
      </p:sp>
      <p:sp>
        <p:nvSpPr>
          <p:cNvPr id="8200" name="Rectangle 7"/>
          <p:cNvSpPr>
            <a:spLocks noChangeArrowheads="1"/>
          </p:cNvSpPr>
          <p:nvPr/>
        </p:nvSpPr>
        <p:spPr bwMode="auto">
          <a:xfrm>
            <a:off x="636588" y="1779588"/>
            <a:ext cx="82296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pt-PT" sz="2800"/>
              <a:t>Se a oscilação fosse na vertical</a:t>
            </a:r>
          </a:p>
        </p:txBody>
      </p:sp>
      <p:pic>
        <p:nvPicPr>
          <p:cNvPr id="8201" name="Picture 9" descr="F15_05"/>
          <p:cNvPicPr>
            <a:picLocks noChangeAspect="1" noChangeArrowheads="1"/>
          </p:cNvPicPr>
          <p:nvPr/>
        </p:nvPicPr>
        <p:blipFill>
          <a:blip r:embed="rId4"/>
          <a:srcRect l="19598"/>
          <a:stretch>
            <a:fillRect/>
          </a:stretch>
        </p:blipFill>
        <p:spPr bwMode="auto">
          <a:xfrm>
            <a:off x="1749425" y="2884488"/>
            <a:ext cx="1589088" cy="336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2" name="Line 13"/>
          <p:cNvSpPr>
            <a:spLocks noChangeShapeType="1"/>
          </p:cNvSpPr>
          <p:nvPr/>
        </p:nvSpPr>
        <p:spPr bwMode="auto">
          <a:xfrm rot="10800000">
            <a:off x="2814638" y="4506913"/>
            <a:ext cx="0" cy="53975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8203" name="Line 14"/>
          <p:cNvSpPr>
            <a:spLocks noChangeShapeType="1"/>
          </p:cNvSpPr>
          <p:nvPr/>
        </p:nvSpPr>
        <p:spPr bwMode="auto">
          <a:xfrm>
            <a:off x="2814638" y="5056188"/>
            <a:ext cx="0" cy="7032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graphicFrame>
        <p:nvGraphicFramePr>
          <p:cNvPr id="8195" name="Object 15"/>
          <p:cNvGraphicFramePr>
            <a:graphicFrameLocks noChangeAspect="1"/>
          </p:cNvGraphicFramePr>
          <p:nvPr/>
        </p:nvGraphicFramePr>
        <p:xfrm>
          <a:off x="5208588" y="2490788"/>
          <a:ext cx="2333625" cy="673100"/>
        </p:xfrm>
        <a:graphic>
          <a:graphicData uri="http://schemas.openxmlformats.org/presentationml/2006/ole">
            <p:oleObj spid="_x0000_s8195" name="Equation" r:id="rId5" imgW="927000" imgH="266400" progId="Equation.3">
              <p:embed/>
            </p:oleObj>
          </a:graphicData>
        </a:graphic>
      </p:graphicFrame>
      <p:graphicFrame>
        <p:nvGraphicFramePr>
          <p:cNvPr id="8196" name="Object 16"/>
          <p:cNvGraphicFramePr>
            <a:graphicFrameLocks noChangeAspect="1"/>
          </p:cNvGraphicFramePr>
          <p:nvPr/>
        </p:nvGraphicFramePr>
        <p:xfrm>
          <a:off x="5222875" y="3451225"/>
          <a:ext cx="2397125" cy="514350"/>
        </p:xfrm>
        <a:graphic>
          <a:graphicData uri="http://schemas.openxmlformats.org/presentationml/2006/ole">
            <p:oleObj spid="_x0000_s8196" name="Equation" r:id="rId6" imgW="952200" imgH="203040" progId="Equation.3">
              <p:embed/>
            </p:oleObj>
          </a:graphicData>
        </a:graphic>
      </p:graphicFrame>
      <p:graphicFrame>
        <p:nvGraphicFramePr>
          <p:cNvPr id="8197" name="Object 17"/>
          <p:cNvGraphicFramePr>
            <a:graphicFrameLocks noChangeAspect="1"/>
          </p:cNvGraphicFramePr>
          <p:nvPr/>
        </p:nvGraphicFramePr>
        <p:xfrm>
          <a:off x="5227638" y="4179888"/>
          <a:ext cx="2878137" cy="1058862"/>
        </p:xfrm>
        <a:graphic>
          <a:graphicData uri="http://schemas.openxmlformats.org/presentationml/2006/ole">
            <p:oleObj spid="_x0000_s8197" name="Equation" r:id="rId7" imgW="1143000" imgH="419040" progId="Equation.3">
              <p:embed/>
            </p:oleObj>
          </a:graphicData>
        </a:graphic>
      </p:graphicFrame>
      <p:graphicFrame>
        <p:nvGraphicFramePr>
          <p:cNvPr id="8198" name="Object 18"/>
          <p:cNvGraphicFramePr>
            <a:graphicFrameLocks noChangeAspect="1"/>
          </p:cNvGraphicFramePr>
          <p:nvPr/>
        </p:nvGraphicFramePr>
        <p:xfrm>
          <a:off x="3811588" y="5372100"/>
          <a:ext cx="2301875" cy="1058863"/>
        </p:xfrm>
        <a:graphic>
          <a:graphicData uri="http://schemas.openxmlformats.org/presentationml/2006/ole">
            <p:oleObj spid="_x0000_s8198" name="Equation" r:id="rId8" imgW="914400" imgH="419040" progId="Equation.3">
              <p:embed/>
            </p:oleObj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9325" y="1366838"/>
            <a:ext cx="6869113" cy="14112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pt-PT" sz="2800" smtClean="0"/>
              <a:t>Dependência de </a:t>
            </a:r>
            <a:r>
              <a:rPr lang="el-GR" sz="2800" smtClean="0"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pt-PT" sz="280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pt-PT" sz="2800" smtClean="0">
                <a:cs typeface="Times New Roman" pitchFamily="18" charset="0"/>
              </a:rPr>
              <a:t>com a massa - depende</a:t>
            </a:r>
          </a:p>
          <a:p>
            <a:pPr eaLnBrk="1" hangingPunct="1">
              <a:lnSpc>
                <a:spcPct val="80000"/>
              </a:lnSpc>
            </a:pPr>
            <a:r>
              <a:rPr lang="pt-PT" sz="2800" smtClean="0">
                <a:cs typeface="Times New Roman" pitchFamily="18" charset="0"/>
              </a:rPr>
              <a:t>com a amplitude – não depende</a:t>
            </a:r>
            <a:endParaRPr lang="el-GR" sz="2800" smtClean="0">
              <a:cs typeface="Times New Roman" pitchFamily="18" charset="0"/>
            </a:endParaRPr>
          </a:p>
        </p:txBody>
      </p:sp>
      <p:pic>
        <p:nvPicPr>
          <p:cNvPr id="20483" name="Picture 4" descr="masses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1150" y="3062288"/>
            <a:ext cx="5835650" cy="36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Ctr="1"/>
          <a:lstStyle/>
          <a:p>
            <a:pPr eaLnBrk="1" hangingPunct="1"/>
            <a:r>
              <a:rPr lang="pt-PT" smtClean="0"/>
              <a:t>Movimento Harmónico Simples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89063"/>
            <a:ext cx="8229600" cy="47418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pt-PT" u="sng" smtClean="0"/>
              <a:t>Energia</a:t>
            </a:r>
          </a:p>
          <a:p>
            <a:pPr eaLnBrk="1" hangingPunct="1"/>
            <a:r>
              <a:rPr lang="pt-PT" sz="2400" smtClean="0"/>
              <a:t>Energia cinética</a:t>
            </a:r>
          </a:p>
          <a:p>
            <a:pPr eaLnBrk="1" hangingPunct="1"/>
            <a:endParaRPr lang="pt-PT" sz="2400" smtClean="0"/>
          </a:p>
          <a:p>
            <a:pPr eaLnBrk="1" hangingPunct="1"/>
            <a:endParaRPr lang="pt-PT" sz="2400" smtClean="0"/>
          </a:p>
          <a:p>
            <a:pPr eaLnBrk="1" hangingPunct="1"/>
            <a:endParaRPr lang="pt-PT" sz="2400" smtClean="0"/>
          </a:p>
          <a:p>
            <a:pPr eaLnBrk="1" hangingPunct="1"/>
            <a:r>
              <a:rPr lang="pt-PT" sz="2400" smtClean="0"/>
              <a:t>Energia Potencial</a:t>
            </a:r>
          </a:p>
          <a:p>
            <a:pPr eaLnBrk="1" hangingPunct="1"/>
            <a:endParaRPr lang="pt-PT" sz="2400" smtClean="0"/>
          </a:p>
          <a:p>
            <a:pPr eaLnBrk="1" hangingPunct="1"/>
            <a:endParaRPr lang="pt-PT" sz="2400" smtClean="0"/>
          </a:p>
          <a:p>
            <a:pPr eaLnBrk="1" hangingPunct="1"/>
            <a:endParaRPr lang="pt-PT" sz="2400" smtClean="0"/>
          </a:p>
          <a:p>
            <a:pPr eaLnBrk="1" hangingPunct="1"/>
            <a:r>
              <a:rPr lang="pt-PT" sz="2400" smtClean="0"/>
              <a:t>Energia Mecânica</a:t>
            </a:r>
          </a:p>
        </p:txBody>
      </p:sp>
      <p:sp>
        <p:nvSpPr>
          <p:cNvPr id="9224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Ctr="1"/>
          <a:lstStyle/>
          <a:p>
            <a:pPr eaLnBrk="1" hangingPunct="1"/>
            <a:r>
              <a:rPr lang="pt-PT" smtClean="0"/>
              <a:t>Movimento Harmónico Simples</a:t>
            </a:r>
          </a:p>
        </p:txBody>
      </p:sp>
      <p:graphicFrame>
        <p:nvGraphicFramePr>
          <p:cNvPr id="9218" name="Object 5"/>
          <p:cNvGraphicFramePr>
            <a:graphicFrameLocks noChangeAspect="1"/>
          </p:cNvGraphicFramePr>
          <p:nvPr/>
        </p:nvGraphicFramePr>
        <p:xfrm>
          <a:off x="1927225" y="2378075"/>
          <a:ext cx="5467350" cy="641350"/>
        </p:xfrm>
        <a:graphic>
          <a:graphicData uri="http://schemas.openxmlformats.org/presentationml/2006/ole">
            <p:oleObj spid="_x0000_s9218" name="Equation" r:id="rId3" imgW="2171520" imgH="253800" progId="Equation.3">
              <p:embed/>
            </p:oleObj>
          </a:graphicData>
        </a:graphic>
      </p:graphicFrame>
      <p:graphicFrame>
        <p:nvGraphicFramePr>
          <p:cNvPr id="9219" name="Object 6"/>
          <p:cNvGraphicFramePr>
            <a:graphicFrameLocks noChangeAspect="1"/>
          </p:cNvGraphicFramePr>
          <p:nvPr/>
        </p:nvGraphicFramePr>
        <p:xfrm>
          <a:off x="1925638" y="3076575"/>
          <a:ext cx="3581400" cy="609600"/>
        </p:xfrm>
        <a:graphic>
          <a:graphicData uri="http://schemas.openxmlformats.org/presentationml/2006/ole">
            <p:oleObj spid="_x0000_s9219" name="Equation" r:id="rId4" imgW="1422360" imgH="241200" progId="Equation.3">
              <p:embed/>
            </p:oleObj>
          </a:graphicData>
        </a:graphic>
      </p:graphicFrame>
      <p:graphicFrame>
        <p:nvGraphicFramePr>
          <p:cNvPr id="9220" name="Object 7"/>
          <p:cNvGraphicFramePr>
            <a:graphicFrameLocks noChangeAspect="1"/>
          </p:cNvGraphicFramePr>
          <p:nvPr/>
        </p:nvGraphicFramePr>
        <p:xfrm>
          <a:off x="1989138" y="4152900"/>
          <a:ext cx="4859337" cy="641350"/>
        </p:xfrm>
        <a:graphic>
          <a:graphicData uri="http://schemas.openxmlformats.org/presentationml/2006/ole">
            <p:oleObj spid="_x0000_s9220" name="Equation" r:id="rId5" imgW="1930320" imgH="253800" progId="Equation.3">
              <p:embed/>
            </p:oleObj>
          </a:graphicData>
        </a:graphic>
      </p:graphicFrame>
      <p:graphicFrame>
        <p:nvGraphicFramePr>
          <p:cNvPr id="9221" name="Object 8"/>
          <p:cNvGraphicFramePr>
            <a:graphicFrameLocks noChangeAspect="1"/>
          </p:cNvGraphicFramePr>
          <p:nvPr/>
        </p:nvGraphicFramePr>
        <p:xfrm>
          <a:off x="1995488" y="4838700"/>
          <a:ext cx="3613150" cy="609600"/>
        </p:xfrm>
        <a:graphic>
          <a:graphicData uri="http://schemas.openxmlformats.org/presentationml/2006/ole">
            <p:oleObj spid="_x0000_s9221" name="Equation" r:id="rId6" imgW="1434960" imgH="241200" progId="Equation.3">
              <p:embed/>
            </p:oleObj>
          </a:graphicData>
        </a:graphic>
      </p:graphicFrame>
      <p:graphicFrame>
        <p:nvGraphicFramePr>
          <p:cNvPr id="9222" name="Object 9"/>
          <p:cNvGraphicFramePr>
            <a:graphicFrameLocks noChangeAspect="1"/>
          </p:cNvGraphicFramePr>
          <p:nvPr/>
        </p:nvGraphicFramePr>
        <p:xfrm>
          <a:off x="2035175" y="5921375"/>
          <a:ext cx="3421063" cy="609600"/>
        </p:xfrm>
        <a:graphic>
          <a:graphicData uri="http://schemas.openxmlformats.org/presentationml/2006/ole">
            <p:oleObj spid="_x0000_s9222" name="Equation" r:id="rId7" imgW="1358640" imgH="241200" progId="Equation.3">
              <p:embed/>
            </p:oleObj>
          </a:graphicData>
        </a:graphic>
      </p:graphicFrame>
      <p:sp>
        <p:nvSpPr>
          <p:cNvPr id="9225" name="Rectangle 10"/>
          <p:cNvSpPr>
            <a:spLocks noChangeArrowheads="1"/>
          </p:cNvSpPr>
          <p:nvPr/>
        </p:nvSpPr>
        <p:spPr bwMode="auto">
          <a:xfrm>
            <a:off x="1898650" y="5873750"/>
            <a:ext cx="3740150" cy="738188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9" name="Picture 6" descr="F15_09"/>
          <p:cNvPicPr>
            <a:picLocks noChangeAspect="1" noChangeArrowheads="1"/>
          </p:cNvPicPr>
          <p:nvPr/>
        </p:nvPicPr>
        <p:blipFill>
          <a:blip r:embed="rId3"/>
          <a:srcRect t="40727" r="-679" b="11009"/>
          <a:stretch>
            <a:fillRect/>
          </a:stretch>
        </p:blipFill>
        <p:spPr bwMode="auto">
          <a:xfrm>
            <a:off x="5942013" y="2247900"/>
            <a:ext cx="3059112" cy="375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pt-PT" smtClean="0"/>
              <a:t>Movimento de um Pêndulo Simples</a:t>
            </a:r>
          </a:p>
          <a:p>
            <a:pPr eaLnBrk="1" hangingPunct="1"/>
            <a:endParaRPr lang="pt-PT" smtClean="0"/>
          </a:p>
          <a:p>
            <a:pPr eaLnBrk="1" hangingPunct="1"/>
            <a:endParaRPr lang="pt-PT" smtClean="0"/>
          </a:p>
          <a:p>
            <a:pPr eaLnBrk="1" hangingPunct="1"/>
            <a:endParaRPr lang="pt-PT" smtClean="0"/>
          </a:p>
          <a:p>
            <a:pPr eaLnBrk="1" hangingPunct="1"/>
            <a:endParaRPr lang="pt-PT" smtClean="0"/>
          </a:p>
          <a:p>
            <a:pPr eaLnBrk="1" hangingPunct="1">
              <a:buFontTx/>
              <a:buNone/>
            </a:pPr>
            <a:r>
              <a:rPr lang="pt-PT" sz="2400" smtClean="0"/>
              <a:t>mas</a:t>
            </a:r>
            <a:r>
              <a:rPr lang="pt-PT" smtClean="0"/>
              <a:t>			  </a:t>
            </a:r>
            <a:r>
              <a:rPr lang="pt-PT" sz="2400" smtClean="0"/>
              <a:t>e</a:t>
            </a:r>
          </a:p>
        </p:txBody>
      </p:sp>
      <p:sp>
        <p:nvSpPr>
          <p:cNvPr id="10251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Ctr="1"/>
          <a:lstStyle/>
          <a:p>
            <a:pPr eaLnBrk="1" hangingPunct="1"/>
            <a:r>
              <a:rPr lang="pt-PT" smtClean="0"/>
              <a:t>Movimento Harmónico Simples</a:t>
            </a:r>
          </a:p>
        </p:txBody>
      </p:sp>
      <p:graphicFrame>
        <p:nvGraphicFramePr>
          <p:cNvPr id="10242" name="Object 7"/>
          <p:cNvGraphicFramePr>
            <a:graphicFrameLocks noChangeAspect="1"/>
          </p:cNvGraphicFramePr>
          <p:nvPr/>
        </p:nvGraphicFramePr>
        <p:xfrm>
          <a:off x="588963" y="2420938"/>
          <a:ext cx="2238375" cy="673100"/>
        </p:xfrm>
        <a:graphic>
          <a:graphicData uri="http://schemas.openxmlformats.org/presentationml/2006/ole">
            <p:oleObj spid="_x0000_s10242" name="Equation" r:id="rId4" imgW="888840" imgH="266400" progId="Equation.3">
              <p:embed/>
            </p:oleObj>
          </a:graphicData>
        </a:graphic>
      </p:graphicFrame>
      <p:graphicFrame>
        <p:nvGraphicFramePr>
          <p:cNvPr id="10243" name="Object 8"/>
          <p:cNvGraphicFramePr>
            <a:graphicFrameLocks noChangeAspect="1"/>
          </p:cNvGraphicFramePr>
          <p:nvPr/>
        </p:nvGraphicFramePr>
        <p:xfrm>
          <a:off x="2762250" y="2479675"/>
          <a:ext cx="3070225" cy="576263"/>
        </p:xfrm>
        <a:graphic>
          <a:graphicData uri="http://schemas.openxmlformats.org/presentationml/2006/ole">
            <p:oleObj spid="_x0000_s10243" name="Equation" r:id="rId5" imgW="1218960" imgH="228600" progId="Equation.3">
              <p:embed/>
            </p:oleObj>
          </a:graphicData>
        </a:graphic>
      </p:graphicFrame>
      <p:graphicFrame>
        <p:nvGraphicFramePr>
          <p:cNvPr id="10244" name="Object 9"/>
          <p:cNvGraphicFramePr>
            <a:graphicFrameLocks noChangeAspect="1"/>
          </p:cNvGraphicFramePr>
          <p:nvPr/>
        </p:nvGraphicFramePr>
        <p:xfrm>
          <a:off x="1814513" y="3181350"/>
          <a:ext cx="2333625" cy="1058863"/>
        </p:xfrm>
        <a:graphic>
          <a:graphicData uri="http://schemas.openxmlformats.org/presentationml/2006/ole">
            <p:oleObj spid="_x0000_s10244" name="Equation" r:id="rId6" imgW="927000" imgH="419040" progId="Equation.3">
              <p:embed/>
            </p:oleObj>
          </a:graphicData>
        </a:graphic>
      </p:graphicFrame>
      <p:graphicFrame>
        <p:nvGraphicFramePr>
          <p:cNvPr id="10245" name="Object 10"/>
          <p:cNvGraphicFramePr>
            <a:graphicFrameLocks noChangeAspect="1"/>
          </p:cNvGraphicFramePr>
          <p:nvPr/>
        </p:nvGraphicFramePr>
        <p:xfrm>
          <a:off x="1325563" y="4333875"/>
          <a:ext cx="2046287" cy="1058863"/>
        </p:xfrm>
        <a:graphic>
          <a:graphicData uri="http://schemas.openxmlformats.org/presentationml/2006/ole">
            <p:oleObj spid="_x0000_s10245" name="Equation" r:id="rId7" imgW="812520" imgH="419040" progId="Equation.3">
              <p:embed/>
            </p:oleObj>
          </a:graphicData>
        </a:graphic>
      </p:graphicFrame>
      <p:graphicFrame>
        <p:nvGraphicFramePr>
          <p:cNvPr id="10246" name="Object 11"/>
          <p:cNvGraphicFramePr>
            <a:graphicFrameLocks noChangeAspect="1"/>
          </p:cNvGraphicFramePr>
          <p:nvPr/>
        </p:nvGraphicFramePr>
        <p:xfrm>
          <a:off x="3805238" y="4614863"/>
          <a:ext cx="1438275" cy="449262"/>
        </p:xfrm>
        <a:graphic>
          <a:graphicData uri="http://schemas.openxmlformats.org/presentationml/2006/ole">
            <p:oleObj spid="_x0000_s10246" name="Equation" r:id="rId8" imgW="571320" imgH="177480" progId="Equation.3">
              <p:embed/>
            </p:oleObj>
          </a:graphicData>
        </a:graphic>
      </p:graphicFrame>
      <p:graphicFrame>
        <p:nvGraphicFramePr>
          <p:cNvPr id="10247" name="Object 12"/>
          <p:cNvGraphicFramePr>
            <a:graphicFrameLocks noChangeAspect="1"/>
          </p:cNvGraphicFramePr>
          <p:nvPr/>
        </p:nvGraphicFramePr>
        <p:xfrm>
          <a:off x="1885950" y="5607050"/>
          <a:ext cx="2270125" cy="1058863"/>
        </p:xfrm>
        <a:graphic>
          <a:graphicData uri="http://schemas.openxmlformats.org/presentationml/2006/ole">
            <p:oleObj spid="_x0000_s10247" name="Equation" r:id="rId9" imgW="901440" imgH="419040" progId="Equation.3">
              <p:embed/>
            </p:oleObj>
          </a:graphicData>
        </a:graphic>
      </p:graphicFrame>
      <p:grpSp>
        <p:nvGrpSpPr>
          <p:cNvPr id="10252" name="Group 17"/>
          <p:cNvGrpSpPr>
            <a:grpSpLocks/>
          </p:cNvGrpSpPr>
          <p:nvPr/>
        </p:nvGrpSpPr>
        <p:grpSpPr bwMode="auto">
          <a:xfrm>
            <a:off x="2814638" y="5295900"/>
            <a:ext cx="2339975" cy="1517650"/>
            <a:chOff x="1773" y="3336"/>
            <a:chExt cx="1474" cy="956"/>
          </a:xfrm>
        </p:grpSpPr>
        <p:sp>
          <p:nvSpPr>
            <p:cNvPr id="10253" name="Oval 14"/>
            <p:cNvSpPr>
              <a:spLocks noChangeArrowheads="1"/>
            </p:cNvSpPr>
            <p:nvPr/>
          </p:nvSpPr>
          <p:spPr bwMode="auto">
            <a:xfrm>
              <a:off x="1773" y="3516"/>
              <a:ext cx="325" cy="776"/>
            </a:xfrm>
            <a:prstGeom prst="ellipse">
              <a:avLst/>
            </a:prstGeom>
            <a:solidFill>
              <a:schemeClr val="accent1">
                <a:alpha val="30196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0254" name="Line 15"/>
            <p:cNvSpPr>
              <a:spLocks noChangeShapeType="1"/>
            </p:cNvSpPr>
            <p:nvPr/>
          </p:nvSpPr>
          <p:spPr bwMode="auto">
            <a:xfrm flipV="1">
              <a:off x="2067" y="3531"/>
              <a:ext cx="827" cy="1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t-BR"/>
            </a:p>
          </p:txBody>
        </p:sp>
        <p:graphicFrame>
          <p:nvGraphicFramePr>
            <p:cNvPr id="10248" name="Object 16"/>
            <p:cNvGraphicFramePr>
              <a:graphicFrameLocks noChangeAspect="1"/>
            </p:cNvGraphicFramePr>
            <p:nvPr/>
          </p:nvGraphicFramePr>
          <p:xfrm>
            <a:off x="2925" y="3336"/>
            <a:ext cx="322" cy="323"/>
          </p:xfrm>
          <a:graphic>
            <a:graphicData uri="http://schemas.openxmlformats.org/presentationml/2006/ole">
              <p:oleObj spid="_x0000_s10248" name="Equation" r:id="rId10" imgW="203040" imgH="203040" progId="Equation.3">
                <p:embed/>
              </p:oleObj>
            </a:graphicData>
          </a:graphic>
        </p:graphicFrame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pt-PT" smtClean="0"/>
              <a:t>Movimento de um Pêndulo Composto</a:t>
            </a:r>
          </a:p>
          <a:p>
            <a:pPr eaLnBrk="1" hangingPunct="1"/>
            <a:endParaRPr lang="pt-PT" smtClean="0"/>
          </a:p>
          <a:p>
            <a:pPr eaLnBrk="1" hangingPunct="1"/>
            <a:endParaRPr lang="pt-PT" smtClean="0"/>
          </a:p>
          <a:p>
            <a:pPr eaLnBrk="1" hangingPunct="1"/>
            <a:endParaRPr lang="pt-PT" smtClean="0"/>
          </a:p>
          <a:p>
            <a:pPr eaLnBrk="1" hangingPunct="1"/>
            <a:endParaRPr lang="pt-PT" smtClean="0"/>
          </a:p>
          <a:p>
            <a:pPr eaLnBrk="1" hangingPunct="1">
              <a:buFontTx/>
              <a:buNone/>
            </a:pPr>
            <a:r>
              <a:rPr lang="pt-PT" sz="2400" smtClean="0"/>
              <a:t>mas</a:t>
            </a:r>
            <a:r>
              <a:rPr lang="pt-PT" smtClean="0"/>
              <a:t>			</a:t>
            </a:r>
            <a:endParaRPr lang="pt-PT" sz="2400" smtClean="0"/>
          </a:p>
        </p:txBody>
      </p:sp>
      <p:sp>
        <p:nvSpPr>
          <p:cNvPr id="11275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Ctr="1"/>
          <a:lstStyle/>
          <a:p>
            <a:pPr eaLnBrk="1" hangingPunct="1"/>
            <a:r>
              <a:rPr lang="pt-PT" smtClean="0"/>
              <a:t>Movimento Harmónico Simples</a:t>
            </a:r>
          </a:p>
        </p:txBody>
      </p:sp>
      <p:graphicFrame>
        <p:nvGraphicFramePr>
          <p:cNvPr id="11266" name="Object 6"/>
          <p:cNvGraphicFramePr>
            <a:graphicFrameLocks noChangeAspect="1"/>
          </p:cNvGraphicFramePr>
          <p:nvPr/>
        </p:nvGraphicFramePr>
        <p:xfrm>
          <a:off x="700088" y="2420938"/>
          <a:ext cx="2014537" cy="673100"/>
        </p:xfrm>
        <a:graphic>
          <a:graphicData uri="http://schemas.openxmlformats.org/presentationml/2006/ole">
            <p:oleObj spid="_x0000_s11266" name="Equation" r:id="rId3" imgW="799920" imgH="266400" progId="Equation.3">
              <p:embed/>
            </p:oleObj>
          </a:graphicData>
        </a:graphic>
      </p:graphicFrame>
      <p:graphicFrame>
        <p:nvGraphicFramePr>
          <p:cNvPr id="11267" name="Object 7"/>
          <p:cNvGraphicFramePr>
            <a:graphicFrameLocks noChangeAspect="1"/>
          </p:cNvGraphicFramePr>
          <p:nvPr/>
        </p:nvGraphicFramePr>
        <p:xfrm>
          <a:off x="2682875" y="2511425"/>
          <a:ext cx="3228975" cy="512763"/>
        </p:xfrm>
        <a:graphic>
          <a:graphicData uri="http://schemas.openxmlformats.org/presentationml/2006/ole">
            <p:oleObj spid="_x0000_s11267" name="Equation" r:id="rId4" imgW="1282680" imgH="203040" progId="Equation.3">
              <p:embed/>
            </p:oleObj>
          </a:graphicData>
        </a:graphic>
      </p:graphicFrame>
      <p:graphicFrame>
        <p:nvGraphicFramePr>
          <p:cNvPr id="11268" name="Object 8"/>
          <p:cNvGraphicFramePr>
            <a:graphicFrameLocks noChangeAspect="1"/>
          </p:cNvGraphicFramePr>
          <p:nvPr/>
        </p:nvGraphicFramePr>
        <p:xfrm>
          <a:off x="1384300" y="3181350"/>
          <a:ext cx="3195638" cy="1058863"/>
        </p:xfrm>
        <a:graphic>
          <a:graphicData uri="http://schemas.openxmlformats.org/presentationml/2006/ole">
            <p:oleObj spid="_x0000_s11268" name="Equation" r:id="rId5" imgW="1269720" imgH="419040" progId="Equation.3">
              <p:embed/>
            </p:oleObj>
          </a:graphicData>
        </a:graphic>
      </p:graphicFrame>
      <p:graphicFrame>
        <p:nvGraphicFramePr>
          <p:cNvPr id="11269" name="Object 9"/>
          <p:cNvGraphicFramePr>
            <a:graphicFrameLocks noChangeAspect="1"/>
          </p:cNvGraphicFramePr>
          <p:nvPr/>
        </p:nvGraphicFramePr>
        <p:xfrm>
          <a:off x="2973388" y="4549775"/>
          <a:ext cx="1376362" cy="576263"/>
        </p:xfrm>
        <a:graphic>
          <a:graphicData uri="http://schemas.openxmlformats.org/presentationml/2006/ole">
            <p:oleObj spid="_x0000_s11269" name="Equation" r:id="rId6" imgW="545760" imgH="228600" progId="Equation.3">
              <p:embed/>
            </p:oleObj>
          </a:graphicData>
        </a:graphic>
      </p:graphicFrame>
      <p:graphicFrame>
        <p:nvGraphicFramePr>
          <p:cNvPr id="11270" name="Object 10"/>
          <p:cNvGraphicFramePr>
            <a:graphicFrameLocks noChangeAspect="1"/>
          </p:cNvGraphicFramePr>
          <p:nvPr/>
        </p:nvGraphicFramePr>
        <p:xfrm>
          <a:off x="1331913" y="4614863"/>
          <a:ext cx="1438275" cy="449262"/>
        </p:xfrm>
        <a:graphic>
          <a:graphicData uri="http://schemas.openxmlformats.org/presentationml/2006/ole">
            <p:oleObj spid="_x0000_s11270" name="Equation" r:id="rId7" imgW="571320" imgH="177480" progId="Equation.3">
              <p:embed/>
            </p:oleObj>
          </a:graphicData>
        </a:graphic>
      </p:graphicFrame>
      <p:graphicFrame>
        <p:nvGraphicFramePr>
          <p:cNvPr id="11271" name="Object 11"/>
          <p:cNvGraphicFramePr>
            <a:graphicFrameLocks noChangeAspect="1"/>
          </p:cNvGraphicFramePr>
          <p:nvPr/>
        </p:nvGraphicFramePr>
        <p:xfrm>
          <a:off x="1163638" y="5395913"/>
          <a:ext cx="2781300" cy="1058862"/>
        </p:xfrm>
        <a:graphic>
          <a:graphicData uri="http://schemas.openxmlformats.org/presentationml/2006/ole">
            <p:oleObj spid="_x0000_s11271" name="Equation" r:id="rId8" imgW="1104840" imgH="419040" progId="Equation.3">
              <p:embed/>
            </p:oleObj>
          </a:graphicData>
        </a:graphic>
      </p:graphicFrame>
      <p:graphicFrame>
        <p:nvGraphicFramePr>
          <p:cNvPr id="11272" name="Object 15"/>
          <p:cNvGraphicFramePr>
            <a:graphicFrameLocks noChangeAspect="1"/>
          </p:cNvGraphicFramePr>
          <p:nvPr/>
        </p:nvGraphicFramePr>
        <p:xfrm>
          <a:off x="4724400" y="5800725"/>
          <a:ext cx="465138" cy="466725"/>
        </p:xfrm>
        <a:graphic>
          <a:graphicData uri="http://schemas.openxmlformats.org/presentationml/2006/ole">
            <p:oleObj spid="_x0000_s11272" name="Equation" r:id="rId9" imgW="203040" imgH="203040" progId="Equation.3">
              <p:embed/>
            </p:oleObj>
          </a:graphicData>
        </a:graphic>
      </p:graphicFrame>
      <p:pic>
        <p:nvPicPr>
          <p:cNvPr id="11276" name="Picture 16" descr="F15_10"/>
          <p:cNvPicPr>
            <a:picLocks noChangeAspect="1" noChangeArrowheads="1"/>
          </p:cNvPicPr>
          <p:nvPr/>
        </p:nvPicPr>
        <p:blipFill>
          <a:blip r:embed="rId10"/>
          <a:srcRect b="12479"/>
          <a:stretch>
            <a:fillRect/>
          </a:stretch>
        </p:blipFill>
        <p:spPr bwMode="auto">
          <a:xfrm>
            <a:off x="6107113" y="2249488"/>
            <a:ext cx="2889250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273" name="Object 18"/>
          <p:cNvGraphicFramePr>
            <a:graphicFrameLocks noChangeAspect="1"/>
          </p:cNvGraphicFramePr>
          <p:nvPr/>
        </p:nvGraphicFramePr>
        <p:xfrm>
          <a:off x="5224463" y="5589588"/>
          <a:ext cx="2366962" cy="1035050"/>
        </p:xfrm>
        <a:graphic>
          <a:graphicData uri="http://schemas.openxmlformats.org/presentationml/2006/ole">
            <p:oleObj spid="_x0000_s11273" name="Equation" r:id="rId11" imgW="1079280" imgH="469800" progId="Equation.3">
              <p:embed/>
            </p:oleObj>
          </a:graphicData>
        </a:graphic>
      </p:graphicFrame>
      <p:grpSp>
        <p:nvGrpSpPr>
          <p:cNvPr id="11277" name="Group 21"/>
          <p:cNvGrpSpPr>
            <a:grpSpLocks/>
          </p:cNvGrpSpPr>
          <p:nvPr/>
        </p:nvGrpSpPr>
        <p:grpSpPr bwMode="auto">
          <a:xfrm>
            <a:off x="2125663" y="5392738"/>
            <a:ext cx="2551112" cy="1231900"/>
            <a:chOff x="1339" y="3397"/>
            <a:chExt cx="1607" cy="776"/>
          </a:xfrm>
        </p:grpSpPr>
        <p:sp>
          <p:nvSpPr>
            <p:cNvPr id="11278" name="Oval 13"/>
            <p:cNvSpPr>
              <a:spLocks noChangeArrowheads="1"/>
            </p:cNvSpPr>
            <p:nvPr/>
          </p:nvSpPr>
          <p:spPr bwMode="auto">
            <a:xfrm>
              <a:off x="1339" y="3397"/>
              <a:ext cx="598" cy="776"/>
            </a:xfrm>
            <a:prstGeom prst="ellipse">
              <a:avLst/>
            </a:prstGeom>
            <a:solidFill>
              <a:schemeClr val="accent1">
                <a:alpha val="30196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1279" name="Line 19"/>
            <p:cNvSpPr>
              <a:spLocks noChangeShapeType="1"/>
            </p:cNvSpPr>
            <p:nvPr/>
          </p:nvSpPr>
          <p:spPr bwMode="auto">
            <a:xfrm flipV="1">
              <a:off x="1898" y="3973"/>
              <a:ext cx="790" cy="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1280" name="Line 20"/>
            <p:cNvSpPr>
              <a:spLocks noChangeShapeType="1"/>
            </p:cNvSpPr>
            <p:nvPr/>
          </p:nvSpPr>
          <p:spPr bwMode="auto">
            <a:xfrm flipV="1">
              <a:off x="2688" y="3892"/>
              <a:ext cx="258" cy="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t-BR"/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4" name="Group 20"/>
          <p:cNvGrpSpPr>
            <a:grpSpLocks/>
          </p:cNvGrpSpPr>
          <p:nvPr/>
        </p:nvGrpSpPr>
        <p:grpSpPr bwMode="auto">
          <a:xfrm>
            <a:off x="0" y="4360863"/>
            <a:ext cx="2778125" cy="1857375"/>
            <a:chOff x="0" y="2474"/>
            <a:chExt cx="2031" cy="1344"/>
          </a:xfrm>
        </p:grpSpPr>
        <p:sp>
          <p:nvSpPr>
            <p:cNvPr id="12303" name="Rectangle 19"/>
            <p:cNvSpPr>
              <a:spLocks noChangeArrowheads="1"/>
            </p:cNvSpPr>
            <p:nvPr/>
          </p:nvSpPr>
          <p:spPr bwMode="auto">
            <a:xfrm>
              <a:off x="0" y="2474"/>
              <a:ext cx="2031" cy="13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pic>
          <p:nvPicPr>
            <p:cNvPr id="12304" name="Picture 18" descr="sup MHS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557"/>
              <a:ext cx="1944" cy="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29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400175"/>
            <a:ext cx="8229600" cy="1236663"/>
          </a:xfrm>
        </p:spPr>
        <p:txBody>
          <a:bodyPr/>
          <a:lstStyle/>
          <a:p>
            <a:pPr eaLnBrk="1" hangingPunct="1"/>
            <a:r>
              <a:rPr lang="pt-PT" smtClean="0"/>
              <a:t>Sobreposição de MHS</a:t>
            </a:r>
          </a:p>
          <a:p>
            <a:pPr lvl="1" eaLnBrk="1" hangingPunct="1"/>
            <a:r>
              <a:rPr lang="pt-PT" smtClean="0"/>
              <a:t>Igual direcção e período</a:t>
            </a:r>
          </a:p>
        </p:txBody>
      </p:sp>
      <p:sp>
        <p:nvSpPr>
          <p:cNvPr id="12296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Ctr="1"/>
          <a:lstStyle/>
          <a:p>
            <a:pPr eaLnBrk="1" hangingPunct="1"/>
            <a:r>
              <a:rPr lang="pt-PT" smtClean="0"/>
              <a:t>Movimento Harmónico Simples</a:t>
            </a:r>
          </a:p>
        </p:txBody>
      </p:sp>
      <p:graphicFrame>
        <p:nvGraphicFramePr>
          <p:cNvPr id="12290" name="Object 4"/>
          <p:cNvGraphicFramePr>
            <a:graphicFrameLocks noChangeAspect="1"/>
          </p:cNvGraphicFramePr>
          <p:nvPr/>
        </p:nvGraphicFramePr>
        <p:xfrm>
          <a:off x="1308100" y="2616200"/>
          <a:ext cx="2782888" cy="542925"/>
        </p:xfrm>
        <a:graphic>
          <a:graphicData uri="http://schemas.openxmlformats.org/presentationml/2006/ole">
            <p:oleObj spid="_x0000_s12290" name="Equation" r:id="rId4" imgW="1104840" imgH="215640" progId="Equation.3">
              <p:embed/>
            </p:oleObj>
          </a:graphicData>
        </a:graphic>
      </p:graphicFrame>
      <p:graphicFrame>
        <p:nvGraphicFramePr>
          <p:cNvPr id="12291" name="Object 5"/>
          <p:cNvGraphicFramePr>
            <a:graphicFrameLocks noChangeAspect="1"/>
          </p:cNvGraphicFramePr>
          <p:nvPr/>
        </p:nvGraphicFramePr>
        <p:xfrm>
          <a:off x="4902200" y="2616200"/>
          <a:ext cx="2846388" cy="542925"/>
        </p:xfrm>
        <a:graphic>
          <a:graphicData uri="http://schemas.openxmlformats.org/presentationml/2006/ole">
            <p:oleObj spid="_x0000_s12291" name="Equation" r:id="rId5" imgW="1130040" imgH="215640" progId="Equation.3">
              <p:embed/>
            </p:oleObj>
          </a:graphicData>
        </a:graphic>
      </p:graphicFrame>
      <p:graphicFrame>
        <p:nvGraphicFramePr>
          <p:cNvPr id="12292" name="Object 6"/>
          <p:cNvGraphicFramePr>
            <a:graphicFrameLocks noChangeAspect="1"/>
          </p:cNvGraphicFramePr>
          <p:nvPr/>
        </p:nvGraphicFramePr>
        <p:xfrm>
          <a:off x="3001963" y="3554413"/>
          <a:ext cx="2751137" cy="574675"/>
        </p:xfrm>
        <a:graphic>
          <a:graphicData uri="http://schemas.openxmlformats.org/presentationml/2006/ole">
            <p:oleObj spid="_x0000_s12292" name="Equation" r:id="rId6" imgW="1091880" imgH="228600" progId="Equation.3">
              <p:embed/>
            </p:oleObj>
          </a:graphicData>
        </a:graphic>
      </p:graphicFrame>
      <p:graphicFrame>
        <p:nvGraphicFramePr>
          <p:cNvPr id="12293" name="Object 7"/>
          <p:cNvGraphicFramePr>
            <a:graphicFrameLocks noChangeAspect="1"/>
          </p:cNvGraphicFramePr>
          <p:nvPr/>
        </p:nvGraphicFramePr>
        <p:xfrm>
          <a:off x="2765425" y="4408488"/>
          <a:ext cx="3762375" cy="2120900"/>
        </p:xfrm>
        <a:graphic>
          <a:graphicData uri="http://schemas.openxmlformats.org/presentationml/2006/ole">
            <p:oleObj spid="_x0000_s12293" name="Equation" r:id="rId7" imgW="1777680" imgH="1002960" progId="Equation.3">
              <p:embed/>
            </p:oleObj>
          </a:graphicData>
        </a:graphic>
      </p:graphicFrame>
      <p:grpSp>
        <p:nvGrpSpPr>
          <p:cNvPr id="12297" name="Group 17"/>
          <p:cNvGrpSpPr>
            <a:grpSpLocks/>
          </p:cNvGrpSpPr>
          <p:nvPr/>
        </p:nvGrpSpPr>
        <p:grpSpPr bwMode="auto">
          <a:xfrm>
            <a:off x="6496050" y="3482975"/>
            <a:ext cx="2647950" cy="3375025"/>
            <a:chOff x="3744" y="2046"/>
            <a:chExt cx="2016" cy="2274"/>
          </a:xfrm>
        </p:grpSpPr>
        <p:sp>
          <p:nvSpPr>
            <p:cNvPr id="12301" name="Rectangle 14"/>
            <p:cNvSpPr>
              <a:spLocks noChangeArrowheads="1"/>
            </p:cNvSpPr>
            <p:nvPr/>
          </p:nvSpPr>
          <p:spPr bwMode="auto">
            <a:xfrm>
              <a:off x="3744" y="2046"/>
              <a:ext cx="2016" cy="227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pic>
          <p:nvPicPr>
            <p:cNvPr id="12302" name="Picture 13" descr="sup MHS1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816" y="2076"/>
              <a:ext cx="1944" cy="2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298" name="Rectangle 15"/>
          <p:cNvSpPr>
            <a:spLocks noChangeArrowheads="1"/>
          </p:cNvSpPr>
          <p:nvPr/>
        </p:nvSpPr>
        <p:spPr bwMode="auto">
          <a:xfrm>
            <a:off x="2906713" y="3481388"/>
            <a:ext cx="2967037" cy="727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2299" name="Text Box 21"/>
          <p:cNvSpPr txBox="1">
            <a:spLocks noChangeArrowheads="1"/>
          </p:cNvSpPr>
          <p:nvPr/>
        </p:nvSpPr>
        <p:spPr bwMode="auto">
          <a:xfrm>
            <a:off x="6999288" y="3502025"/>
            <a:ext cx="21447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400"/>
              <a:t>Interf. Construtiva</a:t>
            </a:r>
          </a:p>
        </p:txBody>
      </p:sp>
      <p:sp>
        <p:nvSpPr>
          <p:cNvPr id="12300" name="Text Box 22"/>
          <p:cNvSpPr txBox="1">
            <a:spLocks noChangeArrowheads="1"/>
          </p:cNvSpPr>
          <p:nvPr/>
        </p:nvSpPr>
        <p:spPr bwMode="auto">
          <a:xfrm>
            <a:off x="342900" y="4362450"/>
            <a:ext cx="2314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400"/>
              <a:t>Interf. Parc. Destrutiva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01687"/>
          </a:xfrm>
          <a:noFill/>
        </p:spPr>
        <p:txBody>
          <a:bodyPr anchorCtr="1"/>
          <a:lstStyle/>
          <a:p>
            <a:pPr eaLnBrk="1" hangingPunct="1"/>
            <a:r>
              <a:rPr lang="pt-PT" sz="4000" smtClean="0"/>
              <a:t>Mini-Teste 3</a:t>
            </a:r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615950" y="1008063"/>
            <a:ext cx="8288338" cy="131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pt-PT" sz="2000"/>
              <a:t>Um bloco cuja massa, </a:t>
            </a:r>
            <a:r>
              <a:rPr lang="pt-PT" sz="2000" i="1"/>
              <a:t>m</a:t>
            </a:r>
            <a:r>
              <a:rPr lang="pt-PT" sz="2000"/>
              <a:t>, é 650 g é preso a uma mola cuja constante elástica, </a:t>
            </a:r>
            <a:r>
              <a:rPr lang="pt-PT" sz="2000" i="1"/>
              <a:t>k</a:t>
            </a:r>
            <a:r>
              <a:rPr lang="pt-PT" sz="2000"/>
              <a:t>, é 65 N/m. O bloco é puxado uma distância </a:t>
            </a:r>
            <a:r>
              <a:rPr lang="pt-PT" sz="2000" i="1"/>
              <a:t>x </a:t>
            </a:r>
            <a:r>
              <a:rPr lang="pt-PT" sz="2000"/>
              <a:t>=11 cm da sua posição de equilíbrio </a:t>
            </a:r>
            <a:r>
              <a:rPr lang="pt-PT" sz="2000" i="1"/>
              <a:t>x</a:t>
            </a:r>
            <a:r>
              <a:rPr lang="pt-PT" sz="2000"/>
              <a:t> =0, numa superfície horizontal sem atrito, e libertado em repouso (para </a:t>
            </a:r>
            <a:r>
              <a:rPr lang="pt-PT" sz="2000" i="1"/>
              <a:t>t </a:t>
            </a:r>
            <a:r>
              <a:rPr lang="pt-PT" sz="2000"/>
              <a:t>=0). </a:t>
            </a:r>
            <a:endParaRPr lang="el-GR" sz="2000"/>
          </a:p>
        </p:txBody>
      </p:sp>
      <p:sp>
        <p:nvSpPr>
          <p:cNvPr id="1331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98488" y="3681413"/>
            <a:ext cx="8058150" cy="3073400"/>
          </a:xfrm>
          <a:noFill/>
        </p:spPr>
        <p:txBody>
          <a:bodyPr/>
          <a:lstStyle/>
          <a:p>
            <a:pPr marL="381000" indent="-381000" algn="just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pt-PT" sz="2000" smtClean="0"/>
              <a:t>Qual é a frequência angular e o período do movimento?</a:t>
            </a:r>
          </a:p>
          <a:p>
            <a:pPr marL="381000" indent="-381000" algn="just" eaLnBrk="1" hangingPunct="1">
              <a:lnSpc>
                <a:spcPct val="80000"/>
              </a:lnSpc>
              <a:spcBef>
                <a:spcPct val="0"/>
              </a:spcBef>
              <a:buFont typeface="Wingdings" pitchFamily="2" charset="2"/>
              <a:buAutoNum type="arabicPeriod"/>
            </a:pPr>
            <a:endParaRPr lang="pt-PT" sz="2000" smtClean="0"/>
          </a:p>
          <a:p>
            <a:pPr marL="381000" indent="-381000" algn="just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pt-PT" sz="2000" smtClean="0"/>
              <a:t>Indique qual é a amplitude e a fase inicial e escreva a equação do movimento.</a:t>
            </a:r>
          </a:p>
          <a:p>
            <a:pPr marL="381000" indent="-381000" algn="just" eaLnBrk="1" hangingPunct="1">
              <a:lnSpc>
                <a:spcPct val="80000"/>
              </a:lnSpc>
              <a:spcBef>
                <a:spcPct val="0"/>
              </a:spcBef>
              <a:buFont typeface="Wingdings" pitchFamily="2" charset="2"/>
              <a:buAutoNum type="arabicPeriod"/>
            </a:pPr>
            <a:endParaRPr lang="pt-PT" sz="2000" smtClean="0"/>
          </a:p>
          <a:p>
            <a:pPr marL="381000" indent="-381000" algn="just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pt-PT" sz="2000" smtClean="0"/>
              <a:t>Qual é a velocidade máxima do oscilador? Nessa situação qual é a sua energia potencial?</a:t>
            </a:r>
          </a:p>
          <a:p>
            <a:pPr marL="381000" indent="-381000" algn="just" eaLnBrk="1" hangingPunct="1">
              <a:lnSpc>
                <a:spcPct val="80000"/>
              </a:lnSpc>
              <a:spcBef>
                <a:spcPct val="0"/>
              </a:spcBef>
              <a:buFont typeface="Wingdings" pitchFamily="2" charset="2"/>
              <a:buAutoNum type="arabicPeriod"/>
            </a:pPr>
            <a:endParaRPr lang="pt-PT" sz="2000" smtClean="0"/>
          </a:p>
          <a:p>
            <a:pPr marL="381000" indent="-381000" algn="just" eaLnBrk="1" hangingPunct="1">
              <a:lnSpc>
                <a:spcPct val="80000"/>
              </a:lnSpc>
              <a:buFont typeface="Wingdings" pitchFamily="2" charset="2"/>
              <a:buAutoNum type="arabicPeriod" startAt="4"/>
            </a:pPr>
            <a:r>
              <a:rPr lang="pt-PT" sz="2000" smtClean="0"/>
              <a:t>Considere que o amortecimento provocado pelo ar era igual a 	     (em que </a:t>
            </a:r>
            <a:r>
              <a:rPr lang="pt-PT" sz="2000" i="1" smtClean="0">
                <a:latin typeface="Times New Roman" pitchFamily="18" charset="0"/>
              </a:rPr>
              <a:t>v</a:t>
            </a:r>
            <a:r>
              <a:rPr lang="pt-PT" sz="2000" smtClean="0"/>
              <a:t> representa a velocidade do bloco)</a:t>
            </a:r>
            <a:r>
              <a:rPr lang="pt-PT" sz="2000" smtClean="0">
                <a:cs typeface="Arial" charset="0"/>
              </a:rPr>
              <a:t>. Escreva a equação do movimento resultante</a:t>
            </a:r>
            <a:r>
              <a:rPr lang="pt-PT" sz="2000" smtClean="0"/>
              <a:t>.</a:t>
            </a:r>
          </a:p>
        </p:txBody>
      </p:sp>
      <p:pic>
        <p:nvPicPr>
          <p:cNvPr id="13318" name="Picture 6" descr="F15_05"/>
          <p:cNvPicPr>
            <a:picLocks noChangeAspect="1" noChangeArrowheads="1"/>
          </p:cNvPicPr>
          <p:nvPr/>
        </p:nvPicPr>
        <p:blipFill>
          <a:blip r:embed="rId3"/>
          <a:srcRect b="28065"/>
          <a:stretch>
            <a:fillRect/>
          </a:stretch>
        </p:blipFill>
        <p:spPr bwMode="auto">
          <a:xfrm>
            <a:off x="3273425" y="2378075"/>
            <a:ext cx="2917825" cy="123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314" name="Object 7"/>
          <p:cNvGraphicFramePr>
            <a:graphicFrameLocks noChangeAspect="1"/>
          </p:cNvGraphicFramePr>
          <p:nvPr/>
        </p:nvGraphicFramePr>
        <p:xfrm>
          <a:off x="1063625" y="6096000"/>
          <a:ext cx="835025" cy="307975"/>
        </p:xfrm>
        <a:graphic>
          <a:graphicData uri="http://schemas.openxmlformats.org/presentationml/2006/ole">
            <p:oleObj spid="_x0000_s13314" name="Equation" r:id="rId4" imgW="48240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01687"/>
          </a:xfrm>
          <a:noFill/>
        </p:spPr>
        <p:txBody>
          <a:bodyPr anchorCtr="1"/>
          <a:lstStyle/>
          <a:p>
            <a:pPr eaLnBrk="1" hangingPunct="1"/>
            <a:r>
              <a:rPr lang="pt-PT" sz="4000" smtClean="0"/>
              <a:t>Mini-Teste 3</a:t>
            </a:r>
          </a:p>
        </p:txBody>
      </p:sp>
      <p:sp>
        <p:nvSpPr>
          <p:cNvPr id="14341" name="Text Box 3"/>
          <p:cNvSpPr txBox="1">
            <a:spLocks noChangeArrowheads="1"/>
          </p:cNvSpPr>
          <p:nvPr/>
        </p:nvSpPr>
        <p:spPr bwMode="auto">
          <a:xfrm>
            <a:off x="615950" y="1008063"/>
            <a:ext cx="8288338" cy="131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pt-PT" sz="2000"/>
              <a:t>Um bloco cuja massa, </a:t>
            </a:r>
            <a:r>
              <a:rPr lang="pt-PT" sz="2000" i="1"/>
              <a:t>m</a:t>
            </a:r>
            <a:r>
              <a:rPr lang="pt-PT" sz="2000"/>
              <a:t>, é 650 g é preso a uma mola cuja constante elástica, </a:t>
            </a:r>
            <a:r>
              <a:rPr lang="pt-PT" sz="2000" i="1"/>
              <a:t>k</a:t>
            </a:r>
            <a:r>
              <a:rPr lang="pt-PT" sz="2000"/>
              <a:t>, é 65 N/m. O bloco é puxado uma distância </a:t>
            </a:r>
            <a:r>
              <a:rPr lang="pt-PT" sz="2000" i="1"/>
              <a:t>x </a:t>
            </a:r>
            <a:r>
              <a:rPr lang="pt-PT" sz="2000"/>
              <a:t>=11 cm da sua posição de equilíbrio </a:t>
            </a:r>
            <a:r>
              <a:rPr lang="pt-PT" sz="2000" i="1"/>
              <a:t>x</a:t>
            </a:r>
            <a:r>
              <a:rPr lang="pt-PT" sz="2000"/>
              <a:t> =0, numa superfície horizontal sem atrito, e libertado em repouso (para </a:t>
            </a:r>
            <a:r>
              <a:rPr lang="pt-PT" sz="2000" i="1"/>
              <a:t>t </a:t>
            </a:r>
            <a:r>
              <a:rPr lang="pt-PT" sz="2000"/>
              <a:t>=0). </a:t>
            </a:r>
            <a:endParaRPr lang="el-GR" sz="2000"/>
          </a:p>
        </p:txBody>
      </p:sp>
      <p:sp>
        <p:nvSpPr>
          <p:cNvPr id="1434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98488" y="3681413"/>
            <a:ext cx="8058150" cy="3073400"/>
          </a:xfrm>
          <a:noFill/>
        </p:spPr>
        <p:txBody>
          <a:bodyPr/>
          <a:lstStyle/>
          <a:p>
            <a:pPr marL="269875" indent="-269875" algn="just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pt-PT" sz="2000" smtClean="0"/>
              <a:t>Qual é a frequência angular e o período do movimento?</a:t>
            </a:r>
          </a:p>
          <a:p>
            <a:pPr marL="269875" indent="-269875" algn="just" eaLnBrk="1" hangingPunct="1">
              <a:lnSpc>
                <a:spcPct val="80000"/>
              </a:lnSpc>
              <a:spcBef>
                <a:spcPct val="0"/>
              </a:spcBef>
              <a:buFont typeface="Wingdings" pitchFamily="2" charset="2"/>
              <a:buAutoNum type="arabicPeriod"/>
            </a:pPr>
            <a:endParaRPr lang="pt-PT" sz="2000" smtClean="0"/>
          </a:p>
        </p:txBody>
      </p:sp>
      <p:pic>
        <p:nvPicPr>
          <p:cNvPr id="14343" name="Picture 5" descr="F15_05"/>
          <p:cNvPicPr>
            <a:picLocks noChangeAspect="1" noChangeArrowheads="1"/>
          </p:cNvPicPr>
          <p:nvPr/>
        </p:nvPicPr>
        <p:blipFill>
          <a:blip r:embed="rId3"/>
          <a:srcRect b="28065"/>
          <a:stretch>
            <a:fillRect/>
          </a:stretch>
        </p:blipFill>
        <p:spPr bwMode="auto">
          <a:xfrm>
            <a:off x="3273425" y="2378075"/>
            <a:ext cx="2917825" cy="123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338" name="Object 6"/>
          <p:cNvGraphicFramePr>
            <a:graphicFrameLocks noChangeAspect="1"/>
          </p:cNvGraphicFramePr>
          <p:nvPr/>
        </p:nvGraphicFramePr>
        <p:xfrm>
          <a:off x="2759075" y="4217988"/>
          <a:ext cx="4141788" cy="931862"/>
        </p:xfrm>
        <a:graphic>
          <a:graphicData uri="http://schemas.openxmlformats.org/presentationml/2006/ole">
            <p:oleObj spid="_x0000_s14338" name="Equation" r:id="rId4" imgW="1981080" imgH="444240" progId="Equation.3">
              <p:embed/>
            </p:oleObj>
          </a:graphicData>
        </a:graphic>
      </p:graphicFrame>
      <p:graphicFrame>
        <p:nvGraphicFramePr>
          <p:cNvPr id="14339" name="Object 7"/>
          <p:cNvGraphicFramePr>
            <a:graphicFrameLocks noChangeAspect="1"/>
          </p:cNvGraphicFramePr>
          <p:nvPr/>
        </p:nvGraphicFramePr>
        <p:xfrm>
          <a:off x="3065463" y="5468938"/>
          <a:ext cx="3398837" cy="825500"/>
        </p:xfrm>
        <a:graphic>
          <a:graphicData uri="http://schemas.openxmlformats.org/presentationml/2006/ole">
            <p:oleObj spid="_x0000_s14339" name="Equation" r:id="rId5" imgW="162540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01687"/>
          </a:xfrm>
          <a:noFill/>
        </p:spPr>
        <p:txBody>
          <a:bodyPr anchorCtr="1"/>
          <a:lstStyle/>
          <a:p>
            <a:pPr eaLnBrk="1" hangingPunct="1"/>
            <a:r>
              <a:rPr lang="pt-PT" sz="4000" smtClean="0"/>
              <a:t>Mini-Teste 3</a:t>
            </a:r>
          </a:p>
        </p:txBody>
      </p:sp>
      <p:sp>
        <p:nvSpPr>
          <p:cNvPr id="15370" name="Text Box 3"/>
          <p:cNvSpPr txBox="1">
            <a:spLocks noChangeArrowheads="1"/>
          </p:cNvSpPr>
          <p:nvPr/>
        </p:nvSpPr>
        <p:spPr bwMode="auto">
          <a:xfrm>
            <a:off x="615950" y="1008063"/>
            <a:ext cx="8288338" cy="131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pt-PT" sz="2000"/>
              <a:t>Um bloco cuja massa, </a:t>
            </a:r>
            <a:r>
              <a:rPr lang="pt-PT" sz="2000" i="1"/>
              <a:t>m</a:t>
            </a:r>
            <a:r>
              <a:rPr lang="pt-PT" sz="2000"/>
              <a:t>, é 650 g é preso a uma mola cuja constante elástica, </a:t>
            </a:r>
            <a:r>
              <a:rPr lang="pt-PT" sz="2000" i="1"/>
              <a:t>k</a:t>
            </a:r>
            <a:r>
              <a:rPr lang="pt-PT" sz="2000"/>
              <a:t>, é 65 N/m. O bloco é puxado uma distância </a:t>
            </a:r>
            <a:r>
              <a:rPr lang="pt-PT" sz="2000" i="1"/>
              <a:t>x </a:t>
            </a:r>
            <a:r>
              <a:rPr lang="pt-PT" sz="2000"/>
              <a:t>=11 cm da sua posição de equilíbrio </a:t>
            </a:r>
            <a:r>
              <a:rPr lang="pt-PT" sz="2000" i="1"/>
              <a:t>x</a:t>
            </a:r>
            <a:r>
              <a:rPr lang="pt-PT" sz="2000"/>
              <a:t> =0, numa superfície horizontal sem atrito, e libertado em repouso (para </a:t>
            </a:r>
            <a:r>
              <a:rPr lang="pt-PT" sz="2000" i="1"/>
              <a:t>t </a:t>
            </a:r>
            <a:r>
              <a:rPr lang="pt-PT" sz="2000"/>
              <a:t>=0). </a:t>
            </a:r>
            <a:endParaRPr lang="el-GR" sz="2000"/>
          </a:p>
        </p:txBody>
      </p:sp>
      <p:sp>
        <p:nvSpPr>
          <p:cNvPr id="15371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98488" y="3681413"/>
            <a:ext cx="8058150" cy="3073400"/>
          </a:xfrm>
          <a:noFill/>
        </p:spPr>
        <p:txBody>
          <a:bodyPr/>
          <a:lstStyle/>
          <a:p>
            <a:pPr marL="269875" indent="-269875" algn="just" eaLnBrk="1" hangingPunct="1">
              <a:lnSpc>
                <a:spcPct val="80000"/>
              </a:lnSpc>
              <a:spcBef>
                <a:spcPct val="0"/>
              </a:spcBef>
              <a:buFont typeface="Wingdings" pitchFamily="2" charset="2"/>
              <a:buAutoNum type="arabicPeriod" startAt="2"/>
            </a:pPr>
            <a:r>
              <a:rPr lang="pt-PT" sz="2000" smtClean="0"/>
              <a:t>Indique qual é a amplitude e a fase inicial e escreva a equação do movimento.</a:t>
            </a:r>
          </a:p>
          <a:p>
            <a:pPr marL="269875" indent="-269875" algn="just" eaLnBrk="1" hangingPunct="1">
              <a:lnSpc>
                <a:spcPct val="80000"/>
              </a:lnSpc>
              <a:spcBef>
                <a:spcPct val="0"/>
              </a:spcBef>
              <a:buFont typeface="Wingdings" pitchFamily="2" charset="2"/>
              <a:buAutoNum type="arabicPeriod" startAt="2"/>
            </a:pPr>
            <a:endParaRPr lang="pt-PT" sz="2000" smtClean="0"/>
          </a:p>
        </p:txBody>
      </p:sp>
      <p:pic>
        <p:nvPicPr>
          <p:cNvPr id="15372" name="Picture 5" descr="F15_05"/>
          <p:cNvPicPr>
            <a:picLocks noChangeAspect="1" noChangeArrowheads="1"/>
          </p:cNvPicPr>
          <p:nvPr/>
        </p:nvPicPr>
        <p:blipFill>
          <a:blip r:embed="rId3"/>
          <a:srcRect b="28065"/>
          <a:stretch>
            <a:fillRect/>
          </a:stretch>
        </p:blipFill>
        <p:spPr bwMode="auto">
          <a:xfrm>
            <a:off x="3273425" y="2378075"/>
            <a:ext cx="2917825" cy="123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362" name="Object 6"/>
          <p:cNvGraphicFramePr>
            <a:graphicFrameLocks noChangeAspect="1"/>
          </p:cNvGraphicFramePr>
          <p:nvPr/>
        </p:nvGraphicFramePr>
        <p:xfrm>
          <a:off x="2909888" y="5337175"/>
          <a:ext cx="1600200" cy="384175"/>
        </p:xfrm>
        <a:graphic>
          <a:graphicData uri="http://schemas.openxmlformats.org/presentationml/2006/ole">
            <p:oleObj spid="_x0000_s15362" name="Equation" r:id="rId4" imgW="952200" imgH="228600" progId="Equation.3">
              <p:embed/>
            </p:oleObj>
          </a:graphicData>
        </a:graphic>
      </p:graphicFrame>
      <p:graphicFrame>
        <p:nvGraphicFramePr>
          <p:cNvPr id="15363" name="Object 7"/>
          <p:cNvGraphicFramePr>
            <a:graphicFrameLocks noChangeAspect="1"/>
          </p:cNvGraphicFramePr>
          <p:nvPr/>
        </p:nvGraphicFramePr>
        <p:xfrm>
          <a:off x="2532063" y="4186238"/>
          <a:ext cx="1752600" cy="504825"/>
        </p:xfrm>
        <a:graphic>
          <a:graphicData uri="http://schemas.openxmlformats.org/presentationml/2006/ole">
            <p:oleObj spid="_x0000_s15363" name="Equation" r:id="rId5" imgW="838080" imgH="241200" progId="Equation.3">
              <p:embed/>
            </p:oleObj>
          </a:graphicData>
        </a:graphic>
      </p:graphicFrame>
      <p:graphicFrame>
        <p:nvGraphicFramePr>
          <p:cNvPr id="15364" name="Object 9"/>
          <p:cNvGraphicFramePr>
            <a:graphicFrameLocks noChangeAspect="1"/>
          </p:cNvGraphicFramePr>
          <p:nvPr/>
        </p:nvGraphicFramePr>
        <p:xfrm>
          <a:off x="4383088" y="4030663"/>
          <a:ext cx="3240087" cy="823912"/>
        </p:xfrm>
        <a:graphic>
          <a:graphicData uri="http://schemas.openxmlformats.org/presentationml/2006/ole">
            <p:oleObj spid="_x0000_s15364" name="Equation" r:id="rId6" imgW="1549080" imgH="393480" progId="Equation.3">
              <p:embed/>
            </p:oleObj>
          </a:graphicData>
        </a:graphic>
      </p:graphicFrame>
      <p:sp>
        <p:nvSpPr>
          <p:cNvPr id="15373" name="Text Box 10"/>
          <p:cNvSpPr txBox="1">
            <a:spLocks noChangeArrowheads="1"/>
          </p:cNvSpPr>
          <p:nvPr/>
        </p:nvSpPr>
        <p:spPr bwMode="auto">
          <a:xfrm>
            <a:off x="741363" y="4765675"/>
            <a:ext cx="318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u="sng"/>
              <a:t>Para </a:t>
            </a:r>
            <a:r>
              <a:rPr lang="pt-PT" i="1" u="sng"/>
              <a:t>t</a:t>
            </a:r>
            <a:r>
              <a:rPr lang="pt-PT" u="sng"/>
              <a:t> =0 – </a:t>
            </a:r>
            <a:r>
              <a:rPr lang="pt-PT" i="1" u="sng"/>
              <a:t>x </a:t>
            </a:r>
            <a:r>
              <a:rPr lang="pt-PT" u="sng"/>
              <a:t>=0.11 m; </a:t>
            </a:r>
            <a:r>
              <a:rPr lang="pt-PT" i="1" u="sng"/>
              <a:t>v </a:t>
            </a:r>
            <a:r>
              <a:rPr lang="pt-PT" u="sng"/>
              <a:t>=0</a:t>
            </a:r>
            <a:endParaRPr lang="pt-PT"/>
          </a:p>
        </p:txBody>
      </p:sp>
      <p:graphicFrame>
        <p:nvGraphicFramePr>
          <p:cNvPr id="15365" name="Object 11"/>
          <p:cNvGraphicFramePr>
            <a:graphicFrameLocks noChangeAspect="1"/>
          </p:cNvGraphicFramePr>
          <p:nvPr/>
        </p:nvGraphicFramePr>
        <p:xfrm>
          <a:off x="1014413" y="5197475"/>
          <a:ext cx="1919287" cy="661988"/>
        </p:xfrm>
        <a:graphic>
          <a:graphicData uri="http://schemas.openxmlformats.org/presentationml/2006/ole">
            <p:oleObj spid="_x0000_s15365" name="Equation" r:id="rId7" imgW="1143000" imgH="393480" progId="Equation.3">
              <p:embed/>
            </p:oleObj>
          </a:graphicData>
        </a:graphic>
      </p:graphicFrame>
      <p:graphicFrame>
        <p:nvGraphicFramePr>
          <p:cNvPr id="15366" name="Object 12"/>
          <p:cNvGraphicFramePr>
            <a:graphicFrameLocks noChangeAspect="1"/>
          </p:cNvGraphicFramePr>
          <p:nvPr/>
        </p:nvGraphicFramePr>
        <p:xfrm>
          <a:off x="1012825" y="6073775"/>
          <a:ext cx="2517775" cy="363538"/>
        </p:xfrm>
        <a:graphic>
          <a:graphicData uri="http://schemas.openxmlformats.org/presentationml/2006/ole">
            <p:oleObj spid="_x0000_s15366" name="Equation" r:id="rId8" imgW="1498320" imgH="215640" progId="Equation.3">
              <p:embed/>
            </p:oleObj>
          </a:graphicData>
        </a:graphic>
      </p:graphicFrame>
      <p:graphicFrame>
        <p:nvGraphicFramePr>
          <p:cNvPr id="15367" name="Object 13"/>
          <p:cNvGraphicFramePr>
            <a:graphicFrameLocks noChangeAspect="1"/>
          </p:cNvGraphicFramePr>
          <p:nvPr/>
        </p:nvGraphicFramePr>
        <p:xfrm>
          <a:off x="5622925" y="5589588"/>
          <a:ext cx="2684463" cy="452437"/>
        </p:xfrm>
        <a:graphic>
          <a:graphicData uri="http://schemas.openxmlformats.org/presentationml/2006/ole">
            <p:oleObj spid="_x0000_s15367" name="Equation" r:id="rId9" imgW="1282680" imgH="215640" progId="Equation.3">
              <p:embed/>
            </p:oleObj>
          </a:graphicData>
        </a:graphic>
      </p:graphicFrame>
      <p:sp>
        <p:nvSpPr>
          <p:cNvPr id="15374" name="Rectangle 14"/>
          <p:cNvSpPr>
            <a:spLocks noChangeArrowheads="1"/>
          </p:cNvSpPr>
          <p:nvPr/>
        </p:nvSpPr>
        <p:spPr bwMode="auto">
          <a:xfrm>
            <a:off x="5475288" y="5486400"/>
            <a:ext cx="3048000" cy="6683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graphicFrame>
        <p:nvGraphicFramePr>
          <p:cNvPr id="15368" name="Object 16"/>
          <p:cNvGraphicFramePr>
            <a:graphicFrameLocks noChangeAspect="1"/>
          </p:cNvGraphicFramePr>
          <p:nvPr/>
        </p:nvGraphicFramePr>
        <p:xfrm>
          <a:off x="3597275" y="6089650"/>
          <a:ext cx="895350" cy="341313"/>
        </p:xfrm>
        <a:graphic>
          <a:graphicData uri="http://schemas.openxmlformats.org/presentationml/2006/ole">
            <p:oleObj spid="_x0000_s15368" name="Equation" r:id="rId10" imgW="53316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01687"/>
          </a:xfrm>
          <a:noFill/>
        </p:spPr>
        <p:txBody>
          <a:bodyPr anchorCtr="1"/>
          <a:lstStyle/>
          <a:p>
            <a:pPr eaLnBrk="1" hangingPunct="1"/>
            <a:r>
              <a:rPr lang="pt-PT" sz="4000" smtClean="0"/>
              <a:t>Mini-Teste 3</a:t>
            </a:r>
          </a:p>
        </p:txBody>
      </p:sp>
      <p:sp>
        <p:nvSpPr>
          <p:cNvPr id="16390" name="Text Box 3"/>
          <p:cNvSpPr txBox="1">
            <a:spLocks noChangeArrowheads="1"/>
          </p:cNvSpPr>
          <p:nvPr/>
        </p:nvSpPr>
        <p:spPr bwMode="auto">
          <a:xfrm>
            <a:off x="615950" y="1008063"/>
            <a:ext cx="8288338" cy="131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pt-PT" sz="2000"/>
              <a:t>Um bloco cuja massa, </a:t>
            </a:r>
            <a:r>
              <a:rPr lang="pt-PT" sz="2000" i="1"/>
              <a:t>m</a:t>
            </a:r>
            <a:r>
              <a:rPr lang="pt-PT" sz="2000"/>
              <a:t>, é 650 g é preso a uma mola cuja constante elástica, </a:t>
            </a:r>
            <a:r>
              <a:rPr lang="pt-PT" sz="2000" i="1"/>
              <a:t>k</a:t>
            </a:r>
            <a:r>
              <a:rPr lang="pt-PT" sz="2000"/>
              <a:t>, é 65 N/m. O bloco é puxado uma distância </a:t>
            </a:r>
            <a:r>
              <a:rPr lang="pt-PT" sz="2000" i="1"/>
              <a:t>x </a:t>
            </a:r>
            <a:r>
              <a:rPr lang="pt-PT" sz="2000"/>
              <a:t>=11 cm da sua posição de equilíbrio </a:t>
            </a:r>
            <a:r>
              <a:rPr lang="pt-PT" sz="2000" i="1"/>
              <a:t>x</a:t>
            </a:r>
            <a:r>
              <a:rPr lang="pt-PT" sz="2000"/>
              <a:t> =0, numa superfície horizontal sem atrito, e libertado em repouso (para </a:t>
            </a:r>
            <a:r>
              <a:rPr lang="pt-PT" sz="2000" i="1"/>
              <a:t>t </a:t>
            </a:r>
            <a:r>
              <a:rPr lang="pt-PT" sz="2000"/>
              <a:t>=0). </a:t>
            </a:r>
            <a:endParaRPr lang="el-GR" sz="2000"/>
          </a:p>
        </p:txBody>
      </p:sp>
      <p:sp>
        <p:nvSpPr>
          <p:cNvPr id="16391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98488" y="3681413"/>
            <a:ext cx="8058150" cy="3073400"/>
          </a:xfrm>
          <a:noFill/>
        </p:spPr>
        <p:txBody>
          <a:bodyPr/>
          <a:lstStyle/>
          <a:p>
            <a:pPr marL="269875" indent="-269875" algn="just" eaLnBrk="1" hangingPunct="1">
              <a:lnSpc>
                <a:spcPct val="80000"/>
              </a:lnSpc>
              <a:spcBef>
                <a:spcPct val="0"/>
              </a:spcBef>
              <a:buFont typeface="Wingdings" pitchFamily="2" charset="2"/>
              <a:buAutoNum type="arabicPeriod" startAt="3"/>
            </a:pPr>
            <a:r>
              <a:rPr lang="pt-PT" sz="2000" smtClean="0"/>
              <a:t>Qual é a velocidade máxima do oscilador? Nessa situação qual é a sua energia potencial?</a:t>
            </a:r>
          </a:p>
        </p:txBody>
      </p:sp>
      <p:pic>
        <p:nvPicPr>
          <p:cNvPr id="16392" name="Picture 5" descr="F15_05"/>
          <p:cNvPicPr>
            <a:picLocks noChangeAspect="1" noChangeArrowheads="1"/>
          </p:cNvPicPr>
          <p:nvPr/>
        </p:nvPicPr>
        <p:blipFill>
          <a:blip r:embed="rId3"/>
          <a:srcRect b="28065"/>
          <a:stretch>
            <a:fillRect/>
          </a:stretch>
        </p:blipFill>
        <p:spPr bwMode="auto">
          <a:xfrm>
            <a:off x="3273425" y="2378075"/>
            <a:ext cx="2917825" cy="123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386" name="Object 6"/>
          <p:cNvGraphicFramePr>
            <a:graphicFrameLocks noChangeAspect="1"/>
          </p:cNvGraphicFramePr>
          <p:nvPr/>
        </p:nvGraphicFramePr>
        <p:xfrm>
          <a:off x="1520825" y="4364038"/>
          <a:ext cx="1884363" cy="823912"/>
        </p:xfrm>
        <a:graphic>
          <a:graphicData uri="http://schemas.openxmlformats.org/presentationml/2006/ole">
            <p:oleObj spid="_x0000_s16386" name="Equation" r:id="rId4" imgW="901440" imgH="393480" progId="Equation.3">
              <p:embed/>
            </p:oleObj>
          </a:graphicData>
        </a:graphic>
      </p:graphicFrame>
      <p:graphicFrame>
        <p:nvGraphicFramePr>
          <p:cNvPr id="16387" name="Object 7"/>
          <p:cNvGraphicFramePr>
            <a:graphicFrameLocks noChangeAspect="1"/>
          </p:cNvGraphicFramePr>
          <p:nvPr/>
        </p:nvGraphicFramePr>
        <p:xfrm>
          <a:off x="4129088" y="4257675"/>
          <a:ext cx="3662362" cy="930275"/>
        </p:xfrm>
        <a:graphic>
          <a:graphicData uri="http://schemas.openxmlformats.org/presentationml/2006/ole">
            <p:oleObj spid="_x0000_s16387" name="Equation" r:id="rId5" imgW="1752480" imgH="444240" progId="Equation.3">
              <p:embed/>
            </p:oleObj>
          </a:graphicData>
        </a:graphic>
      </p:graphicFrame>
      <p:sp>
        <p:nvSpPr>
          <p:cNvPr id="16393" name="Text Box 8"/>
          <p:cNvSpPr txBox="1">
            <a:spLocks noChangeArrowheads="1"/>
          </p:cNvSpPr>
          <p:nvPr/>
        </p:nvSpPr>
        <p:spPr bwMode="auto">
          <a:xfrm>
            <a:off x="1438275" y="5332413"/>
            <a:ext cx="3187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u="sng"/>
              <a:t>Esta ocorre para </a:t>
            </a:r>
            <a:r>
              <a:rPr lang="pt-PT" i="1" u="sng"/>
              <a:t>x </a:t>
            </a:r>
            <a:r>
              <a:rPr lang="pt-PT" u="sng"/>
              <a:t>=0 m e aí</a:t>
            </a:r>
            <a:endParaRPr lang="pt-PT"/>
          </a:p>
        </p:txBody>
      </p:sp>
      <p:graphicFrame>
        <p:nvGraphicFramePr>
          <p:cNvPr id="16388" name="Object 9"/>
          <p:cNvGraphicFramePr>
            <a:graphicFrameLocks noChangeAspect="1"/>
          </p:cNvGraphicFramePr>
          <p:nvPr/>
        </p:nvGraphicFramePr>
        <p:xfrm>
          <a:off x="3409950" y="5756275"/>
          <a:ext cx="2122488" cy="823913"/>
        </p:xfrm>
        <a:graphic>
          <a:graphicData uri="http://schemas.openxmlformats.org/presentationml/2006/ole">
            <p:oleObj spid="_x0000_s16388" name="Equation" r:id="rId6" imgW="101592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7"/>
          <p:cNvSpPr txBox="1">
            <a:spLocks noChangeArrowheads="1"/>
          </p:cNvSpPr>
          <p:nvPr/>
        </p:nvSpPr>
        <p:spPr bwMode="auto">
          <a:xfrm>
            <a:off x="901700" y="1693863"/>
            <a:ext cx="7561263" cy="20510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pt-PT" sz="3200"/>
              <a:t>Sempre que um sistema sofre uma perturbação da sua posição de equilíbrio estável, ocorre um movimento de oscilação.</a:t>
            </a:r>
          </a:p>
        </p:txBody>
      </p:sp>
      <p:sp>
        <p:nvSpPr>
          <p:cNvPr id="19459" name="Rectangle 10"/>
          <p:cNvSpPr>
            <a:spLocks noChangeArrowheads="1"/>
          </p:cNvSpPr>
          <p:nvPr/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/>
            <a:r>
              <a:rPr lang="pt-PT" sz="4400">
                <a:solidFill>
                  <a:schemeClr val="tx2"/>
                </a:solidFill>
              </a:rPr>
              <a:t>Movimento Oscilatório</a:t>
            </a:r>
          </a:p>
        </p:txBody>
      </p:sp>
      <p:pic>
        <p:nvPicPr>
          <p:cNvPr id="19460" name="Picture 11" descr="spri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81388" y="4408488"/>
            <a:ext cx="2481262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AutoShape 17"/>
          <p:cNvSpPr>
            <a:spLocks noChangeArrowheads="1"/>
          </p:cNvSpPr>
          <p:nvPr/>
        </p:nvSpPr>
        <p:spPr bwMode="auto">
          <a:xfrm>
            <a:off x="4751388" y="6072188"/>
            <a:ext cx="317500" cy="785812"/>
          </a:xfrm>
          <a:prstGeom prst="upArrow">
            <a:avLst>
              <a:gd name="adj1" fmla="val 50000"/>
              <a:gd name="adj2" fmla="val 6187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PT" smtClean="0"/>
              <a:t>Movimento Harmónico Simples</a:t>
            </a:r>
          </a:p>
        </p:txBody>
      </p:sp>
      <p:sp>
        <p:nvSpPr>
          <p:cNvPr id="1028" name="Text Box 5"/>
          <p:cNvSpPr txBox="1">
            <a:spLocks noChangeArrowheads="1"/>
          </p:cNvSpPr>
          <p:nvPr/>
        </p:nvSpPr>
        <p:spPr bwMode="auto">
          <a:xfrm>
            <a:off x="901700" y="1516063"/>
            <a:ext cx="7561263" cy="13827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pt-PT" sz="2800"/>
              <a:t>Quando um movimento se repete a si mesmo em intervalos de tempo regulares é chamado Movimento Harmónico Simples (MHS)</a:t>
            </a:r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552450" y="3314700"/>
            <a:ext cx="8074025" cy="3217863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pt-PT" sz="2400" smtClean="0"/>
              <a:t>Frequência , </a:t>
            </a:r>
            <a:r>
              <a:rPr lang="pt-PT" sz="2400" smtClean="0">
                <a:latin typeface="Monotype Corsiva" pitchFamily="66" charset="0"/>
              </a:rPr>
              <a:t>f</a:t>
            </a:r>
            <a:r>
              <a:rPr lang="pt-PT" sz="2400" smtClean="0"/>
              <a:t> – número de oscilações completadas por unidade de tempo (Hz, s</a:t>
            </a:r>
            <a:r>
              <a:rPr lang="pt-PT" sz="2400" baseline="30000" smtClean="0"/>
              <a:t>-1</a:t>
            </a:r>
            <a:r>
              <a:rPr lang="pt-PT" sz="2400" smtClean="0"/>
              <a:t>)</a:t>
            </a:r>
          </a:p>
          <a:p>
            <a:pPr eaLnBrk="1" hangingPunct="1">
              <a:lnSpc>
                <a:spcPct val="80000"/>
              </a:lnSpc>
            </a:pPr>
            <a:endParaRPr lang="pt-PT" sz="2400" smtClean="0"/>
          </a:p>
          <a:p>
            <a:pPr eaLnBrk="1" hangingPunct="1">
              <a:lnSpc>
                <a:spcPct val="80000"/>
              </a:lnSpc>
            </a:pPr>
            <a:r>
              <a:rPr lang="pt-PT" sz="2400" smtClean="0"/>
              <a:t>Período, </a:t>
            </a:r>
            <a:r>
              <a:rPr lang="pt-PT" sz="2400" i="1" smtClean="0"/>
              <a:t>T</a:t>
            </a:r>
            <a:r>
              <a:rPr lang="pt-PT" sz="2400" smtClean="0"/>
              <a:t> – tempo necessário para completar uma oscilação (s)</a:t>
            </a:r>
          </a:p>
          <a:p>
            <a:pPr eaLnBrk="1" hangingPunct="1">
              <a:lnSpc>
                <a:spcPct val="80000"/>
              </a:lnSpc>
            </a:pPr>
            <a:endParaRPr lang="pt-PT" sz="2400" smtClean="0"/>
          </a:p>
          <a:p>
            <a:pPr eaLnBrk="1" hangingPunct="1">
              <a:lnSpc>
                <a:spcPct val="80000"/>
              </a:lnSpc>
            </a:pPr>
            <a:r>
              <a:rPr lang="pt-PT" sz="2400" smtClean="0"/>
              <a:t>Amplitude – deslocamento máximo em relação à posição de equilíbrio produzido pela oscilação</a:t>
            </a:r>
          </a:p>
        </p:txBody>
      </p:sp>
      <p:grpSp>
        <p:nvGrpSpPr>
          <p:cNvPr id="1030" name="Group 9"/>
          <p:cNvGrpSpPr>
            <a:grpSpLocks/>
          </p:cNvGrpSpPr>
          <p:nvPr/>
        </p:nvGrpSpPr>
        <p:grpSpPr bwMode="auto">
          <a:xfrm>
            <a:off x="8199438" y="4443413"/>
            <a:ext cx="762000" cy="644525"/>
            <a:chOff x="5032" y="2955"/>
            <a:chExt cx="517" cy="451"/>
          </a:xfrm>
        </p:grpSpPr>
        <p:graphicFrame>
          <p:nvGraphicFramePr>
            <p:cNvPr id="1026" name="Object 7"/>
            <p:cNvGraphicFramePr>
              <a:graphicFrameLocks noChangeAspect="1"/>
            </p:cNvGraphicFramePr>
            <p:nvPr/>
          </p:nvGraphicFramePr>
          <p:xfrm>
            <a:off x="5072" y="2970"/>
            <a:ext cx="436" cy="423"/>
          </p:xfrm>
          <a:graphic>
            <a:graphicData uri="http://schemas.openxmlformats.org/presentationml/2006/ole">
              <p:oleObj spid="_x0000_s1026" name="Equation" r:id="rId3" imgW="431640" imgH="419040" progId="Equation.3">
                <p:embed/>
              </p:oleObj>
            </a:graphicData>
          </a:graphic>
        </p:graphicFrame>
        <p:sp>
          <p:nvSpPr>
            <p:cNvPr id="1031" name="Rectangle 8"/>
            <p:cNvSpPr>
              <a:spLocks noChangeArrowheads="1"/>
            </p:cNvSpPr>
            <p:nvPr/>
          </p:nvSpPr>
          <p:spPr bwMode="auto">
            <a:xfrm>
              <a:off x="5032" y="2955"/>
              <a:ext cx="517" cy="451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PT" smtClean="0"/>
              <a:t>Movimento Harmónico Simples</a:t>
            </a:r>
          </a:p>
        </p:txBody>
      </p:sp>
      <p:sp>
        <p:nvSpPr>
          <p:cNvPr id="205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46063" y="1438275"/>
            <a:ext cx="8742362" cy="320675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pt-PT" sz="2400" smtClean="0"/>
              <a:t>Um caso particular de MHS</a:t>
            </a:r>
          </a:p>
          <a:p>
            <a:pPr eaLnBrk="1" hangingPunct="1">
              <a:lnSpc>
                <a:spcPct val="80000"/>
              </a:lnSpc>
            </a:pPr>
            <a:endParaRPr lang="pt-PT" sz="2400" smtClean="0"/>
          </a:p>
          <a:p>
            <a:pPr eaLnBrk="1" hangingPunct="1">
              <a:lnSpc>
                <a:spcPct val="80000"/>
              </a:lnSpc>
            </a:pPr>
            <a:endParaRPr lang="pt-PT" sz="2400" smtClean="0"/>
          </a:p>
          <a:p>
            <a:pPr eaLnBrk="1" hangingPunct="1">
              <a:lnSpc>
                <a:spcPct val="80000"/>
              </a:lnSpc>
            </a:pPr>
            <a:endParaRPr lang="pt-PT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pt-PT" sz="2400" smtClean="0">
                <a:cs typeface="Times New Roman" pitchFamily="18" charset="0"/>
              </a:rPr>
              <a:t>Onde </a:t>
            </a:r>
            <a:r>
              <a:rPr lang="el-GR" sz="2400" smtClean="0"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pt-PT" sz="2400" smtClean="0">
                <a:cs typeface="Times New Roman" pitchFamily="18" charset="0"/>
              </a:rPr>
              <a:t> corresponde à frequência angular,</a:t>
            </a:r>
            <a:endParaRPr lang="pt-PT" sz="2400" smtClean="0"/>
          </a:p>
        </p:txBody>
      </p:sp>
      <p:graphicFrame>
        <p:nvGraphicFramePr>
          <p:cNvPr id="2050" name="Object 5"/>
          <p:cNvGraphicFramePr>
            <a:graphicFrameLocks noChangeAspect="1"/>
          </p:cNvGraphicFramePr>
          <p:nvPr/>
        </p:nvGraphicFramePr>
        <p:xfrm>
          <a:off x="3167063" y="2055813"/>
          <a:ext cx="3167062" cy="574675"/>
        </p:xfrm>
        <a:graphic>
          <a:graphicData uri="http://schemas.openxmlformats.org/presentationml/2006/ole">
            <p:oleObj spid="_x0000_s2050" name="Equation" r:id="rId3" imgW="1257120" imgH="228600" progId="Equation.3">
              <p:embed/>
            </p:oleObj>
          </a:graphicData>
        </a:graphic>
      </p:graphicFrame>
      <p:graphicFrame>
        <p:nvGraphicFramePr>
          <p:cNvPr id="2051" name="Object 6"/>
          <p:cNvGraphicFramePr>
            <a:graphicFrameLocks noChangeAspect="1"/>
          </p:cNvGraphicFramePr>
          <p:nvPr/>
        </p:nvGraphicFramePr>
        <p:xfrm>
          <a:off x="6199188" y="2636838"/>
          <a:ext cx="2011362" cy="887412"/>
        </p:xfrm>
        <a:graphic>
          <a:graphicData uri="http://schemas.openxmlformats.org/presentationml/2006/ole">
            <p:oleObj spid="_x0000_s2051" name="Equation" r:id="rId4" imgW="888840" imgH="393480" progId="Equation.3">
              <p:embed/>
            </p:oleObj>
          </a:graphicData>
        </a:graphic>
      </p:graphicFrame>
      <p:pic>
        <p:nvPicPr>
          <p:cNvPr id="2054" name="Picture 8" descr="F15_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46250" y="3627438"/>
            <a:ext cx="6151563" cy="323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6" descr="F15_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24013" y="3600450"/>
            <a:ext cx="6264275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PT" smtClean="0"/>
              <a:t>Movimento Harmónico Simples</a:t>
            </a:r>
          </a:p>
        </p:txBody>
      </p:sp>
      <p:sp>
        <p:nvSpPr>
          <p:cNvPr id="30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6063" y="1438275"/>
            <a:ext cx="8742362" cy="1963738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pt-PT" sz="2400" smtClean="0"/>
              <a:t>Velocidade de uma partícula a oscilar será dada por:</a:t>
            </a: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2355850" y="2138363"/>
          <a:ext cx="4703763" cy="990600"/>
        </p:xfrm>
        <a:graphic>
          <a:graphicData uri="http://schemas.openxmlformats.org/presentationml/2006/ole">
            <p:oleObj spid="_x0000_s3074" name="Equation" r:id="rId4" imgW="186660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PT" smtClean="0"/>
              <a:t>Movimento Harmónico Simples</a:t>
            </a:r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6063" y="1438275"/>
            <a:ext cx="8742362" cy="1108075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pt-PT" sz="2400" smtClean="0"/>
              <a:t>A sua aceleração será dada por:</a:t>
            </a:r>
          </a:p>
        </p:txBody>
      </p:sp>
      <p:graphicFrame>
        <p:nvGraphicFramePr>
          <p:cNvPr id="4098" name="Object 4"/>
          <p:cNvGraphicFramePr>
            <a:graphicFrameLocks noChangeAspect="1"/>
          </p:cNvGraphicFramePr>
          <p:nvPr/>
        </p:nvGraphicFramePr>
        <p:xfrm>
          <a:off x="1824038" y="1890713"/>
          <a:ext cx="5983287" cy="1055687"/>
        </p:xfrm>
        <a:graphic>
          <a:graphicData uri="http://schemas.openxmlformats.org/presentationml/2006/ole">
            <p:oleObj spid="_x0000_s4098" name="Equation" r:id="rId3" imgW="2374560" imgH="419040" progId="Equation.3">
              <p:embed/>
            </p:oleObj>
          </a:graphicData>
        </a:graphic>
      </p:graphicFrame>
      <p:graphicFrame>
        <p:nvGraphicFramePr>
          <p:cNvPr id="4099" name="Object 6"/>
          <p:cNvGraphicFramePr>
            <a:graphicFrameLocks noChangeAspect="1"/>
          </p:cNvGraphicFramePr>
          <p:nvPr/>
        </p:nvGraphicFramePr>
        <p:xfrm>
          <a:off x="3349625" y="3308350"/>
          <a:ext cx="2238375" cy="576263"/>
        </p:xfrm>
        <a:graphic>
          <a:graphicData uri="http://schemas.openxmlformats.org/presentationml/2006/ole">
            <p:oleObj spid="_x0000_s4099" name="Equation" r:id="rId4" imgW="888840" imgH="228600" progId="Equation.3">
              <p:embed/>
            </p:oleObj>
          </a:graphicData>
        </a:graphic>
      </p:graphicFrame>
      <p:sp>
        <p:nvSpPr>
          <p:cNvPr id="4102" name="Text Box 7"/>
          <p:cNvSpPr txBox="1">
            <a:spLocks noChangeArrowheads="1"/>
          </p:cNvSpPr>
          <p:nvPr/>
        </p:nvSpPr>
        <p:spPr bwMode="auto">
          <a:xfrm>
            <a:off x="855663" y="4502150"/>
            <a:ext cx="7783512" cy="13827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pt-PT" sz="2800"/>
              <a:t>Sempre que a aceleração de um objecto é proporcional ao seu deslocamento e é oposta à sua direcção, o objecto move-se com um MHS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F15_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3463" y="1779588"/>
            <a:ext cx="3030537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122" name="Object 6"/>
          <p:cNvGraphicFramePr>
            <a:graphicFrameLocks noChangeAspect="1"/>
          </p:cNvGraphicFramePr>
          <p:nvPr/>
        </p:nvGraphicFramePr>
        <p:xfrm>
          <a:off x="1255713" y="5097463"/>
          <a:ext cx="3806825" cy="608012"/>
        </p:xfrm>
        <a:graphic>
          <a:graphicData uri="http://schemas.openxmlformats.org/presentationml/2006/ole">
            <p:oleObj spid="_x0000_s5122" name="Equation" r:id="rId4" imgW="1511280" imgH="241200" progId="Equation.3">
              <p:embed/>
            </p:oleObj>
          </a:graphicData>
        </a:graphic>
      </p:graphicFrame>
      <p:graphicFrame>
        <p:nvGraphicFramePr>
          <p:cNvPr id="5123" name="Object 7"/>
          <p:cNvGraphicFramePr>
            <a:graphicFrameLocks noChangeAspect="1"/>
          </p:cNvGraphicFramePr>
          <p:nvPr/>
        </p:nvGraphicFramePr>
        <p:xfrm>
          <a:off x="1255713" y="3624263"/>
          <a:ext cx="3519487" cy="574675"/>
        </p:xfrm>
        <a:graphic>
          <a:graphicData uri="http://schemas.openxmlformats.org/presentationml/2006/ole">
            <p:oleObj spid="_x0000_s5123" name="Equation" r:id="rId5" imgW="1396800" imgH="228600" progId="Equation.3">
              <p:embed/>
            </p:oleObj>
          </a:graphicData>
        </a:graphic>
      </p:graphicFrame>
      <p:graphicFrame>
        <p:nvGraphicFramePr>
          <p:cNvPr id="5124" name="Object 8"/>
          <p:cNvGraphicFramePr>
            <a:graphicFrameLocks noChangeAspect="1"/>
          </p:cNvGraphicFramePr>
          <p:nvPr/>
        </p:nvGraphicFramePr>
        <p:xfrm>
          <a:off x="1255713" y="2266950"/>
          <a:ext cx="3167062" cy="574675"/>
        </p:xfrm>
        <a:graphic>
          <a:graphicData uri="http://schemas.openxmlformats.org/presentationml/2006/ole">
            <p:oleObj spid="_x0000_s5124" name="Equation" r:id="rId6" imgW="1257120" imgH="228600" progId="Equation.3">
              <p:embed/>
            </p:oleObj>
          </a:graphicData>
        </a:graphic>
      </p:graphicFrame>
      <p:sp>
        <p:nvSpPr>
          <p:cNvPr id="5126" name="Rectangle 1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Ctr="1"/>
          <a:lstStyle/>
          <a:p>
            <a:pPr eaLnBrk="1" hangingPunct="1"/>
            <a:r>
              <a:rPr lang="pt-PT" smtClean="0"/>
              <a:t>Movimento Harmónico Simples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6"/>
          <p:cNvSpPr>
            <a:spLocks noChangeArrowheads="1"/>
          </p:cNvSpPr>
          <p:nvPr/>
        </p:nvSpPr>
        <p:spPr bwMode="auto">
          <a:xfrm>
            <a:off x="636588" y="515938"/>
            <a:ext cx="7953375" cy="58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3538" indent="-363538">
              <a:lnSpc>
                <a:spcPct val="90000"/>
              </a:lnSpc>
              <a:spcBef>
                <a:spcPct val="20000"/>
              </a:spcBef>
            </a:pPr>
            <a:r>
              <a:rPr lang="pt-PT" sz="2800"/>
              <a:t>Exemplo: A função</a:t>
            </a:r>
          </a:p>
          <a:p>
            <a:pPr marL="363538" indent="-363538">
              <a:lnSpc>
                <a:spcPct val="90000"/>
              </a:lnSpc>
              <a:spcBef>
                <a:spcPct val="20000"/>
              </a:spcBef>
            </a:pPr>
            <a:endParaRPr lang="pt-PT" sz="2800"/>
          </a:p>
          <a:p>
            <a:pPr marL="363538" indent="-363538">
              <a:lnSpc>
                <a:spcPct val="90000"/>
              </a:lnSpc>
              <a:spcBef>
                <a:spcPct val="20000"/>
              </a:spcBef>
            </a:pPr>
            <a:endParaRPr lang="pt-PT" sz="2800"/>
          </a:p>
          <a:p>
            <a:pPr marL="363538" indent="-363538">
              <a:lnSpc>
                <a:spcPct val="90000"/>
              </a:lnSpc>
              <a:spcBef>
                <a:spcPct val="20000"/>
              </a:spcBef>
            </a:pPr>
            <a:r>
              <a:rPr lang="pt-PT" sz="2800"/>
              <a:t>	dá-nos o MHS de uma partícula. Determine para t = 2.0 s:</a:t>
            </a:r>
          </a:p>
          <a:p>
            <a:pPr marL="363538" indent="-363538">
              <a:lnSpc>
                <a:spcPct val="90000"/>
              </a:lnSpc>
              <a:spcBef>
                <a:spcPct val="20000"/>
              </a:spcBef>
            </a:pPr>
            <a:endParaRPr lang="pt-PT" sz="2800"/>
          </a:p>
          <a:p>
            <a:pPr marL="363538" indent="-363538">
              <a:lnSpc>
                <a:spcPct val="90000"/>
              </a:lnSpc>
              <a:spcBef>
                <a:spcPct val="20000"/>
              </a:spcBef>
              <a:buFont typeface="Times New Roman" pitchFamily="18" charset="0"/>
              <a:buAutoNum type="arabicPeriod"/>
            </a:pPr>
            <a:r>
              <a:rPr lang="pt-PT" sz="2800"/>
              <a:t>o deslocamento;</a:t>
            </a:r>
          </a:p>
          <a:p>
            <a:pPr marL="363538" indent="-363538">
              <a:lnSpc>
                <a:spcPct val="90000"/>
              </a:lnSpc>
              <a:spcBef>
                <a:spcPct val="20000"/>
              </a:spcBef>
              <a:buFont typeface="Times New Roman" pitchFamily="18" charset="0"/>
              <a:buAutoNum type="arabicPeriod"/>
            </a:pPr>
            <a:r>
              <a:rPr lang="pt-PT" sz="2800"/>
              <a:t>a velocidade;</a:t>
            </a:r>
          </a:p>
          <a:p>
            <a:pPr marL="363538" indent="-363538">
              <a:lnSpc>
                <a:spcPct val="90000"/>
              </a:lnSpc>
              <a:spcBef>
                <a:spcPct val="20000"/>
              </a:spcBef>
              <a:buFont typeface="Times New Roman" pitchFamily="18" charset="0"/>
              <a:buAutoNum type="arabicPeriod"/>
            </a:pPr>
            <a:r>
              <a:rPr lang="pt-PT" sz="2800"/>
              <a:t>a aceleração;</a:t>
            </a:r>
          </a:p>
          <a:p>
            <a:pPr marL="363538" indent="-363538">
              <a:lnSpc>
                <a:spcPct val="90000"/>
              </a:lnSpc>
              <a:spcBef>
                <a:spcPct val="20000"/>
              </a:spcBef>
              <a:buFont typeface="Times New Roman" pitchFamily="18" charset="0"/>
              <a:buAutoNum type="arabicPeriod"/>
            </a:pPr>
            <a:r>
              <a:rPr lang="pt-PT" sz="2800"/>
              <a:t>a fase;</a:t>
            </a:r>
          </a:p>
          <a:p>
            <a:pPr marL="363538" indent="-363538">
              <a:lnSpc>
                <a:spcPct val="90000"/>
              </a:lnSpc>
              <a:spcBef>
                <a:spcPct val="20000"/>
              </a:spcBef>
              <a:buFont typeface="Times New Roman" pitchFamily="18" charset="0"/>
              <a:buAutoNum type="arabicPeriod"/>
            </a:pPr>
            <a:r>
              <a:rPr lang="pt-PT" sz="2800"/>
              <a:t>a frequência;</a:t>
            </a:r>
          </a:p>
          <a:p>
            <a:pPr marL="363538" indent="-363538">
              <a:lnSpc>
                <a:spcPct val="90000"/>
              </a:lnSpc>
              <a:spcBef>
                <a:spcPct val="20000"/>
              </a:spcBef>
              <a:buFont typeface="Times New Roman" pitchFamily="18" charset="0"/>
              <a:buAutoNum type="arabicPeriod"/>
            </a:pPr>
            <a:r>
              <a:rPr lang="pt-PT" sz="2800"/>
              <a:t>e o período.</a:t>
            </a:r>
          </a:p>
        </p:txBody>
      </p:sp>
      <p:graphicFrame>
        <p:nvGraphicFramePr>
          <p:cNvPr id="6146" name="Object 8"/>
          <p:cNvGraphicFramePr>
            <a:graphicFrameLocks noChangeAspect="1"/>
          </p:cNvGraphicFramePr>
          <p:nvPr/>
        </p:nvGraphicFramePr>
        <p:xfrm>
          <a:off x="2892425" y="1190625"/>
          <a:ext cx="3811588" cy="555625"/>
        </p:xfrm>
        <a:graphic>
          <a:graphicData uri="http://schemas.openxmlformats.org/presentationml/2006/ole">
            <p:oleObj spid="_x0000_s6146" name="Equation" r:id="rId3" imgW="1473120" imgH="215640" progId="Equation.3">
              <p:embed/>
            </p:oleObj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pt-PT" smtClean="0"/>
              <a:t>Movimento de um corpo preso a uma mola</a:t>
            </a:r>
          </a:p>
        </p:txBody>
      </p:sp>
      <p:sp>
        <p:nvSpPr>
          <p:cNvPr id="7176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Ctr="1"/>
          <a:lstStyle/>
          <a:p>
            <a:pPr eaLnBrk="1" hangingPunct="1"/>
            <a:r>
              <a:rPr lang="pt-PT" smtClean="0"/>
              <a:t>Movimento Harmónico Simples</a:t>
            </a:r>
          </a:p>
        </p:txBody>
      </p:sp>
      <p:pic>
        <p:nvPicPr>
          <p:cNvPr id="7177" name="Picture 5" descr="F15_05"/>
          <p:cNvPicPr>
            <a:picLocks noChangeAspect="1" noChangeArrowheads="1"/>
          </p:cNvPicPr>
          <p:nvPr/>
        </p:nvPicPr>
        <p:blipFill>
          <a:blip r:embed="rId3"/>
          <a:srcRect b="19598"/>
          <a:stretch>
            <a:fillRect/>
          </a:stretch>
        </p:blipFill>
        <p:spPr bwMode="auto">
          <a:xfrm>
            <a:off x="873125" y="2943225"/>
            <a:ext cx="3363913" cy="158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8" name="Line 6"/>
          <p:cNvSpPr>
            <a:spLocks noChangeShapeType="1"/>
          </p:cNvSpPr>
          <p:nvPr/>
        </p:nvSpPr>
        <p:spPr bwMode="auto">
          <a:xfrm>
            <a:off x="3079750" y="3481388"/>
            <a:ext cx="0" cy="7032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179" name="Line 7"/>
          <p:cNvSpPr>
            <a:spLocks noChangeShapeType="1"/>
          </p:cNvSpPr>
          <p:nvPr/>
        </p:nvSpPr>
        <p:spPr bwMode="auto">
          <a:xfrm flipV="1">
            <a:off x="3078163" y="2744788"/>
            <a:ext cx="0" cy="703262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sp>
        <p:nvSpPr>
          <p:cNvPr id="7180" name="Line 8"/>
          <p:cNvSpPr>
            <a:spLocks noChangeShapeType="1"/>
          </p:cNvSpPr>
          <p:nvPr/>
        </p:nvSpPr>
        <p:spPr bwMode="auto">
          <a:xfrm rot="5400000">
            <a:off x="2765425" y="3192463"/>
            <a:ext cx="0" cy="53975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BR"/>
          </a:p>
        </p:txBody>
      </p:sp>
      <p:graphicFrame>
        <p:nvGraphicFramePr>
          <p:cNvPr id="7170" name="Object 9"/>
          <p:cNvGraphicFramePr>
            <a:graphicFrameLocks noChangeAspect="1"/>
          </p:cNvGraphicFramePr>
          <p:nvPr/>
        </p:nvGraphicFramePr>
        <p:xfrm>
          <a:off x="4933950" y="2466975"/>
          <a:ext cx="1566863" cy="673100"/>
        </p:xfrm>
        <a:graphic>
          <a:graphicData uri="http://schemas.openxmlformats.org/presentationml/2006/ole">
            <p:oleObj spid="_x0000_s7170" name="Equation" r:id="rId4" imgW="622080" imgH="266400" progId="Equation.3">
              <p:embed/>
            </p:oleObj>
          </a:graphicData>
        </a:graphic>
      </p:graphicFrame>
      <p:graphicFrame>
        <p:nvGraphicFramePr>
          <p:cNvPr id="7171" name="Object 10"/>
          <p:cNvGraphicFramePr>
            <a:graphicFrameLocks noChangeAspect="1"/>
          </p:cNvGraphicFramePr>
          <p:nvPr/>
        </p:nvGraphicFramePr>
        <p:xfrm>
          <a:off x="4933950" y="3376613"/>
          <a:ext cx="1566863" cy="449262"/>
        </p:xfrm>
        <a:graphic>
          <a:graphicData uri="http://schemas.openxmlformats.org/presentationml/2006/ole">
            <p:oleObj spid="_x0000_s7171" name="Equation" r:id="rId5" imgW="622080" imgH="177480" progId="Equation.3">
              <p:embed/>
            </p:oleObj>
          </a:graphicData>
        </a:graphic>
      </p:graphicFrame>
      <p:graphicFrame>
        <p:nvGraphicFramePr>
          <p:cNvPr id="7172" name="Object 11"/>
          <p:cNvGraphicFramePr>
            <a:graphicFrameLocks noChangeAspect="1"/>
          </p:cNvGraphicFramePr>
          <p:nvPr/>
        </p:nvGraphicFramePr>
        <p:xfrm>
          <a:off x="4933950" y="4024313"/>
          <a:ext cx="2046288" cy="1058862"/>
        </p:xfrm>
        <a:graphic>
          <a:graphicData uri="http://schemas.openxmlformats.org/presentationml/2006/ole">
            <p:oleObj spid="_x0000_s7172" name="Equation" r:id="rId6" imgW="812520" imgH="419040" progId="Equation.3">
              <p:embed/>
            </p:oleObj>
          </a:graphicData>
        </a:graphic>
      </p:graphicFrame>
      <p:graphicFrame>
        <p:nvGraphicFramePr>
          <p:cNvPr id="7173" name="Object 12"/>
          <p:cNvGraphicFramePr>
            <a:graphicFrameLocks noChangeAspect="1"/>
          </p:cNvGraphicFramePr>
          <p:nvPr/>
        </p:nvGraphicFramePr>
        <p:xfrm>
          <a:off x="4933950" y="5230813"/>
          <a:ext cx="2270125" cy="1058862"/>
        </p:xfrm>
        <a:graphic>
          <a:graphicData uri="http://schemas.openxmlformats.org/presentationml/2006/ole">
            <p:oleObj spid="_x0000_s7173" name="Equation" r:id="rId7" imgW="901440" imgH="419040" progId="Equation.3">
              <p:embed/>
            </p:oleObj>
          </a:graphicData>
        </a:graphic>
      </p:graphicFrame>
      <p:grpSp>
        <p:nvGrpSpPr>
          <p:cNvPr id="7181" name="Group 16"/>
          <p:cNvGrpSpPr>
            <a:grpSpLocks/>
          </p:cNvGrpSpPr>
          <p:nvPr/>
        </p:nvGrpSpPr>
        <p:grpSpPr bwMode="auto">
          <a:xfrm>
            <a:off x="5875338" y="4579938"/>
            <a:ext cx="2316162" cy="1844675"/>
            <a:chOff x="3701" y="2885"/>
            <a:chExt cx="1459" cy="1162"/>
          </a:xfrm>
        </p:grpSpPr>
        <p:sp>
          <p:nvSpPr>
            <p:cNvPr id="7182" name="Oval 13"/>
            <p:cNvSpPr>
              <a:spLocks noChangeArrowheads="1"/>
            </p:cNvSpPr>
            <p:nvPr/>
          </p:nvSpPr>
          <p:spPr bwMode="auto">
            <a:xfrm>
              <a:off x="3701" y="3271"/>
              <a:ext cx="325" cy="776"/>
            </a:xfrm>
            <a:prstGeom prst="ellipse">
              <a:avLst/>
            </a:prstGeom>
            <a:solidFill>
              <a:schemeClr val="accent1">
                <a:alpha val="30196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7183" name="Line 14"/>
            <p:cNvSpPr>
              <a:spLocks noChangeShapeType="1"/>
            </p:cNvSpPr>
            <p:nvPr/>
          </p:nvSpPr>
          <p:spPr bwMode="auto">
            <a:xfrm flipV="1">
              <a:off x="3995" y="3138"/>
              <a:ext cx="820" cy="2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t-BR"/>
            </a:p>
          </p:txBody>
        </p:sp>
        <p:graphicFrame>
          <p:nvGraphicFramePr>
            <p:cNvPr id="7174" name="Object 15"/>
            <p:cNvGraphicFramePr>
              <a:graphicFrameLocks noChangeAspect="1"/>
            </p:cNvGraphicFramePr>
            <p:nvPr/>
          </p:nvGraphicFramePr>
          <p:xfrm>
            <a:off x="4838" y="2885"/>
            <a:ext cx="322" cy="323"/>
          </p:xfrm>
          <a:graphic>
            <a:graphicData uri="http://schemas.openxmlformats.org/presentationml/2006/ole">
              <p:oleObj spid="_x0000_s7174" name="Equation" r:id="rId8" imgW="203040" imgH="203040" progId="Equation.3">
                <p:embed/>
              </p:oleObj>
            </a:graphicData>
          </a:graphic>
        </p:graphicFrame>
      </p:grp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7868</TotalTime>
  <Words>613</Words>
  <Application>Microsoft PowerPoint</Application>
  <PresentationFormat>Apresentação na tela (4:3)</PresentationFormat>
  <Paragraphs>91</Paragraphs>
  <Slides>19</Slides>
  <Notes>0</Notes>
  <HiddenSlides>0</HiddenSlides>
  <MMClips>0</MMClips>
  <ScaleCrop>false</ScaleCrop>
  <HeadingPairs>
    <vt:vector size="8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5" baseType="lpstr">
      <vt:lpstr>Arial</vt:lpstr>
      <vt:lpstr>Monotype Corsiva</vt:lpstr>
      <vt:lpstr>Times New Roman</vt:lpstr>
      <vt:lpstr>Wingdings</vt:lpstr>
      <vt:lpstr>Default Design</vt:lpstr>
      <vt:lpstr>Microsoft Equation 3.0</vt:lpstr>
      <vt:lpstr>Oscilações e  Ondas Mecânicas</vt:lpstr>
      <vt:lpstr>Slide 2</vt:lpstr>
      <vt:lpstr>Movimento Harmónico Simples</vt:lpstr>
      <vt:lpstr>Movimento Harmónico Simples</vt:lpstr>
      <vt:lpstr>Movimento Harmónico Simples</vt:lpstr>
      <vt:lpstr>Movimento Harmónico Simples</vt:lpstr>
      <vt:lpstr>Movimento Harmónico Simples</vt:lpstr>
      <vt:lpstr>Slide 8</vt:lpstr>
      <vt:lpstr>Movimento Harmónico Simples</vt:lpstr>
      <vt:lpstr>Movimento Harmónico Simples</vt:lpstr>
      <vt:lpstr>Movimento Harmónico Simples</vt:lpstr>
      <vt:lpstr>Movimento Harmónico Simples</vt:lpstr>
      <vt:lpstr>Movimento Harmónico Simples</vt:lpstr>
      <vt:lpstr>Movimento Harmónico Simples</vt:lpstr>
      <vt:lpstr>Movimento Harmónico Simples</vt:lpstr>
      <vt:lpstr>Mini-Teste 3</vt:lpstr>
      <vt:lpstr>Mini-Teste 3</vt:lpstr>
      <vt:lpstr>Mini-Teste 3</vt:lpstr>
      <vt:lpstr>Mini-Teste 3</vt:lpstr>
    </vt:vector>
  </TitlesOfParts>
  <Company>Paes Pereira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Mário &amp; Paula</dc:creator>
  <cp:lastModifiedBy>Sandra</cp:lastModifiedBy>
  <cp:revision>117</cp:revision>
  <dcterms:created xsi:type="dcterms:W3CDTF">2004-09-06T17:20:10Z</dcterms:created>
  <dcterms:modified xsi:type="dcterms:W3CDTF">2012-06-21T03:15:39Z</dcterms:modified>
</cp:coreProperties>
</file>