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41" r:id="rId10"/>
    <p:sldId id="342" r:id="rId11"/>
    <p:sldId id="343" r:id="rId12"/>
    <p:sldId id="344" r:id="rId13"/>
    <p:sldId id="345" r:id="rId14"/>
    <p:sldId id="347" r:id="rId15"/>
    <p:sldId id="346" r:id="rId16"/>
    <p:sldId id="348" r:id="rId17"/>
    <p:sldId id="349" r:id="rId18"/>
    <p:sldId id="350" r:id="rId19"/>
    <p:sldId id="351" r:id="rId20"/>
    <p:sldId id="264" r:id="rId21"/>
    <p:sldId id="319" r:id="rId22"/>
    <p:sldId id="320" r:id="rId23"/>
    <p:sldId id="265" r:id="rId24"/>
    <p:sldId id="340" r:id="rId25"/>
    <p:sldId id="352" r:id="rId26"/>
    <p:sldId id="266" r:id="rId27"/>
    <p:sldId id="321" r:id="rId28"/>
    <p:sldId id="322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323" r:id="rId40"/>
    <p:sldId id="277" r:id="rId41"/>
    <p:sldId id="278" r:id="rId42"/>
    <p:sldId id="279" r:id="rId43"/>
    <p:sldId id="280" r:id="rId44"/>
    <p:sldId id="324" r:id="rId45"/>
    <p:sldId id="281" r:id="rId46"/>
    <p:sldId id="282" r:id="rId47"/>
    <p:sldId id="283" r:id="rId48"/>
    <p:sldId id="284" r:id="rId49"/>
    <p:sldId id="285" r:id="rId50"/>
    <p:sldId id="286" r:id="rId51"/>
    <p:sldId id="288" r:id="rId52"/>
    <p:sldId id="287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325" r:id="rId62"/>
    <p:sldId id="297" r:id="rId63"/>
    <p:sldId id="326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240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4596-0F18-F14E-8F80-DB55155EC526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43E5E-497D-F741-98AD-1DAA6272333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4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>
              <a:defRPr/>
            </a:pPr>
            <a:fld id="{AD03CE0C-59AC-44FD-9C49-965651B8C0D6}" type="slidenum">
              <a:rPr lang="pt-BR" sz="1200">
                <a:latin typeface="+mn-lt"/>
              </a:rPr>
              <a:pPr algn="r">
                <a:defRPr/>
              </a:pPr>
              <a:t>8</a:t>
            </a:fld>
            <a:endParaRPr lang="pt-B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a </a:t>
            </a:r>
            <a:r>
              <a:rPr lang="en-US" dirty="0" err="1" smtClean="0"/>
              <a:t>razão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coeficientes</a:t>
            </a:r>
            <a:r>
              <a:rPr lang="en-US" dirty="0" smtClean="0"/>
              <a:t> de </a:t>
            </a:r>
            <a:r>
              <a:rPr lang="en-US" dirty="0" err="1" smtClean="0"/>
              <a:t>partição</a:t>
            </a:r>
            <a:r>
              <a:rPr lang="en-US" dirty="0" smtClean="0"/>
              <a:t> </a:t>
            </a:r>
            <a:r>
              <a:rPr lang="en-US" dirty="0" err="1" smtClean="0"/>
              <a:t>correspondentes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móvel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estacionária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separação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mistura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3E5E-497D-F741-98AD-1DAA6272333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68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82A85F4-05A4-234F-AF51-124AC479137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CEAE95C-2384-1845-92AC-3119C2E0FC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8" r="58448" b="29117"/>
          <a:stretch/>
        </p:blipFill>
        <p:spPr>
          <a:xfrm>
            <a:off x="7469359" y="1325199"/>
            <a:ext cx="1041292" cy="1071564"/>
          </a:xfrm>
          <a:prstGeom prst="rect">
            <a:avLst/>
          </a:prstGeom>
        </p:spPr>
      </p:pic>
      <p:pic>
        <p:nvPicPr>
          <p:cNvPr id="5" name="Picture 4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2" t="36407" b="18085"/>
          <a:stretch/>
        </p:blipFill>
        <p:spPr>
          <a:xfrm>
            <a:off x="7117930" y="353498"/>
            <a:ext cx="1722606" cy="889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79" y="353498"/>
            <a:ext cx="6350286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UNIVERSIDADE DE SÃO PAULO</a:t>
            </a:r>
          </a:p>
          <a:p>
            <a:pPr algn="ctr"/>
            <a:r>
              <a:rPr lang="en-US" sz="3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ESCOLA DE ENGENHARIA DE LORENA</a:t>
            </a:r>
            <a:endParaRPr lang="en-US" sz="3000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379" y="2168014"/>
            <a:ext cx="6350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LOQ4001 –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ANÁLISE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INSTRUMENTAL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0976" y="633104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3/06/2016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932" y="3206054"/>
            <a:ext cx="66306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CROMATOGRAFIA:</a:t>
            </a:r>
          </a:p>
          <a:p>
            <a:pPr algn="ctr">
              <a:spcBef>
                <a:spcPts val="600"/>
              </a:spcBef>
            </a:pP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</a:rPr>
              <a:t>Fundamentos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</a:rPr>
              <a:t>aplicações</a:t>
            </a:r>
            <a:endParaRPr lang="en-US" sz="4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4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77888"/>
            <a:ext cx="78486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87413"/>
            <a:ext cx="78486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6950"/>
            <a:ext cx="8001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30275"/>
            <a:ext cx="80772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63600"/>
            <a:ext cx="81534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87438"/>
            <a:ext cx="71628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Comparação entre Cromatografia Líquida de Alta Eficiência e a Cromatografia Gás-Líquido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Características de ambos os métodos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Eficientes, altamente seletivos, amplamente aplicados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Necessitam de uma pequena quantidade de amostra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Podem ser não destrutivos na amostra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Prontamente adaptados à análise quantitativa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Vantagens da CLAE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Pode separar compostos não voláteis e termicamente estáveis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Pode ser aplicada de forma geral a íons inorgânicos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Vantagens da CG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Equipamento simples e de baixo custo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Rápida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Resolução incomparável (com colunas capilares)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Fácil de ser </a:t>
            </a:r>
            <a:r>
              <a:rPr lang="pt-BR" dirty="0" err="1" smtClean="0"/>
              <a:t>interfaceada</a:t>
            </a:r>
            <a:r>
              <a:rPr lang="pt-BR" dirty="0" smtClean="0"/>
              <a:t> a espectrômetros de massas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Detectores para a Cromatografia Gasosa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3384376"/>
                <a:gridCol w="217058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Amostras a que são aplicáveis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Limite de</a:t>
                      </a:r>
                      <a:r>
                        <a:rPr lang="pt-BR" baseline="0" dirty="0" smtClean="0"/>
                        <a:t> detecção típico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Ionização em chama</a:t>
                      </a:r>
                    </a:p>
                    <a:p>
                      <a:r>
                        <a:rPr lang="pt-BR" dirty="0" smtClean="0"/>
                        <a:t>Condutividade térmica</a:t>
                      </a:r>
                    </a:p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Captura de elétrons</a:t>
                      </a:r>
                    </a:p>
                    <a:p>
                      <a:r>
                        <a:rPr lang="pt-BR" dirty="0" smtClean="0"/>
                        <a:t>Espectrômetro</a:t>
                      </a:r>
                      <a:r>
                        <a:rPr lang="pt-BR" baseline="0" dirty="0" smtClean="0"/>
                        <a:t> de massas</a:t>
                      </a: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Termiônico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Condutividade eletrolítica (Hall)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Fotoionização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Infravermelho com transformada de Fourier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Hidrocarbonetos</a:t>
                      </a:r>
                    </a:p>
                    <a:p>
                      <a:r>
                        <a:rPr lang="pt-BR" dirty="0" smtClean="0"/>
                        <a:t>Detector Universal</a:t>
                      </a:r>
                    </a:p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Compostos </a:t>
                      </a:r>
                      <a:r>
                        <a:rPr lang="pt-BR" dirty="0" err="1" smtClean="0">
                          <a:solidFill>
                            <a:srgbClr val="FF0000"/>
                          </a:solidFill>
                        </a:rPr>
                        <a:t>halogenados</a:t>
                      </a:r>
                      <a:endParaRPr lang="pt-BR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dirty="0" smtClean="0"/>
                        <a:t>Ajustável</a:t>
                      </a:r>
                      <a:r>
                        <a:rPr lang="pt-BR" baseline="0" dirty="0" smtClean="0"/>
                        <a:t> a qualquer espécie</a:t>
                      </a: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Compostos de nitrogênio e fósforo</a:t>
                      </a:r>
                    </a:p>
                    <a:p>
                      <a:r>
                        <a:rPr lang="pt-BR" baseline="0" dirty="0" smtClean="0"/>
                        <a:t>Compostos contendo halogênios, enxofre ou nitrogênio</a:t>
                      </a:r>
                    </a:p>
                    <a:p>
                      <a:endParaRPr lang="pt-BR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Compostos ionizáveis pela radiação UV</a:t>
                      </a:r>
                    </a:p>
                    <a:p>
                      <a:r>
                        <a:rPr lang="pt-BR" baseline="0" dirty="0" smtClean="0"/>
                        <a:t>Compostos Orgânicos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0,2 </a:t>
                      </a:r>
                      <a:r>
                        <a:rPr lang="pt-BR" dirty="0" err="1" smtClean="0">
                          <a:solidFill>
                            <a:srgbClr val="FF0000"/>
                          </a:solidFill>
                        </a:rPr>
                        <a:t>pg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s</a:t>
                      </a:r>
                      <a:r>
                        <a:rPr lang="pt-BR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  <a:p>
                      <a:r>
                        <a:rPr lang="pt-BR" baseline="0" dirty="0" smtClean="0"/>
                        <a:t>500 </a:t>
                      </a:r>
                      <a:r>
                        <a:rPr lang="pt-BR" baseline="0" dirty="0" err="1" smtClean="0"/>
                        <a:t>pg</a:t>
                      </a:r>
                      <a:r>
                        <a:rPr lang="pt-BR" baseline="0" dirty="0" smtClean="0"/>
                        <a:t> mL </a:t>
                      </a:r>
                      <a:r>
                        <a:rPr lang="pt-BR" baseline="30000" dirty="0" smtClean="0"/>
                        <a:t>-1</a:t>
                      </a: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pt-BR" baseline="0" dirty="0" err="1" smtClean="0">
                          <a:solidFill>
                            <a:srgbClr val="FF0000"/>
                          </a:solidFill>
                        </a:rPr>
                        <a:t>fg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s</a:t>
                      </a:r>
                      <a:r>
                        <a:rPr lang="pt-BR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  <a:p>
                      <a:r>
                        <a:rPr lang="pt-BR" baseline="0" dirty="0" smtClean="0"/>
                        <a:t>0,25-100 </a:t>
                      </a:r>
                      <a:r>
                        <a:rPr lang="pt-BR" baseline="0" dirty="0" err="1" smtClean="0"/>
                        <a:t>pg</a:t>
                      </a:r>
                      <a:endParaRPr lang="pt-BR" baseline="0" dirty="0" smtClean="0"/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0,1 </a:t>
                      </a:r>
                      <a:r>
                        <a:rPr lang="pt-BR" baseline="0" dirty="0" err="1" smtClean="0">
                          <a:solidFill>
                            <a:srgbClr val="FF0000"/>
                          </a:solidFill>
                        </a:rPr>
                        <a:t>pg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s</a:t>
                      </a:r>
                      <a:r>
                        <a:rPr lang="pt-BR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(P)</a:t>
                      </a: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1pg s</a:t>
                      </a:r>
                      <a:r>
                        <a:rPr lang="pt-BR" baseline="30000" dirty="0" smtClean="0">
                          <a:solidFill>
                            <a:srgbClr val="FF0000"/>
                          </a:solidFill>
                        </a:rPr>
                        <a:t>-1 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(N)</a:t>
                      </a:r>
                    </a:p>
                    <a:p>
                      <a:r>
                        <a:rPr lang="pt-BR" baseline="0" dirty="0" smtClean="0"/>
                        <a:t>0,5 </a:t>
                      </a:r>
                      <a:r>
                        <a:rPr lang="pt-BR" baseline="0" dirty="0" err="1" smtClean="0"/>
                        <a:t>pg</a:t>
                      </a:r>
                      <a:r>
                        <a:rPr lang="pt-BR" baseline="0" dirty="0" smtClean="0"/>
                        <a:t> s</a:t>
                      </a:r>
                      <a:r>
                        <a:rPr lang="pt-BR" baseline="30000" dirty="0" smtClean="0"/>
                        <a:t>-1 </a:t>
                      </a:r>
                      <a:r>
                        <a:rPr lang="pt-BR" baseline="0" dirty="0" smtClean="0"/>
                        <a:t>Cl</a:t>
                      </a:r>
                    </a:p>
                    <a:p>
                      <a:r>
                        <a:rPr lang="pt-BR" baseline="0" dirty="0" smtClean="0"/>
                        <a:t>2 </a:t>
                      </a:r>
                      <a:r>
                        <a:rPr lang="pt-BR" baseline="0" dirty="0" err="1" smtClean="0"/>
                        <a:t>pg</a:t>
                      </a:r>
                      <a:r>
                        <a:rPr lang="pt-BR" baseline="0" dirty="0" smtClean="0"/>
                        <a:t> s</a:t>
                      </a:r>
                      <a:r>
                        <a:rPr lang="pt-BR" baseline="30000" dirty="0" smtClean="0"/>
                        <a:t>-1</a:t>
                      </a:r>
                      <a:r>
                        <a:rPr lang="pt-BR" baseline="0" dirty="0" smtClean="0"/>
                        <a:t> S</a:t>
                      </a:r>
                    </a:p>
                    <a:p>
                      <a:r>
                        <a:rPr lang="pt-BR" baseline="0" dirty="0" smtClean="0"/>
                        <a:t>4 </a:t>
                      </a:r>
                      <a:r>
                        <a:rPr lang="pt-BR" baseline="0" dirty="0" err="1" smtClean="0"/>
                        <a:t>pg</a:t>
                      </a:r>
                      <a:r>
                        <a:rPr lang="pt-BR" baseline="0" dirty="0" smtClean="0"/>
                        <a:t> s</a:t>
                      </a:r>
                      <a:r>
                        <a:rPr lang="pt-BR" baseline="30000" dirty="0" smtClean="0"/>
                        <a:t>-1</a:t>
                      </a:r>
                      <a:r>
                        <a:rPr lang="pt-BR" baseline="0" dirty="0" smtClean="0"/>
                        <a:t> N</a:t>
                      </a:r>
                    </a:p>
                    <a:p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pt-BR" baseline="0" dirty="0" err="1" smtClean="0">
                          <a:solidFill>
                            <a:srgbClr val="FF0000"/>
                          </a:solidFill>
                        </a:rPr>
                        <a:t>pg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s</a:t>
                      </a:r>
                      <a:r>
                        <a:rPr lang="pt-BR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C</a:t>
                      </a:r>
                    </a:p>
                    <a:p>
                      <a:endParaRPr lang="pt-BR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baseline="0" dirty="0" smtClean="0"/>
                        <a:t>0,2 – 40 </a:t>
                      </a:r>
                      <a:r>
                        <a:rPr lang="pt-BR" baseline="0" dirty="0" err="1" smtClean="0"/>
                        <a:t>ng</a:t>
                      </a:r>
                      <a:endParaRPr lang="pt-BR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Desempenho de detectores para CLAE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944216"/>
                <a:gridCol w="169736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Detector</a:t>
                      </a:r>
                      <a:r>
                        <a:rPr lang="pt-BR" baseline="0" dirty="0" smtClean="0"/>
                        <a:t> para CLAE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Disponível comercialmente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LD em Massa (típico)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 Linear (décadas)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Absorbância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10pg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3-4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Fluorescência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</a:t>
                      </a:r>
                      <a:r>
                        <a:rPr lang="pt-BR" dirty="0" err="1" smtClean="0"/>
                        <a:t>fg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Eletroquímico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4-5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Índice de refração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err="1" smtClean="0"/>
                        <a:t>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Condutividade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</a:t>
                      </a:r>
                      <a:r>
                        <a:rPr lang="pt-BR" dirty="0" err="1" smtClean="0"/>
                        <a:t>pg</a:t>
                      </a:r>
                      <a:r>
                        <a:rPr lang="pt-BR" dirty="0" smtClean="0"/>
                        <a:t> – 1 </a:t>
                      </a:r>
                      <a:r>
                        <a:rPr lang="pt-BR" dirty="0" err="1" smtClean="0"/>
                        <a:t>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Espectrometria de massas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&lt;1 </a:t>
                      </a:r>
                      <a:r>
                        <a:rPr lang="pt-BR" dirty="0" err="1" smtClean="0"/>
                        <a:t>pg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FTIR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smtClean="0">
                          <a:sym typeface="Symbol"/>
                        </a:rPr>
                        <a:t></a:t>
                      </a:r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Espalhamento</a:t>
                      </a:r>
                      <a:r>
                        <a:rPr lang="pt-BR" baseline="0" dirty="0" smtClean="0"/>
                        <a:t> de luz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smtClean="0">
                          <a:sym typeface="Symbol"/>
                        </a:rPr>
                        <a:t>g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 óptica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err="1" smtClean="0"/>
                        <a:t>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Seletivo a elementos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err="1" smtClean="0"/>
                        <a:t>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4-5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Fotoionização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&lt;1 </a:t>
                      </a:r>
                      <a:r>
                        <a:rPr lang="pt-BR" dirty="0" err="1" smtClean="0"/>
                        <a:t>pg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Aplicações típicas da Cromatografia por Partição de Alta Eficiência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Misturas típicas separadas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Farmacêutico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Antibióticos,</a:t>
                      </a:r>
                      <a:r>
                        <a:rPr lang="pt-BR" baseline="0" dirty="0" smtClean="0"/>
                        <a:t> sedativos, </a:t>
                      </a:r>
                      <a:r>
                        <a:rPr lang="pt-BR" baseline="0" dirty="0" err="1" smtClean="0"/>
                        <a:t>esteróides</a:t>
                      </a:r>
                      <a:r>
                        <a:rPr lang="pt-BR" baseline="0" dirty="0" smtClean="0"/>
                        <a:t>, analgésicos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Bioquímico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Aminoácidos, proteínas, carboidratos,</a:t>
                      </a:r>
                      <a:r>
                        <a:rPr lang="pt-BR" baseline="0" dirty="0" smtClean="0"/>
                        <a:t> lipídeos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Produtos alimentícios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Adoçantes</a:t>
                      </a:r>
                      <a:r>
                        <a:rPr lang="pt-BR" baseline="0" dirty="0" smtClean="0"/>
                        <a:t> artificiais, antioxidantes, </a:t>
                      </a:r>
                      <a:r>
                        <a:rPr lang="pt-BR" baseline="0" dirty="0" err="1" smtClean="0"/>
                        <a:t>aflotoxinas</a:t>
                      </a:r>
                      <a:r>
                        <a:rPr lang="pt-BR" baseline="0" dirty="0" smtClean="0"/>
                        <a:t>, aditivos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Industrial</a:t>
                      </a:r>
                      <a:r>
                        <a:rPr lang="pt-BR" baseline="0" dirty="0" smtClean="0"/>
                        <a:t> químico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Aromáticos</a:t>
                      </a:r>
                      <a:r>
                        <a:rPr lang="pt-BR" baseline="0" dirty="0" smtClean="0"/>
                        <a:t> condensados, </a:t>
                      </a:r>
                      <a:r>
                        <a:rPr lang="pt-BR" baseline="0" dirty="0" err="1" smtClean="0"/>
                        <a:t>tensoativos</a:t>
                      </a:r>
                      <a:r>
                        <a:rPr lang="pt-BR" baseline="0" dirty="0" smtClean="0"/>
                        <a:t>, propelentes, corantes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Poluentes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Pesticidas, herbicidas, fenóis, </a:t>
                      </a:r>
                      <a:r>
                        <a:rPr lang="pt-BR" dirty="0" err="1" smtClean="0"/>
                        <a:t>bifenilas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policloradas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PCBs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Químico forense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Drogas, venenos, álcool</a:t>
                      </a:r>
                      <a:r>
                        <a:rPr lang="pt-BR" baseline="0" dirty="0" smtClean="0"/>
                        <a:t> no sangue, narcóticos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Médico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Ácidos </a:t>
                      </a:r>
                      <a:r>
                        <a:rPr lang="pt-BR" dirty="0" err="1" smtClean="0"/>
                        <a:t>bílicos</a:t>
                      </a:r>
                      <a:r>
                        <a:rPr lang="pt-BR" dirty="0" smtClean="0"/>
                        <a:t>, metabólitos de</a:t>
                      </a:r>
                      <a:r>
                        <a:rPr lang="pt-BR" baseline="0" dirty="0" smtClean="0"/>
                        <a:t> drogas, extratos de urina, estrógenos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32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AutoShape 7"/>
          <p:cNvSpPr>
            <a:spLocks noChangeAspect="1" noChangeArrowheads="1"/>
          </p:cNvSpPr>
          <p:nvPr/>
        </p:nvSpPr>
        <p:spPr bwMode="auto">
          <a:xfrm>
            <a:off x="213427" y="2233560"/>
            <a:ext cx="87487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324677" y="2955872"/>
            <a:ext cx="64739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324677" y="2955872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731745" y="4322194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31745" y="4320881"/>
            <a:ext cx="0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917608" y="4322194"/>
            <a:ext cx="0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3183950" y="4335552"/>
            <a:ext cx="264982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3183950" y="4342405"/>
            <a:ext cx="0" cy="5882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442423" y="2469097"/>
            <a:ext cx="0" cy="236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7174269" y="4264121"/>
            <a:ext cx="12429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833777" y="4335552"/>
            <a:ext cx="0" cy="5950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8417188" y="4264241"/>
            <a:ext cx="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7174269" y="4265607"/>
            <a:ext cx="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1324677" y="382258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7798578" y="2955872"/>
            <a:ext cx="0" cy="1308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66062" y="3255445"/>
            <a:ext cx="2138153" cy="620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ea typeface="Batang" pitchFamily="18" charset="-127"/>
              </a:rPr>
              <a:t>Métodos </a:t>
            </a:r>
            <a:r>
              <a:rPr lang="pt-BR" altLang="ko-KR" b="1" dirty="0">
                <a:ea typeface="Batang" pitchFamily="18" charset="-127"/>
              </a:rPr>
              <a:t>Eletroanalíticos</a:t>
            </a:r>
            <a:endParaRPr lang="pt-BR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361903" y="3255445"/>
            <a:ext cx="2161039" cy="62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solidFill>
                  <a:srgbClr val="000000"/>
                </a:solidFill>
                <a:ea typeface="Batang" pitchFamily="18" charset="-127"/>
              </a:rPr>
              <a:t>Métodos </a:t>
            </a:r>
            <a:r>
              <a:rPr lang="pt-BR" altLang="ko-KR" b="1" dirty="0">
                <a:solidFill>
                  <a:srgbClr val="000000"/>
                </a:solidFill>
                <a:ea typeface="Batang" pitchFamily="18" charset="-127"/>
              </a:rPr>
              <a:t>Espectrométricos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692616" y="3255445"/>
            <a:ext cx="2223769" cy="620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b="1" dirty="0" smtClean="0">
                <a:solidFill>
                  <a:srgbClr val="000000"/>
                </a:solidFill>
                <a:ea typeface="Batang" pitchFamily="18" charset="-127"/>
              </a:rPr>
              <a:t>Métodos </a:t>
            </a:r>
            <a:r>
              <a:rPr lang="pt-BR" altLang="ko-KR" b="1" dirty="0">
                <a:solidFill>
                  <a:srgbClr val="000000"/>
                </a:solidFill>
                <a:ea typeface="Batang" pitchFamily="18" charset="-127"/>
              </a:rPr>
              <a:t>Cromatográficos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794801" y="4485366"/>
            <a:ext cx="1121584" cy="405033"/>
          </a:xfrm>
          <a:prstGeom prst="rect">
            <a:avLst/>
          </a:prstGeom>
          <a:solidFill>
            <a:srgbClr val="CCD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Cromatografia Líquida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692616" y="4485366"/>
            <a:ext cx="1044525" cy="405033"/>
          </a:xfrm>
          <a:prstGeom prst="rect">
            <a:avLst/>
          </a:prstGeom>
          <a:solidFill>
            <a:srgbClr val="CCD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Cromatografia Gasosa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856685" y="4740044"/>
            <a:ext cx="1171475" cy="574310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Infravermelho</a:t>
            </a:r>
          </a:p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e</a:t>
            </a:r>
          </a:p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RMN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191073" y="4740044"/>
            <a:ext cx="1307663" cy="574310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Absorção </a:t>
            </a:r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Atômica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ea typeface="Batang" pitchFamily="18" charset="-127"/>
              </a:rPr>
              <a:t>e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ea typeface="Batang" pitchFamily="18" charset="-127"/>
              </a:rPr>
              <a:t>Emissão Atômica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686907" y="4942385"/>
            <a:ext cx="995362" cy="235756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ea typeface="Batang" pitchFamily="18" charset="-127"/>
              </a:rPr>
              <a:t>UV-Visível</a:t>
            </a:r>
            <a:endParaRPr lang="pt-BR" sz="1100">
              <a:solidFill>
                <a:srgbClr val="000000"/>
              </a:solidFill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1364754" y="4504288"/>
            <a:ext cx="1039462" cy="235756"/>
          </a:xfrm>
          <a:prstGeom prst="rect">
            <a:avLst/>
          </a:prstGeom>
          <a:solidFill>
            <a:srgbClr val="CABF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 err="1">
                <a:solidFill>
                  <a:srgbClr val="000000"/>
                </a:solidFill>
                <a:ea typeface="Batang" pitchFamily="18" charset="-127"/>
              </a:rPr>
              <a:t>Condutimetria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213427" y="4497382"/>
            <a:ext cx="1106097" cy="235756"/>
          </a:xfrm>
          <a:prstGeom prst="rect">
            <a:avLst/>
          </a:prstGeom>
          <a:solidFill>
            <a:srgbClr val="CABF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 err="1">
                <a:solidFill>
                  <a:srgbClr val="000000"/>
                </a:solidFill>
                <a:ea typeface="Batang" pitchFamily="18" charset="-127"/>
              </a:rPr>
              <a:t>Potenciometria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078894" y="1848620"/>
            <a:ext cx="2717278" cy="6204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ea typeface="Batang" pitchFamily="18" charset="-127"/>
              </a:rPr>
              <a:t>Classificação das Técnicas de Análise</a:t>
            </a:r>
            <a:endParaRPr lang="pt-BR" altLang="ko-KR" b="1" dirty="0">
              <a:ea typeface="Batang" pitchFamily="18" charset="-127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3735219" y="4334497"/>
            <a:ext cx="244627" cy="2341252"/>
          </a:xfrm>
          <a:prstGeom prst="rightBrace">
            <a:avLst>
              <a:gd name="adj1" fmla="val 41916"/>
              <a:gd name="adj2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05977" y="5689694"/>
            <a:ext cx="27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Espectroscopia</a:t>
            </a:r>
            <a:r>
              <a:rPr lang="en-US" b="1" dirty="0" smtClean="0"/>
              <a:t> Molecular</a:t>
            </a:r>
            <a:endParaRPr lang="en-US" b="1" dirty="0"/>
          </a:p>
        </p:txBody>
      </p:sp>
      <p:sp>
        <p:nvSpPr>
          <p:cNvPr id="33" name="Down Arrow 32"/>
          <p:cNvSpPr/>
          <p:nvPr/>
        </p:nvSpPr>
        <p:spPr>
          <a:xfrm>
            <a:off x="5625843" y="5432295"/>
            <a:ext cx="449402" cy="7532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14786" y="615091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Espectroscopia</a:t>
            </a:r>
            <a:r>
              <a:rPr lang="en-US" b="1" dirty="0" smtClean="0"/>
              <a:t> </a:t>
            </a:r>
            <a:r>
              <a:rPr lang="en-US" b="1" dirty="0" err="1" smtClean="0"/>
              <a:t>Atômica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TÉCNICAS DE ANÁLISE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TIPOS DE SEPARAÇÃO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8128" y="5095971"/>
            <a:ext cx="3605864" cy="1552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O soluto é retido pela superfície da fase estacionária através de interações químicas ou físicas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7437" y="5061482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dirty="0" smtClean="0"/>
              <a:t>O </a:t>
            </a:r>
            <a:r>
              <a:rPr lang="pt-BR" sz="2000" dirty="0"/>
              <a:t>soluto se dissolve na parte líquida que envolve a superfície do suporte </a:t>
            </a:r>
            <a:r>
              <a:rPr lang="pt-BR" sz="2000" dirty="0" smtClean="0"/>
              <a:t>sólido</a:t>
            </a:r>
            <a:endParaRPr lang="pt-BR" sz="2000" dirty="0"/>
          </a:p>
        </p:txBody>
      </p:sp>
      <p:pic>
        <p:nvPicPr>
          <p:cNvPr id="3" name="Picture 2" descr="IMG_49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79" b="10794"/>
          <a:stretch/>
        </p:blipFill>
        <p:spPr>
          <a:xfrm>
            <a:off x="674146" y="2304947"/>
            <a:ext cx="3020053" cy="2701547"/>
          </a:xfrm>
          <a:prstGeom prst="rect">
            <a:avLst/>
          </a:prstGeom>
        </p:spPr>
      </p:pic>
      <p:pic>
        <p:nvPicPr>
          <p:cNvPr id="7" name="Picture 6" descr="IMG_49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5" t="22207" b="18407"/>
          <a:stretch/>
        </p:blipFill>
        <p:spPr>
          <a:xfrm>
            <a:off x="4246873" y="2419308"/>
            <a:ext cx="4346632" cy="2446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190" y="1787507"/>
            <a:ext cx="197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ADSORÇÃO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14173" y="1781727"/>
            <a:ext cx="175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PARTIÇÃO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TIPOS DE SEPARAÇÃO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1753" y="3439835"/>
            <a:ext cx="3068851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400" dirty="0" smtClean="0"/>
              <a:t>O </a:t>
            </a:r>
            <a:r>
              <a:rPr lang="pt-BR" sz="2400" dirty="0"/>
              <a:t>íon da amostra se liga à carga fixa (grupo funcional) da fase </a:t>
            </a:r>
            <a:r>
              <a:rPr lang="pt-BR" sz="2400" dirty="0" smtClean="0"/>
              <a:t>estacionária</a:t>
            </a:r>
            <a:endParaRPr lang="pt-BR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7027" y="2216647"/>
            <a:ext cx="5471506" cy="4245709"/>
            <a:chOff x="0" y="1054100"/>
            <a:chExt cx="5471506" cy="4245709"/>
          </a:xfrm>
        </p:grpSpPr>
        <p:pic>
          <p:nvPicPr>
            <p:cNvPr id="6" name="Picture 5" descr="IMG_497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0163" b="10172"/>
            <a:stretch/>
          </p:blipFill>
          <p:spPr>
            <a:xfrm>
              <a:off x="0" y="1054100"/>
              <a:ext cx="5471506" cy="424570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68574" y="3026222"/>
              <a:ext cx="1802932" cy="1034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9975" y="1709107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TROCA IÔNICA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634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TIPOS DE SEPARAÇÃO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6498" y="2652012"/>
            <a:ext cx="3097319" cy="328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300" dirty="0" smtClean="0"/>
              <a:t>Separação </a:t>
            </a:r>
            <a:r>
              <a:rPr lang="pt-BR" sz="2300" dirty="0"/>
              <a:t>das moléculas pelo tamanho, com os solutos maiores passando com maior velocidade pela coluna. Não há interação entre a fase móvel e a fase </a:t>
            </a:r>
            <a:r>
              <a:rPr lang="pt-BR" sz="2300" dirty="0" smtClean="0"/>
              <a:t>estacionária</a:t>
            </a:r>
            <a:endParaRPr lang="pt-BR" sz="23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2027" y="2260012"/>
            <a:ext cx="5502861" cy="3919977"/>
            <a:chOff x="116603" y="2148147"/>
            <a:chExt cx="5502861" cy="3919977"/>
          </a:xfrm>
        </p:grpSpPr>
        <p:sp>
          <p:nvSpPr>
            <p:cNvPr id="5" name="Rectangle 4"/>
            <p:cNvSpPr/>
            <p:nvPr/>
          </p:nvSpPr>
          <p:spPr>
            <a:xfrm>
              <a:off x="116603" y="2148147"/>
              <a:ext cx="1802932" cy="39199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MG_497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024" t="7224" b="9841"/>
            <a:stretch/>
          </p:blipFill>
          <p:spPr>
            <a:xfrm>
              <a:off x="1872501" y="2148147"/>
              <a:ext cx="3746963" cy="3919977"/>
            </a:xfrm>
            <a:prstGeom prst="rect">
              <a:avLst/>
            </a:prstGeom>
          </p:spPr>
        </p:pic>
        <p:pic>
          <p:nvPicPr>
            <p:cNvPr id="8" name="Picture 7" descr="IMG_497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120" t="42057" r="40163" b="37043"/>
            <a:stretch/>
          </p:blipFill>
          <p:spPr>
            <a:xfrm>
              <a:off x="116603" y="3888618"/>
              <a:ext cx="1802932" cy="98783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66091" y="1719837"/>
            <a:ext cx="406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EXCLUSÃO MOLECULAR</a:t>
            </a:r>
            <a:r>
              <a:rPr lang="en-US" sz="2800" baseline="30000" dirty="0" smtClean="0"/>
              <a:t>*</a:t>
            </a:r>
            <a:endParaRPr lang="en-US" sz="28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128891" y="6304540"/>
            <a:ext cx="7734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aseline="30000" dirty="0" smtClean="0"/>
              <a:t>*</a:t>
            </a:r>
            <a:r>
              <a:rPr lang="pt-BR" sz="1600" dirty="0" smtClean="0"/>
              <a:t>Exclusão </a:t>
            </a:r>
            <a:r>
              <a:rPr lang="pt-BR" sz="1600" dirty="0"/>
              <a:t>por tamanho ou filtração em gel ou permeação em </a:t>
            </a:r>
            <a:r>
              <a:rPr lang="pt-BR" sz="1600" dirty="0" smtClean="0"/>
              <a:t>gel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11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TIPOS DE SEPARAÇÃO</a:t>
            </a:r>
          </a:p>
        </p:txBody>
      </p:sp>
      <p:pic>
        <p:nvPicPr>
          <p:cNvPr id="2" name="Picture 1" descr="IMG_49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59" y="2681265"/>
            <a:ext cx="5486080" cy="2979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6495" y="1709107"/>
            <a:ext cx="189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AFINIDADE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34463" y="2383346"/>
            <a:ext cx="3043943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Tipo</a:t>
            </a:r>
            <a:r>
              <a:rPr lang="en-US" sz="2300" dirty="0" smtClean="0"/>
              <a:t> </a:t>
            </a:r>
            <a:r>
              <a:rPr lang="en-US" sz="2300" dirty="0" err="1" smtClean="0"/>
              <a:t>mais</a:t>
            </a:r>
            <a:r>
              <a:rPr lang="en-US" sz="2300" dirty="0" smtClean="0"/>
              <a:t> </a:t>
            </a:r>
            <a:r>
              <a:rPr lang="en-US" sz="2300" dirty="0" err="1" smtClean="0"/>
              <a:t>seletivo</a:t>
            </a:r>
            <a:r>
              <a:rPr lang="en-US" sz="2300" dirty="0" smtClean="0"/>
              <a:t> de </a:t>
            </a:r>
            <a:r>
              <a:rPr lang="en-US" sz="2300" dirty="0" err="1" smtClean="0"/>
              <a:t>cromatografia</a:t>
            </a:r>
            <a:r>
              <a:rPr lang="en-US" sz="2300" dirty="0" smtClean="0"/>
              <a:t>. Se </a:t>
            </a:r>
            <a:r>
              <a:rPr lang="en-US" sz="2300" dirty="0" err="1" smtClean="0"/>
              <a:t>baseia</a:t>
            </a:r>
            <a:r>
              <a:rPr lang="en-US" sz="2300" dirty="0" smtClean="0"/>
              <a:t> </a:t>
            </a:r>
            <a:r>
              <a:rPr lang="en-US" sz="2300" dirty="0" err="1" smtClean="0"/>
              <a:t>nas</a:t>
            </a:r>
            <a:r>
              <a:rPr lang="en-US" sz="2300" dirty="0" smtClean="0"/>
              <a:t> </a:t>
            </a:r>
            <a:r>
              <a:rPr lang="en-US" sz="2300" dirty="0" err="1" smtClean="0"/>
              <a:t>interações</a:t>
            </a:r>
            <a:r>
              <a:rPr lang="en-US" sz="2300" dirty="0" smtClean="0"/>
              <a:t> </a:t>
            </a:r>
            <a:r>
              <a:rPr lang="en-US" sz="2300" dirty="0" err="1" smtClean="0"/>
              <a:t>específicas</a:t>
            </a:r>
            <a:r>
              <a:rPr lang="en-US" sz="2300" dirty="0" smtClean="0"/>
              <a:t> entre um </a:t>
            </a:r>
            <a:r>
              <a:rPr lang="en-US" sz="2300" dirty="0" err="1" smtClean="0"/>
              <a:t>tipo</a:t>
            </a:r>
            <a:r>
              <a:rPr lang="en-US" sz="2300" dirty="0" smtClean="0"/>
              <a:t> de </a:t>
            </a:r>
            <a:r>
              <a:rPr lang="en-US" sz="2300" dirty="0" err="1" smtClean="0"/>
              <a:t>molécula</a:t>
            </a:r>
            <a:r>
              <a:rPr lang="en-US" sz="2300" dirty="0" smtClean="0"/>
              <a:t> do </a:t>
            </a:r>
            <a:r>
              <a:rPr lang="en-US" sz="2300" dirty="0" err="1" smtClean="0"/>
              <a:t>soluto</a:t>
            </a:r>
            <a:r>
              <a:rPr lang="en-US" sz="2300" dirty="0" smtClean="0"/>
              <a:t> e </a:t>
            </a: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segunda</a:t>
            </a:r>
            <a:r>
              <a:rPr lang="en-US" sz="2300" dirty="0" smtClean="0"/>
              <a:t> </a:t>
            </a:r>
            <a:r>
              <a:rPr lang="en-US" sz="2300" dirty="0" err="1" smtClean="0"/>
              <a:t>molécula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se </a:t>
            </a:r>
            <a:r>
              <a:rPr lang="en-US" sz="2300" dirty="0" err="1" smtClean="0"/>
              <a:t>encontra</a:t>
            </a:r>
            <a:r>
              <a:rPr lang="en-US" sz="2300" dirty="0" smtClean="0"/>
              <a:t> </a:t>
            </a:r>
            <a:r>
              <a:rPr lang="en-US" sz="2300" dirty="0" err="1" smtClean="0"/>
              <a:t>covalentemente</a:t>
            </a:r>
            <a:r>
              <a:rPr lang="en-US" sz="2300" dirty="0" smtClean="0"/>
              <a:t> </a:t>
            </a:r>
            <a:r>
              <a:rPr lang="en-US" sz="2300" dirty="0" err="1" smtClean="0"/>
              <a:t>ligada</a:t>
            </a:r>
            <a:r>
              <a:rPr lang="en-US" sz="2300" dirty="0" smtClean="0"/>
              <a:t> </a:t>
            </a:r>
            <a:r>
              <a:rPr lang="en-US" sz="2300" dirty="0" err="1" smtClean="0"/>
              <a:t>à</a:t>
            </a:r>
            <a:r>
              <a:rPr lang="en-US" sz="2300" dirty="0" smtClean="0"/>
              <a:t> </a:t>
            </a:r>
            <a:r>
              <a:rPr lang="en-US" sz="2300" dirty="0" err="1" smtClean="0"/>
              <a:t>fase</a:t>
            </a:r>
            <a:r>
              <a:rPr lang="en-US" sz="2300" dirty="0" smtClean="0"/>
              <a:t> </a:t>
            </a:r>
            <a:r>
              <a:rPr lang="en-US" sz="2300" dirty="0" err="1" smtClean="0"/>
              <a:t>estacionária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Classificação dos métodos cromatográficos em coluna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313" y="1173163"/>
          <a:ext cx="8643999" cy="528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78"/>
                <a:gridCol w="1966482"/>
                <a:gridCol w="2917339"/>
                <a:gridCol w="2161000"/>
              </a:tblGrid>
              <a:tr h="4860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Classificação geral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Método específico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Fase estacionária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Tipo de equilíbrio</a:t>
                      </a:r>
                      <a:endParaRPr lang="pt-BR" sz="1400" dirty="0"/>
                    </a:p>
                  </a:txBody>
                  <a:tcPr/>
                </a:tc>
              </a:tr>
              <a:tr h="88627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Cromatografia</a:t>
                      </a:r>
                      <a:r>
                        <a:rPr lang="pt-BR" sz="1400" baseline="0" dirty="0" smtClean="0"/>
                        <a:t> Gasosa (CG)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Gás-líquido</a:t>
                      </a:r>
                      <a:r>
                        <a:rPr lang="pt-BR" sz="1400" baseline="0" dirty="0" smtClean="0"/>
                        <a:t> (CGL)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Gás-sólido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Líquido</a:t>
                      </a:r>
                      <a:r>
                        <a:rPr lang="pt-BR" sz="1400" baseline="0" dirty="0" smtClean="0"/>
                        <a:t> adsorvido ou ligado à superfície de um sólido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Sólido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Partição entre o gás e o</a:t>
                      </a:r>
                      <a:r>
                        <a:rPr lang="pt-BR" sz="1400" baseline="0" dirty="0" smtClean="0"/>
                        <a:t> líquido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Adsorção</a:t>
                      </a:r>
                      <a:endParaRPr lang="pt-BR" sz="1400" dirty="0"/>
                    </a:p>
                  </a:txBody>
                  <a:tcPr/>
                </a:tc>
              </a:tr>
              <a:tr h="26874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Cromatografia Liquida (CL)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Líquido-líquido ou partição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Líquido-sólido ou adsorção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Troca</a:t>
                      </a:r>
                      <a:r>
                        <a:rPr lang="pt-BR" sz="1400" baseline="0" dirty="0" smtClean="0"/>
                        <a:t> iônica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Exclusão por tamanho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Afinidade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Líquido adsorvido ou ligado à superfície de um sólido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Sólido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Resina trocadora</a:t>
                      </a:r>
                      <a:r>
                        <a:rPr lang="pt-BR" sz="1400" baseline="0" dirty="0" smtClean="0"/>
                        <a:t> de íons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Líquido nos interstícios de um sólido polimérico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aseline="0" dirty="0" smtClean="0"/>
                        <a:t>Líquido específico para determinado grupo ligado a uma superfície sólida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Partição entre líquidos imiscíveis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Adsorção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Troca iônica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Partição/Penetração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/>
                        <a:t>Partição</a:t>
                      </a:r>
                      <a:r>
                        <a:rPr lang="pt-BR" sz="1400" baseline="0" dirty="0" smtClean="0"/>
                        <a:t> entre líquido superficial e o líquido móvel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</a:tr>
              <a:tr h="119622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Cromatografia</a:t>
                      </a:r>
                      <a:r>
                        <a:rPr lang="pt-BR" sz="1400" baseline="0" dirty="0" smtClean="0"/>
                        <a:t> Supercrítica (CS) (fase móvel é um líquido supercrítico)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Espécies orgânicas ligadas a uma superfície sólida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Partição entre o fluido</a:t>
                      </a:r>
                      <a:r>
                        <a:rPr lang="pt-BR" sz="1400" baseline="0" dirty="0" smtClean="0"/>
                        <a:t> supercrítico e a fase ligada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4387" t="41997" r="23257" b="17271"/>
          <a:stretch>
            <a:fillRect/>
          </a:stretch>
        </p:blipFill>
        <p:spPr>
          <a:xfrm>
            <a:off x="1996068" y="980909"/>
            <a:ext cx="5479470" cy="586593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0063" y="28993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Tipos de cromatografia líquida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VELOCIDADE DA FASE MÓVEL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957" y="1781725"/>
            <a:ext cx="639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VAZÃO VOLUMÉTRICA vs. VAZÃO LINEAR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30494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83015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3002186" y="917443"/>
            <a:ext cx="242995" cy="3284653"/>
          </a:xfrm>
          <a:prstGeom prst="rightBrace">
            <a:avLst>
              <a:gd name="adj1" fmla="val 3750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355020" y="1401263"/>
            <a:ext cx="242996" cy="2317015"/>
          </a:xfrm>
          <a:prstGeom prst="rightBrace">
            <a:avLst>
              <a:gd name="adj1" fmla="val 3750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19856" y="2885109"/>
            <a:ext cx="0" cy="62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0500" y="2885109"/>
            <a:ext cx="0" cy="62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1357" y="3489635"/>
            <a:ext cx="32846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Volume de </a:t>
            </a:r>
            <a:r>
              <a:rPr lang="en-US" sz="2300" dirty="0" err="1" smtClean="0"/>
              <a:t>solvente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percorre</a:t>
            </a:r>
            <a:r>
              <a:rPr lang="en-US" sz="2300" dirty="0" smtClean="0"/>
              <a:t> a </a:t>
            </a:r>
            <a:r>
              <a:rPr lang="en-US" sz="2300" dirty="0" err="1" smtClean="0"/>
              <a:t>coluna</a:t>
            </a:r>
            <a:r>
              <a:rPr lang="en-US" sz="2300" dirty="0" smtClean="0"/>
              <a:t> </a:t>
            </a:r>
            <a:r>
              <a:rPr lang="en-US" sz="2300" dirty="0" err="1" smtClean="0"/>
              <a:t>por</a:t>
            </a:r>
            <a:r>
              <a:rPr lang="en-US" sz="2300" dirty="0" smtClean="0"/>
              <a:t> </a:t>
            </a:r>
            <a:r>
              <a:rPr lang="en-US" sz="2300" dirty="0" err="1" smtClean="0"/>
              <a:t>unidade</a:t>
            </a:r>
            <a:r>
              <a:rPr lang="en-US" sz="2300" dirty="0" smtClean="0"/>
              <a:t> de tempo</a:t>
            </a:r>
          </a:p>
          <a:p>
            <a:pPr algn="ctr"/>
            <a:r>
              <a:rPr lang="en-US" sz="2300" dirty="0" smtClean="0"/>
              <a:t>(mL/min)</a:t>
            </a:r>
            <a:endParaRPr lang="en-US" sz="23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8853" y="3655860"/>
            <a:ext cx="2326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Distância</a:t>
            </a:r>
            <a:r>
              <a:rPr lang="en-US" sz="2300" dirty="0" smtClean="0"/>
              <a:t> </a:t>
            </a:r>
            <a:r>
              <a:rPr lang="en-US" sz="2300" dirty="0" err="1" smtClean="0"/>
              <a:t>percorrida</a:t>
            </a:r>
            <a:r>
              <a:rPr lang="en-US" sz="2300" dirty="0" smtClean="0"/>
              <a:t> </a:t>
            </a:r>
            <a:r>
              <a:rPr lang="en-US" sz="2300" dirty="0" err="1" smtClean="0"/>
              <a:t>pelo</a:t>
            </a:r>
            <a:r>
              <a:rPr lang="en-US" sz="2300" dirty="0" smtClean="0"/>
              <a:t> </a:t>
            </a:r>
            <a:r>
              <a:rPr lang="en-US" sz="2300" dirty="0" err="1" smtClean="0"/>
              <a:t>solvente</a:t>
            </a:r>
            <a:r>
              <a:rPr lang="en-US" sz="2300" dirty="0" smtClean="0"/>
              <a:t> </a:t>
            </a:r>
            <a:r>
              <a:rPr lang="en-US" sz="2300" dirty="0" err="1" smtClean="0"/>
              <a:t>por</a:t>
            </a:r>
            <a:r>
              <a:rPr lang="en-US" sz="2300" dirty="0" smtClean="0"/>
              <a:t> </a:t>
            </a:r>
            <a:r>
              <a:rPr lang="en-US" sz="2300" dirty="0" err="1" smtClean="0"/>
              <a:t>unidade</a:t>
            </a:r>
            <a:r>
              <a:rPr lang="en-US" sz="2300" dirty="0" smtClean="0"/>
              <a:t> de tempo</a:t>
            </a:r>
          </a:p>
          <a:p>
            <a:pPr algn="ctr"/>
            <a:r>
              <a:rPr lang="en-US" sz="2300" dirty="0" smtClean="0"/>
              <a:t>(cm/min)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VELOCIDADE DA FASE MÓVEL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957" y="1781725"/>
            <a:ext cx="639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VAZÃO VOLUMÉTRICA vs. VAZÃO LINEAR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30494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83015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959" y="2454798"/>
            <a:ext cx="643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Exemplo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400" dirty="0" err="1" smtClean="0"/>
              <a:t>Experimento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cromatografia</a:t>
            </a:r>
            <a:r>
              <a:rPr lang="en-US" sz="2400" dirty="0" smtClean="0"/>
              <a:t> </a:t>
            </a:r>
            <a:r>
              <a:rPr lang="en-US" sz="2400" dirty="0" err="1" smtClean="0"/>
              <a:t>líquida</a:t>
            </a:r>
            <a:endParaRPr lang="en-US" sz="2400" dirty="0"/>
          </a:p>
        </p:txBody>
      </p:sp>
      <p:sp>
        <p:nvSpPr>
          <p:cNvPr id="2" name="Can 1"/>
          <p:cNvSpPr/>
          <p:nvPr/>
        </p:nvSpPr>
        <p:spPr>
          <a:xfrm>
            <a:off x="548719" y="4202216"/>
            <a:ext cx="1207180" cy="1818869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719" y="4327655"/>
            <a:ext cx="1207180" cy="1568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3957" y="3195244"/>
            <a:ext cx="309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(</a:t>
            </a:r>
            <a:r>
              <a:rPr lang="en-US" dirty="0" err="1" smtClean="0"/>
              <a:t>diâmetro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) = 0,6 cm </a:t>
            </a:r>
          </a:p>
          <a:p>
            <a:r>
              <a:rPr lang="en-US" dirty="0" smtClean="0"/>
              <a:t>r = 0,3 cm</a:t>
            </a:r>
            <a:endParaRPr lang="en-US" dirty="0"/>
          </a:p>
        </p:txBody>
      </p:sp>
      <p:cxnSp>
        <p:nvCxnSpPr>
          <p:cNvPr id="12" name="Straight Connector 11"/>
          <p:cNvCxnSpPr>
            <a:stCxn id="2" idx="1"/>
          </p:cNvCxnSpPr>
          <p:nvPr/>
        </p:nvCxnSpPr>
        <p:spPr>
          <a:xfrm flipV="1">
            <a:off x="1152309" y="3527979"/>
            <a:ext cx="7838" cy="6742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1152309" y="3518410"/>
            <a:ext cx="211648" cy="95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389" y="552631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coluna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94307" y="5014299"/>
            <a:ext cx="5962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 </a:t>
            </a:r>
            <a:r>
              <a:rPr lang="en-US" sz="2200" dirty="0" err="1"/>
              <a:t>f</a:t>
            </a:r>
            <a:r>
              <a:rPr lang="en-US" sz="2200" dirty="0" err="1" smtClean="0"/>
              <a:t>ase</a:t>
            </a:r>
            <a:r>
              <a:rPr lang="en-US" sz="2200" dirty="0" smtClean="0"/>
              <a:t> </a:t>
            </a:r>
            <a:r>
              <a:rPr lang="en-US" sz="2200" dirty="0" err="1" smtClean="0"/>
              <a:t>móvel</a:t>
            </a:r>
            <a:r>
              <a:rPr lang="en-US" sz="2200" dirty="0" smtClean="0"/>
              <a:t> </a:t>
            </a:r>
            <a:r>
              <a:rPr lang="en-US" sz="2200" dirty="0" err="1" smtClean="0"/>
              <a:t>ocupa</a:t>
            </a:r>
            <a:r>
              <a:rPr lang="en-US" sz="2200" dirty="0" smtClean="0"/>
              <a:t> 20% do volume da </a:t>
            </a:r>
            <a:r>
              <a:rPr lang="en-US" sz="2200" dirty="0" err="1" smtClean="0"/>
              <a:t>coluna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V = 0,0565 mL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4307" y="4072378"/>
            <a:ext cx="4637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Cada</a:t>
            </a:r>
            <a:r>
              <a:rPr lang="en-US" sz="2200" dirty="0" smtClean="0"/>
              <a:t> cm do </a:t>
            </a:r>
            <a:r>
              <a:rPr lang="en-US" sz="2200" dirty="0" err="1" smtClean="0"/>
              <a:t>comprimento</a:t>
            </a:r>
            <a:r>
              <a:rPr lang="en-US" sz="2200" dirty="0" smtClean="0"/>
              <a:t> da </a:t>
            </a:r>
            <a:r>
              <a:rPr lang="en-US" sz="2200" dirty="0" err="1" smtClean="0"/>
              <a:t>coluna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V = π x r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x 1 cm = 0,283 mL</a:t>
            </a:r>
          </a:p>
        </p:txBody>
      </p:sp>
    </p:spTree>
    <p:extLst>
      <p:ext uri="{BB962C8B-B14F-4D97-AF65-F5344CB8AC3E}">
        <p14:creationId xmlns:p14="http://schemas.microsoft.com/office/powerpoint/2010/main" xmlns="" val="22039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VELOCIDADE DA FASE MÓVEL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957" y="1781725"/>
            <a:ext cx="639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VAZÃO VOLUMÉTRICA vs. VAZÃO LINEAR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30494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83015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959" y="2454798"/>
            <a:ext cx="643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Exemplo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400" dirty="0" err="1" smtClean="0"/>
              <a:t>Experimento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cromatografia</a:t>
            </a:r>
            <a:r>
              <a:rPr lang="en-US" sz="2400" dirty="0" smtClean="0"/>
              <a:t> </a:t>
            </a:r>
            <a:r>
              <a:rPr lang="en-US" sz="2400" dirty="0" err="1" smtClean="0"/>
              <a:t>líquida</a:t>
            </a:r>
            <a:endParaRPr lang="en-US" sz="2400" dirty="0"/>
          </a:p>
        </p:txBody>
      </p:sp>
      <p:sp>
        <p:nvSpPr>
          <p:cNvPr id="2" name="Can 1"/>
          <p:cNvSpPr/>
          <p:nvPr/>
        </p:nvSpPr>
        <p:spPr>
          <a:xfrm>
            <a:off x="329227" y="4202216"/>
            <a:ext cx="1207180" cy="1818869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9227" y="4327655"/>
            <a:ext cx="1207180" cy="1568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4465" y="3195244"/>
            <a:ext cx="125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0,6 cm </a:t>
            </a:r>
          </a:p>
          <a:p>
            <a:r>
              <a:rPr lang="en-US" dirty="0" smtClean="0"/>
              <a:t>r = 0,3 cm</a:t>
            </a:r>
            <a:endParaRPr lang="en-US" dirty="0"/>
          </a:p>
        </p:txBody>
      </p:sp>
      <p:cxnSp>
        <p:nvCxnSpPr>
          <p:cNvPr id="12" name="Straight Connector 11"/>
          <p:cNvCxnSpPr>
            <a:stCxn id="2" idx="1"/>
          </p:cNvCxnSpPr>
          <p:nvPr/>
        </p:nvCxnSpPr>
        <p:spPr>
          <a:xfrm flipV="1">
            <a:off x="932817" y="3527979"/>
            <a:ext cx="7838" cy="6742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932817" y="3518410"/>
            <a:ext cx="211648" cy="95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897" y="552631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coluna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44653" y="3731494"/>
            <a:ext cx="59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Vazão</a:t>
            </a:r>
            <a:r>
              <a:rPr lang="en-US" sz="2200" dirty="0" smtClean="0"/>
              <a:t> linear: </a:t>
            </a:r>
            <a:r>
              <a:rPr lang="en-US" sz="2200" dirty="0" err="1" smtClean="0"/>
              <a:t>quantos</a:t>
            </a:r>
            <a:r>
              <a:rPr lang="en-US" sz="2200" dirty="0" smtClean="0"/>
              <a:t> cm da </a:t>
            </a:r>
            <a:r>
              <a:rPr lang="en-US" sz="2200" dirty="0" err="1" smtClean="0"/>
              <a:t>coluna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percorridos</a:t>
            </a:r>
            <a:r>
              <a:rPr lang="en-US" sz="2200" dirty="0" smtClean="0"/>
              <a:t> </a:t>
            </a:r>
            <a:r>
              <a:rPr lang="en-US" sz="2200" dirty="0" err="1" smtClean="0"/>
              <a:t>pelo</a:t>
            </a:r>
            <a:r>
              <a:rPr lang="en-US" sz="2200" dirty="0" smtClean="0"/>
              <a:t> </a:t>
            </a:r>
            <a:r>
              <a:rPr lang="en-US" sz="2200" dirty="0" err="1" smtClean="0"/>
              <a:t>solvente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1 min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944653" y="3087523"/>
            <a:ext cx="5648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Vazão</a:t>
            </a:r>
            <a:r>
              <a:rPr lang="en-US" sz="2200" dirty="0" smtClean="0"/>
              <a:t> </a:t>
            </a:r>
            <a:r>
              <a:rPr lang="en-US" sz="2200" dirty="0" err="1" smtClean="0"/>
              <a:t>volumétrica</a:t>
            </a:r>
            <a:r>
              <a:rPr lang="en-US" sz="2200" dirty="0" smtClean="0"/>
              <a:t>: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exemplo</a:t>
            </a:r>
            <a:r>
              <a:rPr lang="en-US" sz="2200" dirty="0" smtClean="0"/>
              <a:t>, 0,3 mL/min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886" y="4813239"/>
            <a:ext cx="71983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1 cm da </a:t>
            </a:r>
            <a:r>
              <a:rPr lang="en-US" sz="2300" dirty="0" err="1" smtClean="0"/>
              <a:t>coluna</a:t>
            </a:r>
            <a:r>
              <a:rPr lang="en-US" sz="2300" dirty="0" smtClean="0"/>
              <a:t> = 0,0565 mL de </a:t>
            </a:r>
            <a:r>
              <a:rPr lang="en-US" sz="2300" dirty="0" err="1" smtClean="0"/>
              <a:t>fase</a:t>
            </a:r>
            <a:r>
              <a:rPr lang="en-US" sz="2300" dirty="0" smtClean="0"/>
              <a:t> </a:t>
            </a:r>
            <a:r>
              <a:rPr lang="en-US" sz="2300" dirty="0" err="1" smtClean="0"/>
              <a:t>móvel</a:t>
            </a:r>
            <a:endParaRPr lang="en-US" sz="2300" dirty="0" smtClean="0"/>
          </a:p>
          <a:p>
            <a:r>
              <a:rPr lang="en-US" sz="2300" dirty="0" smtClean="0"/>
              <a:t>0,3 mL </a:t>
            </a:r>
            <a:r>
              <a:rPr lang="en-US" sz="2300" dirty="0" err="1" smtClean="0"/>
              <a:t>devem</a:t>
            </a:r>
            <a:r>
              <a:rPr lang="en-US" sz="2300" dirty="0" smtClean="0"/>
              <a:t> </a:t>
            </a:r>
            <a:r>
              <a:rPr lang="en-US" sz="2300" dirty="0" err="1" smtClean="0"/>
              <a:t>ocupar</a:t>
            </a:r>
            <a:r>
              <a:rPr lang="en-US" sz="2300" dirty="0" smtClean="0"/>
              <a:t>: 0,3 mL/0,565 mL.cm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 = 5,3 cm</a:t>
            </a: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4653" y="5895645"/>
            <a:ext cx="47718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solidFill>
                  <a:srgbClr val="9A3130"/>
                </a:solidFill>
              </a:rPr>
              <a:t>Portanto</a:t>
            </a:r>
            <a:r>
              <a:rPr lang="en-US" sz="2300" dirty="0" smtClean="0">
                <a:solidFill>
                  <a:srgbClr val="9A3130"/>
                </a:solidFill>
              </a:rPr>
              <a:t>, </a:t>
            </a:r>
            <a:r>
              <a:rPr lang="en-US" sz="2300" dirty="0" err="1" smtClean="0">
                <a:solidFill>
                  <a:srgbClr val="9A3130"/>
                </a:solidFill>
              </a:rPr>
              <a:t>vazão</a:t>
            </a:r>
            <a:r>
              <a:rPr lang="en-US" sz="2300" dirty="0" smtClean="0">
                <a:solidFill>
                  <a:srgbClr val="9A3130"/>
                </a:solidFill>
              </a:rPr>
              <a:t> linear = 5,3 cm/min</a:t>
            </a:r>
            <a:endParaRPr lang="en-US" sz="2300" dirty="0">
              <a:solidFill>
                <a:srgbClr val="9A3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 CROMATOGRAMA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959" y="1807554"/>
            <a:ext cx="870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SOLUTOS ELUÍDOS</a:t>
            </a:r>
            <a:r>
              <a:rPr lang="en-US" sz="2400" dirty="0" smtClean="0">
                <a:solidFill>
                  <a:srgbClr val="479249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dirty="0" err="1" smtClean="0"/>
              <a:t>nalisados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vários</a:t>
            </a:r>
            <a:r>
              <a:rPr lang="en-US" sz="2400" dirty="0" smtClean="0"/>
              <a:t> </a:t>
            </a:r>
            <a:r>
              <a:rPr lang="en-US" sz="2400" dirty="0" err="1" smtClean="0"/>
              <a:t>tipos</a:t>
            </a:r>
            <a:r>
              <a:rPr lang="en-US" sz="2400" dirty="0" smtClean="0"/>
              <a:t> de </a:t>
            </a:r>
            <a:r>
              <a:rPr lang="en-US" sz="2400" u="sng" dirty="0" err="1" smtClean="0">
                <a:solidFill>
                  <a:schemeClr val="accent3">
                    <a:lumMod val="75000"/>
                  </a:schemeClr>
                </a:solidFill>
              </a:rPr>
              <a:t>detectores</a:t>
            </a:r>
            <a:endParaRPr lang="en-US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0248" y="2702824"/>
            <a:ext cx="4572000" cy="1015663"/>
          </a:xfrm>
          <a:prstGeom prst="rect">
            <a:avLst/>
          </a:prstGeom>
          <a:ln w="19050" cmpd="sng">
            <a:solidFill>
              <a:srgbClr val="000000"/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en-US" sz="2000" dirty="0" err="1"/>
              <a:t>Dispositivos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geram</a:t>
            </a:r>
            <a:r>
              <a:rPr lang="en-US" sz="2000" dirty="0"/>
              <a:t> um </a:t>
            </a:r>
            <a:r>
              <a:rPr lang="en-US" sz="2000" dirty="0" err="1"/>
              <a:t>sinal</a:t>
            </a:r>
            <a:r>
              <a:rPr lang="en-US" sz="2000" dirty="0"/>
              <a:t> </a:t>
            </a:r>
            <a:r>
              <a:rPr lang="en-US" sz="2000" dirty="0" err="1"/>
              <a:t>elétrico</a:t>
            </a:r>
            <a:r>
              <a:rPr lang="en-US" sz="2000" dirty="0"/>
              <a:t> </a:t>
            </a:r>
            <a:r>
              <a:rPr lang="en-US" sz="2000" dirty="0" err="1"/>
              <a:t>proporcional</a:t>
            </a:r>
            <a:r>
              <a:rPr lang="en-US" sz="2000" dirty="0"/>
              <a:t> à </a:t>
            </a:r>
            <a:r>
              <a:rPr lang="en-US" sz="2000" dirty="0" err="1"/>
              <a:t>quantidade</a:t>
            </a:r>
            <a:r>
              <a:rPr lang="en-US" sz="2000" dirty="0"/>
              <a:t> </a:t>
            </a:r>
            <a:r>
              <a:rPr lang="en-US" sz="2000" dirty="0" err="1"/>
              <a:t>eluida</a:t>
            </a:r>
            <a:r>
              <a:rPr lang="en-US" sz="2000" dirty="0"/>
              <a:t> de um </a:t>
            </a:r>
            <a:r>
              <a:rPr lang="en-US" sz="2000" dirty="0" err="1"/>
              <a:t>analito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80810" y="2331939"/>
            <a:ext cx="987693" cy="8667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959" y="3951302"/>
            <a:ext cx="87001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CROMATOGRAMA</a:t>
            </a:r>
            <a:r>
              <a:rPr lang="en-US" sz="2400" dirty="0" smtClean="0">
                <a:solidFill>
                  <a:srgbClr val="479249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Gráfico</a:t>
            </a:r>
            <a:r>
              <a:rPr lang="en-US" sz="2400" dirty="0" smtClean="0"/>
              <a:t> da </a:t>
            </a:r>
            <a:r>
              <a:rPr lang="en-US" sz="2400" dirty="0" err="1" smtClean="0"/>
              <a:t>resposta</a:t>
            </a:r>
            <a:r>
              <a:rPr lang="en-US" sz="2400" dirty="0" smtClean="0"/>
              <a:t> do detector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do tempo de </a:t>
            </a:r>
            <a:r>
              <a:rPr lang="en-US" sz="2400" dirty="0" err="1" smtClean="0"/>
              <a:t>eluição</a:t>
            </a:r>
            <a:endParaRPr lang="en-US" sz="2400" dirty="0" smtClean="0"/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479249"/>
                </a:solidFill>
              </a:rPr>
              <a:t>TEMPO DE RETENÇÃO (</a:t>
            </a:r>
            <a:r>
              <a:rPr lang="en-US" sz="2400" dirty="0" err="1" smtClean="0">
                <a:solidFill>
                  <a:srgbClr val="479249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479249"/>
                </a:solidFill>
              </a:rPr>
              <a:t>r</a:t>
            </a:r>
            <a:r>
              <a:rPr lang="en-US" sz="2400" dirty="0" smtClean="0">
                <a:solidFill>
                  <a:srgbClr val="479249"/>
                </a:solidFill>
              </a:rPr>
              <a:t>): </a:t>
            </a:r>
            <a:r>
              <a:rPr lang="en-US" sz="2400" dirty="0" smtClean="0">
                <a:solidFill>
                  <a:srgbClr val="000000"/>
                </a:solidFill>
              </a:rPr>
              <a:t>Tempo </a:t>
            </a:r>
            <a:r>
              <a:rPr lang="en-US" sz="2400" dirty="0" err="1" smtClean="0">
                <a:solidFill>
                  <a:srgbClr val="000000"/>
                </a:solidFill>
              </a:rPr>
              <a:t>necessário</a:t>
            </a:r>
            <a:r>
              <a:rPr lang="en-US" sz="2400" dirty="0" smtClean="0">
                <a:solidFill>
                  <a:srgbClr val="000000"/>
                </a:solidFill>
              </a:rPr>
              <a:t>, a </a:t>
            </a:r>
            <a:r>
              <a:rPr lang="en-US" sz="2400" dirty="0" err="1" smtClean="0">
                <a:solidFill>
                  <a:srgbClr val="000000"/>
                </a:solidFill>
              </a:rPr>
              <a:t>partir</a:t>
            </a:r>
            <a:r>
              <a:rPr lang="en-US" sz="2400" dirty="0" smtClean="0">
                <a:solidFill>
                  <a:srgbClr val="000000"/>
                </a:solidFill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</a:rPr>
              <a:t>injeção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para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cada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componente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alcance</a:t>
            </a:r>
            <a:r>
              <a:rPr lang="en-US" sz="2400" dirty="0" smtClean="0">
                <a:solidFill>
                  <a:srgbClr val="000000"/>
                </a:solidFill>
              </a:rPr>
              <a:t> o detector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VOLUME DE RETENÇÃO (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400" dirty="0" smtClean="0">
                <a:solidFill>
                  <a:srgbClr val="008000"/>
                </a:solidFill>
              </a:rPr>
              <a:t>): </a:t>
            </a:r>
            <a:r>
              <a:rPr lang="en-US" sz="2400" dirty="0" smtClean="0">
                <a:solidFill>
                  <a:srgbClr val="000000"/>
                </a:solidFill>
              </a:rPr>
              <a:t>Volume da </a:t>
            </a:r>
            <a:r>
              <a:rPr lang="en-US" sz="2400" dirty="0" err="1" smtClean="0">
                <a:solidFill>
                  <a:srgbClr val="000000"/>
                </a:solidFill>
              </a:rPr>
              <a:t>fase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móvel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necessário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eluir</a:t>
            </a:r>
            <a:r>
              <a:rPr lang="en-US" sz="2400" dirty="0" smtClean="0">
                <a:solidFill>
                  <a:srgbClr val="000000"/>
                </a:solidFill>
              </a:rPr>
              <a:t> um </a:t>
            </a:r>
            <a:r>
              <a:rPr lang="en-US" sz="2400" dirty="0" err="1" smtClean="0">
                <a:solidFill>
                  <a:srgbClr val="000000"/>
                </a:solidFill>
              </a:rPr>
              <a:t>determinado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soluto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711200"/>
          </a:xfrm>
          <a:noFill/>
        </p:spPr>
        <p:txBody>
          <a:bodyPr anchor="t"/>
          <a:lstStyle/>
          <a:p>
            <a:pPr eaLnBrk="1" hangingPunct="1"/>
            <a:r>
              <a:rPr lang="pt-BR" sz="3000" b="1" smtClean="0">
                <a:latin typeface="Verdana" pitchFamily="34" charset="0"/>
              </a:rPr>
              <a:t>O que é cromatografia?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25"/>
            <a:ext cx="8229600" cy="1212850"/>
          </a:xfrm>
        </p:spPr>
        <p:txBody>
          <a:bodyPr/>
          <a:lstStyle/>
          <a:p>
            <a:pPr algn="just" eaLnBrk="1" hangingPunct="1"/>
            <a:r>
              <a:rPr lang="pt-BR" sz="2200" smtClean="0">
                <a:latin typeface="Verdana" pitchFamily="34" charset="0"/>
              </a:rPr>
              <a:t>Método físico-químico de separação de dois ou mais compostos (analitos) diferentes para análises qualitativas ou quantitativas.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8525" y="2909888"/>
            <a:ext cx="7561263" cy="3327400"/>
            <a:chOff x="793" y="1071"/>
            <a:chExt cx="4763" cy="2096"/>
          </a:xfrm>
        </p:grpSpPr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839" y="1616"/>
              <a:ext cx="998" cy="95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 rot="9250943">
              <a:off x="884" y="1752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>
                  <a:latin typeface="Arial Unicode MS" pitchFamily="34" charset="-128"/>
                </a:rPr>
                <a:t>BB CA A B C A B C A</a:t>
              </a:r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2154" y="2069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3288" y="1888"/>
              <a:ext cx="635" cy="63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3379" y="1933"/>
              <a:ext cx="49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 Unicode MS" pitchFamily="34" charset="-128"/>
                </a:rPr>
                <a:t>AAAAAAAAAAA</a:t>
              </a: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4150" y="1071"/>
              <a:ext cx="635" cy="63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4785" y="1797"/>
              <a:ext cx="635" cy="63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4241" y="1162"/>
              <a:ext cx="49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 Unicode MS" pitchFamily="34" charset="-128"/>
                </a:rPr>
                <a:t>BBBBBBBBBBB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4876" y="1842"/>
              <a:ext cx="49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 Unicode MS" pitchFamily="34" charset="-128"/>
                </a:rPr>
                <a:t>CCCCCCCCCCC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793" y="2795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u="sng">
                  <a:latin typeface="Verdana" pitchFamily="34" charset="0"/>
                </a:rPr>
                <a:t>Amostra</a:t>
              </a: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245" y="3022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43" y="2840"/>
              <a:ext cx="2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u="sng">
                  <a:latin typeface="Verdana" pitchFamily="34" charset="0"/>
                </a:rPr>
                <a:t>Analitos separados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 rot="1241463">
              <a:off x="930" y="2205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>
                  <a:latin typeface="Arial Unicode MS" pitchFamily="34" charset="-128"/>
                </a:rPr>
                <a:t>A A B C AB C A 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 rot="8044095">
              <a:off x="1006" y="2022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>
                  <a:latin typeface="Arial Unicode MS" pitchFamily="34" charset="-128"/>
                </a:rPr>
                <a:t>AABCABCAB C AA BC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 CROMATOGRAMA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 descr="Captura de Tela 2016-06-11 às 15.5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9" r="2518" b="4995"/>
          <a:stretch/>
        </p:blipFill>
        <p:spPr>
          <a:xfrm>
            <a:off x="2824456" y="1894783"/>
            <a:ext cx="6098613" cy="2683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9" y="2123891"/>
            <a:ext cx="2533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2000" baseline="-250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(tempo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morto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): </a:t>
            </a:r>
            <a:r>
              <a:rPr lang="en-US" sz="2000" dirty="0" err="1" smtClean="0"/>
              <a:t>é</a:t>
            </a:r>
            <a:r>
              <a:rPr lang="en-US" sz="2000" dirty="0" smtClean="0"/>
              <a:t> o tempo </a:t>
            </a:r>
            <a:r>
              <a:rPr lang="en-US" sz="2000" dirty="0" err="1" smtClean="0"/>
              <a:t>mínimo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um </a:t>
            </a:r>
            <a:r>
              <a:rPr lang="en-US" sz="2000" dirty="0" err="1" smtClean="0"/>
              <a:t>composto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interage</a:t>
            </a:r>
            <a:r>
              <a:rPr lang="en-US" sz="2000" dirty="0" smtClean="0"/>
              <a:t> com a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r>
              <a:rPr lang="en-US" sz="2000" dirty="0" smtClean="0"/>
              <a:t> </a:t>
            </a:r>
            <a:r>
              <a:rPr lang="en-US" sz="2000" dirty="0" err="1" smtClean="0"/>
              <a:t>leva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atravessar</a:t>
            </a:r>
            <a:r>
              <a:rPr lang="en-US" sz="2000" dirty="0" smtClean="0"/>
              <a:t> a </a:t>
            </a:r>
            <a:r>
              <a:rPr lang="en-US" sz="2000" dirty="0" err="1" smtClean="0"/>
              <a:t>coluna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85937" y="2571505"/>
            <a:ext cx="302579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042" y="2202173"/>
            <a:ext cx="35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959" y="5177862"/>
            <a:ext cx="8700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Em</a:t>
            </a:r>
            <a:r>
              <a:rPr lang="en-US" sz="2800" i="1" dirty="0" smtClean="0"/>
              <a:t> CG: t</a:t>
            </a:r>
            <a:r>
              <a:rPr lang="en-US" sz="2800" i="1" baseline="-25000" dirty="0" smtClean="0"/>
              <a:t>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é</a:t>
            </a:r>
            <a:r>
              <a:rPr lang="en-US" sz="2800" i="1" dirty="0" smtClean="0"/>
              <a:t> o tempo </a:t>
            </a:r>
            <a:r>
              <a:rPr lang="en-US" sz="2800" i="1" dirty="0" err="1" smtClean="0"/>
              <a:t>necessário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que</a:t>
            </a:r>
            <a:r>
              <a:rPr lang="en-US" sz="2800" i="1" dirty="0" smtClean="0"/>
              <a:t> CH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percorra</a:t>
            </a:r>
            <a:r>
              <a:rPr lang="en-US" sz="2800" i="1" dirty="0" smtClean="0"/>
              <a:t> a </a:t>
            </a:r>
            <a:r>
              <a:rPr lang="en-US" sz="2800" i="1" dirty="0" err="1" smtClean="0"/>
              <a:t>coluna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2" name="Picture 1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10" r="15670" b="68958"/>
          <a:stretch/>
        </p:blipFill>
        <p:spPr>
          <a:xfrm>
            <a:off x="4726822" y="4821164"/>
            <a:ext cx="1332603" cy="1095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4334" y="5171119"/>
            <a:ext cx="76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9253E"/>
                </a:solidFill>
              </a:rPr>
              <a:t>α &gt; 1</a:t>
            </a:r>
            <a:endParaRPr lang="en-US" sz="2000" dirty="0">
              <a:solidFill>
                <a:srgbClr val="D9253E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184846" y="4821164"/>
            <a:ext cx="219488" cy="1095964"/>
          </a:xfrm>
          <a:prstGeom prst="rightBrace">
            <a:avLst>
              <a:gd name="adj1" fmla="val 51598"/>
              <a:gd name="adj2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511" y="4926066"/>
            <a:ext cx="28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7F7F7F"/>
                </a:solidFill>
              </a:rPr>
              <a:t>Quanto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maior</a:t>
            </a:r>
            <a:r>
              <a:rPr lang="en-US" dirty="0" smtClean="0">
                <a:solidFill>
                  <a:srgbClr val="7F7F7F"/>
                </a:solidFill>
              </a:rPr>
              <a:t> o α, </a:t>
            </a:r>
            <a:r>
              <a:rPr lang="en-US" dirty="0" err="1" smtClean="0">
                <a:solidFill>
                  <a:srgbClr val="7F7F7F"/>
                </a:solidFill>
              </a:rPr>
              <a:t>maior</a:t>
            </a:r>
            <a:r>
              <a:rPr lang="en-US" dirty="0" smtClean="0">
                <a:solidFill>
                  <a:srgbClr val="7F7F7F"/>
                </a:solidFill>
              </a:rPr>
              <a:t> a </a:t>
            </a:r>
            <a:r>
              <a:rPr lang="en-US" dirty="0" err="1" smtClean="0">
                <a:solidFill>
                  <a:srgbClr val="7F7F7F"/>
                </a:solidFill>
              </a:rPr>
              <a:t>separação</a:t>
            </a:r>
            <a:r>
              <a:rPr lang="en-US" dirty="0" smtClean="0">
                <a:solidFill>
                  <a:srgbClr val="7F7F7F"/>
                </a:solidFill>
              </a:rPr>
              <a:t> entre </a:t>
            </a:r>
            <a:r>
              <a:rPr lang="en-US" dirty="0" err="1" smtClean="0">
                <a:solidFill>
                  <a:srgbClr val="7F7F7F"/>
                </a:solidFill>
              </a:rPr>
              <a:t>os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dois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componentes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428" y="1921259"/>
            <a:ext cx="87001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TEMPO </a:t>
            </a:r>
            <a:r>
              <a:rPr lang="en-US" sz="2200" dirty="0">
                <a:solidFill>
                  <a:srgbClr val="008000"/>
                </a:solidFill>
              </a:rPr>
              <a:t>DE RETENÇÃO </a:t>
            </a:r>
            <a:r>
              <a:rPr lang="en-US" sz="2200" dirty="0" smtClean="0">
                <a:solidFill>
                  <a:srgbClr val="008000"/>
                </a:solidFill>
              </a:rPr>
              <a:t>AJUSTADO (</a:t>
            </a:r>
            <a:r>
              <a:rPr lang="en-US" sz="2200" dirty="0" err="1" smtClean="0">
                <a:solidFill>
                  <a:srgbClr val="008000"/>
                </a:solidFill>
              </a:rPr>
              <a:t>t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200" dirty="0" smtClean="0">
                <a:solidFill>
                  <a:srgbClr val="008000"/>
                </a:solidFill>
              </a:rPr>
              <a:t>’ = </a:t>
            </a:r>
            <a:r>
              <a:rPr lang="en-US" sz="2200" dirty="0" err="1" smtClean="0">
                <a:solidFill>
                  <a:srgbClr val="008000"/>
                </a:solidFill>
              </a:rPr>
              <a:t>t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200" dirty="0" smtClean="0">
                <a:solidFill>
                  <a:srgbClr val="008000"/>
                </a:solidFill>
              </a:rPr>
              <a:t> - t</a:t>
            </a:r>
            <a:r>
              <a:rPr lang="en-US" sz="2200" baseline="-25000" dirty="0" smtClean="0">
                <a:solidFill>
                  <a:srgbClr val="008000"/>
                </a:solidFill>
              </a:rPr>
              <a:t>m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  <a:r>
              <a:rPr lang="en-US" sz="2200" dirty="0">
                <a:solidFill>
                  <a:srgbClr val="008000"/>
                </a:solidFill>
              </a:rPr>
              <a:t>: </a:t>
            </a:r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empo </a:t>
            </a:r>
            <a:r>
              <a:rPr lang="en-US" sz="2200" dirty="0" err="1" smtClean="0">
                <a:solidFill>
                  <a:srgbClr val="000000"/>
                </a:solidFill>
              </a:rPr>
              <a:t>adicional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necessário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para</a:t>
            </a:r>
            <a:r>
              <a:rPr lang="en-US" sz="2200" dirty="0" smtClean="0">
                <a:solidFill>
                  <a:srgbClr val="000000"/>
                </a:solidFill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</a:rPr>
              <a:t>soluto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percorrer</a:t>
            </a:r>
            <a:r>
              <a:rPr lang="en-US" sz="2200" dirty="0" smtClean="0">
                <a:solidFill>
                  <a:srgbClr val="000000"/>
                </a:solidFill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</a:rPr>
              <a:t>comprimento</a:t>
            </a:r>
            <a:r>
              <a:rPr lang="en-US" sz="2200" dirty="0" smtClean="0">
                <a:solidFill>
                  <a:srgbClr val="000000"/>
                </a:solidFill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</a:rPr>
              <a:t>coluna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além</a:t>
            </a:r>
            <a:r>
              <a:rPr lang="en-US" sz="2200" dirty="0" smtClean="0">
                <a:solidFill>
                  <a:srgbClr val="000000"/>
                </a:solidFill>
              </a:rPr>
              <a:t> do tempo </a:t>
            </a:r>
            <a:r>
              <a:rPr lang="en-US" sz="2200" dirty="0" err="1" smtClean="0">
                <a:solidFill>
                  <a:srgbClr val="000000"/>
                </a:solidFill>
              </a:rPr>
              <a:t>necessário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para</a:t>
            </a:r>
            <a:r>
              <a:rPr lang="en-US" sz="2200" dirty="0" smtClean="0">
                <a:solidFill>
                  <a:srgbClr val="000000"/>
                </a:solidFill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</a:rPr>
              <a:t>solvente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que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não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sofre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retenção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percorrer</a:t>
            </a:r>
            <a:r>
              <a:rPr lang="en-US" sz="2200" dirty="0" smtClean="0">
                <a:solidFill>
                  <a:srgbClr val="000000"/>
                </a:solidFill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</a:rPr>
              <a:t>mesmo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caminho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RETENÇÃO </a:t>
            </a:r>
            <a:r>
              <a:rPr lang="en-US" sz="2200" dirty="0">
                <a:solidFill>
                  <a:srgbClr val="008000"/>
                </a:solidFill>
              </a:rPr>
              <a:t>RELATIVA (OU FATOR DE SEPARAÇÃO, α): </a:t>
            </a:r>
            <a:r>
              <a:rPr lang="en-US" sz="2200" dirty="0" err="1">
                <a:solidFill>
                  <a:srgbClr val="000000"/>
                </a:solidFill>
              </a:rPr>
              <a:t>Razão</a:t>
            </a:r>
            <a:r>
              <a:rPr lang="en-US" sz="2200" dirty="0">
                <a:solidFill>
                  <a:srgbClr val="000000"/>
                </a:solidFill>
              </a:rPr>
              <a:t> entre </a:t>
            </a:r>
            <a:r>
              <a:rPr lang="en-US" sz="2200" dirty="0" err="1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 tempos de </a:t>
            </a:r>
            <a:r>
              <a:rPr lang="en-US" sz="2200" dirty="0" err="1">
                <a:solidFill>
                  <a:srgbClr val="000000"/>
                </a:solidFill>
              </a:rPr>
              <a:t>retenção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ajustados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dois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componentes</a:t>
            </a:r>
            <a:r>
              <a:rPr lang="en-US" sz="2200" dirty="0">
                <a:solidFill>
                  <a:srgbClr val="000000"/>
                </a:solidFill>
              </a:rPr>
              <a:t> (1 e 2) </a:t>
            </a:r>
            <a:r>
              <a:rPr lang="en-US" sz="2200" dirty="0" err="1">
                <a:solidFill>
                  <a:srgbClr val="000000"/>
                </a:solidFill>
              </a:rPr>
              <a:t>em</a:t>
            </a:r>
            <a:r>
              <a:rPr lang="en-US" sz="2200" dirty="0">
                <a:solidFill>
                  <a:srgbClr val="000000"/>
                </a:solidFill>
              </a:rPr>
              <a:t> um </a:t>
            </a:r>
            <a:r>
              <a:rPr lang="en-US" sz="2200" dirty="0" err="1">
                <a:solidFill>
                  <a:srgbClr val="000000"/>
                </a:solidFill>
              </a:rPr>
              <a:t>mesmo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cromatograma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427" y="1867122"/>
            <a:ext cx="870011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RETENÇÃO RELATIVA NÃO-AJUSTADA (</a:t>
            </a:r>
            <a:r>
              <a:rPr lang="en-US" sz="2400" dirty="0" err="1" smtClean="0">
                <a:solidFill>
                  <a:srgbClr val="008000"/>
                </a:solidFill>
              </a:rPr>
              <a:t>γ</a:t>
            </a:r>
            <a:r>
              <a:rPr lang="en-US" sz="2400" dirty="0" smtClean="0">
                <a:solidFill>
                  <a:srgbClr val="008000"/>
                </a:solidFill>
              </a:rPr>
              <a:t>): </a:t>
            </a:r>
            <a:r>
              <a:rPr lang="en-US" sz="2400" dirty="0" smtClean="0">
                <a:solidFill>
                  <a:srgbClr val="000000"/>
                </a:solidFill>
              </a:rPr>
              <a:t>Para o </a:t>
            </a:r>
            <a:r>
              <a:rPr lang="en-US" sz="2400" dirty="0" err="1" smtClean="0">
                <a:solidFill>
                  <a:srgbClr val="000000"/>
                </a:solidFill>
              </a:rPr>
              <a:t>componente</a:t>
            </a:r>
            <a:r>
              <a:rPr lang="en-US" sz="2400" dirty="0" smtClean="0">
                <a:solidFill>
                  <a:srgbClr val="000000"/>
                </a:solidFill>
              </a:rPr>
              <a:t> 2, </a:t>
            </a:r>
            <a:r>
              <a:rPr lang="en-US" sz="2400" dirty="0" err="1" smtClean="0">
                <a:solidFill>
                  <a:srgbClr val="000000"/>
                </a:solidFill>
              </a:rPr>
              <a:t>eluído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depois</a:t>
            </a:r>
            <a:r>
              <a:rPr lang="en-US" sz="2400" dirty="0" smtClean="0">
                <a:solidFill>
                  <a:srgbClr val="000000"/>
                </a:solidFill>
              </a:rPr>
              <a:t> do </a:t>
            </a:r>
            <a:r>
              <a:rPr lang="en-US" sz="2400" dirty="0" err="1" smtClean="0">
                <a:solidFill>
                  <a:srgbClr val="000000"/>
                </a:solidFill>
              </a:rPr>
              <a:t>componente</a:t>
            </a:r>
            <a:r>
              <a:rPr lang="en-US" sz="2400" dirty="0" smtClean="0">
                <a:solidFill>
                  <a:srgbClr val="000000"/>
                </a:solidFill>
              </a:rPr>
              <a:t> 1, </a:t>
            </a:r>
            <a:r>
              <a:rPr lang="en-US" sz="2400" dirty="0" err="1" smtClean="0">
                <a:solidFill>
                  <a:srgbClr val="000000"/>
                </a:solidFill>
              </a:rPr>
              <a:t>é</a:t>
            </a:r>
            <a:r>
              <a:rPr lang="en-US" sz="2400" dirty="0" smtClean="0">
                <a:solidFill>
                  <a:srgbClr val="000000"/>
                </a:solidFill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</a:rPr>
              <a:t>razão</a:t>
            </a:r>
            <a:r>
              <a:rPr lang="en-US" sz="2400" dirty="0" smtClean="0">
                <a:solidFill>
                  <a:srgbClr val="000000"/>
                </a:solidFill>
              </a:rPr>
              <a:t> entre </a:t>
            </a:r>
            <a:r>
              <a:rPr lang="en-US" sz="2400" dirty="0" err="1" smtClean="0">
                <a:solidFill>
                  <a:srgbClr val="000000"/>
                </a:solidFill>
              </a:rPr>
              <a:t>os</a:t>
            </a:r>
            <a:r>
              <a:rPr lang="en-US" sz="2400" dirty="0" smtClean="0">
                <a:solidFill>
                  <a:srgbClr val="000000"/>
                </a:solidFill>
              </a:rPr>
              <a:t> tempos de </a:t>
            </a:r>
            <a:r>
              <a:rPr lang="en-US" sz="2400" dirty="0" err="1" smtClean="0">
                <a:solidFill>
                  <a:srgbClr val="000000"/>
                </a:solidFill>
              </a:rPr>
              <a:t>retenção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não-ajustados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2" t="36372" r="13601" b="33873"/>
          <a:stretch/>
        </p:blipFill>
        <p:spPr>
          <a:xfrm>
            <a:off x="3872384" y="3371180"/>
            <a:ext cx="1410990" cy="105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9" y="5028923"/>
            <a:ext cx="8709642" cy="830997"/>
          </a:xfrm>
          <a:prstGeom prst="rect">
            <a:avLst/>
          </a:prstGeom>
          <a:noFill/>
          <a:ln w="28575" cmpd="sng">
            <a:solidFill>
              <a:srgbClr val="D9253E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É</a:t>
            </a:r>
            <a:r>
              <a:rPr lang="en-US" sz="2400" i="1" dirty="0" smtClean="0"/>
              <a:t> o </a:t>
            </a:r>
            <a:r>
              <a:rPr lang="en-US" sz="2400" i="1" dirty="0" err="1" smtClean="0"/>
              <a:t>inverso</a:t>
            </a:r>
            <a:r>
              <a:rPr lang="en-US" sz="2400" i="1" dirty="0" smtClean="0"/>
              <a:t> da </a:t>
            </a:r>
            <a:r>
              <a:rPr lang="en-US" sz="2400" i="1" dirty="0" err="1" smtClean="0"/>
              <a:t>razão</a:t>
            </a:r>
            <a:r>
              <a:rPr lang="en-US" sz="2400" i="1" dirty="0" smtClean="0"/>
              <a:t> entre as </a:t>
            </a:r>
            <a:r>
              <a:rPr lang="en-US" sz="2400" i="1" dirty="0" err="1" smtClean="0"/>
              <a:t>velocidades</a:t>
            </a:r>
            <a:r>
              <a:rPr lang="en-US" sz="2400" i="1" dirty="0" smtClean="0"/>
              <a:t> com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componentes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deslocam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427" y="1867122"/>
            <a:ext cx="870011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FATOR DE RETENÇÃO (</a:t>
            </a:r>
            <a:r>
              <a:rPr lang="en-US" sz="2400" i="1" dirty="0">
                <a:solidFill>
                  <a:srgbClr val="008000"/>
                </a:solidFill>
              </a:rPr>
              <a:t>k</a:t>
            </a:r>
            <a:r>
              <a:rPr lang="en-US" sz="2400" dirty="0" smtClean="0">
                <a:solidFill>
                  <a:srgbClr val="008000"/>
                </a:solidFill>
              </a:rPr>
              <a:t>): </a:t>
            </a:r>
            <a:r>
              <a:rPr lang="en-US" sz="2400" dirty="0" smtClean="0">
                <a:solidFill>
                  <a:srgbClr val="000000"/>
                </a:solidFill>
              </a:rPr>
              <a:t>Para </a:t>
            </a:r>
            <a:r>
              <a:rPr lang="en-US" sz="2400" dirty="0" err="1" smtClean="0">
                <a:solidFill>
                  <a:srgbClr val="000000"/>
                </a:solidFill>
              </a:rPr>
              <a:t>cada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pico</a:t>
            </a:r>
            <a:r>
              <a:rPr lang="en-US" sz="2400" dirty="0" smtClean="0">
                <a:solidFill>
                  <a:srgbClr val="000000"/>
                </a:solidFill>
              </a:rPr>
              <a:t> no </a:t>
            </a:r>
            <a:r>
              <a:rPr lang="en-US" sz="2400" dirty="0" err="1" smtClean="0">
                <a:solidFill>
                  <a:srgbClr val="000000"/>
                </a:solidFill>
              </a:rPr>
              <a:t>cromatograma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é</a:t>
            </a:r>
            <a:r>
              <a:rPr lang="en-US" sz="2400" dirty="0" smtClean="0">
                <a:solidFill>
                  <a:srgbClr val="000000"/>
                </a:solidFill>
              </a:rPr>
              <a:t> o tempo </a:t>
            </a:r>
            <a:r>
              <a:rPr lang="en-US" sz="2400" dirty="0" err="1" smtClean="0">
                <a:solidFill>
                  <a:srgbClr val="000000"/>
                </a:solidFill>
              </a:rPr>
              <a:t>necessário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eluir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aquele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pico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menos</a:t>
            </a:r>
            <a:r>
              <a:rPr lang="en-US" sz="2400" dirty="0" smtClean="0">
                <a:solidFill>
                  <a:srgbClr val="000000"/>
                </a:solidFill>
              </a:rPr>
              <a:t> o tempo t</a:t>
            </a:r>
            <a:r>
              <a:rPr lang="en-US" sz="2400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necessário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para</a:t>
            </a:r>
            <a:r>
              <a:rPr lang="en-US" sz="2400" dirty="0" smtClean="0">
                <a:solidFill>
                  <a:srgbClr val="000000"/>
                </a:solidFill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</a:rPr>
              <a:t>fase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móvel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passar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através</a:t>
            </a:r>
            <a:r>
              <a:rPr lang="en-US" sz="2400" dirty="0" smtClean="0">
                <a:solidFill>
                  <a:srgbClr val="000000"/>
                </a:solidFill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</a:rPr>
              <a:t>coluna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7" t="70568"/>
          <a:stretch/>
        </p:blipFill>
        <p:spPr>
          <a:xfrm>
            <a:off x="3590185" y="3308461"/>
            <a:ext cx="1986693" cy="1039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895" y="5159943"/>
            <a:ext cx="8709642" cy="1200328"/>
          </a:xfrm>
          <a:prstGeom prst="rect">
            <a:avLst/>
          </a:prstGeom>
          <a:noFill/>
          <a:ln w="28575" cmpd="sng">
            <a:solidFill>
              <a:srgbClr val="D9253E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O </a:t>
            </a:r>
            <a:r>
              <a:rPr lang="en-US" sz="2400" i="1" dirty="0" err="1" smtClean="0"/>
              <a:t>fator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retenção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conta</a:t>
            </a:r>
            <a:r>
              <a:rPr lang="en-US" sz="2400" i="1" dirty="0" smtClean="0"/>
              <a:t> o volume </a:t>
            </a:r>
            <a:r>
              <a:rPr lang="en-US" sz="2400" i="1" dirty="0" err="1" smtClean="0"/>
              <a:t>para</a:t>
            </a:r>
            <a:r>
              <a:rPr lang="en-US" sz="2400" i="1" dirty="0" smtClean="0"/>
              <a:t> “</a:t>
            </a:r>
            <a:r>
              <a:rPr lang="en-US" sz="2400" i="1" dirty="0" err="1" smtClean="0"/>
              <a:t>empurrar</a:t>
            </a:r>
            <a:r>
              <a:rPr lang="en-US" sz="2400" i="1" dirty="0" smtClean="0"/>
              <a:t>” o </a:t>
            </a:r>
            <a:r>
              <a:rPr lang="en-US" sz="2400" i="1" dirty="0" err="1" smtClean="0"/>
              <a:t>componente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início</a:t>
            </a:r>
            <a:r>
              <a:rPr lang="en-US" sz="2400" i="1" dirty="0" smtClean="0"/>
              <a:t> da </a:t>
            </a:r>
            <a:r>
              <a:rPr lang="en-US" sz="2400" i="1" dirty="0" err="1" smtClean="0"/>
              <a:t>coluna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até</a:t>
            </a:r>
            <a:r>
              <a:rPr lang="en-US" sz="2400" i="1" dirty="0" smtClean="0"/>
              <a:t> o final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relação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solvente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2959" y="4550957"/>
            <a:ext cx="7845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 smtClean="0"/>
              <a:t>Quanto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um </a:t>
            </a:r>
            <a:r>
              <a:rPr lang="en-US" sz="2000" dirty="0" err="1" smtClean="0"/>
              <a:t>componente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retido</a:t>
            </a:r>
            <a:r>
              <a:rPr lang="en-US" sz="2000" dirty="0" smtClean="0"/>
              <a:t>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coluna</a:t>
            </a:r>
            <a:r>
              <a:rPr lang="en-US" sz="2000" dirty="0" smtClean="0"/>
              <a:t>,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o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i="1" dirty="0" smtClean="0"/>
              <a:t>k</a:t>
            </a:r>
            <a:endParaRPr lang="en-US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78172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EXERCÍCIO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30494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83015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2959" y="2465238"/>
            <a:ext cx="8690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Uma </a:t>
            </a:r>
            <a:r>
              <a:rPr lang="en-US" sz="2400" dirty="0" err="1" smtClean="0"/>
              <a:t>mistura</a:t>
            </a:r>
            <a:r>
              <a:rPr lang="en-US" sz="2400" dirty="0" smtClean="0"/>
              <a:t> de </a:t>
            </a:r>
            <a:r>
              <a:rPr lang="en-US" sz="2400" dirty="0" err="1" smtClean="0"/>
              <a:t>benzeno</a:t>
            </a:r>
            <a:r>
              <a:rPr lang="en-US" sz="2400" dirty="0" smtClean="0"/>
              <a:t>, </a:t>
            </a:r>
            <a:r>
              <a:rPr lang="en-US" sz="2400" dirty="0" err="1" smtClean="0"/>
              <a:t>tolueno</a:t>
            </a:r>
            <a:r>
              <a:rPr lang="en-US" sz="2400" dirty="0" smtClean="0"/>
              <a:t> e </a:t>
            </a:r>
            <a:r>
              <a:rPr lang="en-US" sz="2400" dirty="0" err="1" smtClean="0"/>
              <a:t>metano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injetada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cromatógrafo</a:t>
            </a:r>
            <a:r>
              <a:rPr lang="en-US" sz="2400" dirty="0" smtClean="0"/>
              <a:t> a </a:t>
            </a:r>
            <a:r>
              <a:rPr lang="en-US" sz="2400" dirty="0" err="1" smtClean="0"/>
              <a:t>gás</a:t>
            </a:r>
            <a:r>
              <a:rPr lang="en-US" sz="2400" dirty="0" smtClean="0"/>
              <a:t>. O </a:t>
            </a:r>
            <a:r>
              <a:rPr lang="en-US" sz="2400" dirty="0" err="1" smtClean="0"/>
              <a:t>metano</a:t>
            </a:r>
            <a:r>
              <a:rPr lang="en-US" sz="2400" dirty="0" smtClean="0"/>
              <a:t> </a:t>
            </a:r>
            <a:r>
              <a:rPr lang="en-US" sz="2400" dirty="0" err="1" smtClean="0"/>
              <a:t>produziu</a:t>
            </a:r>
            <a:r>
              <a:rPr lang="en-US" sz="2400" dirty="0" smtClean="0"/>
              <a:t> um </a:t>
            </a:r>
            <a:r>
              <a:rPr lang="en-US" sz="2400" dirty="0" err="1" smtClean="0"/>
              <a:t>pico</a:t>
            </a:r>
            <a:r>
              <a:rPr lang="en-US" sz="2400" dirty="0" smtClean="0"/>
              <a:t> </a:t>
            </a:r>
            <a:r>
              <a:rPr lang="en-US" sz="2400" dirty="0" err="1" smtClean="0"/>
              <a:t>fino</a:t>
            </a:r>
            <a:r>
              <a:rPr lang="en-US" sz="2400" dirty="0" smtClean="0"/>
              <a:t> </a:t>
            </a:r>
            <a:r>
              <a:rPr lang="en-US" sz="2400" dirty="0" err="1" smtClean="0"/>
              <a:t>após</a:t>
            </a:r>
            <a:r>
              <a:rPr lang="en-US" sz="2400" dirty="0" smtClean="0"/>
              <a:t> 42 s, </a:t>
            </a:r>
            <a:r>
              <a:rPr lang="en-US" sz="2400" dirty="0" err="1" smtClean="0"/>
              <a:t>enquanto</a:t>
            </a:r>
            <a:r>
              <a:rPr lang="en-US" sz="2400" dirty="0" smtClean="0"/>
              <a:t> o </a:t>
            </a:r>
            <a:r>
              <a:rPr lang="en-US" sz="2400" dirty="0" err="1" smtClean="0"/>
              <a:t>benzeno</a:t>
            </a:r>
            <a:r>
              <a:rPr lang="en-US" sz="2400" dirty="0" smtClean="0"/>
              <a:t> </a:t>
            </a:r>
            <a:r>
              <a:rPr lang="en-US" sz="2400" dirty="0" err="1" smtClean="0"/>
              <a:t>necessitou</a:t>
            </a:r>
            <a:r>
              <a:rPr lang="en-US" sz="2400" dirty="0" smtClean="0"/>
              <a:t> de 251 s e o </a:t>
            </a:r>
            <a:r>
              <a:rPr lang="en-US" sz="2400" dirty="0" err="1" smtClean="0"/>
              <a:t>tolueno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eluído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333 s. Determine o tempo de </a:t>
            </a:r>
            <a:r>
              <a:rPr lang="en-US" sz="2400" dirty="0" err="1" smtClean="0"/>
              <a:t>retenção</a:t>
            </a:r>
            <a:r>
              <a:rPr lang="en-US" sz="2400" dirty="0" smtClean="0"/>
              <a:t> </a:t>
            </a:r>
            <a:r>
              <a:rPr lang="en-US" sz="2400" dirty="0" err="1" smtClean="0"/>
              <a:t>ajustado</a:t>
            </a:r>
            <a:r>
              <a:rPr lang="en-US" sz="2400" dirty="0" smtClean="0"/>
              <a:t>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’) e o </a:t>
            </a:r>
            <a:r>
              <a:rPr lang="en-US" sz="2400" dirty="0" err="1" smtClean="0"/>
              <a:t>fator</a:t>
            </a:r>
            <a:r>
              <a:rPr lang="en-US" sz="2400" dirty="0" smtClean="0"/>
              <a:t> de </a:t>
            </a:r>
            <a:r>
              <a:rPr lang="en-US" sz="2400" dirty="0" err="1" smtClean="0"/>
              <a:t>retenção</a:t>
            </a:r>
            <a:r>
              <a:rPr lang="en-US" sz="2400" dirty="0" smtClean="0"/>
              <a:t> (</a:t>
            </a:r>
            <a:r>
              <a:rPr lang="en-US" sz="2400" i="1" dirty="0" smtClean="0"/>
              <a:t>k</a:t>
            </a:r>
            <a:r>
              <a:rPr lang="en-US" sz="2400" dirty="0" smtClean="0"/>
              <a:t>)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soluto</a:t>
            </a:r>
            <a:r>
              <a:rPr lang="en-US" sz="2400" dirty="0" smtClean="0"/>
              <a:t>. Determine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a </a:t>
            </a:r>
            <a:r>
              <a:rPr lang="en-US" sz="2400" dirty="0" err="1" smtClean="0"/>
              <a:t>retenção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relativa</a:t>
            </a:r>
            <a:r>
              <a:rPr lang="en-US" sz="2400" dirty="0" smtClean="0"/>
              <a:t> </a:t>
            </a:r>
            <a:r>
              <a:rPr lang="en-US" sz="2400" dirty="0" err="1" smtClean="0"/>
              <a:t>não-ajustada</a:t>
            </a:r>
            <a:r>
              <a:rPr lang="en-US" sz="2400" dirty="0" smtClean="0"/>
              <a:t> (</a:t>
            </a:r>
            <a:r>
              <a:rPr lang="en-US" sz="2400" dirty="0" err="1" smtClean="0"/>
              <a:t>γ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8" name="Picture 7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10" r="15670" b="68958"/>
          <a:stretch/>
        </p:blipFill>
        <p:spPr>
          <a:xfrm>
            <a:off x="2735759" y="5150442"/>
            <a:ext cx="1332603" cy="1095964"/>
          </a:xfrm>
          <a:prstGeom prst="rect">
            <a:avLst/>
          </a:prstGeom>
        </p:spPr>
      </p:pic>
      <p:pic>
        <p:nvPicPr>
          <p:cNvPr id="9" name="Picture 8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2" t="36372" r="13601" b="33873"/>
          <a:stretch/>
        </p:blipFill>
        <p:spPr>
          <a:xfrm>
            <a:off x="4766010" y="5150442"/>
            <a:ext cx="1471978" cy="1095964"/>
          </a:xfrm>
          <a:prstGeom prst="rect">
            <a:avLst/>
          </a:prstGeom>
        </p:spPr>
      </p:pic>
      <p:pic>
        <p:nvPicPr>
          <p:cNvPr id="10" name="Picture 9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7" t="70568"/>
          <a:stretch/>
        </p:blipFill>
        <p:spPr>
          <a:xfrm>
            <a:off x="6818172" y="5150442"/>
            <a:ext cx="2095365" cy="1095964"/>
          </a:xfrm>
          <a:prstGeom prst="rect">
            <a:avLst/>
          </a:prstGeom>
        </p:spPr>
      </p:pic>
      <p:pic>
        <p:nvPicPr>
          <p:cNvPr id="3" name="Picture 2" descr="Captura de Tela 2016-06-11 às 16.4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59" y="5482927"/>
            <a:ext cx="1917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959" y="2496597"/>
            <a:ext cx="5109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Os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tempos de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retenção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ajustados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são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332"/>
          <a:stretch/>
        </p:blipFill>
        <p:spPr>
          <a:xfrm>
            <a:off x="439680" y="3034108"/>
            <a:ext cx="4480341" cy="430876"/>
          </a:xfrm>
          <a:prstGeom prst="rect">
            <a:avLst/>
          </a:prstGeom>
        </p:spPr>
      </p:pic>
      <p:pic>
        <p:nvPicPr>
          <p:cNvPr id="10" name="Picture 9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85" b="58253"/>
          <a:stretch/>
        </p:blipFill>
        <p:spPr>
          <a:xfrm>
            <a:off x="439680" y="4164279"/>
            <a:ext cx="4153876" cy="626482"/>
          </a:xfrm>
          <a:prstGeom prst="rect">
            <a:avLst/>
          </a:prstGeom>
        </p:spPr>
      </p:pic>
      <p:pic>
        <p:nvPicPr>
          <p:cNvPr id="11" name="Picture 10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8" t="12974" r="9864" b="77334"/>
          <a:stretch/>
        </p:blipFill>
        <p:spPr>
          <a:xfrm>
            <a:off x="5194811" y="3034108"/>
            <a:ext cx="3484601" cy="430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959" y="3633205"/>
            <a:ext cx="3801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fatores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retenção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são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65" b="19134"/>
          <a:stretch/>
        </p:blipFill>
        <p:spPr>
          <a:xfrm>
            <a:off x="439680" y="5470618"/>
            <a:ext cx="4342008" cy="755879"/>
          </a:xfrm>
          <a:prstGeom prst="rect">
            <a:avLst/>
          </a:prstGeom>
        </p:spPr>
      </p:pic>
      <p:pic>
        <p:nvPicPr>
          <p:cNvPr id="14" name="Picture 13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33" b="38957"/>
          <a:stretch/>
        </p:blipFill>
        <p:spPr>
          <a:xfrm>
            <a:off x="5040334" y="4164279"/>
            <a:ext cx="3639078" cy="615742"/>
          </a:xfrm>
          <a:prstGeom prst="rect">
            <a:avLst/>
          </a:prstGeom>
        </p:spPr>
      </p:pic>
      <p:pic>
        <p:nvPicPr>
          <p:cNvPr id="15" name="Picture 14" descr="Captura de Tela 2016-06-11 às 16.51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1" t="83943" r="11098"/>
          <a:stretch/>
        </p:blipFill>
        <p:spPr>
          <a:xfrm>
            <a:off x="5099859" y="5470618"/>
            <a:ext cx="3579553" cy="7558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2959" y="4945916"/>
            <a:ext cx="7314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retenção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relativa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(α) e a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retenção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não-ajustada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são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59" y="178172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RESOLUÇÃO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2959" y="230494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2959" y="183015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Captura de Tela 2016-06-11 às 16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7" t="70568"/>
          <a:stretch/>
        </p:blipFill>
        <p:spPr>
          <a:xfrm>
            <a:off x="7525281" y="1704143"/>
            <a:ext cx="1397788" cy="731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9" y="1728573"/>
            <a:ext cx="5077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/>
              <a:t>O </a:t>
            </a:r>
            <a:r>
              <a:rPr lang="en-US" sz="2200" dirty="0" err="1" smtClean="0"/>
              <a:t>fator</a:t>
            </a:r>
            <a:r>
              <a:rPr lang="en-US" sz="2200" dirty="0" smtClean="0"/>
              <a:t> de </a:t>
            </a:r>
            <a:r>
              <a:rPr lang="en-US" sz="2200" dirty="0" err="1" smtClean="0"/>
              <a:t>retenção</a:t>
            </a:r>
            <a:r>
              <a:rPr lang="en-US" sz="2200" dirty="0" smtClean="0"/>
              <a:t> </a:t>
            </a:r>
            <a:r>
              <a:rPr lang="en-US" sz="2200" i="1" dirty="0" smtClean="0"/>
              <a:t>k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equivalente</a:t>
            </a:r>
            <a:r>
              <a:rPr lang="en-US" sz="2200" dirty="0" smtClean="0"/>
              <a:t> a:</a:t>
            </a:r>
            <a:endParaRPr lang="en-US" sz="22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22751" y="2375202"/>
            <a:ext cx="6702530" cy="783925"/>
            <a:chOff x="1154905" y="2661548"/>
            <a:chExt cx="6702530" cy="783925"/>
          </a:xfrm>
        </p:grpSpPr>
        <p:sp>
          <p:nvSpPr>
            <p:cNvPr id="2" name="TextBox 1"/>
            <p:cNvSpPr txBox="1"/>
            <p:nvPr/>
          </p:nvSpPr>
          <p:spPr>
            <a:xfrm>
              <a:off x="1154905" y="2846214"/>
              <a:ext cx="5434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/>
                <a:t>k</a:t>
              </a:r>
              <a:r>
                <a:rPr lang="en-US" dirty="0" smtClean="0"/>
                <a:t> = 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45415" y="2661548"/>
              <a:ext cx="6112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tempo de </a:t>
              </a:r>
              <a:r>
                <a:rPr lang="en-US" sz="2000" dirty="0" err="1" smtClean="0"/>
                <a:t>permanência</a:t>
              </a:r>
              <a:r>
                <a:rPr lang="en-US" sz="2000" dirty="0" smtClean="0"/>
                <a:t> do </a:t>
              </a:r>
              <a:r>
                <a:rPr lang="en-US" sz="2000" dirty="0" err="1" smtClean="0"/>
                <a:t>soluto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fase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estacionária</a:t>
              </a:r>
              <a:endParaRPr lang="en-US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02932" y="3077920"/>
              <a:ext cx="60074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99547" y="3045363"/>
              <a:ext cx="5425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tempo de </a:t>
              </a:r>
              <a:r>
                <a:rPr lang="en-US" sz="2000" dirty="0" err="1" smtClean="0"/>
                <a:t>permanência</a:t>
              </a:r>
              <a:r>
                <a:rPr lang="en-US" sz="2000" dirty="0" smtClean="0"/>
                <a:t> do </a:t>
              </a:r>
              <a:r>
                <a:rPr lang="en-US" sz="2000" dirty="0" err="1" smtClean="0"/>
                <a:t>soluto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fase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móvel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8675" y="3825541"/>
            <a:ext cx="543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k</a:t>
            </a:r>
            <a:r>
              <a:rPr lang="en-US" dirty="0" smtClean="0"/>
              <a:t> =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7575" y="3316804"/>
            <a:ext cx="314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tempo de </a:t>
            </a:r>
            <a:r>
              <a:rPr lang="en-US" sz="2000" dirty="0" err="1" smtClean="0"/>
              <a:t>permanência</a:t>
            </a:r>
            <a:r>
              <a:rPr lang="en-US" sz="2000" dirty="0" smtClean="0"/>
              <a:t> do </a:t>
            </a:r>
            <a:r>
              <a:rPr lang="en-US" sz="2000" dirty="0" err="1" smtClean="0"/>
              <a:t>soluto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06702" y="4057247"/>
            <a:ext cx="3192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06702" y="4024690"/>
            <a:ext cx="316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tempo de </a:t>
            </a:r>
            <a:r>
              <a:rPr lang="en-US" sz="2000" dirty="0" err="1" smtClean="0"/>
              <a:t>permanência</a:t>
            </a:r>
            <a:r>
              <a:rPr lang="en-US" sz="2000" dirty="0" smtClean="0"/>
              <a:t> do </a:t>
            </a:r>
            <a:r>
              <a:rPr lang="en-US" sz="2000" dirty="0" err="1" smtClean="0"/>
              <a:t>soluto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móvel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180501" y="3318001"/>
            <a:ext cx="314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mols</a:t>
            </a:r>
            <a:r>
              <a:rPr lang="en-US" sz="2000" dirty="0" smtClean="0"/>
              <a:t> do </a:t>
            </a:r>
            <a:r>
              <a:rPr lang="en-US" sz="2000" dirty="0" err="1" smtClean="0"/>
              <a:t>soluto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59628" y="4058444"/>
            <a:ext cx="3192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9628" y="4025887"/>
            <a:ext cx="316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mols</a:t>
            </a:r>
            <a:r>
              <a:rPr lang="en-US" sz="2000" dirty="0" smtClean="0"/>
              <a:t> do </a:t>
            </a:r>
            <a:r>
              <a:rPr lang="en-US" sz="2000" dirty="0" err="1" smtClean="0"/>
              <a:t>soluto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móvel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8625" y="3809861"/>
            <a:ext cx="57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58032" y="4997519"/>
            <a:ext cx="543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k</a:t>
            </a:r>
            <a:r>
              <a:rPr lang="en-US" dirty="0" smtClean="0"/>
              <a:t> =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26932" y="4766104"/>
            <a:ext cx="6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e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e</a:t>
            </a:r>
            <a:endParaRPr lang="en-US" sz="2000" i="1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706059" y="5229225"/>
            <a:ext cx="657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27669" y="5180988"/>
            <a:ext cx="81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m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m</a:t>
            </a:r>
            <a:endParaRPr lang="en-US" sz="2000" i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22960" y="5668192"/>
            <a:ext cx="870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3792AA"/>
                </a:solidFill>
              </a:rPr>
              <a:t>Onde</a:t>
            </a:r>
            <a:r>
              <a:rPr lang="en-US" dirty="0" smtClean="0">
                <a:solidFill>
                  <a:srgbClr val="3792AA"/>
                </a:solidFill>
              </a:rPr>
              <a:t>: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concentração</a:t>
            </a:r>
            <a:r>
              <a:rPr lang="en-US" dirty="0" smtClean="0"/>
              <a:t> do </a:t>
            </a:r>
            <a:r>
              <a:rPr lang="en-US" dirty="0" err="1" smtClean="0"/>
              <a:t>soluto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volume da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i="1" baseline="-25000" dirty="0" smtClean="0"/>
              <a:t>m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concentração</a:t>
            </a:r>
            <a:r>
              <a:rPr lang="en-US" dirty="0"/>
              <a:t> do </a:t>
            </a:r>
            <a:r>
              <a:rPr lang="en-US" dirty="0" err="1"/>
              <a:t>soluto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 smtClean="0"/>
              <a:t>móvel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/>
              <a:t> o volume 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 smtClean="0"/>
              <a:t>móvel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726932" y="4766104"/>
            <a:ext cx="321277" cy="902088"/>
          </a:xfrm>
          <a:prstGeom prst="ellipse">
            <a:avLst/>
          </a:prstGeom>
          <a:noFill/>
          <a:ln w="28575" cmpd="sng">
            <a:solidFill>
              <a:srgbClr val="D925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0" idx="6"/>
          </p:cNvCxnSpPr>
          <p:nvPr/>
        </p:nvCxnSpPr>
        <p:spPr>
          <a:xfrm>
            <a:off x="5048209" y="5217148"/>
            <a:ext cx="752528" cy="12077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53703" y="5012034"/>
            <a:ext cx="288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oeficiente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partição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= K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60" y="1728573"/>
            <a:ext cx="870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/>
              <a:t>Relação</a:t>
            </a:r>
            <a:r>
              <a:rPr lang="en-US" sz="2400" dirty="0" smtClean="0"/>
              <a:t> entre o </a:t>
            </a:r>
            <a:r>
              <a:rPr lang="en-US" sz="2400" i="1" dirty="0" smtClean="0"/>
              <a:t>tempo de </a:t>
            </a:r>
            <a:r>
              <a:rPr lang="en-US" sz="2400" i="1" dirty="0" err="1" smtClean="0"/>
              <a:t>retenção</a:t>
            </a:r>
            <a:r>
              <a:rPr lang="en-US" sz="2400" i="1" dirty="0" smtClean="0"/>
              <a:t> </a:t>
            </a:r>
            <a:r>
              <a:rPr lang="en-US" sz="2400" dirty="0" smtClean="0"/>
              <a:t>e o </a:t>
            </a:r>
            <a:r>
              <a:rPr lang="en-US" sz="2400" i="1" dirty="0" err="1" smtClean="0"/>
              <a:t>coeficiente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partição</a:t>
            </a:r>
            <a:r>
              <a:rPr lang="en-US" sz="2400" dirty="0" smtClean="0"/>
              <a:t>:</a:t>
            </a:r>
            <a:endParaRPr lang="en-US" sz="2400" i="1" dirty="0"/>
          </a:p>
        </p:txBody>
      </p:sp>
      <p:pic>
        <p:nvPicPr>
          <p:cNvPr id="2" name="Picture 1" descr="Captura de Tela 2016-06-11 às 18.17.5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3" r="22310" b="70828"/>
          <a:stretch/>
        </p:blipFill>
        <p:spPr>
          <a:xfrm>
            <a:off x="1677508" y="2898475"/>
            <a:ext cx="1285570" cy="818763"/>
          </a:xfrm>
          <a:prstGeom prst="rect">
            <a:avLst/>
          </a:prstGeom>
        </p:spPr>
      </p:pic>
      <p:pic>
        <p:nvPicPr>
          <p:cNvPr id="7" name="Picture 6" descr="Captura de Tela 2016-06-11 às 18.17.5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6" t="33641" r="13395" b="36191"/>
          <a:stretch/>
        </p:blipFill>
        <p:spPr>
          <a:xfrm>
            <a:off x="5816414" y="2898475"/>
            <a:ext cx="1614800" cy="818763"/>
          </a:xfrm>
          <a:prstGeom prst="rect">
            <a:avLst/>
          </a:prstGeom>
        </p:spPr>
      </p:pic>
      <p:pic>
        <p:nvPicPr>
          <p:cNvPr id="8" name="Picture 7" descr="Captura de Tela 2016-06-11 às 16.13.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7" t="70568"/>
          <a:stretch/>
        </p:blipFill>
        <p:spPr>
          <a:xfrm>
            <a:off x="3637218" y="2532924"/>
            <a:ext cx="1397788" cy="7311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29599" y="3310660"/>
            <a:ext cx="2320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4401509" y="1094113"/>
            <a:ext cx="305704" cy="5753707"/>
          </a:xfrm>
          <a:prstGeom prst="leftBrace">
            <a:avLst>
              <a:gd name="adj1" fmla="val 36063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253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58" y="4123819"/>
            <a:ext cx="870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Equação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relaciona</a:t>
            </a:r>
            <a:r>
              <a:rPr lang="en-US" sz="2000" i="1" dirty="0" smtClean="0"/>
              <a:t> o tempo de </a:t>
            </a:r>
            <a:r>
              <a:rPr lang="en-US" sz="2000" i="1" dirty="0" err="1" smtClean="0"/>
              <a:t>retenção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coeficiente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partição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aos</a:t>
            </a:r>
            <a:r>
              <a:rPr lang="en-US" sz="2000" i="1" dirty="0" smtClean="0"/>
              <a:t> volumes das </a:t>
            </a:r>
            <a:r>
              <a:rPr lang="en-US" sz="2000" i="1" dirty="0" err="1" smtClean="0"/>
              <a:t>fases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estacionária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móvel</a:t>
            </a:r>
            <a:endParaRPr lang="en-US" sz="2000" i="1" dirty="0"/>
          </a:p>
        </p:txBody>
      </p:sp>
      <p:pic>
        <p:nvPicPr>
          <p:cNvPr id="13" name="Picture 12" descr="Captura de Tela 2016-06-11 às 18.28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13" y="5189406"/>
            <a:ext cx="5249642" cy="9571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323632" y="5801566"/>
            <a:ext cx="0" cy="56569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2203" y="6367260"/>
            <a:ext cx="611429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7769" y="6165360"/>
            <a:ext cx="18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etenção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relativa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9917" y="5059110"/>
            <a:ext cx="2916046" cy="1200329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“A </a:t>
            </a:r>
            <a:r>
              <a:rPr lang="en-US" dirty="0" err="1" smtClean="0"/>
              <a:t>retenção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entre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solutos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razão</a:t>
            </a:r>
            <a:r>
              <a:rPr lang="en-US" dirty="0" smtClean="0"/>
              <a:t> entre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coeficientes</a:t>
            </a:r>
            <a:r>
              <a:rPr lang="en-US" dirty="0" smtClean="0"/>
              <a:t> de </a:t>
            </a:r>
            <a:r>
              <a:rPr lang="en-US" dirty="0" err="1" smtClean="0"/>
              <a:t>partição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64060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EXERCÍCIO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2959" y="216382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2959" y="168903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491" y="2242225"/>
            <a:ext cx="869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</a:t>
            </a:r>
            <a:r>
              <a:rPr lang="en-US" sz="2000" dirty="0" err="1" smtClean="0"/>
              <a:t>exercício</a:t>
            </a:r>
            <a:r>
              <a:rPr lang="en-US" sz="2000" dirty="0" smtClean="0"/>
              <a:t> anterior, o </a:t>
            </a:r>
            <a:r>
              <a:rPr lang="en-US" sz="2000" dirty="0" err="1" smtClean="0"/>
              <a:t>metano</a:t>
            </a:r>
            <a:r>
              <a:rPr lang="en-US" sz="2000" dirty="0" smtClean="0"/>
              <a:t> </a:t>
            </a:r>
            <a:r>
              <a:rPr lang="en-US" sz="2000" dirty="0" err="1" smtClean="0"/>
              <a:t>produziu</a:t>
            </a:r>
            <a:r>
              <a:rPr lang="en-US" sz="2000" dirty="0" smtClean="0"/>
              <a:t> um </a:t>
            </a:r>
            <a:r>
              <a:rPr lang="en-US" sz="2000" dirty="0" err="1" smtClean="0"/>
              <a:t>pico</a:t>
            </a:r>
            <a:r>
              <a:rPr lang="en-US" sz="2000" dirty="0" smtClean="0"/>
              <a:t> </a:t>
            </a:r>
            <a:r>
              <a:rPr lang="en-US" sz="2000" dirty="0" err="1" smtClean="0"/>
              <a:t>fino</a:t>
            </a:r>
            <a:r>
              <a:rPr lang="en-US" sz="2000" dirty="0" smtClean="0"/>
              <a:t> </a:t>
            </a:r>
            <a:r>
              <a:rPr lang="en-US" sz="2000" dirty="0" err="1" smtClean="0"/>
              <a:t>depois</a:t>
            </a:r>
            <a:r>
              <a:rPr lang="en-US" sz="2000" dirty="0" smtClean="0"/>
              <a:t> de 42 s, </a:t>
            </a:r>
            <a:r>
              <a:rPr lang="en-US" sz="2000" dirty="0" err="1" smtClean="0"/>
              <a:t>enquanto</a:t>
            </a:r>
            <a:r>
              <a:rPr lang="en-US" sz="2000" dirty="0" smtClean="0"/>
              <a:t> 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</a:t>
            </a:r>
            <a:r>
              <a:rPr lang="en-US" sz="2000" dirty="0" err="1" smtClean="0"/>
              <a:t>precisou</a:t>
            </a:r>
            <a:r>
              <a:rPr lang="en-US" sz="2000" dirty="0" smtClean="0"/>
              <a:t> de 251 s. A </a:t>
            </a:r>
            <a:r>
              <a:rPr lang="en-US" sz="2000" dirty="0" err="1" smtClean="0"/>
              <a:t>coluna</a:t>
            </a:r>
            <a:r>
              <a:rPr lang="en-US" sz="2000" dirty="0" smtClean="0"/>
              <a:t> </a:t>
            </a:r>
            <a:r>
              <a:rPr lang="en-US" sz="2000" dirty="0" err="1" smtClean="0"/>
              <a:t>cromatográfica</a:t>
            </a:r>
            <a:r>
              <a:rPr lang="en-US" sz="2000" dirty="0" smtClean="0"/>
              <a:t> </a:t>
            </a:r>
            <a:r>
              <a:rPr lang="en-US" sz="2000" dirty="0" err="1" smtClean="0"/>
              <a:t>capilar</a:t>
            </a:r>
            <a:r>
              <a:rPr lang="en-US" sz="2000" dirty="0" smtClean="0"/>
              <a:t> tem um </a:t>
            </a:r>
            <a:r>
              <a:rPr lang="en-US" sz="2000" dirty="0" err="1" smtClean="0"/>
              <a:t>diâmetro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de 250 </a:t>
            </a:r>
            <a:r>
              <a:rPr lang="en-US" sz="2000" dirty="0" err="1" smtClean="0"/>
              <a:t>μm</a:t>
            </a:r>
            <a:r>
              <a:rPr lang="en-US" sz="2000" dirty="0" smtClean="0"/>
              <a:t> e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recoberta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internamente</a:t>
            </a:r>
            <a:r>
              <a:rPr lang="en-US" sz="2000" dirty="0" smtClean="0"/>
              <a:t> com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camada</a:t>
            </a:r>
            <a:r>
              <a:rPr lang="en-US" sz="2000" dirty="0" smtClean="0"/>
              <a:t> de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r>
              <a:rPr lang="en-US" sz="2000" dirty="0" smtClean="0"/>
              <a:t> de 1 </a:t>
            </a:r>
            <a:r>
              <a:rPr lang="en-US" sz="2000" dirty="0" err="1" smtClean="0"/>
              <a:t>μm</a:t>
            </a:r>
            <a:r>
              <a:rPr lang="en-US" sz="2000" dirty="0" smtClean="0"/>
              <a:t> de </a:t>
            </a:r>
            <a:r>
              <a:rPr lang="en-US" sz="2000" dirty="0" err="1" smtClean="0"/>
              <a:t>espessura</a:t>
            </a:r>
            <a:r>
              <a:rPr lang="en-US" sz="2000" dirty="0" smtClean="0"/>
              <a:t>. </a:t>
            </a:r>
            <a:r>
              <a:rPr lang="en-US" sz="2000" dirty="0" err="1" smtClean="0"/>
              <a:t>Estime</a:t>
            </a:r>
            <a:r>
              <a:rPr lang="en-US" sz="2000" dirty="0" smtClean="0"/>
              <a:t> o </a:t>
            </a:r>
            <a:r>
              <a:rPr lang="en-US" sz="2000" dirty="0" err="1" smtClean="0"/>
              <a:t>coeficiente</a:t>
            </a:r>
            <a:r>
              <a:rPr lang="en-US" sz="2000" dirty="0" smtClean="0"/>
              <a:t> de </a:t>
            </a:r>
            <a:r>
              <a:rPr lang="en-US" sz="2000" dirty="0" err="1" smtClean="0"/>
              <a:t>partição</a:t>
            </a:r>
            <a:r>
              <a:rPr lang="en-US" sz="2000" dirty="0" smtClean="0"/>
              <a:t> (K =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e</a:t>
            </a:r>
            <a:r>
              <a:rPr lang="en-US" sz="2000" i="1" dirty="0" smtClean="0"/>
              <a:t>/c</a:t>
            </a:r>
            <a:r>
              <a:rPr lang="en-US" sz="2000" i="1" baseline="-25000" dirty="0" smtClean="0"/>
              <a:t>m</a:t>
            </a:r>
            <a:r>
              <a:rPr lang="en-US" sz="2000" dirty="0" smtClean="0"/>
              <a:t>) do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fases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r>
              <a:rPr lang="en-US" sz="2000" dirty="0" smtClean="0"/>
              <a:t> e </a:t>
            </a:r>
            <a:r>
              <a:rPr lang="en-US" sz="2000" dirty="0" err="1" smtClean="0"/>
              <a:t>móvel</a:t>
            </a:r>
            <a:r>
              <a:rPr lang="en-US" sz="2000" dirty="0" smtClean="0"/>
              <a:t> e </a:t>
            </a:r>
            <a:r>
              <a:rPr lang="en-US" sz="2000" dirty="0" err="1" smtClean="0"/>
              <a:t>estabeleça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fração</a:t>
            </a:r>
            <a:r>
              <a:rPr lang="en-US" sz="2000" dirty="0" smtClean="0"/>
              <a:t> do tempo 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</a:t>
            </a:r>
            <a:r>
              <a:rPr lang="en-US" sz="2000" dirty="0" err="1" smtClean="0"/>
              <a:t>permanece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móvel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1003371" y="4562853"/>
            <a:ext cx="1912675" cy="1928629"/>
          </a:xfrm>
          <a:prstGeom prst="ellipse">
            <a:avLst/>
          </a:prstGeom>
          <a:noFill/>
          <a:ln w="1270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6079" y="4625572"/>
            <a:ext cx="1802933" cy="1800000"/>
          </a:xfrm>
          <a:prstGeom prst="ellipse">
            <a:avLst/>
          </a:prstGeom>
          <a:noFill/>
          <a:ln w="7620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5203" y="4413892"/>
            <a:ext cx="501686" cy="42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9012" y="5201331"/>
            <a:ext cx="501686" cy="42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5533" y="4224298"/>
            <a:ext cx="421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parede</a:t>
            </a:r>
            <a:r>
              <a:rPr lang="en-US" sz="1600" dirty="0" smtClean="0"/>
              <a:t> da </a:t>
            </a:r>
            <a:r>
              <a:rPr lang="en-US" sz="1600" dirty="0" err="1" smtClean="0"/>
              <a:t>coluna</a:t>
            </a:r>
            <a:r>
              <a:rPr lang="en-US" sz="1600" dirty="0" smtClean="0"/>
              <a:t> (</a:t>
            </a:r>
            <a:r>
              <a:rPr lang="en-US" sz="1600" dirty="0" err="1" smtClean="0"/>
              <a:t>diâmetro</a:t>
            </a:r>
            <a:r>
              <a:rPr lang="en-US" sz="1600" dirty="0" smtClean="0"/>
              <a:t> </a:t>
            </a:r>
            <a:r>
              <a:rPr lang="en-US" sz="1600" dirty="0" err="1" smtClean="0"/>
              <a:t>interno</a:t>
            </a:r>
            <a:r>
              <a:rPr lang="en-US" sz="1600" dirty="0" smtClean="0"/>
              <a:t> = 250 </a:t>
            </a:r>
            <a:r>
              <a:rPr lang="en-US" sz="1600" dirty="0" err="1"/>
              <a:t>μm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5020" y="5000694"/>
            <a:ext cx="4903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camada</a:t>
            </a:r>
            <a:r>
              <a:rPr lang="en-US" sz="1600" dirty="0" smtClean="0"/>
              <a:t> da </a:t>
            </a:r>
            <a:r>
              <a:rPr lang="en-US" sz="1600" dirty="0" err="1" smtClean="0"/>
              <a:t>fase</a:t>
            </a:r>
            <a:r>
              <a:rPr lang="en-US" sz="1600" dirty="0" smtClean="0"/>
              <a:t> </a:t>
            </a:r>
            <a:r>
              <a:rPr lang="en-US" sz="1600" dirty="0" err="1" smtClean="0"/>
              <a:t>estacionária</a:t>
            </a:r>
            <a:r>
              <a:rPr lang="en-US" sz="1600" dirty="0" smtClean="0"/>
              <a:t> com 1 </a:t>
            </a:r>
            <a:r>
              <a:rPr lang="en-US" sz="1600" dirty="0" err="1" smtClean="0"/>
              <a:t>μm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espessura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02628" y="5525572"/>
            <a:ext cx="1729339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735" y="5190534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= 248 </a:t>
            </a:r>
            <a:r>
              <a:rPr lang="en-US" sz="1600" dirty="0" err="1"/>
              <a:t>μm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1770" y="5720929"/>
            <a:ext cx="483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raio</a:t>
            </a:r>
            <a:r>
              <a:rPr lang="en-US" dirty="0" smtClean="0"/>
              <a:t> da </a:t>
            </a:r>
            <a:r>
              <a:rPr lang="en-US" dirty="0" err="1" smtClean="0"/>
              <a:t>cavidade</a:t>
            </a:r>
            <a:r>
              <a:rPr lang="en-US" dirty="0" smtClean="0"/>
              <a:t> </a:t>
            </a:r>
            <a:r>
              <a:rPr lang="en-US" dirty="0" err="1" smtClean="0"/>
              <a:t>oca</a:t>
            </a:r>
            <a:r>
              <a:rPr lang="en-US" dirty="0" smtClean="0"/>
              <a:t>: 124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 err="1" smtClean="0"/>
              <a:t>raio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r>
              <a:rPr lang="en-US" dirty="0" smtClean="0"/>
              <a:t>: 124,5 </a:t>
            </a:r>
            <a:r>
              <a:rPr lang="en-US" dirty="0" err="1"/>
              <a:t>μm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64060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EXERCÍCIO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2959" y="216382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2959" y="168903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491" y="2242225"/>
            <a:ext cx="8690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Estime</a:t>
            </a:r>
            <a:r>
              <a:rPr lang="en-US" sz="2000" dirty="0" smtClean="0"/>
              <a:t> o </a:t>
            </a:r>
            <a:r>
              <a:rPr lang="en-US" sz="2000" dirty="0" err="1" smtClean="0"/>
              <a:t>coeficiente</a:t>
            </a:r>
            <a:r>
              <a:rPr lang="en-US" sz="2000" dirty="0" smtClean="0"/>
              <a:t> de </a:t>
            </a:r>
            <a:r>
              <a:rPr lang="en-US" sz="2000" dirty="0" err="1" smtClean="0"/>
              <a:t>partição</a:t>
            </a:r>
            <a:r>
              <a:rPr lang="en-US" sz="2000" dirty="0" smtClean="0"/>
              <a:t> (K =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e</a:t>
            </a:r>
            <a:r>
              <a:rPr lang="en-US" sz="2000" i="1" dirty="0" smtClean="0"/>
              <a:t>/c</a:t>
            </a:r>
            <a:r>
              <a:rPr lang="en-US" sz="2000" i="1" baseline="-25000" dirty="0" smtClean="0"/>
              <a:t>m</a:t>
            </a:r>
            <a:r>
              <a:rPr lang="en-US" sz="2000" dirty="0" smtClean="0"/>
              <a:t>) do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fases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estacionária</a:t>
            </a:r>
            <a:r>
              <a:rPr lang="en-US" sz="2000" dirty="0" smtClean="0"/>
              <a:t> e </a:t>
            </a:r>
            <a:r>
              <a:rPr lang="en-US" sz="2000" dirty="0" err="1" smtClean="0"/>
              <a:t>móvel</a:t>
            </a:r>
            <a:r>
              <a:rPr lang="en-US" sz="2000" dirty="0" smtClean="0"/>
              <a:t> e </a:t>
            </a:r>
            <a:r>
              <a:rPr lang="en-US" sz="2000" dirty="0" err="1" smtClean="0"/>
              <a:t>estabeleça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fração</a:t>
            </a:r>
            <a:r>
              <a:rPr lang="en-US" sz="2000" dirty="0" smtClean="0"/>
              <a:t> do tempo 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</a:t>
            </a:r>
            <a:r>
              <a:rPr lang="en-US" sz="2000" dirty="0" err="1" smtClean="0"/>
              <a:t>permanece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móvel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1003371" y="3726157"/>
            <a:ext cx="1912675" cy="1928629"/>
          </a:xfrm>
          <a:prstGeom prst="ellipse">
            <a:avLst/>
          </a:prstGeom>
          <a:noFill/>
          <a:ln w="1270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6079" y="3788876"/>
            <a:ext cx="1802933" cy="1800000"/>
          </a:xfrm>
          <a:prstGeom prst="ellipse">
            <a:avLst/>
          </a:prstGeom>
          <a:noFill/>
          <a:ln w="7620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5203" y="3577196"/>
            <a:ext cx="501686" cy="42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9012" y="4364635"/>
            <a:ext cx="501686" cy="42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5533" y="3387602"/>
            <a:ext cx="421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parede</a:t>
            </a:r>
            <a:r>
              <a:rPr lang="en-US" sz="1600" dirty="0" smtClean="0"/>
              <a:t> da </a:t>
            </a:r>
            <a:r>
              <a:rPr lang="en-US" sz="1600" dirty="0" err="1" smtClean="0"/>
              <a:t>coluna</a:t>
            </a:r>
            <a:r>
              <a:rPr lang="en-US" sz="1600" dirty="0" smtClean="0"/>
              <a:t> (</a:t>
            </a:r>
            <a:r>
              <a:rPr lang="en-US" sz="1600" dirty="0" err="1" smtClean="0"/>
              <a:t>diâmetro</a:t>
            </a:r>
            <a:r>
              <a:rPr lang="en-US" sz="1600" dirty="0" smtClean="0"/>
              <a:t> </a:t>
            </a:r>
            <a:r>
              <a:rPr lang="en-US" sz="1600" dirty="0" err="1" smtClean="0"/>
              <a:t>interno</a:t>
            </a:r>
            <a:r>
              <a:rPr lang="en-US" sz="1600" dirty="0" smtClean="0"/>
              <a:t> = 250 </a:t>
            </a:r>
            <a:r>
              <a:rPr lang="en-US" sz="1600" dirty="0" err="1"/>
              <a:t>μm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5020" y="4163998"/>
            <a:ext cx="4903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camada</a:t>
            </a:r>
            <a:r>
              <a:rPr lang="en-US" sz="1600" dirty="0" smtClean="0"/>
              <a:t> da </a:t>
            </a:r>
            <a:r>
              <a:rPr lang="en-US" sz="1600" dirty="0" err="1" smtClean="0"/>
              <a:t>fase</a:t>
            </a:r>
            <a:r>
              <a:rPr lang="en-US" sz="1600" dirty="0" smtClean="0"/>
              <a:t> </a:t>
            </a:r>
            <a:r>
              <a:rPr lang="en-US" sz="1600" dirty="0" err="1" smtClean="0"/>
              <a:t>estacionária</a:t>
            </a:r>
            <a:r>
              <a:rPr lang="en-US" sz="1600" dirty="0" smtClean="0"/>
              <a:t> com 1 </a:t>
            </a:r>
            <a:r>
              <a:rPr lang="en-US" sz="1600" dirty="0" err="1" smtClean="0"/>
              <a:t>μm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espessura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02628" y="4688876"/>
            <a:ext cx="1729339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735" y="4353838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= 248 </a:t>
            </a:r>
            <a:r>
              <a:rPr lang="en-US" sz="1600" dirty="0" err="1"/>
              <a:t>μm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1770" y="4884233"/>
            <a:ext cx="483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raio</a:t>
            </a:r>
            <a:r>
              <a:rPr lang="en-US" dirty="0" smtClean="0"/>
              <a:t> da </a:t>
            </a:r>
            <a:r>
              <a:rPr lang="en-US" dirty="0" err="1" smtClean="0"/>
              <a:t>cavidade</a:t>
            </a:r>
            <a:r>
              <a:rPr lang="en-US" dirty="0" smtClean="0"/>
              <a:t> </a:t>
            </a:r>
            <a:r>
              <a:rPr lang="en-US" dirty="0" err="1" smtClean="0"/>
              <a:t>oca</a:t>
            </a:r>
            <a:r>
              <a:rPr lang="en-US" dirty="0" smtClean="0"/>
              <a:t>: 124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 err="1" smtClean="0"/>
              <a:t>raio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r>
              <a:rPr lang="en-US" dirty="0" smtClean="0"/>
              <a:t>: 124,5 </a:t>
            </a:r>
            <a:r>
              <a:rPr lang="en-US" dirty="0" err="1"/>
              <a:t>μm</a:t>
            </a:r>
            <a:endParaRPr lang="en-US" dirty="0"/>
          </a:p>
        </p:txBody>
      </p:sp>
      <p:pic>
        <p:nvPicPr>
          <p:cNvPr id="17" name="Picture 16" descr="Captura de Tela 2016-06-11 às 18.17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3" r="22310" b="70828"/>
          <a:stretch/>
        </p:blipFill>
        <p:spPr>
          <a:xfrm>
            <a:off x="4891475" y="5863962"/>
            <a:ext cx="1147930" cy="731102"/>
          </a:xfrm>
          <a:prstGeom prst="rect">
            <a:avLst/>
          </a:prstGeom>
        </p:spPr>
      </p:pic>
      <p:pic>
        <p:nvPicPr>
          <p:cNvPr id="18" name="Picture 17" descr="Captura de Tela 2016-06-11 às 16.13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7" t="70568"/>
          <a:stretch/>
        </p:blipFill>
        <p:spPr>
          <a:xfrm>
            <a:off x="3135533" y="5863962"/>
            <a:ext cx="1397788" cy="73110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452535" y="5660346"/>
            <a:ext cx="1664975" cy="952329"/>
            <a:chOff x="3549493" y="5690228"/>
            <a:chExt cx="1664975" cy="952329"/>
          </a:xfrm>
        </p:grpSpPr>
        <p:sp>
          <p:nvSpPr>
            <p:cNvPr id="14" name="Rectangle 13"/>
            <p:cNvSpPr/>
            <p:nvPr/>
          </p:nvSpPr>
          <p:spPr>
            <a:xfrm>
              <a:off x="3601062" y="5690228"/>
              <a:ext cx="1613406" cy="93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9493" y="6010729"/>
              <a:ext cx="4272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i="1" dirty="0" smtClean="0"/>
                <a:t>k</a:t>
              </a:r>
              <a:r>
                <a:rPr lang="en-US" sz="1300" dirty="0" smtClean="0"/>
                <a:t> = </a:t>
              </a:r>
              <a:endParaRPr lang="en-US" sz="13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3524" y="5690228"/>
              <a:ext cx="12410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t</a:t>
              </a:r>
              <a:r>
                <a:rPr lang="en-US" sz="1300" dirty="0" smtClean="0"/>
                <a:t>empo </a:t>
              </a:r>
              <a:r>
                <a:rPr lang="en-US" sz="1300" dirty="0" err="1" smtClean="0"/>
                <a:t>na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fase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estacionária</a:t>
              </a:r>
              <a:endParaRPr lang="en-US" sz="13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943523" y="6182671"/>
              <a:ext cx="12410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3524" y="6150114"/>
              <a:ext cx="12410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tempo </a:t>
              </a:r>
              <a:r>
                <a:rPr lang="en-US" sz="1300" dirty="0" err="1" smtClean="0"/>
                <a:t>na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fase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móvel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905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711200"/>
          </a:xfrm>
          <a:noFill/>
        </p:spPr>
        <p:txBody>
          <a:bodyPr anchor="t"/>
          <a:lstStyle/>
          <a:p>
            <a:pPr eaLnBrk="1" hangingPunct="1"/>
            <a:r>
              <a:rPr lang="pt-BR" sz="3000" b="1" smtClean="0">
                <a:latin typeface="Verdana" pitchFamily="34" charset="0"/>
              </a:rPr>
              <a:t>O que é cromatografia?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2376488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pt-BR" sz="2400" smtClean="0">
                <a:latin typeface="Verdana" pitchFamily="34" charset="0"/>
              </a:rPr>
              <a:t>A separação depende da diferença de comportamento do(s) analito(s) entre as duas  fases, móvel e estacionária. A interação analito / fase móvel / fase estacionária depende das forças intermoleculares, como iônica, apolar, e efeitos de afinidade e solubilidade.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64060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RESOLUÇÃO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2959" y="216382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2959" y="168903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2959" y="3839875"/>
            <a:ext cx="7022450" cy="646331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Área</a:t>
            </a:r>
            <a:r>
              <a:rPr lang="en-US" dirty="0" smtClean="0"/>
              <a:t> transversal da </a:t>
            </a:r>
            <a:r>
              <a:rPr lang="en-US" dirty="0" err="1" smtClean="0"/>
              <a:t>coluna</a:t>
            </a:r>
            <a:r>
              <a:rPr lang="en-US" dirty="0" smtClean="0"/>
              <a:t> = πr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= 4,83 x 10</a:t>
            </a:r>
            <a:r>
              <a:rPr lang="en-US" baseline="30000" dirty="0" smtClean="0"/>
              <a:t>4</a:t>
            </a:r>
            <a:r>
              <a:rPr lang="en-US" dirty="0" smtClean="0"/>
              <a:t> μm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Área</a:t>
            </a:r>
            <a:r>
              <a:rPr lang="en-US" dirty="0" smtClean="0"/>
              <a:t> transversal do </a:t>
            </a:r>
            <a:r>
              <a:rPr lang="en-US" dirty="0" err="1" smtClean="0"/>
              <a:t>revestimento</a:t>
            </a:r>
            <a:r>
              <a:rPr lang="en-US" dirty="0" smtClean="0"/>
              <a:t> = 2πr</a:t>
            </a:r>
            <a:r>
              <a:rPr lang="en-US" baseline="-25000" dirty="0" smtClean="0"/>
              <a:t>2</a:t>
            </a:r>
            <a:r>
              <a:rPr lang="en-US" baseline="30000" dirty="0"/>
              <a:t> </a:t>
            </a:r>
            <a:r>
              <a:rPr lang="en-US" dirty="0" smtClean="0"/>
              <a:t>x </a:t>
            </a:r>
            <a:r>
              <a:rPr lang="en-US" dirty="0" err="1" smtClean="0"/>
              <a:t>espessura</a:t>
            </a:r>
            <a:r>
              <a:rPr lang="en-US" dirty="0" smtClean="0"/>
              <a:t> = 7,8 x 10</a:t>
            </a:r>
            <a:r>
              <a:rPr lang="en-US" baseline="30000" dirty="0" smtClean="0"/>
              <a:t>2</a:t>
            </a:r>
            <a:r>
              <a:rPr lang="en-US" dirty="0" smtClean="0"/>
              <a:t> μm</a:t>
            </a:r>
            <a:r>
              <a:rPr lang="en-US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959" y="3074013"/>
            <a:ext cx="5299836" cy="646331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raio</a:t>
            </a:r>
            <a:r>
              <a:rPr lang="en-US" dirty="0" smtClean="0"/>
              <a:t> da </a:t>
            </a:r>
            <a:r>
              <a:rPr lang="en-US" dirty="0" err="1" smtClean="0"/>
              <a:t>cavidade</a:t>
            </a:r>
            <a:r>
              <a:rPr lang="en-US" dirty="0" smtClean="0"/>
              <a:t> </a:t>
            </a:r>
            <a:r>
              <a:rPr lang="en-US" dirty="0" err="1" smtClean="0"/>
              <a:t>oca</a:t>
            </a:r>
            <a:r>
              <a:rPr lang="en-US" dirty="0" smtClean="0"/>
              <a:t>: 124 </a:t>
            </a:r>
            <a:r>
              <a:rPr lang="en-US" dirty="0" err="1" smtClean="0"/>
              <a:t>μm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raio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r>
              <a:rPr lang="en-US" dirty="0" smtClean="0"/>
              <a:t>: 124,5 </a:t>
            </a:r>
            <a:r>
              <a:rPr lang="en-US" dirty="0" err="1" smtClean="0"/>
              <a:t>μm</a:t>
            </a:r>
            <a:r>
              <a:rPr lang="en-US" dirty="0" smtClean="0"/>
              <a:t> = 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7900" y="4616817"/>
            <a:ext cx="3870923" cy="923330"/>
            <a:chOff x="222959" y="3974354"/>
            <a:chExt cx="3870923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222959" y="3974354"/>
              <a:ext cx="33928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Os</a:t>
              </a:r>
              <a:r>
                <a:rPr lang="en-US" dirty="0" smtClean="0"/>
                <a:t> volumes </a:t>
              </a:r>
              <a:r>
                <a:rPr lang="en-US" dirty="0" err="1" smtClean="0"/>
                <a:t>relativos</a:t>
              </a:r>
              <a:r>
                <a:rPr lang="en-US" dirty="0" smtClean="0"/>
                <a:t> das </a:t>
              </a:r>
              <a:r>
                <a:rPr lang="en-US" dirty="0" err="1" smtClean="0"/>
                <a:t>fases</a:t>
              </a:r>
              <a:r>
                <a:rPr lang="en-US" dirty="0" smtClean="0"/>
                <a:t> </a:t>
              </a:r>
              <a:r>
                <a:rPr lang="en-US" dirty="0" err="1" smtClean="0"/>
                <a:t>são</a:t>
              </a:r>
              <a:r>
                <a:rPr lang="en-US" dirty="0" smtClean="0"/>
                <a:t> </a:t>
              </a:r>
              <a:r>
                <a:rPr lang="en-US" dirty="0" err="1" smtClean="0"/>
                <a:t>proporcionais</a:t>
              </a:r>
              <a:r>
                <a:rPr lang="en-US" dirty="0" smtClean="0"/>
                <a:t> </a:t>
              </a:r>
              <a:r>
                <a:rPr lang="en-US" dirty="0" err="1" smtClean="0"/>
                <a:t>às</a:t>
              </a:r>
              <a:r>
                <a:rPr lang="en-US" dirty="0" smtClean="0"/>
                <a:t> </a:t>
              </a:r>
              <a:r>
                <a:rPr lang="en-US" dirty="0" err="1" smtClean="0"/>
                <a:t>áreas</a:t>
              </a:r>
              <a:r>
                <a:rPr lang="en-US" dirty="0" smtClean="0"/>
                <a:t> </a:t>
              </a:r>
              <a:r>
                <a:rPr lang="en-US" dirty="0" err="1" smtClean="0"/>
                <a:t>transversais</a:t>
              </a:r>
              <a:r>
                <a:rPr lang="en-US" dirty="0" smtClean="0"/>
                <a:t> </a:t>
              </a:r>
              <a:r>
                <a:rPr lang="en-US" dirty="0" err="1" smtClean="0"/>
                <a:t>relativas</a:t>
              </a:r>
              <a:r>
                <a:rPr lang="en-US" dirty="0" smtClean="0"/>
                <a:t> das </a:t>
              </a:r>
              <a:r>
                <a:rPr lang="en-US" dirty="0" err="1" smtClean="0"/>
                <a:t>fases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222959" y="3974354"/>
              <a:ext cx="3870923" cy="923330"/>
            </a:xfrm>
            <a:prstGeom prst="homePlat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aptura de Tela 2016-06-12 às 11.0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36" t="2623" r="30882" b="81579"/>
          <a:stretch/>
        </p:blipFill>
        <p:spPr>
          <a:xfrm>
            <a:off x="4228351" y="4670570"/>
            <a:ext cx="3436472" cy="809813"/>
          </a:xfrm>
          <a:prstGeom prst="rect">
            <a:avLst/>
          </a:prstGeom>
        </p:spPr>
      </p:pic>
      <p:pic>
        <p:nvPicPr>
          <p:cNvPr id="20" name="Picture 19" descr="Captura de Tela 2016-06-12 às 11.0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46" t="20752" r="30719" b="64675"/>
          <a:stretch/>
        </p:blipFill>
        <p:spPr>
          <a:xfrm>
            <a:off x="237900" y="5662703"/>
            <a:ext cx="3646806" cy="779232"/>
          </a:xfrm>
          <a:prstGeom prst="rect">
            <a:avLst/>
          </a:prstGeom>
        </p:spPr>
      </p:pic>
      <p:pic>
        <p:nvPicPr>
          <p:cNvPr id="21" name="Picture 20" descr="Captura de Tela 2016-06-12 às 11.0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7" t="37657" r="25000" b="47187"/>
          <a:stretch/>
        </p:blipFill>
        <p:spPr>
          <a:xfrm>
            <a:off x="4380951" y="5662703"/>
            <a:ext cx="4542118" cy="7769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2960" y="2250747"/>
            <a:ext cx="86905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Calcular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coeficiente</a:t>
            </a:r>
            <a:r>
              <a:rPr lang="en-US" sz="1900" u="sng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partição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fração</a:t>
            </a:r>
            <a:r>
              <a:rPr lang="en-US" sz="1900" u="sng" dirty="0" smtClean="0">
                <a:solidFill>
                  <a:schemeClr val="accent4">
                    <a:lumMod val="75000"/>
                  </a:schemeClr>
                </a:solidFill>
              </a:rPr>
              <a:t> do tempo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permanência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benzeno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fase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móvel</a:t>
            </a: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9176" y="5662703"/>
            <a:ext cx="1084361" cy="776941"/>
          </a:xfrm>
          <a:prstGeom prst="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785412" y="5244353"/>
            <a:ext cx="0" cy="418350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7922929" y="4181687"/>
            <a:ext cx="156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coeficiente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partição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139803"/>
            <a:ext cx="8700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TEMPO DE RETENÇÃO vs. COEFICIENTE DE PARTIÇÃO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64060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RESOLUÇÃO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2959" y="216382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2959" y="168903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960" y="2250747"/>
            <a:ext cx="86905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Calcular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coeficiente</a:t>
            </a:r>
            <a:r>
              <a:rPr lang="en-US" sz="1900" u="sng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partição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1900" u="sng" dirty="0" err="1" smtClean="0">
                <a:solidFill>
                  <a:schemeClr val="accent4">
                    <a:lumMod val="75000"/>
                  </a:schemeClr>
                </a:solidFill>
              </a:rPr>
              <a:t>fração</a:t>
            </a:r>
            <a:r>
              <a:rPr lang="en-US" sz="1900" u="sng" dirty="0" smtClean="0">
                <a:solidFill>
                  <a:schemeClr val="accent4">
                    <a:lumMod val="75000"/>
                  </a:schemeClr>
                </a:solidFill>
              </a:rPr>
              <a:t> do tempo 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permanência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benzeno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fase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móvel</a:t>
            </a: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9883" y="2295570"/>
            <a:ext cx="2390588" cy="4087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a de Tela 2016-06-12 às 11.0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8" t="55437" r="19444" b="20080"/>
          <a:stretch/>
        </p:blipFill>
        <p:spPr>
          <a:xfrm>
            <a:off x="2256118" y="3775598"/>
            <a:ext cx="4646706" cy="1054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960" y="3077884"/>
            <a:ext cx="724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 smtClean="0"/>
              <a:t>Cálculo</a:t>
            </a:r>
            <a:r>
              <a:rPr lang="en-US" sz="2000" dirty="0" smtClean="0"/>
              <a:t> do tempo de </a:t>
            </a:r>
            <a:r>
              <a:rPr lang="en-US" sz="2000" dirty="0" err="1" smtClean="0"/>
              <a:t>permanência</a:t>
            </a:r>
            <a:r>
              <a:rPr lang="en-US" sz="2000" dirty="0" smtClean="0"/>
              <a:t> do </a:t>
            </a:r>
            <a:r>
              <a:rPr lang="en-US" sz="2000" dirty="0" err="1" smtClean="0"/>
              <a:t>benzeno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móvel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4" name="Picture 13" descr="Captura de Tela 2016-06-12 às 11.0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" t="81669" b="2300"/>
          <a:stretch/>
        </p:blipFill>
        <p:spPr>
          <a:xfrm>
            <a:off x="222959" y="5093478"/>
            <a:ext cx="8690578" cy="7900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39410" y="5108419"/>
            <a:ext cx="646332" cy="768527"/>
          </a:xfrm>
          <a:prstGeom prst="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53978" y="6043517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Resposta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0,17 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40588" y="5876946"/>
            <a:ext cx="0" cy="383407"/>
          </a:xfrm>
          <a:prstGeom prst="line">
            <a:avLst/>
          </a:prstGeom>
          <a:ln>
            <a:solidFill>
              <a:srgbClr val="D925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053294" y="6260353"/>
            <a:ext cx="687294" cy="0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044725" y="3749895"/>
            <a:ext cx="4169747" cy="923330"/>
          </a:xfrm>
          <a:prstGeom prst="homePlate">
            <a:avLst>
              <a:gd name="adj" fmla="val 287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PARÂMETROS DE RETENÇÃO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59" y="1768013"/>
            <a:ext cx="8700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VOLUME DE RETENÇÃO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400" dirty="0" smtClean="0">
                <a:solidFill>
                  <a:srgbClr val="008000"/>
                </a:solidFill>
              </a:rPr>
              <a:t>): </a:t>
            </a:r>
            <a:r>
              <a:rPr lang="en-US" sz="2400" dirty="0" err="1" smtClean="0"/>
              <a:t>É</a:t>
            </a:r>
            <a:r>
              <a:rPr lang="en-US" sz="2400" dirty="0" smtClean="0"/>
              <a:t> o volume de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móvel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eluir</a:t>
            </a:r>
            <a:r>
              <a:rPr lang="en-US" sz="2400" dirty="0" smtClean="0"/>
              <a:t> um </a:t>
            </a:r>
            <a:r>
              <a:rPr lang="en-US" sz="2400" dirty="0" err="1" smtClean="0"/>
              <a:t>determinado</a:t>
            </a:r>
            <a:r>
              <a:rPr lang="en-US" sz="2400" dirty="0" smtClean="0"/>
              <a:t> </a:t>
            </a:r>
            <a:r>
              <a:rPr lang="en-US" sz="2400" dirty="0" err="1" smtClean="0"/>
              <a:t>soluto</a:t>
            </a:r>
            <a:r>
              <a:rPr lang="en-US" sz="2400" dirty="0" smtClean="0"/>
              <a:t> da </a:t>
            </a:r>
            <a:r>
              <a:rPr lang="en-US" sz="2400" dirty="0" err="1" smtClean="0"/>
              <a:t>coluna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725" y="3884365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 </a:t>
            </a:r>
            <a:r>
              <a:rPr lang="en-US" dirty="0" err="1" smtClean="0"/>
              <a:t>Vm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volume de </a:t>
            </a:r>
            <a:r>
              <a:rPr lang="en-US" dirty="0" err="1" smtClean="0"/>
              <a:t>eluição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retido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959" y="2754131"/>
            <a:ext cx="870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volume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é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proporcional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tempo</a:t>
            </a:r>
            <a:r>
              <a:rPr lang="en-US" sz="2000" dirty="0"/>
              <a:t>, </a:t>
            </a:r>
            <a:r>
              <a:rPr lang="en-US" sz="2000" dirty="0" err="1"/>
              <a:t>portanto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qualquer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razão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de tempos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pode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escrita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sendo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razão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correspondente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de volumes</a:t>
            </a:r>
            <a:r>
              <a:rPr lang="en-US" sz="2000" dirty="0"/>
              <a:t>. </a:t>
            </a:r>
          </a:p>
        </p:txBody>
      </p:sp>
      <p:pic>
        <p:nvPicPr>
          <p:cNvPr id="8" name="Picture 7" descr="Captura de Tela 2016-06-12 às 11.3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236" y="3828302"/>
            <a:ext cx="2565400" cy="8001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87882" y="3828302"/>
            <a:ext cx="403412" cy="400052"/>
          </a:xfrm>
          <a:prstGeom prst="ellipse">
            <a:avLst/>
          </a:prstGeom>
          <a:noFill/>
          <a:ln w="12700" cmpd="sng">
            <a:solidFill>
              <a:srgbClr val="D9253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H="1">
            <a:off x="6305176" y="4169768"/>
            <a:ext cx="641784" cy="790703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83110" y="4775805"/>
            <a:ext cx="349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volume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retenção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soluto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Captura de Tela 2016-06-12 às 11.3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956" y="5496859"/>
            <a:ext cx="2358836" cy="629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22959" y="5600870"/>
            <a:ext cx="3073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VOLUME DE </a:t>
            </a:r>
            <a:r>
              <a:rPr lang="en-US" sz="2200" dirty="0" smtClean="0"/>
              <a:t>RETENÇÃO: 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5075" y="5399472"/>
            <a:ext cx="29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μ</a:t>
            </a:r>
            <a:r>
              <a:rPr lang="en-US" sz="1600" baseline="-25000" dirty="0" err="1" smtClean="0"/>
              <a:t>V</a:t>
            </a:r>
            <a:r>
              <a:rPr lang="en-US" sz="1600" dirty="0" smtClean="0"/>
              <a:t> </a:t>
            </a:r>
            <a:r>
              <a:rPr lang="en-US" sz="1600" dirty="0" err="1" smtClean="0"/>
              <a:t>é</a:t>
            </a:r>
            <a:r>
              <a:rPr lang="en-US" sz="1600" dirty="0" smtClean="0"/>
              <a:t> a </a:t>
            </a:r>
            <a:r>
              <a:rPr lang="en-US" sz="1600" dirty="0" err="1" smtClean="0"/>
              <a:t>vazão</a:t>
            </a:r>
            <a:r>
              <a:rPr lang="en-US" sz="1600" dirty="0" smtClean="0"/>
              <a:t> </a:t>
            </a:r>
            <a:r>
              <a:rPr lang="en-US" sz="1600" dirty="0" err="1" smtClean="0"/>
              <a:t>volumétrica</a:t>
            </a:r>
            <a:r>
              <a:rPr lang="en-US" sz="1600" dirty="0" smtClean="0"/>
              <a:t> (volume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de tempo) da </a:t>
            </a:r>
            <a:r>
              <a:rPr lang="en-US" sz="1600" dirty="0" err="1" smtClean="0"/>
              <a:t>fase</a:t>
            </a:r>
            <a:r>
              <a:rPr lang="en-US" sz="1600" dirty="0" smtClean="0"/>
              <a:t> </a:t>
            </a:r>
            <a:r>
              <a:rPr lang="en-US" sz="1600" dirty="0" err="1" smtClean="0"/>
              <a:t>móvel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EFICIÊNCIA DE SEPARAÇÃO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425" y="1763059"/>
            <a:ext cx="312116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DIFERENÇA ENTRE OS </a:t>
            </a:r>
          </a:p>
          <a:p>
            <a:pPr algn="ctr"/>
            <a:r>
              <a:rPr lang="en-US" sz="2400" dirty="0" smtClean="0"/>
              <a:t>TEMPOS DE ELUIÇÃO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77415" y="1763059"/>
            <a:ext cx="290871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ALARGAMENTO DOS</a:t>
            </a:r>
          </a:p>
          <a:p>
            <a:pPr algn="ctr"/>
            <a:r>
              <a:rPr lang="en-US" sz="2400" dirty="0" smtClean="0"/>
              <a:t>PICOS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6" y="2870377"/>
            <a:ext cx="8006026" cy="3664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73394">
            <a:off x="6685583" y="1852706"/>
            <a:ext cx="2067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RESOLUÇÃ0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1963" y="3690471"/>
            <a:ext cx="2651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</a:t>
            </a:r>
            <a:r>
              <a:rPr lang="en-US" sz="2000" dirty="0" err="1" smtClean="0"/>
              <a:t>ispersão</a:t>
            </a:r>
            <a:r>
              <a:rPr lang="en-US" sz="2000" dirty="0" smtClean="0"/>
              <a:t> do </a:t>
            </a:r>
            <a:r>
              <a:rPr lang="en-US" sz="2000" dirty="0" err="1" smtClean="0"/>
              <a:t>soluto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err="1" smtClean="0"/>
              <a:t>distribuição</a:t>
            </a:r>
            <a:r>
              <a:rPr lang="en-US" sz="2000" dirty="0" smtClean="0"/>
              <a:t> </a:t>
            </a:r>
            <a:r>
              <a:rPr lang="en-US" sz="2000" dirty="0" err="1" smtClean="0"/>
              <a:t>gaussiana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com </a:t>
            </a:r>
            <a:r>
              <a:rPr lang="en-US" sz="2000" dirty="0" err="1" smtClean="0"/>
              <a:t>desvio-padrão</a:t>
            </a:r>
            <a:r>
              <a:rPr lang="en-US" sz="2000" dirty="0" smtClean="0"/>
              <a:t> </a:t>
            </a:r>
            <a:r>
              <a:rPr lang="en-US" sz="2000" dirty="0" err="1" smtClean="0"/>
              <a:t>σ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56235" y="5089121"/>
            <a:ext cx="312270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 smtClean="0">
                <a:latin typeface="+mj-lt"/>
                <a:sym typeface="Wingdings"/>
              </a:rPr>
              <a:t>tempo </a:t>
            </a:r>
            <a:r>
              <a:rPr lang="en-US" sz="2000" dirty="0" err="1" smtClean="0">
                <a:latin typeface="+mj-lt"/>
                <a:sym typeface="Wingdings"/>
              </a:rPr>
              <a:t>na</a:t>
            </a:r>
            <a:r>
              <a:rPr lang="en-US" sz="2000" dirty="0" smtClean="0">
                <a:latin typeface="+mj-lt"/>
                <a:sym typeface="Wingdings"/>
              </a:rPr>
              <a:t> </a:t>
            </a:r>
            <a:r>
              <a:rPr lang="en-US" sz="2000" dirty="0" err="1" smtClean="0">
                <a:latin typeface="+mj-lt"/>
                <a:sym typeface="Wingdings"/>
              </a:rPr>
              <a:t>coluna</a:t>
            </a:r>
            <a:r>
              <a:rPr lang="en-US" sz="2000" dirty="0" smtClean="0">
                <a:latin typeface="+mj-lt"/>
                <a:sym typeface="Wingdings"/>
              </a:rPr>
              <a:t> = </a:t>
            </a:r>
            <a:r>
              <a:rPr lang="en-US" sz="2000" dirty="0" smtClean="0">
                <a:latin typeface="+mj-lt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 err="1" smtClean="0">
                <a:latin typeface="+mj-lt"/>
                <a:sym typeface="Wingdings"/>
              </a:rPr>
              <a:t>σ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13" y="5702554"/>
            <a:ext cx="8915590" cy="1004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EFICIÊNCIA DE SEPARAÇÃO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3" y="1628589"/>
            <a:ext cx="8965864" cy="4103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8706" y="3570941"/>
            <a:ext cx="1763059" cy="313765"/>
          </a:xfrm>
          <a:prstGeom prst="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3930" y="4903694"/>
            <a:ext cx="2895599" cy="313765"/>
          </a:xfrm>
          <a:prstGeom prst="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08824" y="3720353"/>
            <a:ext cx="1299883" cy="14941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3"/>
          </p:cNvCxnSpPr>
          <p:nvPr/>
        </p:nvCxnSpPr>
        <p:spPr>
          <a:xfrm flipH="1">
            <a:off x="4377504" y="5217459"/>
            <a:ext cx="1479438" cy="1034385"/>
          </a:xfrm>
          <a:prstGeom prst="straightConnector1">
            <a:avLst/>
          </a:prstGeom>
          <a:ln>
            <a:solidFill>
              <a:srgbClr val="D925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706" y="1628589"/>
            <a:ext cx="447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/>
              <a:t>Medidas</a:t>
            </a:r>
            <a:r>
              <a:rPr lang="en-US" sz="2400" dirty="0" smtClean="0"/>
              <a:t> da </a:t>
            </a:r>
            <a:r>
              <a:rPr lang="en-US" sz="2400" dirty="0" err="1" smtClean="0"/>
              <a:t>largura</a:t>
            </a:r>
            <a:r>
              <a:rPr lang="en-US" sz="2400" dirty="0" smtClean="0"/>
              <a:t> da </a:t>
            </a:r>
            <a:r>
              <a:rPr lang="en-US" sz="2400" dirty="0" err="1" smtClean="0"/>
              <a:t>banda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176" y="3397187"/>
            <a:ext cx="3645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Largura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w</a:t>
            </a:r>
            <a:r>
              <a:rPr lang="en-US" sz="1900" baseline="-25000" dirty="0" smtClean="0">
                <a:solidFill>
                  <a:schemeClr val="accent3">
                    <a:lumMod val="75000"/>
                  </a:schemeClr>
                </a:solidFill>
              </a:rPr>
              <a:t>1/2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medida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altura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igual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metade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altura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pico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9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49" y="5767096"/>
            <a:ext cx="430395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Largura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w: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largura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linha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base entre as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tangentes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traçadas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partir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partes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mais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íngremes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en-US" sz="1900" dirty="0" err="1" smtClean="0">
                <a:solidFill>
                  <a:schemeClr val="accent3">
                    <a:lumMod val="75000"/>
                  </a:schemeClr>
                </a:solidFill>
              </a:rPr>
              <a:t>pico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9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2112" y="5424796"/>
            <a:ext cx="318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Valores</a:t>
            </a:r>
            <a:r>
              <a:rPr lang="en-US" i="1" dirty="0" smtClean="0"/>
              <a:t> </a:t>
            </a:r>
            <a:r>
              <a:rPr lang="en-US" i="1" dirty="0" err="1" smtClean="0"/>
              <a:t>encontrados</a:t>
            </a:r>
            <a:r>
              <a:rPr lang="en-US" i="1" dirty="0" smtClean="0"/>
              <a:t> </a:t>
            </a:r>
            <a:r>
              <a:rPr lang="en-US" i="1" dirty="0" err="1" smtClean="0"/>
              <a:t>usando</a:t>
            </a:r>
            <a:r>
              <a:rPr lang="en-US" i="1" dirty="0" smtClean="0"/>
              <a:t> </a:t>
            </a:r>
            <a:r>
              <a:rPr lang="en-US" i="1" dirty="0" err="1" smtClean="0"/>
              <a:t>cálculos</a:t>
            </a:r>
            <a:r>
              <a:rPr lang="en-US" i="1" dirty="0"/>
              <a:t> </a:t>
            </a:r>
            <a:r>
              <a:rPr lang="en-US" i="1" dirty="0" err="1" smtClean="0"/>
              <a:t>apropriados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desvios-padrão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8701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784716"/>
            <a:ext cx="870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resolução</a:t>
            </a:r>
            <a:r>
              <a:rPr lang="en-US" sz="2400" dirty="0" smtClean="0"/>
              <a:t> de um </a:t>
            </a:r>
            <a:r>
              <a:rPr lang="en-US" sz="2400" dirty="0" err="1" smtClean="0"/>
              <a:t>pico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relação</a:t>
            </a:r>
            <a:r>
              <a:rPr lang="en-US" sz="2400" dirty="0" smtClean="0"/>
              <a:t> a outro </a:t>
            </a:r>
            <a:r>
              <a:rPr lang="en-US" sz="2400" dirty="0" err="1" smtClean="0"/>
              <a:t>pico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definida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" name="Picture 1" descr="Captura de Tela 2016-06-12 às 13.1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2478741"/>
            <a:ext cx="4445000" cy="914400"/>
          </a:xfrm>
          <a:prstGeom prst="rect">
            <a:avLst/>
          </a:prstGeom>
          <a:ln w="19050" cmpd="sng">
            <a:solidFill>
              <a:schemeClr val="tx1"/>
            </a:solidFill>
            <a:prstDash val="dash"/>
          </a:ln>
        </p:spPr>
      </p:pic>
      <p:sp>
        <p:nvSpPr>
          <p:cNvPr id="3" name="TextBox 2"/>
          <p:cNvSpPr txBox="1"/>
          <p:nvPr/>
        </p:nvSpPr>
        <p:spPr>
          <a:xfrm>
            <a:off x="222959" y="3605857"/>
            <a:ext cx="870011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Δt</a:t>
            </a:r>
            <a:r>
              <a:rPr lang="en-US" sz="2000" i="1" baseline="-25000" dirty="0" err="1" smtClean="0"/>
              <a:t>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ΔV</a:t>
            </a:r>
            <a:r>
              <a:rPr lang="en-US" sz="2000" i="1" baseline="-25000" dirty="0" err="1" smtClean="0"/>
              <a:t>r</a:t>
            </a:r>
            <a:r>
              <a:rPr lang="en-US" sz="2000" i="1" dirty="0"/>
              <a:t> </a:t>
            </a:r>
            <a:r>
              <a:rPr lang="en-US" sz="2000" i="1" dirty="0" err="1" smtClean="0"/>
              <a:t>é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separação</a:t>
            </a:r>
            <a:r>
              <a:rPr lang="en-US" sz="2000" i="1" dirty="0" smtClean="0"/>
              <a:t> entre </a:t>
            </a:r>
            <a:r>
              <a:rPr lang="en-US" sz="2000" i="1" dirty="0" err="1" smtClean="0"/>
              <a:t>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picos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unidade</a:t>
            </a:r>
            <a:r>
              <a:rPr lang="en-US" sz="2000" i="1" dirty="0" smtClean="0"/>
              <a:t> de tempo </a:t>
            </a:r>
            <a:r>
              <a:rPr lang="en-US" sz="2000" i="1" dirty="0" err="1" smtClean="0"/>
              <a:t>ou</a:t>
            </a:r>
            <a:r>
              <a:rPr lang="en-US" sz="2000" i="1" dirty="0" smtClean="0"/>
              <a:t> volume) e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méd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largura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média</a:t>
            </a:r>
            <a:r>
              <a:rPr lang="en-US" sz="2000" i="1" dirty="0" smtClean="0"/>
              <a:t> dos </a:t>
            </a:r>
            <a:r>
              <a:rPr lang="en-US" sz="2000" i="1" dirty="0" err="1" smtClean="0"/>
              <a:t>dois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picos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unidade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correspondente</a:t>
            </a:r>
            <a:r>
              <a:rPr lang="en-US" sz="2000" i="1" dirty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medidas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</a:t>
            </a:r>
            <a:r>
              <a:rPr lang="en-US" sz="2000" i="1" dirty="0" smtClean="0"/>
              <a:t> base). </a:t>
            </a:r>
            <a:r>
              <a:rPr lang="en-US" sz="2000" i="1" dirty="0" err="1" smtClean="0"/>
              <a:t>Também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possível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fazer</a:t>
            </a:r>
            <a:r>
              <a:rPr lang="en-US" sz="2000" i="1" dirty="0" smtClean="0"/>
              <a:t> o </a:t>
            </a:r>
            <a:r>
              <a:rPr lang="en-US" sz="2000" i="1" dirty="0" err="1" smtClean="0"/>
              <a:t>cálculo</a:t>
            </a:r>
            <a:r>
              <a:rPr lang="en-US" sz="2000" i="1" dirty="0" smtClean="0"/>
              <a:t> da </a:t>
            </a:r>
            <a:r>
              <a:rPr lang="en-US" sz="2000" i="1" dirty="0" err="1" smtClean="0"/>
              <a:t>resolução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usando</a:t>
            </a:r>
            <a:r>
              <a:rPr lang="en-US" sz="2000" i="1" dirty="0" smtClean="0"/>
              <a:t> o valor de w</a:t>
            </a:r>
            <a:r>
              <a:rPr lang="en-US" sz="2000" i="1" baseline="-25000" dirty="0" smtClean="0"/>
              <a:t>1/2méd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largura</a:t>
            </a:r>
            <a:r>
              <a:rPr lang="en-US" sz="2000" i="1" dirty="0" smtClean="0"/>
              <a:t> do </a:t>
            </a:r>
            <a:r>
              <a:rPr lang="en-US" sz="2000" i="1" dirty="0" err="1" smtClean="0"/>
              <a:t>pico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gaussiano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meia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altura</a:t>
            </a:r>
            <a:r>
              <a:rPr lang="en-US" sz="2000" i="1" dirty="0" smtClean="0"/>
              <a:t>).</a:t>
            </a:r>
            <a:endParaRPr lang="en-US" sz="2000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2959" y="5343569"/>
            <a:ext cx="8700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Para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análise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quantitativa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altamente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desejável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uma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resolução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maior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que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1,5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 descr="IMG_5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77" y="2419091"/>
            <a:ext cx="7932605" cy="412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959" y="1784716"/>
            <a:ext cx="888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/>
              <a:t>Sobreposição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dois</a:t>
            </a:r>
            <a:r>
              <a:rPr lang="en-US" sz="2400" dirty="0" smtClean="0"/>
              <a:t> </a:t>
            </a:r>
            <a:r>
              <a:rPr lang="en-US" sz="2400" dirty="0" err="1" smtClean="0"/>
              <a:t>picos</a:t>
            </a:r>
            <a:r>
              <a:rPr lang="en-US" sz="2400" dirty="0" smtClean="0"/>
              <a:t> com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graus</a:t>
            </a:r>
            <a:r>
              <a:rPr lang="en-US" sz="2400" dirty="0" smtClean="0"/>
              <a:t> de </a:t>
            </a:r>
            <a:r>
              <a:rPr lang="en-US" sz="2400" dirty="0" err="1" smtClean="0"/>
              <a:t>resolução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RESOLUÇÃO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64060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EXERCÍCIO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16382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68903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491" y="2242225"/>
            <a:ext cx="8690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Um </a:t>
            </a:r>
            <a:r>
              <a:rPr lang="en-US" sz="2200" dirty="0" err="1" smtClean="0"/>
              <a:t>pico</a:t>
            </a:r>
            <a:r>
              <a:rPr lang="en-US" sz="2200" dirty="0" smtClean="0"/>
              <a:t>, com um tempo de </a:t>
            </a:r>
            <a:r>
              <a:rPr lang="en-US" sz="2200" dirty="0" err="1" smtClean="0"/>
              <a:t>retenção</a:t>
            </a:r>
            <a:r>
              <a:rPr lang="en-US" sz="2200" dirty="0" smtClean="0"/>
              <a:t> de 407 s, tem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largura</a:t>
            </a:r>
            <a:r>
              <a:rPr lang="en-US" sz="2200" dirty="0" smtClean="0"/>
              <a:t> a </a:t>
            </a:r>
            <a:r>
              <a:rPr lang="en-US" sz="2200" dirty="0" err="1" smtClean="0"/>
              <a:t>meia</a:t>
            </a:r>
            <a:r>
              <a:rPr lang="en-US" sz="2200" dirty="0" smtClean="0"/>
              <a:t> </a:t>
            </a:r>
            <a:r>
              <a:rPr lang="en-US" sz="2200" dirty="0" err="1" smtClean="0"/>
              <a:t>altura</a:t>
            </a:r>
            <a:r>
              <a:rPr lang="en-US" sz="2200" dirty="0" smtClean="0"/>
              <a:t> de 7,6 s. Um </a:t>
            </a:r>
            <a:r>
              <a:rPr lang="en-US" sz="2200" dirty="0" err="1" smtClean="0"/>
              <a:t>pico</a:t>
            </a:r>
            <a:r>
              <a:rPr lang="en-US" sz="2200" dirty="0" smtClean="0"/>
              <a:t> </a:t>
            </a:r>
            <a:r>
              <a:rPr lang="en-US" sz="2200" dirty="0" err="1" smtClean="0"/>
              <a:t>vizinho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eluído</a:t>
            </a:r>
            <a:r>
              <a:rPr lang="en-US" sz="2200" dirty="0" smtClean="0"/>
              <a:t> 17 s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tarde</a:t>
            </a:r>
            <a:r>
              <a:rPr lang="en-US" sz="2200" dirty="0" smtClean="0"/>
              <a:t> com w</a:t>
            </a:r>
            <a:r>
              <a:rPr lang="en-US" sz="2200" baseline="-25000" dirty="0" smtClean="0"/>
              <a:t>1/2</a:t>
            </a:r>
            <a:r>
              <a:rPr lang="en-US" sz="2200" dirty="0" smtClean="0"/>
              <a:t> = 9,4 s. (a) Determine a </a:t>
            </a:r>
            <a:r>
              <a:rPr lang="en-US" sz="2200" dirty="0" err="1" smtClean="0"/>
              <a:t>resolução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estes</a:t>
            </a:r>
            <a:r>
              <a:rPr lang="en-US" sz="2200" dirty="0" smtClean="0"/>
              <a:t> </a:t>
            </a:r>
            <a:r>
              <a:rPr lang="en-US" sz="2200" dirty="0" err="1" smtClean="0"/>
              <a:t>dois</a:t>
            </a:r>
            <a:r>
              <a:rPr lang="en-US" sz="2200" dirty="0" smtClean="0"/>
              <a:t> </a:t>
            </a:r>
            <a:r>
              <a:rPr lang="en-US" sz="2200" dirty="0" err="1" smtClean="0"/>
              <a:t>componentes</a:t>
            </a:r>
            <a:r>
              <a:rPr lang="en-US" sz="2200" dirty="0" smtClean="0"/>
              <a:t>. (b)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diferença</a:t>
            </a:r>
            <a:r>
              <a:rPr lang="en-US" sz="2200" dirty="0" smtClean="0"/>
              <a:t> de tempo de </a:t>
            </a:r>
            <a:r>
              <a:rPr lang="en-US" sz="2200" dirty="0" err="1" smtClean="0"/>
              <a:t>retenção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necessária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resolução</a:t>
            </a:r>
            <a:r>
              <a:rPr lang="en-US" sz="2200" dirty="0" smtClean="0"/>
              <a:t> </a:t>
            </a:r>
            <a:r>
              <a:rPr lang="en-US" sz="2200" dirty="0" err="1" smtClean="0"/>
              <a:t>adequada</a:t>
            </a:r>
            <a:r>
              <a:rPr lang="en-US" sz="2200" dirty="0" smtClean="0"/>
              <a:t> de 1,5 s? </a:t>
            </a:r>
            <a:endParaRPr lang="en-US" sz="2200" dirty="0"/>
          </a:p>
        </p:txBody>
      </p:sp>
      <p:pic>
        <p:nvPicPr>
          <p:cNvPr id="2" name="Picture 1" descr="Captura de Tela 2016-06-12 às 13.3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94"/>
          <a:stretch/>
        </p:blipFill>
        <p:spPr>
          <a:xfrm>
            <a:off x="1968500" y="4234326"/>
            <a:ext cx="5207000" cy="1039906"/>
          </a:xfrm>
          <a:prstGeom prst="rect">
            <a:avLst/>
          </a:prstGeom>
        </p:spPr>
      </p:pic>
      <p:pic>
        <p:nvPicPr>
          <p:cNvPr id="9" name="Picture 8" descr="Captura de Tela 2016-06-12 às 13.3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t="53078" r="13558"/>
          <a:stretch/>
        </p:blipFill>
        <p:spPr>
          <a:xfrm>
            <a:off x="2734234" y="5513293"/>
            <a:ext cx="3735295" cy="102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6834" y="4535402"/>
            <a:ext cx="5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2568" y="5840592"/>
            <a:ext cx="5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2959" y="1734204"/>
            <a:ext cx="8700109" cy="1179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9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DEFINIÇÃO: Técnica de separação, em que substâncias capazes de se volatilizarem, </a:t>
            </a:r>
            <a:r>
              <a:rPr lang="pt-BR" sz="2400" i="1" dirty="0" err="1" smtClean="0">
                <a:solidFill>
                  <a:schemeClr val="tx1"/>
                </a:solidFill>
              </a:rPr>
              <a:t>percolam</a:t>
            </a:r>
            <a:r>
              <a:rPr lang="pt-BR" sz="2400" i="1" dirty="0" smtClean="0">
                <a:solidFill>
                  <a:schemeClr val="tx1"/>
                </a:solidFill>
              </a:rPr>
              <a:t>*</a:t>
            </a:r>
            <a:r>
              <a:rPr lang="pt-BR" sz="2400" dirty="0" smtClean="0">
                <a:solidFill>
                  <a:schemeClr val="tx1"/>
                </a:solidFill>
              </a:rPr>
              <a:t> em uma corrente de gás através da fase estacionária.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58" y="3050437"/>
            <a:ext cx="8700109" cy="707886"/>
          </a:xfrm>
          <a:prstGeom prst="rect">
            <a:avLst/>
          </a:prstGeom>
          <a:ln>
            <a:solidFill>
              <a:srgbClr val="D925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pt-BR" sz="2000" dirty="0">
                <a:solidFill>
                  <a:srgbClr val="000000"/>
                </a:solidFill>
              </a:rPr>
              <a:t>Dependendo da natureza da fase estacionária, a cromatografia gasosa pode ser dividida em 2 grupos</a:t>
            </a:r>
            <a:r>
              <a:rPr lang="pt-BR" sz="2000" dirty="0" smtClean="0">
                <a:solidFill>
                  <a:srgbClr val="000000"/>
                </a:solidFill>
              </a:rPr>
              <a:t>: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12" y="6322437"/>
            <a:ext cx="859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Percolar</a:t>
            </a:r>
            <a:r>
              <a:rPr lang="en-US" dirty="0" smtClean="0"/>
              <a:t>: </a:t>
            </a:r>
            <a:r>
              <a:rPr lang="en-US" dirty="0" err="1" smtClean="0"/>
              <a:t>passar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/>
              <a:t>de um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filtrá</a:t>
            </a:r>
            <a:r>
              <a:rPr lang="en-US" dirty="0"/>
              <a:t>-lo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extrair</a:t>
            </a:r>
            <a:r>
              <a:rPr lang="en-US" dirty="0"/>
              <a:t> </a:t>
            </a:r>
            <a:r>
              <a:rPr lang="en-US" dirty="0" err="1"/>
              <a:t>substâncias</a:t>
            </a:r>
            <a:r>
              <a:rPr lang="en-US" dirty="0"/>
              <a:t>.</a:t>
            </a: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 flipH="1">
            <a:off x="2614706" y="3758323"/>
            <a:ext cx="1958307" cy="6493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</p:cNvCxnSpPr>
          <p:nvPr/>
        </p:nvCxnSpPr>
        <p:spPr>
          <a:xfrm>
            <a:off x="4573013" y="3758323"/>
            <a:ext cx="2090752" cy="6493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7728" y="4380621"/>
            <a:ext cx="2393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gás-líquido</a:t>
            </a:r>
            <a:r>
              <a:rPr lang="en-US" sz="2400" dirty="0" smtClean="0"/>
              <a:t> (GLC)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6161" y="4380621"/>
            <a:ext cx="231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gás-sólido</a:t>
            </a:r>
            <a:r>
              <a:rPr lang="en-US" sz="2400" dirty="0" smtClean="0"/>
              <a:t> (GSC)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4706" y="5273840"/>
            <a:ext cx="413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latin typeface="+mj-lt"/>
              </a:rPr>
              <a:t>Fase Estacionária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Líquida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mecanismo de separação ocorre fenômeno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de A</a:t>
            </a:r>
            <a:r>
              <a:rPr lang="pt-BR" dirty="0" smtClean="0">
                <a:solidFill>
                  <a:srgbClr val="D9253E"/>
                </a:solidFill>
                <a:latin typeface="+mj-lt"/>
              </a:rPr>
              <a:t>B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SORÇÃO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1882" y="5270987"/>
            <a:ext cx="4123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latin typeface="+mj-lt"/>
              </a:rPr>
              <a:t>Fase Estacionária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Sólida: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mecanismo de separação ocorre fenômeno de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A</a:t>
            </a:r>
            <a:r>
              <a:rPr lang="pt-BR" dirty="0" smtClean="0">
                <a:solidFill>
                  <a:srgbClr val="D9253E"/>
                </a:solidFill>
                <a:latin typeface="+mj-lt"/>
              </a:rPr>
              <a:t>D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SORÇÃO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1779" y="2323693"/>
            <a:ext cx="908531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pt-BR" sz="2400" b="1" dirty="0" smtClean="0">
                <a:latin typeface="+mj-lt"/>
              </a:rPr>
              <a:t>- Compostos </a:t>
            </a:r>
            <a:r>
              <a:rPr lang="pt-BR" sz="2400" b="1" dirty="0">
                <a:latin typeface="+mj-lt"/>
              </a:rPr>
              <a:t>voláteis de pontos de ebulição de até 350 </a:t>
            </a:r>
            <a:r>
              <a:rPr lang="pt-BR" sz="2400" b="1" dirty="0" err="1">
                <a:latin typeface="+mj-lt"/>
              </a:rPr>
              <a:t>ºC</a:t>
            </a:r>
            <a:r>
              <a:rPr lang="pt-BR" sz="2400" b="1" dirty="0">
                <a:latin typeface="+mj-lt"/>
              </a:rPr>
              <a:t> e </a:t>
            </a:r>
            <a:r>
              <a:rPr lang="pt-BR" sz="2400" b="1" dirty="0" smtClean="0">
                <a:latin typeface="+mj-lt"/>
              </a:rPr>
              <a:t>massas moleculares </a:t>
            </a:r>
            <a:r>
              <a:rPr lang="pt-BR" sz="2400" b="1" dirty="0">
                <a:latin typeface="+mj-lt"/>
              </a:rPr>
              <a:t>menores que </a:t>
            </a:r>
            <a:r>
              <a:rPr lang="pt-BR" sz="2400" b="1" dirty="0" smtClean="0">
                <a:latin typeface="+mj-lt"/>
              </a:rPr>
              <a:t>500 g.mol</a:t>
            </a:r>
            <a:r>
              <a:rPr lang="pt-BR" sz="2400" b="1" baseline="30000" dirty="0" smtClean="0">
                <a:latin typeface="+mj-lt"/>
              </a:rPr>
              <a:t>-1</a:t>
            </a:r>
            <a:endParaRPr lang="pt-BR" sz="2400" b="1" baseline="30000" dirty="0">
              <a:latin typeface="+mj-lt"/>
            </a:endParaRPr>
          </a:p>
          <a:p>
            <a:pPr lvl="1" algn="just">
              <a:spcBef>
                <a:spcPts val="1200"/>
              </a:spcBef>
            </a:pPr>
            <a:r>
              <a:rPr lang="pt-BR" sz="2400" b="1" dirty="0" smtClean="0">
                <a:latin typeface="+mj-lt"/>
              </a:rPr>
              <a:t>- Compostos </a:t>
            </a:r>
            <a:r>
              <a:rPr lang="pt-BR" sz="2400" b="1" dirty="0">
                <a:latin typeface="+mj-lt"/>
              </a:rPr>
              <a:t>que possam produzir derivados voláteis</a:t>
            </a:r>
          </a:p>
          <a:p>
            <a:pPr lvl="1" algn="just">
              <a:spcBef>
                <a:spcPts val="1200"/>
              </a:spcBef>
            </a:pPr>
            <a:r>
              <a:rPr lang="pt-BR" sz="2400" b="1" dirty="0" smtClean="0">
                <a:latin typeface="+mj-lt"/>
              </a:rPr>
              <a:t>- Compostos </a:t>
            </a:r>
            <a:r>
              <a:rPr lang="pt-BR" sz="2400" b="1" dirty="0">
                <a:latin typeface="+mj-lt"/>
              </a:rPr>
              <a:t>termicamente estáveis na condições de trabalho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8236" y="1771285"/>
            <a:ext cx="3004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O QUE ANALISAR?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1661" y="5056075"/>
            <a:ext cx="9249747" cy="8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</a:pPr>
            <a:r>
              <a:rPr lang="pt-BR" sz="2200" b="1" dirty="0">
                <a:latin typeface="Arial" charset="0"/>
              </a:rPr>
              <a:t>Indústria </a:t>
            </a:r>
            <a:r>
              <a:rPr lang="pt-BR" sz="2200" b="1" dirty="0" smtClean="0">
                <a:latin typeface="Arial" charset="0"/>
              </a:rPr>
              <a:t>petroquímica, alimentos </a:t>
            </a:r>
            <a:r>
              <a:rPr lang="pt-BR" sz="2200" b="1" dirty="0">
                <a:latin typeface="Arial" charset="0"/>
              </a:rPr>
              <a:t>e </a:t>
            </a:r>
            <a:r>
              <a:rPr lang="pt-BR" sz="2200" b="1" dirty="0" smtClean="0">
                <a:latin typeface="Arial" charset="0"/>
              </a:rPr>
              <a:t>bebidas, biocidas, medicamentos, meio ambiente...</a:t>
            </a:r>
            <a:endParaRPr lang="pt-BR" sz="2200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472" y="4451680"/>
            <a:ext cx="379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ALGUMAS APLICAÇÕES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Tsw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3860800"/>
            <a:ext cx="2057400" cy="2428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457200" y="1711325"/>
            <a:ext cx="8229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pt-BR" sz="2200">
                <a:latin typeface="Verdana" pitchFamily="34" charset="0"/>
              </a:rPr>
              <a:t>Método desenvolvido por Mikhail Tswett (1903), que consistia na separação de pigmentos vegetais presentes em um extrato de plantas. A mistura apresentava uma única coloração inicial, mas quando passada por uma coluna esta se decompunha em várias cores diferentes</a:t>
            </a:r>
            <a:r>
              <a:rPr lang="en-US" sz="2200">
                <a:latin typeface="Verdana" pitchFamily="34" charset="0"/>
              </a:rPr>
              <a:t>.</a:t>
            </a:r>
            <a:r>
              <a:rPr lang="pt-BR" sz="2200">
                <a:latin typeface="Verdana" pitchFamily="34" charset="0"/>
              </a:rPr>
              <a:t> 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57200" y="7731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000" b="1">
                <a:latin typeface="Verdana" pitchFamily="34" charset="0"/>
              </a:rPr>
              <a:t>Histórico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0970" y="2309903"/>
            <a:ext cx="4572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1- </a:t>
            </a:r>
            <a:r>
              <a:rPr lang="pt-BR" sz="2000" dirty="0" smtClean="0"/>
              <a:t>Cilindro </a:t>
            </a:r>
            <a:r>
              <a:rPr lang="pt-BR" sz="2000" dirty="0"/>
              <a:t>contendo gás </a:t>
            </a:r>
            <a:r>
              <a:rPr lang="pt-BR" sz="2000" dirty="0" smtClean="0"/>
              <a:t>de arraste (</a:t>
            </a:r>
            <a:r>
              <a:rPr lang="pt-BR" sz="2000" dirty="0"/>
              <a:t>hidrogênio, hélio, argônio ou nitrogênio), com fluxo controlado e regulador de pressão</a:t>
            </a:r>
          </a:p>
          <a:p>
            <a:pPr lvl="1" algn="ctr">
              <a:spcBef>
                <a:spcPts val="600"/>
              </a:spcBef>
            </a:pPr>
            <a:r>
              <a:rPr lang="pt-BR" sz="2000" dirty="0" smtClean="0">
                <a:solidFill>
                  <a:srgbClr val="008000"/>
                </a:solidFill>
              </a:rPr>
              <a:t>2- Sistema </a:t>
            </a:r>
            <a:r>
              <a:rPr lang="pt-BR" sz="2000" dirty="0">
                <a:solidFill>
                  <a:srgbClr val="008000"/>
                </a:solidFill>
              </a:rPr>
              <a:t>de injeção de amostra</a:t>
            </a:r>
          </a:p>
          <a:p>
            <a:pPr lvl="1" algn="ctr">
              <a:spcBef>
                <a:spcPts val="600"/>
              </a:spcBef>
            </a:pPr>
            <a:r>
              <a:rPr lang="pt-BR" sz="2000" dirty="0" smtClean="0">
                <a:solidFill>
                  <a:srgbClr val="008000"/>
                </a:solidFill>
              </a:rPr>
              <a:t>3- Coluna </a:t>
            </a:r>
            <a:r>
              <a:rPr lang="pt-BR" sz="2000" dirty="0">
                <a:solidFill>
                  <a:srgbClr val="008000"/>
                </a:solidFill>
              </a:rPr>
              <a:t>cromatográfica</a:t>
            </a:r>
          </a:p>
          <a:p>
            <a:pPr lvl="2" algn="ctr">
              <a:spcBef>
                <a:spcPts val="600"/>
              </a:spcBef>
            </a:pPr>
            <a:r>
              <a:rPr lang="pt-BR" sz="2000" dirty="0" smtClean="0">
                <a:solidFill>
                  <a:srgbClr val="008000"/>
                </a:solidFill>
              </a:rPr>
              <a:t>4- Detectores (</a:t>
            </a:r>
            <a:r>
              <a:rPr lang="pt-BR" sz="2000" dirty="0" smtClean="0"/>
              <a:t>condutividade térmica (DCT), ionização </a:t>
            </a:r>
            <a:r>
              <a:rPr lang="pt-BR" sz="2000" dirty="0"/>
              <a:t>de </a:t>
            </a:r>
            <a:r>
              <a:rPr lang="pt-BR" sz="2000" dirty="0" smtClean="0"/>
              <a:t>chama (DCI), captura de elétrons (DCE)</a:t>
            </a:r>
            <a:r>
              <a:rPr lang="pt-BR" sz="2000" dirty="0" smtClean="0">
                <a:solidFill>
                  <a:srgbClr val="008000"/>
                </a:solidFill>
              </a:rPr>
              <a:t>)</a:t>
            </a:r>
            <a:endParaRPr lang="pt-BR" sz="2000" dirty="0">
              <a:solidFill>
                <a:srgbClr val="008000"/>
              </a:solidFill>
            </a:endParaRPr>
          </a:p>
          <a:p>
            <a:pPr lvl="1" algn="ctr">
              <a:spcBef>
                <a:spcPts val="600"/>
              </a:spcBef>
            </a:pPr>
            <a:r>
              <a:rPr lang="pt-BR" sz="2000" dirty="0" smtClean="0">
                <a:solidFill>
                  <a:srgbClr val="D9253E"/>
                </a:solidFill>
              </a:rPr>
              <a:t>5- </a:t>
            </a:r>
            <a:r>
              <a:rPr lang="pt-BR" sz="2000" dirty="0" smtClean="0"/>
              <a:t>Registrador</a:t>
            </a:r>
          </a:p>
          <a:p>
            <a:pPr lvl="1" algn="ctr">
              <a:spcBef>
                <a:spcPts val="600"/>
              </a:spcBef>
            </a:pPr>
            <a:r>
              <a:rPr lang="pt-BR" sz="2000" dirty="0" smtClean="0">
                <a:solidFill>
                  <a:srgbClr val="D9253E"/>
                </a:solidFill>
              </a:rPr>
              <a:t>6- </a:t>
            </a:r>
            <a:r>
              <a:rPr lang="pt-BR" sz="2000" dirty="0" smtClean="0"/>
              <a:t>Computador</a:t>
            </a:r>
            <a:endParaRPr lang="pt-BR" sz="2000" dirty="0"/>
          </a:p>
        </p:txBody>
      </p:sp>
      <p:pic>
        <p:nvPicPr>
          <p:cNvPr id="3" name="Picture 2" descr="ABAAAAa_4A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151" y="2530260"/>
            <a:ext cx="4537918" cy="3567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9" y="1739893"/>
            <a:ext cx="4070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600" dirty="0" smtClean="0">
                <a:sym typeface="Wingdings"/>
              </a:rPr>
              <a:t> </a:t>
            </a:r>
            <a:r>
              <a:rPr lang="en-US" sz="2600" dirty="0" smtClean="0"/>
              <a:t>CROMATÓGRAFO A GÁS: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023034" y="1607743"/>
            <a:ext cx="3006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controle</a:t>
            </a:r>
            <a:r>
              <a:rPr lang="en-US" sz="2000" dirty="0" smtClean="0">
                <a:solidFill>
                  <a:srgbClr val="008000"/>
                </a:solidFill>
              </a:rPr>
              <a:t> de </a:t>
            </a:r>
            <a:r>
              <a:rPr lang="en-US" sz="2000" dirty="0" err="1" smtClean="0">
                <a:solidFill>
                  <a:srgbClr val="008000"/>
                </a:solidFill>
              </a:rPr>
              <a:t>temperatura</a:t>
            </a:r>
            <a:r>
              <a:rPr lang="en-US" sz="2000" dirty="0" smtClean="0">
                <a:solidFill>
                  <a:srgbClr val="008000"/>
                </a:solidFill>
              </a:rPr>
              <a:t>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2959" y="1655285"/>
            <a:ext cx="870011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sym typeface="Wingdings"/>
              </a:rPr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GASES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 err="1" smtClean="0">
                <a:solidFill>
                  <a:srgbClr val="000000"/>
                </a:solidFill>
                <a:latin typeface="+mj-lt"/>
              </a:rPr>
              <a:t>Gás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de </a:t>
            </a:r>
            <a:r>
              <a:rPr lang="en-US" b="1" dirty="0" err="1" smtClean="0">
                <a:solidFill>
                  <a:srgbClr val="000000"/>
                </a:solidFill>
                <a:latin typeface="+mj-lt"/>
              </a:rPr>
              <a:t>Arraste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Gás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pressurizado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utilizado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para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transporte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amostra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através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cromatógrafico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Gases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do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Detector: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Gases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utilizados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funcionamento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específico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cada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detector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b="1" dirty="0" smtClean="0">
                <a:solidFill>
                  <a:srgbClr val="D9253E"/>
                </a:solidFill>
                <a:latin typeface="+mj-lt"/>
              </a:rPr>
              <a:t> INJETOR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Introduz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amostra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gás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arraste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mínima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alteração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das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propriedades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gás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arraste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amostra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b="1" dirty="0" smtClean="0">
                <a:solidFill>
                  <a:srgbClr val="D9253E"/>
                </a:solidFill>
                <a:latin typeface="+mj-lt"/>
              </a:rPr>
              <a:t> COLUNA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responsável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pela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separação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amostra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b="1" dirty="0" smtClean="0">
                <a:solidFill>
                  <a:srgbClr val="D9253E"/>
                </a:solidFill>
                <a:latin typeface="+mj-lt"/>
              </a:rPr>
              <a:t> DETECTOR</a:t>
            </a:r>
            <a:r>
              <a:rPr lang="en-US" b="1" dirty="0" smtClean="0">
                <a:solidFill>
                  <a:srgbClr val="FF3300"/>
                </a:solidFill>
                <a:latin typeface="+mj-lt"/>
              </a:rPr>
              <a:t> 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Reconhece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responde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amostra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conforme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sua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eluição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da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coluna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b="1" dirty="0" smtClean="0">
                <a:solidFill>
                  <a:srgbClr val="D9253E"/>
                </a:solidFill>
                <a:latin typeface="+mj-lt"/>
              </a:rPr>
              <a:t> AQUISIÇÃO DE DADOS</a:t>
            </a:r>
          </a:p>
          <a:p>
            <a:pPr algn="just" eaLnBrk="0" hangingPunct="0">
              <a:spcBef>
                <a:spcPts val="600"/>
              </a:spcBef>
              <a:buClr>
                <a:srgbClr val="FF3300"/>
              </a:buClr>
              <a:buSzPct val="90000"/>
              <a:buFont typeface="Monotype Sorts" charset="0"/>
              <a:buNone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Converte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 detector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cromatograma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que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permite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determinação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manual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automática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identificação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quantificação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dos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amostra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5362" y="2225919"/>
            <a:ext cx="9168431" cy="120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0000"/>
              </a:lnSpc>
            </a:pPr>
            <a:r>
              <a:rPr lang="pt-BR" sz="2200" b="1" dirty="0"/>
              <a:t>FASE MÓVEL EM CG: NÃO interage com a amostra – apenas a carrega através da coluna. </a:t>
            </a:r>
            <a:endParaRPr lang="pt-BR" sz="2200" b="1" dirty="0" smtClean="0"/>
          </a:p>
          <a:p>
            <a:pPr lvl="1" algn="just">
              <a:lnSpc>
                <a:spcPct val="110000"/>
              </a:lnSpc>
            </a:pPr>
            <a:r>
              <a:rPr lang="pt-BR" sz="2200" b="1" dirty="0" smtClean="0"/>
              <a:t>Assim </a:t>
            </a:r>
            <a:r>
              <a:rPr lang="pt-BR" sz="2200" b="1" dirty="0"/>
              <a:t>é usualmente referida como gás de </a:t>
            </a:r>
            <a:r>
              <a:rPr lang="pt-BR" sz="2200" b="1" dirty="0" smtClean="0"/>
              <a:t>arraste.</a:t>
            </a:r>
            <a:endParaRPr lang="pt-BR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8911" y="4577359"/>
            <a:ext cx="11436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INERTE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3624" y="4577359"/>
            <a:ext cx="94524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PURO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3667" y="5149193"/>
            <a:ext cx="4572000" cy="1012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pt-BR" sz="2200" b="1" dirty="0"/>
              <a:t>Não deve reagir com a amostra, fase estacionária ou superfícies do instrumento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7072" y="5149193"/>
            <a:ext cx="4572000" cy="1012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pt-BR" sz="2200" b="1" dirty="0"/>
              <a:t>Deve ser isento de impurezas que possam degradar a fase estacionária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354169" y="1698138"/>
            <a:ext cx="329435" cy="5179956"/>
          </a:xfrm>
          <a:prstGeom prst="leftBrace">
            <a:avLst>
              <a:gd name="adj1" fmla="val 2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4123" y="3645649"/>
            <a:ext cx="205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REQUISITOS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959" y="1764254"/>
            <a:ext cx="287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GÁS DE ARRASTE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123232"/>
              </p:ext>
            </p:extLst>
          </p:nvPr>
        </p:nvGraphicFramePr>
        <p:xfrm>
          <a:off x="222959" y="2493981"/>
          <a:ext cx="8700110" cy="1371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47085"/>
                <a:gridCol w="6653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UMIDADE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Peneira</a:t>
                      </a:r>
                      <a:r>
                        <a:rPr lang="en-US" sz="2400" b="0" dirty="0" smtClean="0"/>
                        <a:t> molecular: remove vapor de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água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CARVÃO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Carvão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ativo</a:t>
                      </a:r>
                      <a:r>
                        <a:rPr lang="en-US" sz="2400" dirty="0" smtClean="0"/>
                        <a:t>: remove </a:t>
                      </a:r>
                      <a:r>
                        <a:rPr lang="en-US" sz="2400" dirty="0" err="1" smtClean="0"/>
                        <a:t>contaminantes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orgânicos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OXIGÊNIO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Catalisador</a:t>
                      </a:r>
                      <a:r>
                        <a:rPr lang="en-US" sz="2400" dirty="0" smtClean="0"/>
                        <a:t>: remove </a:t>
                      </a:r>
                      <a:r>
                        <a:rPr lang="en-US" sz="2400" dirty="0" err="1" smtClean="0"/>
                        <a:t>oxigênio</a:t>
                      </a:r>
                      <a:r>
                        <a:rPr lang="en-US" sz="2400" dirty="0" smtClean="0"/>
                        <a:t> e vapor de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água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 descr="Slide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7" t="28871" r="29134" b="26247"/>
          <a:stretch>
            <a:fillRect/>
          </a:stretch>
        </p:blipFill>
        <p:spPr>
          <a:xfrm>
            <a:off x="222959" y="4021979"/>
            <a:ext cx="5026025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38588" y="4367387"/>
            <a:ext cx="3484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+mj-lt"/>
              </a:rPr>
              <a:t>Gases </a:t>
            </a:r>
            <a:r>
              <a:rPr lang="pt-BR" sz="2200" b="1" dirty="0">
                <a:latin typeface="+mj-lt"/>
              </a:rPr>
              <a:t>de altíssima pureza podem ser muito caros</a:t>
            </a: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29714" y="5243685"/>
            <a:ext cx="3493355" cy="11928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2959" y="1764254"/>
            <a:ext cx="503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FILTROS DOS GASES DE ARRASTE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94235" y="2250160"/>
            <a:ext cx="9117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200" b="1" dirty="0">
                <a:solidFill>
                  <a:srgbClr val="000000"/>
                </a:solidFill>
                <a:latin typeface="+mj-lt"/>
              </a:rPr>
              <a:t>Cada detector demanda um gás de arraste específico para melhor funcionamento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013566"/>
              </p:ext>
            </p:extLst>
          </p:nvPr>
        </p:nvGraphicFramePr>
        <p:xfrm>
          <a:off x="835546" y="3123383"/>
          <a:ext cx="7471747" cy="1371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93061"/>
                <a:gridCol w="2278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Detector de </a:t>
                      </a:r>
                      <a:r>
                        <a:rPr lang="en-US" sz="2400" b="1" dirty="0" err="1" smtClean="0"/>
                        <a:t>condutividade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térmica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He,</a:t>
                      </a:r>
                      <a:r>
                        <a:rPr lang="en-US" sz="2400" b="0" baseline="0" dirty="0" smtClean="0"/>
                        <a:t> H</a:t>
                      </a:r>
                      <a:r>
                        <a:rPr lang="en-US" sz="2400" b="0" baseline="-25000" dirty="0" smtClean="0"/>
                        <a:t>2</a:t>
                      </a:r>
                      <a:endParaRPr lang="en-US" sz="2400" b="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Detector de </a:t>
                      </a:r>
                      <a:r>
                        <a:rPr lang="en-US" sz="2400" b="1" dirty="0" err="1" smtClean="0"/>
                        <a:t>ionização</a:t>
                      </a:r>
                      <a:r>
                        <a:rPr lang="en-US" sz="2400" b="1" dirty="0" smtClean="0"/>
                        <a:t> de </a:t>
                      </a:r>
                      <a:r>
                        <a:rPr lang="en-US" sz="2400" b="1" dirty="0" err="1" smtClean="0"/>
                        <a:t>chama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, H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Detector de </a:t>
                      </a:r>
                      <a:r>
                        <a:rPr lang="en-US" sz="2400" b="1" dirty="0" err="1" smtClean="0"/>
                        <a:t>captura</a:t>
                      </a:r>
                      <a:r>
                        <a:rPr lang="en-US" sz="2400" b="1" dirty="0" smtClean="0"/>
                        <a:t> de </a:t>
                      </a:r>
                      <a:r>
                        <a:rPr lang="en-US" sz="2400" b="1" dirty="0" err="1" smtClean="0"/>
                        <a:t>elétrons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Ar</a:t>
                      </a:r>
                      <a:r>
                        <a:rPr lang="en-US" sz="2400" dirty="0" smtClean="0"/>
                        <a:t> + 5% CH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_20151012_73859_2433899_1766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46" y="4569688"/>
            <a:ext cx="2044531" cy="2091764"/>
          </a:xfrm>
          <a:prstGeom prst="rect">
            <a:avLst/>
          </a:prstGeom>
        </p:spPr>
      </p:pic>
      <p:pic>
        <p:nvPicPr>
          <p:cNvPr id="8" name="Picture 7" descr="S_20151022_75100_2609899_1774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051" y="4573801"/>
            <a:ext cx="3132242" cy="20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59" y="1764254"/>
            <a:ext cx="796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DETECTORES </a:t>
            </a:r>
            <a:r>
              <a:rPr lang="en-US" sz="2400" dirty="0" smtClean="0">
                <a:solidFill>
                  <a:srgbClr val="479249"/>
                </a:solidFill>
              </a:rPr>
              <a:t>COMPATÍVEIS</a:t>
            </a:r>
            <a:r>
              <a:rPr lang="en-US" sz="2400" dirty="0" smtClean="0"/>
              <a:t> COM OS GASES DE ARRASTE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633" y="3967166"/>
            <a:ext cx="4356100" cy="1997075"/>
          </a:xfrm>
          <a:noFill/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68733" y="3967165"/>
            <a:ext cx="4359294" cy="1997075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222959" y="1764254"/>
            <a:ext cx="607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DISPOSITIVOS DE INJEÇÃO DE AMOSTRAS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338" y="2403700"/>
            <a:ext cx="86357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</a:t>
            </a:r>
            <a:r>
              <a:rPr lang="en-US" sz="2400" dirty="0" err="1" smtClean="0"/>
              <a:t>chamados</a:t>
            </a:r>
            <a:r>
              <a:rPr lang="en-US" sz="2400" dirty="0" smtClean="0"/>
              <a:t> de </a:t>
            </a:r>
            <a:r>
              <a:rPr lang="en-US" sz="2400" i="1" dirty="0" err="1" smtClean="0"/>
              <a:t>injetores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i="1" dirty="0" err="1" smtClean="0"/>
              <a:t>vaporizadores</a:t>
            </a:r>
            <a:endParaRPr lang="en-US" sz="2400" i="1" dirty="0" smtClean="0"/>
          </a:p>
          <a:p>
            <a:pPr algn="just">
              <a:spcBef>
                <a:spcPts val="600"/>
              </a:spcBef>
            </a:pPr>
            <a:r>
              <a:rPr lang="en-US" sz="2400" i="1" dirty="0" smtClean="0"/>
              <a:t>- </a:t>
            </a:r>
            <a:r>
              <a:rPr lang="en-US" sz="2400" dirty="0" err="1" smtClean="0"/>
              <a:t>Devem</a:t>
            </a:r>
            <a:r>
              <a:rPr lang="en-US" sz="2400" dirty="0" smtClean="0"/>
              <a:t>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</a:t>
            </a:r>
            <a:r>
              <a:rPr lang="en-US" sz="2400" dirty="0" err="1" smtClean="0"/>
              <a:t>meior</a:t>
            </a:r>
            <a:r>
              <a:rPr lang="en-US" sz="2400" dirty="0" smtClean="0"/>
              <a:t> de </a:t>
            </a:r>
            <a:r>
              <a:rPr lang="en-US" sz="2400" dirty="0" err="1" smtClean="0"/>
              <a:t>introdução</a:t>
            </a:r>
            <a:r>
              <a:rPr lang="en-US" sz="2400" dirty="0" smtClean="0"/>
              <a:t> INSTANTÂNEA da </a:t>
            </a:r>
            <a:r>
              <a:rPr lang="en-US" sz="2400" dirty="0" err="1" smtClean="0"/>
              <a:t>amostra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coluna</a:t>
            </a:r>
            <a:r>
              <a:rPr lang="en-US" sz="2400" dirty="0" smtClean="0"/>
              <a:t> </a:t>
            </a:r>
            <a:r>
              <a:rPr lang="en-US" sz="2400" dirty="0" err="1" smtClean="0"/>
              <a:t>cromatográfica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608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PARÂMETROS DE INJEÇÃO DE AMOSTRAS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2959" y="2407937"/>
            <a:ext cx="870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TEMPERATURA DO INJETOR: </a:t>
            </a:r>
            <a:r>
              <a:rPr lang="en-US" sz="2200" dirty="0" err="1" smtClean="0">
                <a:solidFill>
                  <a:srgbClr val="000000"/>
                </a:solidFill>
              </a:rPr>
              <a:t>Deve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ser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suficientemente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elevada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para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que</a:t>
            </a:r>
            <a:r>
              <a:rPr lang="en-US" sz="2200" dirty="0" smtClean="0">
                <a:solidFill>
                  <a:srgbClr val="000000"/>
                </a:solidFill>
              </a:rPr>
              <a:t> a </a:t>
            </a:r>
            <a:r>
              <a:rPr lang="en-US" sz="2200" dirty="0" err="1" smtClean="0">
                <a:solidFill>
                  <a:srgbClr val="000000"/>
                </a:solidFill>
              </a:rPr>
              <a:t>amostra</a:t>
            </a:r>
            <a:r>
              <a:rPr lang="en-US" sz="2200" dirty="0" smtClean="0">
                <a:solidFill>
                  <a:srgbClr val="000000"/>
                </a:solidFill>
              </a:rPr>
              <a:t> vaporize-se </a:t>
            </a:r>
            <a:r>
              <a:rPr lang="en-US" sz="2200" dirty="0" err="1" smtClean="0">
                <a:solidFill>
                  <a:srgbClr val="000000"/>
                </a:solidFill>
              </a:rPr>
              <a:t>imediatamente</a:t>
            </a:r>
            <a:r>
              <a:rPr lang="en-US" sz="2200" dirty="0" smtClean="0">
                <a:solidFill>
                  <a:srgbClr val="000000"/>
                </a:solidFill>
              </a:rPr>
              <a:t>, mas </a:t>
            </a:r>
            <a:r>
              <a:rPr lang="en-US" sz="2200" dirty="0" err="1" smtClean="0">
                <a:solidFill>
                  <a:srgbClr val="000000"/>
                </a:solidFill>
              </a:rPr>
              <a:t>sem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decomposição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331883"/>
            <a:ext cx="8672243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Regra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Geral</a:t>
            </a:r>
            <a:r>
              <a:rPr lang="en-US" sz="2000" dirty="0" smtClean="0"/>
              <a:t>: </a:t>
            </a:r>
          </a:p>
          <a:p>
            <a:pPr algn="ctr"/>
            <a:r>
              <a:rPr lang="en-US" sz="2000" dirty="0" err="1" smtClean="0"/>
              <a:t>T</a:t>
            </a:r>
            <a:r>
              <a:rPr lang="en-US" sz="2000" baseline="-25000" dirty="0" err="1" smtClean="0"/>
              <a:t>inj</a:t>
            </a:r>
            <a:r>
              <a:rPr lang="en-US" sz="2000" dirty="0" smtClean="0"/>
              <a:t> = 50 °C </a:t>
            </a:r>
            <a:r>
              <a:rPr lang="en-US" sz="2000" dirty="0" err="1" smtClean="0"/>
              <a:t>acima</a:t>
            </a:r>
            <a:r>
              <a:rPr lang="en-US" sz="2000" dirty="0" smtClean="0"/>
              <a:t> da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ebulição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componente</a:t>
            </a:r>
            <a:r>
              <a:rPr lang="en-US" sz="2000" dirty="0" smtClean="0"/>
              <a:t>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volátil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2958" y="4236289"/>
            <a:ext cx="870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VOLUME INJETADO: </a:t>
            </a:r>
            <a:r>
              <a:rPr lang="en-US" sz="2200" dirty="0" err="1" smtClean="0">
                <a:solidFill>
                  <a:srgbClr val="000000"/>
                </a:solidFill>
              </a:rPr>
              <a:t>Depende</a:t>
            </a:r>
            <a:r>
              <a:rPr lang="en-US" sz="2200" dirty="0" smtClean="0">
                <a:solidFill>
                  <a:srgbClr val="000000"/>
                </a:solidFill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</a:rPr>
              <a:t>tipo</a:t>
            </a:r>
            <a:r>
              <a:rPr lang="en-US" sz="2200" dirty="0" smtClean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coluna</a:t>
            </a:r>
            <a:r>
              <a:rPr lang="en-US" sz="2200" dirty="0" smtClean="0">
                <a:solidFill>
                  <a:srgbClr val="000000"/>
                </a:solidFill>
              </a:rPr>
              <a:t> e do </a:t>
            </a:r>
            <a:r>
              <a:rPr lang="en-US" sz="2200" dirty="0" err="1" smtClean="0">
                <a:solidFill>
                  <a:srgbClr val="000000"/>
                </a:solidFill>
              </a:rPr>
              <a:t>estado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físico</a:t>
            </a:r>
            <a:r>
              <a:rPr lang="en-US" sz="2200" dirty="0" smtClean="0">
                <a:solidFill>
                  <a:srgbClr val="000000"/>
                </a:solidFill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</a:rPr>
              <a:t>amostra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5058" y="5099618"/>
            <a:ext cx="4455646" cy="1521642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94858" y="5255900"/>
            <a:ext cx="3419475" cy="1200329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i="1" dirty="0" smtClean="0">
                <a:latin typeface="+mj-lt"/>
              </a:rPr>
              <a:t>Os sólidos são convencionalmente dissolvidos em </a:t>
            </a:r>
            <a:r>
              <a:rPr lang="pt-BR" b="1" i="1" dirty="0">
                <a:latin typeface="+mj-lt"/>
              </a:rPr>
              <a:t>um solvente adequado e </a:t>
            </a:r>
            <a:r>
              <a:rPr lang="pt-BR" b="1" i="1" dirty="0" smtClean="0">
                <a:latin typeface="+mj-lt"/>
              </a:rPr>
              <a:t>a solução é injetada</a:t>
            </a:r>
            <a:endParaRPr lang="pt-BR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</a:t>
            </a: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48467" y="1868732"/>
            <a:ext cx="4034433" cy="4371731"/>
          </a:xfrm>
          <a:noFill/>
        </p:spPr>
      </p:pic>
      <p:pic>
        <p:nvPicPr>
          <p:cNvPr id="6" name="Picture 5" descr="Slide29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5" t="26334" r="19685" b="11515"/>
          <a:stretch/>
        </p:blipFill>
        <p:spPr>
          <a:xfrm>
            <a:off x="312605" y="3252228"/>
            <a:ext cx="3887788" cy="29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959" y="2626210"/>
            <a:ext cx="3443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dirty="0">
                <a:latin typeface="+mj-lt"/>
              </a:rPr>
              <a:t>Colunas empacotadas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959" y="1764254"/>
            <a:ext cx="457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COLUNAS CROMATOGRÁFICAS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3" descr="Slide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39846" y="1678142"/>
            <a:ext cx="6723799" cy="49090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790015"/>
            <a:ext cx="87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COLUNA EMPACOTADA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2959" y="2313235"/>
            <a:ext cx="8690578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59" y="1838440"/>
            <a:ext cx="8690578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6664" y="3224268"/>
            <a:ext cx="20535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VANTAGENS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3089" y="4856891"/>
            <a:ext cx="26695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DESVANTAGENS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63064" y="2724953"/>
            <a:ext cx="711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Bef>
                <a:spcPts val="600"/>
              </a:spcBef>
            </a:pPr>
            <a:r>
              <a:rPr lang="pt-BR" sz="2400" b="1" dirty="0">
                <a:solidFill>
                  <a:srgbClr val="000000"/>
                </a:solidFill>
                <a:latin typeface="+mj-lt"/>
              </a:rPr>
              <a:t>Simples preparação e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uso, tecnologia clássica, grande 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número de fases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líquidas, capacidade 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alta e longa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durabilidade, usada 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para análise de gases com DCT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5745" y="4708197"/>
            <a:ext cx="7244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Bef>
                <a:spcPts val="60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Análises relativamente demoradas, baixa 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resolução para amostras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complexas   </a:t>
            </a:r>
            <a:endParaRPr lang="pt-BR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57200" y="7731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000" b="1">
                <a:latin typeface="Verdana" pitchFamily="34" charset="0"/>
              </a:rPr>
              <a:t>Experimento de Tswett</a:t>
            </a:r>
          </a:p>
        </p:txBody>
      </p:sp>
      <p:pic>
        <p:nvPicPr>
          <p:cNvPr id="6147" name="Picture 5" descr="Coluna croma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844675"/>
            <a:ext cx="1249362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356100" y="5160963"/>
            <a:ext cx="2952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Verdana" pitchFamily="34" charset="0"/>
              </a:rPr>
              <a:t>Fase Estacionária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Verdana" pitchFamily="34" charset="0"/>
              </a:rPr>
              <a:t>CaCO</a:t>
            </a:r>
            <a:r>
              <a:rPr lang="pt-BR" baseline="-25000">
                <a:latin typeface="Verdana" pitchFamily="34" charset="0"/>
              </a:rPr>
              <a:t>3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284663" y="3648075"/>
            <a:ext cx="2951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Verdana" pitchFamily="34" charset="0"/>
              </a:rPr>
              <a:t>Fase Móvel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Verdana" pitchFamily="34" charset="0"/>
              </a:rPr>
              <a:t>Éter de petróleo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284663" y="1992313"/>
            <a:ext cx="2951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Verdana" pitchFamily="34" charset="0"/>
              </a:rPr>
              <a:t>Amostra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Verdana" pitchFamily="34" charset="0"/>
              </a:rPr>
              <a:t>Extrato vegetal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764254"/>
            <a:ext cx="612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CONTROLE DA TEMPERATURA DA COLUNA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7077" y="2458228"/>
            <a:ext cx="464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Essencial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para</a:t>
            </a:r>
            <a:r>
              <a:rPr lang="en-US" sz="2400" b="1" i="1" dirty="0" smtClean="0"/>
              <a:t> a </a:t>
            </a:r>
            <a:r>
              <a:rPr lang="en-US" sz="2400" b="1" i="1" dirty="0" err="1" smtClean="0"/>
              <a:t>obtenção</a:t>
            </a:r>
            <a:r>
              <a:rPr lang="en-US" sz="2400" b="1" i="1" dirty="0" smtClean="0"/>
              <a:t> de boa </a:t>
            </a:r>
            <a:r>
              <a:rPr lang="en-US" sz="2400" b="1" i="1" dirty="0" err="1" smtClean="0"/>
              <a:t>separação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resolução</a:t>
            </a:r>
            <a:r>
              <a:rPr lang="en-US" sz="2400" b="1" i="1" dirty="0" smtClean="0"/>
              <a:t>)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CG</a:t>
            </a:r>
            <a:endParaRPr lang="en-US" sz="2400" b="1" i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412" y="2458228"/>
            <a:ext cx="3110093" cy="40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077" y="3496236"/>
            <a:ext cx="464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Além</a:t>
            </a:r>
            <a:r>
              <a:rPr lang="en-US" dirty="0" smtClean="0"/>
              <a:t> da </a:t>
            </a:r>
            <a:r>
              <a:rPr lang="en-US" dirty="0" err="1" smtClean="0"/>
              <a:t>interação</a:t>
            </a:r>
            <a:r>
              <a:rPr lang="en-US" dirty="0" smtClean="0"/>
              <a:t> da FE, o tempo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analito</a:t>
            </a:r>
            <a:r>
              <a:rPr lang="en-US" dirty="0" smtClean="0"/>
              <a:t> </a:t>
            </a:r>
            <a:r>
              <a:rPr lang="en-US" dirty="0" err="1" smtClean="0"/>
              <a:t>demora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percorrer</a:t>
            </a:r>
            <a:r>
              <a:rPr lang="en-US" dirty="0" smtClean="0"/>
              <a:t> a </a:t>
            </a:r>
            <a:r>
              <a:rPr lang="en-US" dirty="0" err="1" smtClean="0"/>
              <a:t>coluna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pressão</a:t>
            </a:r>
            <a:r>
              <a:rPr lang="en-US" dirty="0" smtClean="0"/>
              <a:t> de vapor (p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59" y="1764254"/>
            <a:ext cx="612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CONTROLE DA TEMPERATURA DA COLUNA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2959" y="2458228"/>
            <a:ext cx="870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Essencial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para</a:t>
            </a:r>
            <a:r>
              <a:rPr lang="en-US" sz="2400" b="1" i="1" dirty="0" smtClean="0"/>
              <a:t> a </a:t>
            </a:r>
            <a:r>
              <a:rPr lang="en-US" sz="2400" b="1" i="1" dirty="0" err="1" smtClean="0"/>
              <a:t>obtenção</a:t>
            </a:r>
            <a:r>
              <a:rPr lang="en-US" sz="2400" b="1" i="1" dirty="0" smtClean="0"/>
              <a:t> de boa </a:t>
            </a:r>
            <a:r>
              <a:rPr lang="en-US" sz="2400" b="1" i="1" dirty="0" err="1" smtClean="0"/>
              <a:t>separação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resolução</a:t>
            </a:r>
            <a:r>
              <a:rPr lang="en-US" sz="2400" b="1" i="1" dirty="0" smtClean="0"/>
              <a:t>)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CG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2959" y="3033060"/>
            <a:ext cx="870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Além</a:t>
            </a:r>
            <a:r>
              <a:rPr lang="en-US" dirty="0" smtClean="0"/>
              <a:t> da </a:t>
            </a:r>
            <a:r>
              <a:rPr lang="en-US" dirty="0" err="1" smtClean="0"/>
              <a:t>interação</a:t>
            </a:r>
            <a:r>
              <a:rPr lang="en-US" dirty="0" smtClean="0"/>
              <a:t> da FE, o tempo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analito</a:t>
            </a:r>
            <a:r>
              <a:rPr lang="en-US" dirty="0" smtClean="0"/>
              <a:t> </a:t>
            </a:r>
            <a:r>
              <a:rPr lang="en-US" dirty="0" err="1" smtClean="0"/>
              <a:t>demora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percorrer</a:t>
            </a:r>
            <a:r>
              <a:rPr lang="en-US" dirty="0" smtClean="0"/>
              <a:t> a </a:t>
            </a:r>
            <a:r>
              <a:rPr lang="en-US" dirty="0" err="1" smtClean="0"/>
              <a:t>coluna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pressão</a:t>
            </a:r>
            <a:r>
              <a:rPr lang="en-US" dirty="0" smtClean="0"/>
              <a:t> de vapor (p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59" y="4426775"/>
            <a:ext cx="3813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895"/>
          <a:stretch/>
        </p:blipFill>
        <p:spPr bwMode="auto">
          <a:xfrm>
            <a:off x="4119294" y="4008421"/>
            <a:ext cx="4803775" cy="11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9294" y="5536263"/>
            <a:ext cx="480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Analito</a:t>
            </a:r>
            <a:r>
              <a:rPr lang="en-US" sz="2400" dirty="0" smtClean="0"/>
              <a:t> </a:t>
            </a:r>
            <a:r>
              <a:rPr lang="en-US" sz="2400" dirty="0" err="1" smtClean="0"/>
              <a:t>elui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rapidamente</a:t>
            </a:r>
            <a:r>
              <a:rPr lang="en-US" sz="2400" dirty="0" smtClean="0"/>
              <a:t> (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retenção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6367510" y="2968421"/>
            <a:ext cx="307338" cy="4803778"/>
          </a:xfrm>
          <a:prstGeom prst="rightBrace">
            <a:avLst>
              <a:gd name="adj1" fmla="val 5254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5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59" y="1764254"/>
            <a:ext cx="318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FORNO DA COLUNA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3427" y="3057673"/>
            <a:ext cx="87096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Ampla</a:t>
            </a:r>
            <a:r>
              <a:rPr lang="en-US" sz="2200" dirty="0" smtClean="0"/>
              <a:t> </a:t>
            </a:r>
            <a:r>
              <a:rPr lang="en-US" sz="2200" dirty="0" err="1"/>
              <a:t>faixa</a:t>
            </a:r>
            <a:r>
              <a:rPr lang="en-US" sz="2200" dirty="0"/>
              <a:t> de </a:t>
            </a:r>
            <a:r>
              <a:rPr lang="en-US" sz="2200" dirty="0" err="1"/>
              <a:t>temperatura</a:t>
            </a:r>
            <a:r>
              <a:rPr lang="en-US" sz="2200" dirty="0"/>
              <a:t> de </a:t>
            </a:r>
            <a:r>
              <a:rPr lang="en-US" sz="2200" dirty="0" err="1"/>
              <a:t>uso</a:t>
            </a:r>
            <a:r>
              <a:rPr lang="en-US" sz="2200" dirty="0"/>
              <a:t>: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menos</a:t>
            </a:r>
            <a:r>
              <a:rPr lang="en-US" sz="2200" dirty="0"/>
              <a:t> de </a:t>
            </a:r>
            <a:r>
              <a:rPr lang="en-US" sz="2200" dirty="0" err="1"/>
              <a:t>T</a:t>
            </a:r>
            <a:r>
              <a:rPr lang="en-US" sz="2200" baseline="-25000" dirty="0" err="1"/>
              <a:t>amb</a:t>
            </a:r>
            <a:r>
              <a:rPr lang="en-US" sz="2200" dirty="0"/>
              <a:t> </a:t>
            </a:r>
            <a:r>
              <a:rPr lang="en-US" sz="2200" dirty="0" err="1"/>
              <a:t>até</a:t>
            </a:r>
            <a:r>
              <a:rPr lang="en-US" sz="2200" dirty="0"/>
              <a:t> 400 ºC. </a:t>
            </a:r>
            <a:r>
              <a:rPr lang="en-US" sz="2200" dirty="0" err="1"/>
              <a:t>Sistemas</a:t>
            </a:r>
            <a:r>
              <a:rPr lang="en-US" sz="2200" dirty="0"/>
              <a:t> </a:t>
            </a:r>
            <a:r>
              <a:rPr lang="en-US" sz="2200" dirty="0" err="1"/>
              <a:t>criogênicos</a:t>
            </a:r>
            <a:r>
              <a:rPr lang="en-US" sz="2200" dirty="0"/>
              <a:t> (T &lt; </a:t>
            </a:r>
            <a:r>
              <a:rPr lang="en-US" sz="2200" dirty="0" err="1"/>
              <a:t>T</a:t>
            </a:r>
            <a:r>
              <a:rPr lang="en-US" sz="2200" baseline="-25000" dirty="0" err="1"/>
              <a:t>amb</a:t>
            </a:r>
            <a:r>
              <a:rPr lang="en-US" sz="2200" dirty="0"/>
              <a:t>) </a:t>
            </a:r>
            <a:r>
              <a:rPr lang="en-US" sz="2200" dirty="0" err="1"/>
              <a:t>podem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necessários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casos</a:t>
            </a:r>
            <a:r>
              <a:rPr lang="en-US" sz="2200" dirty="0"/>
              <a:t> </a:t>
            </a:r>
            <a:r>
              <a:rPr lang="en-US" sz="2200" dirty="0" err="1"/>
              <a:t>especiais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222959" y="4316880"/>
            <a:ext cx="870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/>
              <a:t>independente</a:t>
            </a:r>
            <a:r>
              <a:rPr lang="en-US" sz="2200" dirty="0"/>
              <a:t> dos </a:t>
            </a:r>
            <a:r>
              <a:rPr lang="en-US" sz="2200" dirty="0" err="1"/>
              <a:t>demais</a:t>
            </a:r>
            <a:r>
              <a:rPr lang="en-US" sz="2200" dirty="0"/>
              <a:t> </a:t>
            </a:r>
            <a:r>
              <a:rPr lang="en-US" sz="2200" dirty="0" err="1"/>
              <a:t>módulos</a:t>
            </a:r>
            <a:r>
              <a:rPr lang="en-US" sz="2200" dirty="0"/>
              <a:t>: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/>
              <a:t>deve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afetado</a:t>
            </a:r>
            <a:r>
              <a:rPr lang="en-US" sz="2200" dirty="0"/>
              <a:t> </a:t>
            </a:r>
            <a:r>
              <a:rPr lang="en-US" sz="2200" dirty="0" err="1"/>
              <a:t>pela</a:t>
            </a:r>
            <a:r>
              <a:rPr lang="en-US" sz="2200" dirty="0"/>
              <a:t> </a:t>
            </a:r>
            <a:r>
              <a:rPr lang="en-US" sz="2200" dirty="0" err="1"/>
              <a:t>temperatura</a:t>
            </a:r>
            <a:r>
              <a:rPr lang="en-US" sz="2200" dirty="0"/>
              <a:t> do </a:t>
            </a:r>
            <a:r>
              <a:rPr lang="en-US" sz="2200" dirty="0" err="1"/>
              <a:t>injetor</a:t>
            </a:r>
            <a:r>
              <a:rPr lang="en-US" sz="2200" dirty="0"/>
              <a:t> e detector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427" y="5285004"/>
            <a:ext cx="8700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/>
              <a:t>uniforme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seu</a:t>
            </a:r>
            <a:r>
              <a:rPr lang="en-US" sz="2200" dirty="0"/>
              <a:t> interior: </a:t>
            </a:r>
            <a:r>
              <a:rPr lang="en-US" sz="2200" dirty="0" err="1"/>
              <a:t>Sistemas</a:t>
            </a:r>
            <a:r>
              <a:rPr lang="en-US" sz="2200" dirty="0"/>
              <a:t> de </a:t>
            </a:r>
            <a:r>
              <a:rPr lang="en-US" sz="2200" dirty="0" err="1"/>
              <a:t>ventilação</a:t>
            </a:r>
            <a:r>
              <a:rPr lang="en-US" sz="2200" dirty="0"/>
              <a:t> </a:t>
            </a:r>
            <a:r>
              <a:rPr lang="en-US" sz="2200" dirty="0" err="1"/>
              <a:t>interna</a:t>
            </a:r>
            <a:r>
              <a:rPr lang="en-US" sz="2200" dirty="0"/>
              <a:t> </a:t>
            </a:r>
            <a:r>
              <a:rPr lang="en-US" sz="2200" dirty="0" err="1"/>
              <a:t>muito</a:t>
            </a:r>
            <a:r>
              <a:rPr lang="en-US" sz="2200" dirty="0"/>
              <a:t> </a:t>
            </a:r>
            <a:r>
              <a:rPr lang="en-US" sz="2200" dirty="0" err="1"/>
              <a:t>eficientes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manter</a:t>
            </a:r>
            <a:r>
              <a:rPr lang="en-US" sz="2200" dirty="0"/>
              <a:t> a </a:t>
            </a:r>
            <a:r>
              <a:rPr lang="en-US" sz="2200" dirty="0" err="1"/>
              <a:t>temperatura</a:t>
            </a:r>
            <a:r>
              <a:rPr lang="en-US" sz="2200" dirty="0"/>
              <a:t> </a:t>
            </a:r>
            <a:r>
              <a:rPr lang="en-US" sz="2200" dirty="0" err="1"/>
              <a:t>homogênea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todo</a:t>
            </a:r>
            <a:r>
              <a:rPr lang="en-US" sz="2200" dirty="0"/>
              <a:t> </a:t>
            </a:r>
            <a:r>
              <a:rPr lang="en-US" sz="2200" dirty="0" err="1"/>
              <a:t>forno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427" y="2370275"/>
            <a:ext cx="8690578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IDEALMENTE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59" y="1764254"/>
            <a:ext cx="318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FORNO DA COLUNA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427" y="2370275"/>
            <a:ext cx="8690578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IDEALMENTE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959" y="3105835"/>
            <a:ext cx="8681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Fácil</a:t>
            </a:r>
            <a:r>
              <a:rPr lang="en-US" sz="2200" dirty="0" smtClean="0"/>
              <a:t> </a:t>
            </a:r>
            <a:r>
              <a:rPr lang="en-US" sz="2200" dirty="0" err="1"/>
              <a:t>acesso</a:t>
            </a:r>
            <a:r>
              <a:rPr lang="en-US" sz="2200" dirty="0"/>
              <a:t> </a:t>
            </a:r>
            <a:r>
              <a:rPr lang="en-US" sz="2200" dirty="0" err="1"/>
              <a:t>à</a:t>
            </a:r>
            <a:r>
              <a:rPr lang="en-US" sz="2200" dirty="0"/>
              <a:t> </a:t>
            </a:r>
            <a:r>
              <a:rPr lang="en-US" sz="2200" dirty="0" err="1"/>
              <a:t>coluna</a:t>
            </a:r>
            <a:r>
              <a:rPr lang="en-US" sz="2200" dirty="0"/>
              <a:t>: A </a:t>
            </a:r>
            <a:r>
              <a:rPr lang="en-US" sz="2200" dirty="0" err="1"/>
              <a:t>operação</a:t>
            </a:r>
            <a:r>
              <a:rPr lang="en-US" sz="2200" dirty="0"/>
              <a:t> de </a:t>
            </a:r>
            <a:r>
              <a:rPr lang="en-US" sz="2200" dirty="0" err="1"/>
              <a:t>troca</a:t>
            </a:r>
            <a:r>
              <a:rPr lang="en-US" sz="2200" dirty="0"/>
              <a:t> de </a:t>
            </a:r>
            <a:r>
              <a:rPr lang="en-US" sz="2200" dirty="0" err="1"/>
              <a:t>coluna</a:t>
            </a:r>
            <a:r>
              <a:rPr lang="en-US" sz="2200" dirty="0"/>
              <a:t>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freqüente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22959" y="3979389"/>
            <a:ext cx="8700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Aquecimento</a:t>
            </a:r>
            <a:r>
              <a:rPr lang="en-US" sz="2200" dirty="0" smtClean="0"/>
              <a:t> </a:t>
            </a:r>
            <a:r>
              <a:rPr lang="en-US" sz="2200" dirty="0"/>
              <a:t>e </a:t>
            </a:r>
            <a:r>
              <a:rPr lang="en-US" sz="2200" dirty="0" err="1"/>
              <a:t>resfriamento</a:t>
            </a:r>
            <a:r>
              <a:rPr lang="en-US" sz="2200" dirty="0"/>
              <a:t> </a:t>
            </a:r>
            <a:r>
              <a:rPr lang="en-US" sz="2200" dirty="0" err="1"/>
              <a:t>rápido</a:t>
            </a:r>
            <a:r>
              <a:rPr lang="en-US" sz="2200" dirty="0"/>
              <a:t>: </a:t>
            </a:r>
            <a:r>
              <a:rPr lang="en-US" sz="2200" dirty="0" err="1"/>
              <a:t>Importante</a:t>
            </a:r>
            <a:r>
              <a:rPr lang="en-US" sz="2200" dirty="0"/>
              <a:t> </a:t>
            </a:r>
            <a:r>
              <a:rPr lang="en-US" sz="2200" dirty="0" err="1"/>
              <a:t>tanto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análises</a:t>
            </a:r>
            <a:r>
              <a:rPr lang="en-US" sz="2200" dirty="0"/>
              <a:t> de </a:t>
            </a:r>
            <a:r>
              <a:rPr lang="en-US" sz="2200" dirty="0" err="1"/>
              <a:t>rotina</a:t>
            </a:r>
            <a:r>
              <a:rPr lang="en-US" sz="2200" dirty="0"/>
              <a:t> </a:t>
            </a:r>
            <a:r>
              <a:rPr lang="en-US" sz="2200" dirty="0" err="1" smtClean="0"/>
              <a:t>quanto</a:t>
            </a:r>
            <a:r>
              <a:rPr lang="en-US" sz="2200" dirty="0" smtClean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o </a:t>
            </a:r>
            <a:r>
              <a:rPr lang="en-US" sz="2200" dirty="0" err="1"/>
              <a:t>desenvolvimento</a:t>
            </a:r>
            <a:r>
              <a:rPr lang="en-US" sz="2200" dirty="0"/>
              <a:t> de </a:t>
            </a:r>
            <a:r>
              <a:rPr lang="en-US" sz="2200" dirty="0" err="1"/>
              <a:t>metodologias</a:t>
            </a:r>
            <a:r>
              <a:rPr lang="en-US" sz="2200" dirty="0"/>
              <a:t> </a:t>
            </a:r>
            <a:r>
              <a:rPr lang="en-US" sz="2200" dirty="0" err="1"/>
              <a:t>analíticas</a:t>
            </a:r>
            <a:r>
              <a:rPr lang="en-US" sz="2200" dirty="0"/>
              <a:t> </a:t>
            </a:r>
            <a:r>
              <a:rPr lang="en-US" sz="2200" dirty="0" err="1"/>
              <a:t>novas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222959" y="5290768"/>
            <a:ext cx="8681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/>
              <a:t>estável</a:t>
            </a:r>
            <a:r>
              <a:rPr lang="en-US" sz="2200" dirty="0"/>
              <a:t> e </a:t>
            </a:r>
            <a:r>
              <a:rPr lang="en-US" sz="2200" dirty="0" err="1"/>
              <a:t>reprodutível</a:t>
            </a:r>
            <a:r>
              <a:rPr lang="en-US" sz="2200" dirty="0"/>
              <a:t>: A </a:t>
            </a:r>
            <a:r>
              <a:rPr lang="en-US" sz="2200" dirty="0" err="1"/>
              <a:t>temperatura</a:t>
            </a:r>
            <a:r>
              <a:rPr lang="en-US" sz="2200" dirty="0"/>
              <a:t> </a:t>
            </a:r>
            <a:r>
              <a:rPr lang="en-US" sz="2200" dirty="0" err="1"/>
              <a:t>deve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mantida</a:t>
            </a:r>
            <a:r>
              <a:rPr lang="en-US" sz="2200" dirty="0"/>
              <a:t> com </a:t>
            </a:r>
            <a:r>
              <a:rPr lang="en-US" sz="2200" dirty="0" err="1"/>
              <a:t>precisão</a:t>
            </a:r>
            <a:r>
              <a:rPr lang="en-US" sz="2200" dirty="0"/>
              <a:t> e </a:t>
            </a:r>
            <a:r>
              <a:rPr lang="en-US" sz="2200" dirty="0" err="1"/>
              <a:t>exatidão</a:t>
            </a:r>
            <a:r>
              <a:rPr lang="en-US" sz="2200" dirty="0"/>
              <a:t> de ± 0,1 ºC</a:t>
            </a:r>
          </a:p>
        </p:txBody>
      </p:sp>
    </p:spTree>
    <p:extLst>
      <p:ext uri="{BB962C8B-B14F-4D97-AF65-F5344CB8AC3E}">
        <p14:creationId xmlns:p14="http://schemas.microsoft.com/office/powerpoint/2010/main" xmlns="" val="2308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626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PROGRAMAÇÃO LINEAR DE TEMPERATURA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1030"/>
            <a:ext cx="45720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618" y="3811030"/>
            <a:ext cx="4474816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959" y="2386141"/>
            <a:ext cx="8700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POR EXEMPLO.</a:t>
            </a:r>
          </a:p>
          <a:p>
            <a:pPr algn="just"/>
            <a:r>
              <a:rPr lang="en-US" sz="2200" dirty="0" err="1" smtClean="0"/>
              <a:t>Caso</a:t>
            </a:r>
            <a:r>
              <a:rPr lang="en-US" sz="2200" dirty="0" smtClean="0"/>
              <a:t> de </a:t>
            </a:r>
            <a:r>
              <a:rPr lang="en-US" sz="2200" dirty="0" err="1"/>
              <a:t>m</a:t>
            </a:r>
            <a:r>
              <a:rPr lang="en-US" sz="2200" dirty="0" err="1" smtClean="0"/>
              <a:t>isturas</a:t>
            </a:r>
            <a:r>
              <a:rPr lang="en-US" sz="2200" dirty="0" smtClean="0"/>
              <a:t> </a:t>
            </a:r>
            <a:r>
              <a:rPr lang="en-US" sz="2200" dirty="0" err="1"/>
              <a:t>complexas</a:t>
            </a:r>
            <a:r>
              <a:rPr lang="en-US" sz="2200" dirty="0"/>
              <a:t> (</a:t>
            </a:r>
            <a:r>
              <a:rPr lang="en-US" sz="2200" dirty="0" err="1"/>
              <a:t>constituintes</a:t>
            </a:r>
            <a:r>
              <a:rPr lang="en-US" sz="2200" dirty="0"/>
              <a:t> com </a:t>
            </a:r>
            <a:r>
              <a:rPr lang="en-US" sz="2200" dirty="0" err="1"/>
              <a:t>volatilidades</a:t>
            </a:r>
            <a:r>
              <a:rPr lang="en-US" sz="2200" dirty="0"/>
              <a:t> </a:t>
            </a:r>
            <a:r>
              <a:rPr lang="en-US" sz="2200" dirty="0" err="1"/>
              <a:t>muito</a:t>
            </a:r>
            <a:r>
              <a:rPr lang="en-US" sz="2200" dirty="0"/>
              <a:t> </a:t>
            </a:r>
            <a:r>
              <a:rPr lang="en-US" sz="2200" dirty="0" err="1"/>
              <a:t>diferentes</a:t>
            </a:r>
            <a:r>
              <a:rPr lang="en-US" sz="2200" dirty="0"/>
              <a:t>) </a:t>
            </a:r>
            <a:r>
              <a:rPr lang="en-US" sz="2200" dirty="0" err="1"/>
              <a:t>separadas</a:t>
            </a:r>
            <a:r>
              <a:rPr lang="en-US" sz="2200" dirty="0"/>
              <a:t> ISOTERMICAMENTE:</a:t>
            </a:r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626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PROGRAMAÇÃO LINEAR DE TEMPERATURA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564" y="3879960"/>
            <a:ext cx="4154505" cy="17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59" y="3533934"/>
            <a:ext cx="4438688" cy="243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959" y="2343350"/>
            <a:ext cx="870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As </a:t>
            </a:r>
            <a:r>
              <a:rPr lang="en-US" sz="2200" dirty="0" err="1" smtClean="0"/>
              <a:t>faixas</a:t>
            </a:r>
            <a:r>
              <a:rPr lang="en-US" sz="2200" dirty="0" smtClean="0"/>
              <a:t> de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função</a:t>
            </a:r>
            <a:r>
              <a:rPr lang="en-US" sz="2200" dirty="0" smtClean="0"/>
              <a:t> do tempo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programadas</a:t>
            </a:r>
            <a:r>
              <a:rPr lang="en-US" sz="2200" dirty="0" smtClean="0"/>
              <a:t> de </a:t>
            </a:r>
            <a:r>
              <a:rPr lang="en-US" sz="2200" dirty="0" err="1" smtClean="0"/>
              <a:t>acordo</a:t>
            </a:r>
            <a:r>
              <a:rPr lang="en-US" sz="2200" dirty="0" smtClean="0"/>
              <a:t> com a </a:t>
            </a:r>
            <a:r>
              <a:rPr lang="en-US" sz="2200" dirty="0" err="1" smtClean="0"/>
              <a:t>composição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116" y="3705413"/>
            <a:ext cx="5295961" cy="27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959" y="1764254"/>
            <a:ext cx="227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DETECTORES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13427" y="2260557"/>
            <a:ext cx="8700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Dispositivos</a:t>
            </a:r>
            <a:r>
              <a:rPr lang="en-US" sz="2200" dirty="0" smtClean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examinam</a:t>
            </a:r>
            <a:r>
              <a:rPr lang="en-US" sz="2200" dirty="0"/>
              <a:t> </a:t>
            </a:r>
            <a:r>
              <a:rPr lang="en-US" sz="2200" dirty="0" err="1"/>
              <a:t>continuamente</a:t>
            </a:r>
            <a:r>
              <a:rPr lang="en-US" sz="2200" dirty="0"/>
              <a:t> o material </a:t>
            </a:r>
            <a:r>
              <a:rPr lang="en-US" sz="2200" dirty="0" err="1"/>
              <a:t>eluído</a:t>
            </a:r>
            <a:r>
              <a:rPr lang="en-US" sz="2200" dirty="0"/>
              <a:t>, </a:t>
            </a:r>
            <a:r>
              <a:rPr lang="en-US" sz="2200" dirty="0" err="1" smtClean="0"/>
              <a:t>gerando</a:t>
            </a:r>
            <a:r>
              <a:rPr lang="en-US" sz="2200" dirty="0" smtClean="0"/>
              <a:t> um </a:t>
            </a:r>
            <a:r>
              <a:rPr lang="en-US" sz="2200" dirty="0" err="1" smtClean="0"/>
              <a:t>sinal-resposta</a:t>
            </a:r>
            <a:r>
              <a:rPr lang="en-US" sz="2200" dirty="0" smtClean="0"/>
              <a:t> no </a:t>
            </a:r>
            <a:r>
              <a:rPr lang="en-US" sz="2200" dirty="0" err="1" smtClean="0"/>
              <a:t>momento</a:t>
            </a:r>
            <a:r>
              <a:rPr lang="en-US" sz="2200" dirty="0" smtClean="0"/>
              <a:t> da </a:t>
            </a:r>
            <a:r>
              <a:rPr lang="en-US" sz="2200" dirty="0" err="1" smtClean="0"/>
              <a:t>passagem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substâncias</a:t>
            </a:r>
            <a:r>
              <a:rPr lang="en-US" sz="2200" dirty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do </a:t>
            </a:r>
            <a:r>
              <a:rPr lang="en-US" sz="2200" dirty="0" err="1"/>
              <a:t>gás</a:t>
            </a:r>
            <a:r>
              <a:rPr lang="en-US" sz="2200" dirty="0"/>
              <a:t> de </a:t>
            </a:r>
            <a:r>
              <a:rPr lang="en-US" sz="2200" dirty="0" err="1"/>
              <a:t>arraste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59" y="2446075"/>
            <a:ext cx="86905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2200" dirty="0" smtClean="0"/>
              <a:t>- Detector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 smtClean="0"/>
              <a:t>Condutividade</a:t>
            </a:r>
            <a:r>
              <a:rPr lang="en-US" sz="2200" dirty="0" smtClean="0"/>
              <a:t> </a:t>
            </a:r>
            <a:r>
              <a:rPr lang="en-US" sz="2200" dirty="0" err="1" smtClean="0"/>
              <a:t>Térmica</a:t>
            </a:r>
            <a:r>
              <a:rPr lang="en-US" sz="2200" dirty="0" smtClean="0"/>
              <a:t> </a:t>
            </a:r>
            <a:r>
              <a:rPr lang="en-US" sz="2200" dirty="0"/>
              <a:t>(DCT </a:t>
            </a:r>
            <a:r>
              <a:rPr lang="en-US" sz="2200" dirty="0" err="1"/>
              <a:t>ou</a:t>
            </a:r>
            <a:r>
              <a:rPr lang="en-US" sz="2200" dirty="0"/>
              <a:t> TCD): </a:t>
            </a:r>
            <a:r>
              <a:rPr lang="en-US" sz="2200" dirty="0" err="1"/>
              <a:t>Variação</a:t>
            </a:r>
            <a:r>
              <a:rPr lang="en-US" sz="2200" dirty="0"/>
              <a:t> da </a:t>
            </a:r>
            <a:r>
              <a:rPr lang="en-US" sz="2200" dirty="0" err="1"/>
              <a:t>condutividade</a:t>
            </a:r>
            <a:r>
              <a:rPr lang="en-US" sz="2200" dirty="0"/>
              <a:t> </a:t>
            </a:r>
            <a:r>
              <a:rPr lang="en-US" sz="2200" dirty="0" err="1"/>
              <a:t>térmica</a:t>
            </a:r>
            <a:r>
              <a:rPr lang="en-US" sz="2200" dirty="0"/>
              <a:t> do </a:t>
            </a:r>
            <a:r>
              <a:rPr lang="en-US" sz="2200" dirty="0" err="1"/>
              <a:t>gás</a:t>
            </a:r>
            <a:r>
              <a:rPr lang="en-US" sz="2200" dirty="0"/>
              <a:t> de </a:t>
            </a:r>
            <a:r>
              <a:rPr lang="en-US" sz="2200" dirty="0" err="1"/>
              <a:t>arraste</a:t>
            </a:r>
            <a:endParaRPr lang="en-US" sz="2200" dirty="0"/>
          </a:p>
          <a:p>
            <a:pPr algn="just">
              <a:spcBef>
                <a:spcPts val="1800"/>
              </a:spcBef>
            </a:pPr>
            <a:r>
              <a:rPr lang="en-US" sz="2200" dirty="0" smtClean="0"/>
              <a:t>- Detector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Ionização</a:t>
            </a:r>
            <a:r>
              <a:rPr lang="en-US" sz="2200" dirty="0"/>
              <a:t> de Chama (DIC </a:t>
            </a:r>
            <a:r>
              <a:rPr lang="en-US" sz="2200" dirty="0" err="1"/>
              <a:t>ou</a:t>
            </a:r>
            <a:r>
              <a:rPr lang="en-US" sz="2200" dirty="0"/>
              <a:t> FID): </a:t>
            </a:r>
            <a:r>
              <a:rPr lang="en-US" sz="2200" dirty="0" err="1"/>
              <a:t>Íons</a:t>
            </a:r>
            <a:r>
              <a:rPr lang="en-US" sz="2200" dirty="0"/>
              <a:t> </a:t>
            </a:r>
            <a:r>
              <a:rPr lang="en-US" sz="2200" dirty="0" err="1"/>
              <a:t>gerados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a </a:t>
            </a:r>
            <a:r>
              <a:rPr lang="en-US" sz="2200" dirty="0" err="1"/>
              <a:t>queima</a:t>
            </a:r>
            <a:r>
              <a:rPr lang="en-US" sz="2200" dirty="0"/>
              <a:t> dos </a:t>
            </a:r>
            <a:r>
              <a:rPr lang="en-US" sz="2200" dirty="0" err="1"/>
              <a:t>eluatos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chama</a:t>
            </a:r>
            <a:r>
              <a:rPr lang="en-US" sz="2200" dirty="0"/>
              <a:t> de H</a:t>
            </a:r>
            <a:r>
              <a:rPr lang="en-US" sz="2200" baseline="-25000" dirty="0"/>
              <a:t>2</a:t>
            </a:r>
            <a:r>
              <a:rPr lang="en-US" sz="2200" dirty="0"/>
              <a:t> + </a:t>
            </a:r>
            <a:r>
              <a:rPr lang="en-US" sz="2200" dirty="0" err="1"/>
              <a:t>ar</a:t>
            </a:r>
            <a:endParaRPr lang="en-US" sz="2200" dirty="0"/>
          </a:p>
          <a:p>
            <a:pPr algn="just">
              <a:spcBef>
                <a:spcPts val="1800"/>
              </a:spcBef>
            </a:pPr>
            <a:r>
              <a:rPr lang="en-US" sz="2200" dirty="0" smtClean="0"/>
              <a:t>- Detector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Captura</a:t>
            </a:r>
            <a:r>
              <a:rPr lang="en-US" sz="2200" dirty="0"/>
              <a:t> de </a:t>
            </a:r>
            <a:r>
              <a:rPr lang="en-US" sz="2200" dirty="0" err="1"/>
              <a:t>Elétrons</a:t>
            </a:r>
            <a:r>
              <a:rPr lang="en-US" sz="2200" dirty="0"/>
              <a:t> (DCE </a:t>
            </a:r>
            <a:r>
              <a:rPr lang="en-US" sz="2200" dirty="0" err="1"/>
              <a:t>ou</a:t>
            </a:r>
            <a:r>
              <a:rPr lang="en-US" sz="2200" dirty="0"/>
              <a:t> ECD): </a:t>
            </a:r>
            <a:r>
              <a:rPr lang="en-US" sz="2200" dirty="0" err="1"/>
              <a:t>Supressão</a:t>
            </a:r>
            <a:r>
              <a:rPr lang="en-US" sz="2200" dirty="0"/>
              <a:t> de </a:t>
            </a:r>
            <a:r>
              <a:rPr lang="en-US" sz="2200" dirty="0" err="1"/>
              <a:t>corrente</a:t>
            </a:r>
            <a:r>
              <a:rPr lang="en-US" sz="2200" dirty="0"/>
              <a:t> </a:t>
            </a:r>
            <a:r>
              <a:rPr lang="en-US" sz="2200" dirty="0" err="1"/>
              <a:t>causada</a:t>
            </a:r>
            <a:r>
              <a:rPr lang="en-US" sz="2200" dirty="0"/>
              <a:t> </a:t>
            </a:r>
            <a:r>
              <a:rPr lang="en-US" sz="2200" dirty="0" err="1"/>
              <a:t>pela</a:t>
            </a:r>
            <a:r>
              <a:rPr lang="en-US" sz="2200" dirty="0"/>
              <a:t> </a:t>
            </a:r>
            <a:r>
              <a:rPr lang="en-US" sz="2200" dirty="0" err="1"/>
              <a:t>absorção</a:t>
            </a:r>
            <a:r>
              <a:rPr lang="en-US" sz="2200" dirty="0"/>
              <a:t> de </a:t>
            </a:r>
            <a:r>
              <a:rPr lang="en-US" sz="2200" dirty="0" err="1"/>
              <a:t>elétrons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eluatos</a:t>
            </a:r>
            <a:r>
              <a:rPr lang="en-US" sz="2200" dirty="0"/>
              <a:t> </a:t>
            </a:r>
            <a:r>
              <a:rPr lang="en-US" sz="2200" dirty="0" err="1"/>
              <a:t>altamente</a:t>
            </a:r>
            <a:r>
              <a:rPr lang="en-US" sz="2200" dirty="0"/>
              <a:t> </a:t>
            </a:r>
            <a:r>
              <a:rPr lang="en-US" sz="2200" dirty="0" err="1"/>
              <a:t>eletrofílicos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524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DETECTORES MAIS COMUNS EM CG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850" y="5237349"/>
            <a:ext cx="3895444" cy="13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57"/>
          <a:stretch/>
        </p:blipFill>
        <p:spPr bwMode="auto">
          <a:xfrm>
            <a:off x="2463216" y="3067703"/>
            <a:ext cx="4211030" cy="121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41"/>
          <a:stretch/>
        </p:blipFill>
        <p:spPr bwMode="auto">
          <a:xfrm>
            <a:off x="4362122" y="5139765"/>
            <a:ext cx="4231383" cy="1430267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59" y="1764254"/>
            <a:ext cx="359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FASES ESTACIONÁRIAS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2959" y="2288409"/>
            <a:ext cx="870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dirty="0" smtClean="0">
                <a:solidFill>
                  <a:srgbClr val="008000"/>
                </a:solidFill>
              </a:rPr>
              <a:t>LÍQUIDOS: </a:t>
            </a:r>
            <a:r>
              <a:rPr lang="en-US" sz="2000" dirty="0" err="1" smtClean="0">
                <a:solidFill>
                  <a:srgbClr val="000000"/>
                </a:solidFill>
              </a:rPr>
              <a:t>Depositados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sobre</a:t>
            </a:r>
            <a:r>
              <a:rPr lang="en-US" sz="2000" dirty="0" smtClean="0">
                <a:solidFill>
                  <a:srgbClr val="000000"/>
                </a:solidFill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</a:rPr>
              <a:t>superfície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sólidos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porosos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inertes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colunas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empacotadas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</a:rPr>
              <a:t>ou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tubos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finos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materiais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inertes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colunas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capilares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959" y="4297175"/>
            <a:ext cx="870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dirty="0" smtClean="0">
                <a:solidFill>
                  <a:srgbClr val="008000"/>
                </a:solidFill>
              </a:rPr>
              <a:t>SÓLIDOS: </a:t>
            </a:r>
            <a:r>
              <a:rPr lang="en-US" sz="2000" dirty="0" err="1" smtClean="0">
                <a:solidFill>
                  <a:srgbClr val="000000"/>
                </a:solidFill>
              </a:rPr>
              <a:t>Colunas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recheadas</a:t>
            </a:r>
            <a:r>
              <a:rPr lang="en-US" sz="2000" dirty="0" smtClean="0">
                <a:solidFill>
                  <a:srgbClr val="000000"/>
                </a:solidFill>
              </a:rPr>
              <a:t> com material </a:t>
            </a:r>
            <a:r>
              <a:rPr lang="en-US" sz="2000" dirty="0" err="1" smtClean="0">
                <a:solidFill>
                  <a:srgbClr val="000000"/>
                </a:solidFill>
              </a:rPr>
              <a:t>finamente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granulado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empacotadas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</a:rPr>
              <a:t>ou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depositado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sobre</a:t>
            </a:r>
            <a:r>
              <a:rPr lang="en-US" sz="2000" dirty="0" smtClean="0">
                <a:solidFill>
                  <a:srgbClr val="000000"/>
                </a:solidFill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</a:rPr>
              <a:t>superfície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interna</a:t>
            </a:r>
            <a:r>
              <a:rPr lang="en-US" sz="2000" dirty="0" smtClean="0">
                <a:solidFill>
                  <a:srgbClr val="000000"/>
                </a:solidFill>
              </a:rPr>
              <a:t> no </a:t>
            </a:r>
            <a:r>
              <a:rPr lang="en-US" sz="2000" dirty="0" err="1" smtClean="0">
                <a:solidFill>
                  <a:srgbClr val="000000"/>
                </a:solidFill>
              </a:rPr>
              <a:t>tubo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capilar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59" y="5587663"/>
            <a:ext cx="389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minimizar</a:t>
            </a:r>
            <a:r>
              <a:rPr lang="en-US" dirty="0" smtClean="0"/>
              <a:t> a </a:t>
            </a:r>
            <a:r>
              <a:rPr lang="en-US" dirty="0" err="1" smtClean="0"/>
              <a:t>perda</a:t>
            </a:r>
            <a:r>
              <a:rPr lang="en-US" dirty="0" smtClean="0"/>
              <a:t> da FE </a:t>
            </a:r>
            <a:r>
              <a:rPr lang="en-US" dirty="0" err="1" smtClean="0"/>
              <a:t>líquida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 </a:t>
            </a:r>
            <a:r>
              <a:rPr lang="en-US" dirty="0" err="1" smtClean="0"/>
              <a:t>volatilização</a:t>
            </a:r>
            <a:r>
              <a:rPr lang="en-US" dirty="0" smtClean="0"/>
              <a:t>,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222959" y="5588000"/>
            <a:ext cx="4005394" cy="660935"/>
          </a:xfrm>
          <a:prstGeom prst="homePlate">
            <a:avLst>
              <a:gd name="adj" fmla="val 25133"/>
            </a:avLst>
          </a:prstGeom>
          <a:noFill/>
          <a:ln w="28575" cmpd="sng">
            <a:solidFill>
              <a:srgbClr val="D9253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2959" y="2354747"/>
            <a:ext cx="87001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D</a:t>
            </a:r>
            <a:r>
              <a:rPr lang="en-US" sz="2200" dirty="0" err="1" smtClean="0"/>
              <a:t>eve</a:t>
            </a:r>
            <a:r>
              <a:rPr lang="en-US" sz="2200" dirty="0" smtClean="0"/>
              <a:t> </a:t>
            </a:r>
            <a:r>
              <a:rPr lang="en-US" sz="2200" dirty="0" err="1"/>
              <a:t>interagir</a:t>
            </a:r>
            <a:r>
              <a:rPr lang="en-US" sz="2200" dirty="0"/>
              <a:t> </a:t>
            </a:r>
            <a:r>
              <a:rPr lang="en-US" sz="2200" dirty="0" err="1"/>
              <a:t>diferencialmente</a:t>
            </a:r>
            <a:r>
              <a:rPr lang="en-US" sz="2200" dirty="0"/>
              <a:t> com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componentes</a:t>
            </a:r>
            <a:r>
              <a:rPr lang="en-US" sz="2200" dirty="0"/>
              <a:t> da </a:t>
            </a:r>
            <a:r>
              <a:rPr lang="en-US" sz="2200" dirty="0" err="1"/>
              <a:t>amostra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59" y="1764254"/>
            <a:ext cx="418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 ESTACIONÁRIA IDEAL:</a:t>
            </a:r>
            <a:endParaRPr lang="en-US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786"/>
          <a:stretch/>
        </p:blipFill>
        <p:spPr bwMode="auto">
          <a:xfrm>
            <a:off x="1463655" y="3663297"/>
            <a:ext cx="2302098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959" y="2787116"/>
            <a:ext cx="870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Deve</a:t>
            </a:r>
            <a:r>
              <a:rPr lang="en-US" sz="2200" dirty="0" smtClean="0"/>
              <a:t> </a:t>
            </a:r>
            <a:r>
              <a:rPr lang="en-US" sz="2200" dirty="0" err="1" smtClean="0"/>
              <a:t>ter</a:t>
            </a:r>
            <a:r>
              <a:rPr lang="en-US" sz="2200" dirty="0" smtClean="0"/>
              <a:t> </a:t>
            </a:r>
            <a:r>
              <a:rPr lang="en-US" sz="2200" dirty="0" err="1"/>
              <a:t>características</a:t>
            </a:r>
            <a:r>
              <a:rPr lang="en-US" sz="2200" dirty="0"/>
              <a:t> </a:t>
            </a:r>
            <a:r>
              <a:rPr lang="en-US" sz="2200" dirty="0" err="1"/>
              <a:t>tanto</a:t>
            </a:r>
            <a:r>
              <a:rPr lang="en-US" sz="2200" dirty="0"/>
              <a:t> </a:t>
            </a:r>
            <a:r>
              <a:rPr lang="en-US" sz="2200" dirty="0" err="1"/>
              <a:t>quanto</a:t>
            </a:r>
            <a:r>
              <a:rPr lang="en-US" sz="2200" dirty="0"/>
              <a:t> </a:t>
            </a:r>
            <a:r>
              <a:rPr lang="en-US" sz="2200" dirty="0" err="1"/>
              <a:t>possível</a:t>
            </a:r>
            <a:r>
              <a:rPr lang="en-US" sz="2200" dirty="0"/>
              <a:t> </a:t>
            </a:r>
            <a:r>
              <a:rPr lang="en-US" sz="2200" dirty="0" err="1"/>
              <a:t>próximas</a:t>
            </a:r>
            <a:r>
              <a:rPr lang="en-US" sz="2200" dirty="0"/>
              <a:t> das dos </a:t>
            </a:r>
            <a:r>
              <a:rPr lang="en-US" sz="2200" dirty="0" err="1"/>
              <a:t>solutos</a:t>
            </a:r>
            <a:r>
              <a:rPr lang="en-US" sz="2200" dirty="0"/>
              <a:t> a </a:t>
            </a:r>
            <a:r>
              <a:rPr lang="en-US" sz="2200" dirty="0" err="1"/>
              <a:t>serem</a:t>
            </a:r>
            <a:r>
              <a:rPr lang="en-US" sz="2200" dirty="0"/>
              <a:t> </a:t>
            </a:r>
            <a:r>
              <a:rPr lang="en-US" sz="2200" dirty="0" err="1"/>
              <a:t>separados</a:t>
            </a:r>
            <a:r>
              <a:rPr lang="en-US" sz="2200" dirty="0"/>
              <a:t> (polar, </a:t>
            </a:r>
            <a:r>
              <a:rPr lang="en-US" sz="2200" dirty="0" err="1"/>
              <a:t>apolar</a:t>
            </a:r>
            <a:r>
              <a:rPr lang="en-US" sz="2200" dirty="0"/>
              <a:t>, </a:t>
            </a:r>
            <a:r>
              <a:rPr lang="en-US" sz="2200" dirty="0" err="1"/>
              <a:t>aromático</a:t>
            </a:r>
            <a:r>
              <a:rPr lang="en-US" sz="2200" dirty="0"/>
              <a:t>...)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9113" y="3839884"/>
            <a:ext cx="3262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FE </a:t>
            </a:r>
            <a:r>
              <a:rPr lang="en-US" sz="2200" u="sng" dirty="0" err="1" smtClean="0"/>
              <a:t>seletiva</a:t>
            </a:r>
            <a:r>
              <a:rPr lang="en-US" sz="2200" dirty="0" smtClean="0"/>
              <a:t>:</a:t>
            </a:r>
          </a:p>
          <a:p>
            <a:pPr algn="ctr"/>
            <a:r>
              <a:rPr lang="en-US" sz="2200" dirty="0" err="1" smtClean="0"/>
              <a:t>Separação</a:t>
            </a:r>
            <a:r>
              <a:rPr lang="en-US" sz="2200" dirty="0" smtClean="0"/>
              <a:t> </a:t>
            </a:r>
            <a:r>
              <a:rPr lang="en-US" sz="2200" dirty="0" err="1" smtClean="0"/>
              <a:t>adequada</a:t>
            </a:r>
            <a:r>
              <a:rPr lang="en-US" sz="2200" dirty="0" smtClean="0"/>
              <a:t> dos</a:t>
            </a:r>
          </a:p>
          <a:p>
            <a:pPr algn="ctr"/>
            <a:r>
              <a:rPr lang="en-US" sz="2200" dirty="0" err="1"/>
              <a:t>c</a:t>
            </a:r>
            <a:r>
              <a:rPr lang="en-US" sz="2200" dirty="0" err="1" smtClean="0"/>
              <a:t>onstituintes</a:t>
            </a:r>
            <a:r>
              <a:rPr lang="en-US" sz="2200" dirty="0" smtClean="0"/>
              <a:t> da </a:t>
            </a:r>
            <a:r>
              <a:rPr lang="en-US" sz="2200" dirty="0" err="1" smtClean="0"/>
              <a:t>amostra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4408" y="5304087"/>
            <a:ext cx="3390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FE </a:t>
            </a:r>
            <a:r>
              <a:rPr lang="en-US" sz="2200" u="sng" dirty="0" err="1" smtClean="0"/>
              <a:t>pouco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seletiva</a:t>
            </a:r>
            <a:r>
              <a:rPr lang="en-US" sz="2200" dirty="0" smtClean="0"/>
              <a:t>:</a:t>
            </a:r>
          </a:p>
          <a:p>
            <a:pPr algn="ctr"/>
            <a:r>
              <a:rPr lang="en-US" sz="2200" dirty="0" err="1" smtClean="0"/>
              <a:t>Má</a:t>
            </a:r>
            <a:r>
              <a:rPr lang="en-US" sz="2200" dirty="0" smtClean="0"/>
              <a:t> </a:t>
            </a:r>
            <a:r>
              <a:rPr lang="en-US" sz="2200" dirty="0" err="1" smtClean="0"/>
              <a:t>resolução</a:t>
            </a:r>
            <a:r>
              <a:rPr lang="en-US" sz="2200" dirty="0" smtClean="0"/>
              <a:t> </a:t>
            </a:r>
            <a:r>
              <a:rPr lang="en-US" sz="2200" dirty="0" err="1" smtClean="0"/>
              <a:t>mesmo</a:t>
            </a:r>
            <a:r>
              <a:rPr lang="en-US" sz="2200" dirty="0" smtClean="0"/>
              <a:t> com </a:t>
            </a:r>
          </a:p>
          <a:p>
            <a:pPr algn="ctr"/>
            <a:r>
              <a:rPr lang="en-US" sz="2200" dirty="0" err="1" smtClean="0"/>
              <a:t>coluna</a:t>
            </a:r>
            <a:r>
              <a:rPr lang="en-US" sz="2200" dirty="0" smtClean="0"/>
              <a:t> de boa </a:t>
            </a:r>
            <a:r>
              <a:rPr lang="en-US" sz="2200" dirty="0" err="1" smtClean="0"/>
              <a:t>eficiência</a:t>
            </a:r>
            <a:endParaRPr lang="en-US" sz="2200" dirty="0"/>
          </a:p>
        </p:txBody>
      </p:sp>
      <p:sp>
        <p:nvSpPr>
          <p:cNvPr id="14" name="Pentagon 13"/>
          <p:cNvSpPr/>
          <p:nvPr/>
        </p:nvSpPr>
        <p:spPr>
          <a:xfrm rot="10800000">
            <a:off x="4166628" y="5204866"/>
            <a:ext cx="3602780" cy="1309486"/>
          </a:xfrm>
          <a:prstGeom prst="homePlate">
            <a:avLst>
              <a:gd name="adj" fmla="val 25133"/>
            </a:avLst>
          </a:prstGeom>
          <a:noFill/>
          <a:ln w="28575" cmpd="sng">
            <a:solidFill>
              <a:schemeClr val="accent2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4166628" y="3742981"/>
            <a:ext cx="3602780" cy="1309486"/>
          </a:xfrm>
          <a:prstGeom prst="homePlate">
            <a:avLst>
              <a:gd name="adj" fmla="val 25133"/>
            </a:avLst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" y="7731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000" b="1">
                <a:latin typeface="Verdana" pitchFamily="34" charset="0"/>
              </a:rPr>
              <a:t>Experimento de Tswett</a:t>
            </a:r>
          </a:p>
        </p:txBody>
      </p:sp>
      <p:pic>
        <p:nvPicPr>
          <p:cNvPr id="11275" name="Picture 11" descr="Coluna cromat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738" y="2063750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6" name="Picture 12" descr="Coluna croma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2063750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7" name="Picture 13" descr="Coluna croma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060575"/>
            <a:ext cx="1249363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8" name="Picture 14" descr="Coluna croma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1700" y="2060575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9" name="Picture 15" descr="Coluna croma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9763" y="2063750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0" name="Picture 16" descr="Coluna cromat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8775" y="2060575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1" name="Picture 17" descr="Coluna cromat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0850" y="2063750"/>
            <a:ext cx="1247775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2" name="Picture 18" descr="Coluna cromat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2060575"/>
            <a:ext cx="1223963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4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59" y="3065546"/>
            <a:ext cx="8700110" cy="326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dirty="0" smtClean="0"/>
              <a:t>- AMPLA </a:t>
            </a:r>
            <a:r>
              <a:rPr lang="en-US" sz="2200" dirty="0"/>
              <a:t>FAIXA DE TEMPERATURAS DE USO: </a:t>
            </a:r>
            <a:r>
              <a:rPr lang="en-US" sz="2200" dirty="0" err="1"/>
              <a:t>Maior</a:t>
            </a:r>
            <a:r>
              <a:rPr lang="en-US" sz="2200" dirty="0"/>
              <a:t> </a:t>
            </a:r>
            <a:r>
              <a:rPr lang="en-US" sz="2200" dirty="0" err="1"/>
              <a:t>flexibilidade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otimização</a:t>
            </a:r>
            <a:r>
              <a:rPr lang="en-US" sz="2200" dirty="0"/>
              <a:t> da </a:t>
            </a:r>
            <a:r>
              <a:rPr lang="en-US" sz="2200" dirty="0" err="1"/>
              <a:t>separação</a:t>
            </a:r>
            <a:endParaRPr lang="en-US" sz="2200" dirty="0"/>
          </a:p>
          <a:p>
            <a:pPr algn="just">
              <a:spcBef>
                <a:spcPts val="1200"/>
              </a:spcBef>
            </a:pPr>
            <a:r>
              <a:rPr lang="en-US" sz="2200" dirty="0" smtClean="0"/>
              <a:t>- BOA </a:t>
            </a:r>
            <a:r>
              <a:rPr lang="en-US" sz="2200" dirty="0"/>
              <a:t>ESTABILIDADE QUÍMICA E TÉRMICA: </a:t>
            </a:r>
            <a:r>
              <a:rPr lang="en-US" sz="2200" dirty="0" err="1"/>
              <a:t>Maior</a:t>
            </a:r>
            <a:r>
              <a:rPr lang="en-US" sz="2200" dirty="0"/>
              <a:t> </a:t>
            </a:r>
            <a:r>
              <a:rPr lang="en-US" sz="2200" dirty="0" err="1"/>
              <a:t>durabilidade</a:t>
            </a:r>
            <a:r>
              <a:rPr lang="en-US" sz="2200" dirty="0"/>
              <a:t> da </a:t>
            </a:r>
            <a:r>
              <a:rPr lang="en-US" sz="2200" dirty="0" err="1"/>
              <a:t>coluna</a:t>
            </a:r>
            <a:r>
              <a:rPr lang="en-US" sz="2200" dirty="0"/>
              <a:t>,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reage</a:t>
            </a:r>
            <a:r>
              <a:rPr lang="en-US" sz="2200" dirty="0"/>
              <a:t> com </a:t>
            </a:r>
            <a:r>
              <a:rPr lang="en-US" sz="2200" dirty="0" err="1"/>
              <a:t>componentes</a:t>
            </a:r>
            <a:r>
              <a:rPr lang="en-US" sz="2200" dirty="0"/>
              <a:t> da </a:t>
            </a:r>
            <a:r>
              <a:rPr lang="en-US" sz="2200" dirty="0" err="1"/>
              <a:t>amostra</a:t>
            </a:r>
            <a:endParaRPr lang="en-US" sz="2200" dirty="0"/>
          </a:p>
          <a:p>
            <a:pPr algn="just">
              <a:spcBef>
                <a:spcPts val="1200"/>
              </a:spcBef>
            </a:pPr>
            <a:r>
              <a:rPr lang="en-US" sz="2200" dirty="0" smtClean="0"/>
              <a:t>- POUCA </a:t>
            </a:r>
            <a:r>
              <a:rPr lang="en-US" sz="2200" dirty="0"/>
              <a:t>VISCOSIDADE: </a:t>
            </a:r>
            <a:r>
              <a:rPr lang="en-US" sz="2200" dirty="0" err="1"/>
              <a:t>Colunas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eficientes</a:t>
            </a:r>
            <a:r>
              <a:rPr lang="en-US" sz="2200" dirty="0"/>
              <a:t> (</a:t>
            </a:r>
            <a:r>
              <a:rPr lang="en-US" sz="2200" dirty="0" err="1"/>
              <a:t>menor</a:t>
            </a:r>
            <a:r>
              <a:rPr lang="en-US" sz="2200" dirty="0"/>
              <a:t> </a:t>
            </a:r>
            <a:r>
              <a:rPr lang="en-US" sz="2200" dirty="0" err="1"/>
              <a:t>resistência</a:t>
            </a:r>
            <a:r>
              <a:rPr lang="en-US" sz="2200" dirty="0"/>
              <a:t> </a:t>
            </a:r>
            <a:r>
              <a:rPr lang="en-US" sz="2200" dirty="0" err="1"/>
              <a:t>à</a:t>
            </a:r>
            <a:r>
              <a:rPr lang="en-US" sz="2200" dirty="0"/>
              <a:t> </a:t>
            </a:r>
            <a:r>
              <a:rPr lang="en-US" sz="2200" dirty="0" err="1"/>
              <a:t>transferência</a:t>
            </a:r>
            <a:r>
              <a:rPr lang="en-US" sz="2200" dirty="0"/>
              <a:t> do </a:t>
            </a:r>
            <a:r>
              <a:rPr lang="en-US" sz="2200" dirty="0" err="1"/>
              <a:t>analito</a:t>
            </a:r>
            <a:r>
              <a:rPr lang="en-US" sz="2200" dirty="0"/>
              <a:t> entre </a:t>
            </a:r>
            <a:r>
              <a:rPr lang="en-US" sz="2200" dirty="0" err="1"/>
              <a:t>fases</a:t>
            </a:r>
            <a:r>
              <a:rPr lang="en-US" sz="2200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/>
              <a:t>- DISPONÍVEL </a:t>
            </a:r>
            <a:r>
              <a:rPr lang="en-US" sz="2200" dirty="0"/>
              <a:t>EM ELEVADO GRAU DE PUREZA: </a:t>
            </a:r>
            <a:r>
              <a:rPr lang="en-US" sz="2200" dirty="0" err="1"/>
              <a:t>Colunas</a:t>
            </a:r>
            <a:r>
              <a:rPr lang="en-US" sz="2200" dirty="0"/>
              <a:t> </a:t>
            </a:r>
            <a:r>
              <a:rPr lang="en-US" sz="2200" dirty="0" err="1"/>
              <a:t>reprodutíveis</a:t>
            </a:r>
            <a:r>
              <a:rPr lang="en-US" sz="2200" dirty="0"/>
              <a:t>; </a:t>
            </a:r>
            <a:r>
              <a:rPr lang="en-US" sz="2200" dirty="0" err="1"/>
              <a:t>ausência</a:t>
            </a:r>
            <a:r>
              <a:rPr lang="en-US" sz="2200" dirty="0"/>
              <a:t> de </a:t>
            </a:r>
            <a:r>
              <a:rPr lang="en-US" sz="2200" dirty="0" err="1"/>
              <a:t>picos</a:t>
            </a:r>
            <a:r>
              <a:rPr lang="en-US" sz="2200" dirty="0"/>
              <a:t> “</a:t>
            </a:r>
            <a:r>
              <a:rPr lang="en-US" sz="2200" dirty="0" err="1"/>
              <a:t>fantasma</a:t>
            </a:r>
            <a:r>
              <a:rPr lang="en-US" sz="2200" dirty="0"/>
              <a:t>”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cromatogramas</a:t>
            </a:r>
            <a:r>
              <a:rPr lang="en-US" sz="2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427" y="2370275"/>
            <a:ext cx="8690578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IDEALMENTE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339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 ESTACIONÁRIA: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185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339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 ESTACIONÁRIA: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2958" y="2363144"/>
            <a:ext cx="8700109" cy="707886"/>
          </a:xfrm>
          <a:prstGeom prst="rect">
            <a:avLst/>
          </a:prstGeom>
          <a:ln>
            <a:solidFill>
              <a:srgbClr val="D925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pt-BR" sz="2000" dirty="0">
                <a:solidFill>
                  <a:srgbClr val="000000"/>
                </a:solidFill>
              </a:rPr>
              <a:t>Dependendo da natureza da fase estacionária, a cromatografia gasosa pode ser dividida em 2 grupos</a:t>
            </a:r>
            <a:r>
              <a:rPr lang="pt-BR" sz="2000" dirty="0" smtClean="0">
                <a:solidFill>
                  <a:srgbClr val="000000"/>
                </a:solidFill>
              </a:rPr>
              <a:t>:</a:t>
            </a:r>
            <a:endParaRPr lang="pt-BR" sz="20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2614706" y="3071030"/>
            <a:ext cx="1958307" cy="6493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4573013" y="3071030"/>
            <a:ext cx="2090752" cy="6493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7728" y="3693328"/>
            <a:ext cx="2393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gás-líquido</a:t>
            </a:r>
            <a:r>
              <a:rPr lang="en-US" sz="2400" dirty="0" smtClean="0"/>
              <a:t> (GLC)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6161" y="3693328"/>
            <a:ext cx="231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gás-sólido</a:t>
            </a:r>
            <a:r>
              <a:rPr lang="en-US" sz="2400" dirty="0" smtClean="0"/>
              <a:t> (GSC)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4706" y="4586547"/>
            <a:ext cx="413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latin typeface="+mj-lt"/>
              </a:rPr>
              <a:t>Fase Estacionária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Líquida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mecanismo de separação ocorre fenômeno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de 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SORÇÃO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1882" y="4583694"/>
            <a:ext cx="4123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latin typeface="+mj-lt"/>
              </a:rPr>
              <a:t>Fase Estacionária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Sólida: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mecanismo de separação ocorre fenômeno de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A</a:t>
            </a:r>
            <a:r>
              <a:rPr lang="pt-BR" dirty="0" smtClean="0">
                <a:solidFill>
                  <a:srgbClr val="D9253E"/>
                </a:solidFill>
                <a:latin typeface="+mj-lt"/>
              </a:rPr>
              <a:t>D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SORÇÃO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35" y="5533779"/>
            <a:ext cx="380134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Ex. </a:t>
            </a:r>
            <a:r>
              <a:rPr lang="en-US" dirty="0" err="1" smtClean="0"/>
              <a:t>poliglicóis</a:t>
            </a:r>
            <a:r>
              <a:rPr lang="en-US" dirty="0" smtClean="0"/>
              <a:t>, </a:t>
            </a:r>
            <a:r>
              <a:rPr lang="en-US" dirty="0" err="1" smtClean="0"/>
              <a:t>parafinas</a:t>
            </a:r>
            <a:r>
              <a:rPr lang="en-US" dirty="0" smtClean="0"/>
              <a:t>, </a:t>
            </a:r>
            <a:r>
              <a:rPr lang="en-US" dirty="0" err="1" smtClean="0"/>
              <a:t>poliésteres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Silicones (</a:t>
            </a:r>
            <a:r>
              <a:rPr lang="en-US" dirty="0" err="1" smtClean="0"/>
              <a:t>polisiloxanas</a:t>
            </a:r>
            <a:r>
              <a:rPr lang="en-US" dirty="0" smtClean="0"/>
              <a:t>)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9529" y="5533779"/>
            <a:ext cx="381599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Ex. </a:t>
            </a:r>
            <a:r>
              <a:rPr lang="x-none" dirty="0" smtClean="0"/>
              <a:t>polímeros porosos (copolímero estireno-divinilbenzeno</a:t>
            </a:r>
            <a:r>
              <a:rPr lang="is-IS" dirty="0" smtClean="0"/>
              <a:t>…</a:t>
            </a:r>
            <a:r>
              <a:rPr lang="x-none" dirty="0" smtClean="0"/>
              <a:t>) e sólidos inorgânicos (argila microporosa</a:t>
            </a:r>
            <a:r>
              <a:rPr lang="is-IS" dirty="0" smtClean="0"/>
              <a:t>…</a:t>
            </a:r>
            <a:r>
              <a:rPr lang="x-non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339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 ESTACIONÁRIA: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7312" y="2423326"/>
            <a:ext cx="2393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gás-líquido</a:t>
            </a:r>
            <a:r>
              <a:rPr lang="en-US" sz="2400" dirty="0" smtClean="0"/>
              <a:t> (GLC)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43412" y="2483090"/>
            <a:ext cx="5970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200" b="1" dirty="0">
                <a:solidFill>
                  <a:srgbClr val="000000"/>
                </a:solidFill>
                <a:latin typeface="+mj-lt"/>
              </a:rPr>
              <a:t>Fase Estacionária </a:t>
            </a: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Líquida</a:t>
            </a:r>
            <a:r>
              <a:rPr lang="pt-BR" sz="2200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mecanismo de separação ocorre fenômeno 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de A</a:t>
            </a:r>
            <a:r>
              <a:rPr lang="pt-B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SORÇÃO</a:t>
            </a:r>
            <a:endParaRPr lang="pt-BR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87312" y="2423326"/>
            <a:ext cx="2556100" cy="923330"/>
          </a:xfrm>
          <a:prstGeom prst="homePlate">
            <a:avLst>
              <a:gd name="adj" fmla="val 25133"/>
            </a:avLst>
          </a:prstGeom>
          <a:noFill/>
          <a:ln w="285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692" y="3669835"/>
            <a:ext cx="3933543" cy="18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096000" y="5124825"/>
            <a:ext cx="107576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51527" y="4685835"/>
            <a:ext cx="1555456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4698" y="480165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FASE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ESTACIONÁRIA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6958" y="4501169"/>
            <a:ext cx="10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ANALITO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959" y="5759239"/>
            <a:ext cx="8700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 err="1" smtClean="0"/>
              <a:t>absorção</a:t>
            </a:r>
            <a:r>
              <a:rPr lang="en-US" sz="2400" dirty="0" smtClean="0"/>
              <a:t> </a:t>
            </a:r>
            <a:r>
              <a:rPr lang="en-US" sz="2400" dirty="0" err="1" smtClean="0"/>
              <a:t>ocorre</a:t>
            </a:r>
            <a:r>
              <a:rPr lang="en-US" sz="2400" dirty="0" smtClean="0"/>
              <a:t> no interior do </a:t>
            </a:r>
            <a:r>
              <a:rPr lang="en-US" sz="2400" dirty="0" err="1" smtClean="0"/>
              <a:t>filme</a:t>
            </a:r>
            <a:r>
              <a:rPr lang="en-US" sz="2400" dirty="0" smtClean="0"/>
              <a:t> de FE </a:t>
            </a:r>
            <a:r>
              <a:rPr lang="en-US" sz="2400" dirty="0" err="1" smtClean="0"/>
              <a:t>líquida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i="1" dirty="0" smtClean="0"/>
              <a:t>(</a:t>
            </a:r>
            <a:r>
              <a:rPr lang="en-US" sz="2400" b="1" i="1" dirty="0" err="1" smtClean="0"/>
              <a:t>fenômeno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intrafacial</a:t>
            </a:r>
            <a:r>
              <a:rPr lang="en-US" sz="2400" b="1" i="1" dirty="0" smtClean="0"/>
              <a:t>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333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505" y="6367260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59" y="469083"/>
            <a:ext cx="8700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CROMATOGRAFIA GASOSA</a:t>
            </a:r>
            <a:endParaRPr lang="en-US" sz="4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9" y="1764254"/>
            <a:ext cx="339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/>
              <a:t> FASE ESTACIONÁRIA: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6686" y="2423326"/>
            <a:ext cx="231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Cromatografia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gás-sólido</a:t>
            </a:r>
            <a:r>
              <a:rPr lang="en-US" sz="2400" dirty="0" smtClean="0"/>
              <a:t> (GSC)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43412" y="2483090"/>
            <a:ext cx="5970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200" b="1" dirty="0">
                <a:solidFill>
                  <a:srgbClr val="000000"/>
                </a:solidFill>
              </a:rPr>
              <a:t>Fase Estacionária Sólida: </a:t>
            </a:r>
            <a:r>
              <a:rPr lang="pt-BR" sz="2200" dirty="0">
                <a:solidFill>
                  <a:srgbClr val="000000"/>
                </a:solidFill>
              </a:rPr>
              <a:t>no mecanismo de separação ocorre fenômeno de A</a:t>
            </a:r>
            <a:r>
              <a:rPr lang="pt-BR" sz="2200" dirty="0">
                <a:solidFill>
                  <a:srgbClr val="D9253E"/>
                </a:solidFill>
              </a:rPr>
              <a:t>D</a:t>
            </a:r>
            <a:r>
              <a:rPr lang="pt-BR" sz="2200" dirty="0">
                <a:solidFill>
                  <a:srgbClr val="000000"/>
                </a:solidFill>
              </a:rPr>
              <a:t>SORÇÃO</a:t>
            </a:r>
          </a:p>
        </p:txBody>
      </p:sp>
      <p:sp>
        <p:nvSpPr>
          <p:cNvPr id="9" name="Pentagon 8"/>
          <p:cNvSpPr/>
          <p:nvPr/>
        </p:nvSpPr>
        <p:spPr>
          <a:xfrm>
            <a:off x="387312" y="2423326"/>
            <a:ext cx="2556100" cy="923330"/>
          </a:xfrm>
          <a:prstGeom prst="homePlate">
            <a:avLst>
              <a:gd name="adj" fmla="val 25133"/>
            </a:avLst>
          </a:prstGeom>
          <a:noFill/>
          <a:ln w="285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947" y="3611749"/>
            <a:ext cx="4204002" cy="19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650396" y="4133011"/>
            <a:ext cx="1555456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5827" y="3948345"/>
            <a:ext cx="10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ANALITO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0" y="5244353"/>
            <a:ext cx="107576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4698" y="4921187"/>
            <a:ext cx="16594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FASE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ESTACIONÁRIA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59" y="5780307"/>
            <a:ext cx="869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err="1"/>
              <a:t>adsorção</a:t>
            </a:r>
            <a:r>
              <a:rPr lang="en-US" sz="2400" dirty="0"/>
              <a:t> </a:t>
            </a:r>
            <a:r>
              <a:rPr lang="en-US" sz="2400" dirty="0" err="1"/>
              <a:t>ocorre</a:t>
            </a:r>
            <a:r>
              <a:rPr lang="en-US" sz="2400" dirty="0"/>
              <a:t> </a:t>
            </a:r>
            <a:r>
              <a:rPr lang="en-US" sz="2400" i="1" dirty="0" err="1"/>
              <a:t>na</a:t>
            </a:r>
            <a:r>
              <a:rPr lang="en-US" sz="2400" i="1" dirty="0"/>
              <a:t> interface </a:t>
            </a:r>
            <a:r>
              <a:rPr lang="en-US" sz="2400" dirty="0"/>
              <a:t>entre o </a:t>
            </a:r>
            <a:r>
              <a:rPr lang="en-US" sz="2400" dirty="0" err="1"/>
              <a:t>gás</a:t>
            </a:r>
            <a:r>
              <a:rPr lang="en-US" sz="2400" dirty="0"/>
              <a:t> de </a:t>
            </a:r>
            <a:r>
              <a:rPr lang="en-US" sz="2400" dirty="0" err="1"/>
              <a:t>arraste</a:t>
            </a:r>
            <a:r>
              <a:rPr lang="en-US" sz="2400" dirty="0"/>
              <a:t> e a FE </a:t>
            </a:r>
            <a:r>
              <a:rPr lang="en-US" sz="2400" dirty="0" err="1"/>
              <a:t>sólida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6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7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8286750" cy="928687"/>
          </a:xfrm>
        </p:spPr>
        <p:txBody>
          <a:bodyPr/>
          <a:lstStyle/>
          <a:p>
            <a:pPr algn="l" eaLnBrk="1" hangingPunct="1"/>
            <a:r>
              <a:rPr lang="en-US" sz="2800" b="1" dirty="0" err="1" smtClean="0">
                <a:latin typeface="Verdana" pitchFamily="34" charset="0"/>
              </a:rPr>
              <a:t>Definição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16387" name="Subtítulo 8"/>
          <p:cNvSpPr>
            <a:spLocks noGrp="1"/>
          </p:cNvSpPr>
          <p:nvPr>
            <p:ph type="subTitle" idx="1"/>
          </p:nvPr>
        </p:nvSpPr>
        <p:spPr>
          <a:xfrm>
            <a:off x="500063" y="1819400"/>
            <a:ext cx="6302181" cy="38231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pt-BR" sz="2400" dirty="0" smtClean="0">
                <a:latin typeface="Verdana" pitchFamily="34" charset="0"/>
              </a:rPr>
              <a:t>Método físico-químico de separação de misturas.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latin typeface="Verdana" pitchFamily="34" charset="0"/>
              </a:rPr>
              <a:t> Presença de duas fases: Estacionária e móvel.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latin typeface="Verdana" pitchFamily="34" charset="0"/>
              </a:rPr>
              <a:t> Separação devido à diferença de interação entre as substâncias e as duas fases.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latin typeface="Verdana" pitchFamily="34" charset="0"/>
              </a:rPr>
              <a:t> Análise qualitativa e/ou quantitativa.</a:t>
            </a:r>
            <a:endParaRPr lang="en-US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73152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7954</TotalTime>
  <Words>3814</Words>
  <Application>Microsoft Macintosh PowerPoint</Application>
  <PresentationFormat>Apresentação na tela (4:3)</PresentationFormat>
  <Paragraphs>601</Paragraphs>
  <Slides>73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Grid</vt:lpstr>
      <vt:lpstr>Slide 1</vt:lpstr>
      <vt:lpstr>Slide 2</vt:lpstr>
      <vt:lpstr>O que é cromatografia?</vt:lpstr>
      <vt:lpstr>O que é cromatografia?</vt:lpstr>
      <vt:lpstr>Slide 5</vt:lpstr>
      <vt:lpstr>Slide 6</vt:lpstr>
      <vt:lpstr>Slide 7</vt:lpstr>
      <vt:lpstr>Definição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Comparação entre Cromatografia Líquida de Alta Eficiência e a Cromatografia Gás-Líquido</vt:lpstr>
      <vt:lpstr>Detectores para a Cromatografia Gasosa</vt:lpstr>
      <vt:lpstr>Desempenho de detectores para CLAE</vt:lpstr>
      <vt:lpstr>Aplicações típicas da Cromatografia por Partição de Alta Eficiência</vt:lpstr>
      <vt:lpstr>Slide 20</vt:lpstr>
      <vt:lpstr>Slide 21</vt:lpstr>
      <vt:lpstr>Slide 22</vt:lpstr>
      <vt:lpstr>Slide 23</vt:lpstr>
      <vt:lpstr>Classificação dos métodos cromatográficos em coluna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Talita Lacerda</dc:creator>
  <cp:lastModifiedBy>Isabel</cp:lastModifiedBy>
  <cp:revision>367</cp:revision>
  <dcterms:created xsi:type="dcterms:W3CDTF">2016-05-17T14:13:50Z</dcterms:created>
  <dcterms:modified xsi:type="dcterms:W3CDTF">2016-10-14T13:47:50Z</dcterms:modified>
</cp:coreProperties>
</file>