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302" r:id="rId4"/>
    <p:sldId id="259" r:id="rId5"/>
    <p:sldId id="260" r:id="rId6"/>
    <p:sldId id="262" r:id="rId7"/>
    <p:sldId id="264" r:id="rId8"/>
    <p:sldId id="263" r:id="rId9"/>
    <p:sldId id="265" r:id="rId10"/>
    <p:sldId id="267" r:id="rId11"/>
    <p:sldId id="268" r:id="rId12"/>
    <p:sldId id="269" r:id="rId13"/>
    <p:sldId id="297" r:id="rId14"/>
    <p:sldId id="298" r:id="rId15"/>
    <p:sldId id="270" r:id="rId16"/>
    <p:sldId id="271" r:id="rId17"/>
    <p:sldId id="272" r:id="rId18"/>
    <p:sldId id="273" r:id="rId19"/>
    <p:sldId id="274" r:id="rId20"/>
    <p:sldId id="299" r:id="rId21"/>
    <p:sldId id="300" r:id="rId22"/>
    <p:sldId id="283" r:id="rId23"/>
    <p:sldId id="275" r:id="rId24"/>
    <p:sldId id="276" r:id="rId25"/>
    <p:sldId id="277" r:id="rId26"/>
    <p:sldId id="278" r:id="rId27"/>
    <p:sldId id="301" r:id="rId28"/>
    <p:sldId id="279" r:id="rId29"/>
    <p:sldId id="280" r:id="rId30"/>
    <p:sldId id="281" r:id="rId31"/>
    <p:sldId id="258" r:id="rId32"/>
    <p:sldId id="284" r:id="rId33"/>
    <p:sldId id="285" r:id="rId34"/>
    <p:sldId id="286" r:id="rId35"/>
    <p:sldId id="288" r:id="rId36"/>
    <p:sldId id="304" r:id="rId37"/>
    <p:sldId id="257" r:id="rId38"/>
    <p:sldId id="290" r:id="rId39"/>
    <p:sldId id="289" r:id="rId40"/>
    <p:sldId id="291" r:id="rId41"/>
    <p:sldId id="292" r:id="rId42"/>
    <p:sldId id="305" r:id="rId43"/>
    <p:sldId id="293" r:id="rId44"/>
    <p:sldId id="294" r:id="rId45"/>
    <p:sldId id="296" r:id="rId46"/>
    <p:sldId id="295" r:id="rId47"/>
    <p:sldId id="282" r:id="rId48"/>
    <p:sldId id="303" r:id="rId49"/>
    <p:sldId id="306" r:id="rId5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3309-B115-4301-A860-5512AA5BF037}" type="datetimeFigureOut">
              <a:rPr lang="pt-BR" smtClean="0"/>
              <a:pPr/>
              <a:t>26/08/2020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067C-C469-4A2D-AA8F-36D2619E2D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3309-B115-4301-A860-5512AA5BF037}" type="datetimeFigureOut">
              <a:rPr lang="pt-BR" smtClean="0"/>
              <a:pPr/>
              <a:t>26/08/2020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067C-C469-4A2D-AA8F-36D2619E2D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3309-B115-4301-A860-5512AA5BF037}" type="datetimeFigureOut">
              <a:rPr lang="pt-BR" smtClean="0"/>
              <a:pPr/>
              <a:t>26/08/2020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067C-C469-4A2D-AA8F-36D2619E2D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3309-B115-4301-A860-5512AA5BF037}" type="datetimeFigureOut">
              <a:rPr lang="pt-BR" smtClean="0"/>
              <a:pPr/>
              <a:t>26/08/2020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067C-C469-4A2D-AA8F-36D2619E2D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3309-B115-4301-A860-5512AA5BF037}" type="datetimeFigureOut">
              <a:rPr lang="pt-BR" smtClean="0"/>
              <a:pPr/>
              <a:t>26/08/2020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067C-C469-4A2D-AA8F-36D2619E2D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3309-B115-4301-A860-5512AA5BF037}" type="datetimeFigureOut">
              <a:rPr lang="pt-BR" smtClean="0"/>
              <a:pPr/>
              <a:t>26/08/2020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067C-C469-4A2D-AA8F-36D2619E2D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3309-B115-4301-A860-5512AA5BF037}" type="datetimeFigureOut">
              <a:rPr lang="pt-BR" smtClean="0"/>
              <a:pPr/>
              <a:t>26/08/2020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067C-C469-4A2D-AA8F-36D2619E2D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3309-B115-4301-A860-5512AA5BF037}" type="datetimeFigureOut">
              <a:rPr lang="pt-BR" smtClean="0"/>
              <a:pPr/>
              <a:t>26/08/2020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067C-C469-4A2D-AA8F-36D2619E2D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3309-B115-4301-A860-5512AA5BF037}" type="datetimeFigureOut">
              <a:rPr lang="pt-BR" smtClean="0"/>
              <a:pPr/>
              <a:t>26/08/2020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067C-C469-4A2D-AA8F-36D2619E2D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3309-B115-4301-A860-5512AA5BF037}" type="datetimeFigureOut">
              <a:rPr lang="pt-BR" smtClean="0"/>
              <a:pPr/>
              <a:t>26/08/2020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067C-C469-4A2D-AA8F-36D2619E2D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3309-B115-4301-A860-5512AA5BF037}" type="datetimeFigureOut">
              <a:rPr lang="pt-BR" smtClean="0"/>
              <a:pPr/>
              <a:t>26/08/2020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067C-C469-4A2D-AA8F-36D2619E2D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13309-B115-4301-A860-5512AA5BF037}" type="datetimeFigureOut">
              <a:rPr lang="pt-BR" smtClean="0"/>
              <a:pPr/>
              <a:t>26/08/2020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8067C-C469-4A2D-AA8F-36D2619E2D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band.com.br/jornaldaband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ovabiotecnologia.com.br/video-institucional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57158" y="1214422"/>
            <a:ext cx="8572560" cy="1470025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rgbClr val="FF0000"/>
                </a:solidFill>
              </a:rPr>
              <a:t>Tecnologia do Cultivo de Células Animais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00232" y="3286124"/>
            <a:ext cx="6400800" cy="1357322"/>
          </a:xfrm>
        </p:spPr>
        <p:txBody>
          <a:bodyPr/>
          <a:lstStyle/>
          <a:p>
            <a:pPr algn="r"/>
            <a:r>
              <a:rPr lang="pt-BR" dirty="0">
                <a:solidFill>
                  <a:srgbClr val="0070C0"/>
                </a:solidFill>
              </a:rPr>
              <a:t>Prof. Arnaldo Márcio Ramalho Prata</a:t>
            </a:r>
          </a:p>
          <a:p>
            <a:pPr algn="r"/>
            <a:r>
              <a:rPr lang="pt-BR" sz="2800" dirty="0">
                <a:solidFill>
                  <a:srgbClr val="0070C0"/>
                </a:solidFill>
              </a:rPr>
              <a:t>Departamento de Biotecnologia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285728"/>
            <a:ext cx="8643998" cy="635798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dirty="0"/>
              <a:t>Um dos marcos importantes para o desenvolvimento do cultivo de células animais foi a produção de  vacinas virais, destacando-se a vacina para a poliomielite, com células de </a:t>
            </a:r>
            <a:r>
              <a:rPr lang="pt-BR" b="1" dirty="0">
                <a:solidFill>
                  <a:schemeClr val="accent1"/>
                </a:solidFill>
              </a:rPr>
              <a:t>rim de macaco</a:t>
            </a:r>
            <a:r>
              <a:rPr lang="pt-BR" dirty="0"/>
              <a:t>:</a:t>
            </a:r>
          </a:p>
          <a:p>
            <a:pPr marL="0" indent="0" algn="just">
              <a:buNone/>
            </a:pPr>
            <a:r>
              <a:rPr lang="pt-BR" dirty="0"/>
              <a:t>Em 1955 foi aprovada nos EUA a vacina </a:t>
            </a:r>
            <a:r>
              <a:rPr lang="pt-BR" b="1" i="1" dirty="0" err="1">
                <a:solidFill>
                  <a:srgbClr val="FFC000"/>
                </a:solidFill>
              </a:rPr>
              <a:t>inativada</a:t>
            </a:r>
            <a:endParaRPr lang="pt-BR" b="1" i="1" dirty="0">
              <a:solidFill>
                <a:srgbClr val="FFC000"/>
              </a:solidFill>
            </a:endParaRPr>
          </a:p>
          <a:p>
            <a:pPr marL="0" indent="0" algn="just">
              <a:buNone/>
            </a:pPr>
            <a:r>
              <a:rPr lang="pt-BR" dirty="0"/>
              <a:t>Em 1962 foi licenciada a vacina </a:t>
            </a:r>
            <a:r>
              <a:rPr lang="pt-BR" b="1" i="1" dirty="0">
                <a:solidFill>
                  <a:srgbClr val="FFC000"/>
                </a:solidFill>
              </a:rPr>
              <a:t>atenuada</a:t>
            </a:r>
          </a:p>
          <a:p>
            <a:pPr marL="0" indent="0" algn="just">
              <a:buNone/>
            </a:pPr>
            <a:r>
              <a:rPr lang="pt-BR" i="1" dirty="0"/>
              <a:t>Nome de destaque – </a:t>
            </a:r>
            <a:r>
              <a:rPr lang="pt-BR" i="1" dirty="0">
                <a:solidFill>
                  <a:srgbClr val="FF0000"/>
                </a:solidFill>
              </a:rPr>
              <a:t>Albert Sabin</a:t>
            </a:r>
            <a:r>
              <a:rPr lang="pt-BR" i="1" dirty="0"/>
              <a:t> 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pt-BR" i="1" dirty="0"/>
              <a:t>(Já ouviu falar de Hilary </a:t>
            </a:r>
            <a:r>
              <a:rPr lang="pt-BR" i="1" dirty="0" err="1"/>
              <a:t>Kaprowski</a:t>
            </a:r>
            <a:r>
              <a:rPr lang="pt-BR" i="1" dirty="0"/>
              <a:t>?)</a:t>
            </a:r>
          </a:p>
          <a:p>
            <a:pPr marL="0" indent="0" algn="just">
              <a:buNone/>
            </a:pPr>
            <a:r>
              <a:rPr lang="pt-BR" dirty="0"/>
              <a:t>Nesta época foi desenvolvida uma célula de tecido embrionário pulmonar, com características mais favoráveis que as de rim de macaco, passando a ser a base para a produção de vacinas virais humanas contra poliomielite, rubéola, sarampo e caxumba.</a:t>
            </a:r>
          </a:p>
          <a:p>
            <a:pPr marL="0" indent="0" algn="just">
              <a:buNone/>
            </a:pPr>
            <a:endParaRPr lang="pt-BR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A partir de então, a utilização de células animais é acelerada:</a:t>
            </a:r>
          </a:p>
          <a:p>
            <a:pPr algn="just">
              <a:buNone/>
            </a:pPr>
            <a:r>
              <a:rPr lang="pt-BR" dirty="0"/>
              <a:t>Células </a:t>
            </a:r>
            <a:r>
              <a:rPr lang="pt-BR" dirty="0" err="1">
                <a:solidFill>
                  <a:srgbClr val="FF0000"/>
                </a:solidFill>
              </a:rPr>
              <a:t>Namalwa</a:t>
            </a:r>
            <a:r>
              <a:rPr lang="pt-BR" dirty="0"/>
              <a:t> – produção de </a:t>
            </a:r>
            <a:r>
              <a:rPr lang="pt-BR" dirty="0" err="1"/>
              <a:t>interferon</a:t>
            </a:r>
            <a:endParaRPr lang="pt-BR" dirty="0"/>
          </a:p>
          <a:p>
            <a:pPr algn="just">
              <a:buNone/>
            </a:pPr>
            <a:r>
              <a:rPr lang="pt-BR" dirty="0"/>
              <a:t>Células </a:t>
            </a:r>
            <a:r>
              <a:rPr lang="pt-BR" dirty="0" err="1">
                <a:solidFill>
                  <a:srgbClr val="FF0000"/>
                </a:solidFill>
              </a:rPr>
              <a:t>Vero</a:t>
            </a:r>
            <a:r>
              <a:rPr lang="pt-BR" dirty="0"/>
              <a:t> – produção de vacina anti-rábica</a:t>
            </a:r>
          </a:p>
          <a:p>
            <a:pPr algn="just">
              <a:buNone/>
            </a:pPr>
            <a:r>
              <a:rPr lang="pt-BR" dirty="0"/>
              <a:t>Células de </a:t>
            </a:r>
            <a:r>
              <a:rPr lang="pt-BR" dirty="0" err="1">
                <a:solidFill>
                  <a:srgbClr val="FF0000"/>
                </a:solidFill>
              </a:rPr>
              <a:t>hibridomas</a:t>
            </a:r>
            <a:r>
              <a:rPr lang="pt-BR" dirty="0"/>
              <a:t> – produção de </a:t>
            </a:r>
            <a:r>
              <a:rPr lang="pt-BR" dirty="0" err="1"/>
              <a:t>AcMo</a:t>
            </a:r>
            <a:endParaRPr lang="pt-BR" dirty="0"/>
          </a:p>
          <a:p>
            <a:pPr algn="just">
              <a:buNone/>
            </a:pPr>
            <a:r>
              <a:rPr lang="pt-BR" dirty="0"/>
              <a:t>Células de ovário de </a:t>
            </a:r>
            <a:r>
              <a:rPr lang="pt-BR" dirty="0" err="1"/>
              <a:t>hamster</a:t>
            </a:r>
            <a:r>
              <a:rPr lang="pt-BR" dirty="0"/>
              <a:t> chinês (</a:t>
            </a:r>
            <a:r>
              <a:rPr lang="pt-BR" dirty="0">
                <a:solidFill>
                  <a:srgbClr val="FF0000"/>
                </a:solidFill>
              </a:rPr>
              <a:t>CHO</a:t>
            </a:r>
            <a:r>
              <a:rPr lang="pt-BR" dirty="0"/>
              <a:t>) - geneticamente modificadas – produção de ativador </a:t>
            </a:r>
            <a:r>
              <a:rPr lang="pt-BR" dirty="0" err="1"/>
              <a:t>plasminogênio</a:t>
            </a:r>
            <a:r>
              <a:rPr lang="pt-BR" dirty="0"/>
              <a:t> tecidual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428605"/>
            <a:ext cx="8229600" cy="22860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dirty="0"/>
              <a:t>Pode-se também considerar um </a:t>
            </a:r>
            <a:r>
              <a:rPr lang="pt-BR" sz="2800" dirty="0">
                <a:solidFill>
                  <a:srgbClr val="FF0000"/>
                </a:solidFill>
              </a:rPr>
              <a:t>marco</a:t>
            </a:r>
            <a:r>
              <a:rPr lang="pt-BR" sz="2800" dirty="0"/>
              <a:t> em relação aos </a:t>
            </a:r>
            <a:r>
              <a:rPr lang="pt-BR" sz="2800" dirty="0" err="1"/>
              <a:t>bioprocessos</a:t>
            </a:r>
            <a:r>
              <a:rPr lang="pt-BR" sz="2800" dirty="0"/>
              <a:t> com células animais a explosão de processos desenvolvidos no período de 15 anos que abrange o final da década de 1980 até início dos anos 2000.</a:t>
            </a:r>
          </a:p>
        </p:txBody>
      </p:sp>
      <p:pic>
        <p:nvPicPr>
          <p:cNvPr id="1026" name="Picture 2" descr="C:\Users\Arnaldo\Pictures\2016-02-17 TABELA1.1\TABELA1.1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8095" y="2643182"/>
            <a:ext cx="6891557" cy="3973148"/>
          </a:xfrm>
          <a:prstGeom prst="rect">
            <a:avLst/>
          </a:prstGeom>
          <a:noFill/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8DE4E39-D323-4E5D-B6B5-2AF1E5634DDB}"/>
              </a:ext>
            </a:extLst>
          </p:cNvPr>
          <p:cNvSpPr/>
          <p:nvPr/>
        </p:nvSpPr>
        <p:spPr>
          <a:xfrm>
            <a:off x="7596336" y="3429000"/>
            <a:ext cx="504056" cy="28803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438" y="-16"/>
            <a:ext cx="8929718" cy="1143000"/>
          </a:xfrm>
        </p:spPr>
        <p:txBody>
          <a:bodyPr>
            <a:noAutofit/>
          </a:bodyPr>
          <a:lstStyle/>
          <a:p>
            <a:r>
              <a:rPr lang="pt-BR" sz="3000" dirty="0">
                <a:solidFill>
                  <a:schemeClr val="accent6">
                    <a:lumMod val="75000"/>
                  </a:schemeClr>
                </a:solidFill>
              </a:rPr>
              <a:t>Aspectos relevantes sobre </a:t>
            </a:r>
            <a:r>
              <a:rPr lang="pt-BR" sz="3000" dirty="0" err="1">
                <a:solidFill>
                  <a:schemeClr val="accent6">
                    <a:lumMod val="75000"/>
                  </a:schemeClr>
                </a:solidFill>
              </a:rPr>
              <a:t>biofármacos</a:t>
            </a:r>
            <a:r>
              <a:rPr lang="pt-BR" sz="3000" dirty="0">
                <a:solidFill>
                  <a:schemeClr val="accent6">
                    <a:lumMod val="75000"/>
                  </a:schemeClr>
                </a:solidFill>
              </a:rPr>
              <a:t> e células animais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071546"/>
            <a:ext cx="8715436" cy="5500726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err="1"/>
              <a:t>Biofármacos</a:t>
            </a:r>
            <a:r>
              <a:rPr lang="pt-BR" dirty="0"/>
              <a:t> complexos, vírus e partículas </a:t>
            </a:r>
            <a:r>
              <a:rPr lang="pt-BR" dirty="0" err="1"/>
              <a:t>pseudovirais</a:t>
            </a:r>
            <a:r>
              <a:rPr lang="pt-BR" dirty="0"/>
              <a:t>, entre outros, produzidos por tecnologias celulares e/ou recombinantes, são caracterizados/definidos pelo próprio </a:t>
            </a:r>
            <a:r>
              <a:rPr lang="pt-BR" i="1" dirty="0">
                <a:solidFill>
                  <a:srgbClr val="FF0000"/>
                </a:solidFill>
              </a:rPr>
              <a:t>processo de produção</a:t>
            </a:r>
            <a:r>
              <a:rPr lang="pt-BR" dirty="0"/>
              <a:t>.</a:t>
            </a:r>
          </a:p>
          <a:p>
            <a:pPr algn="just">
              <a:buNone/>
            </a:pPr>
            <a:r>
              <a:rPr lang="pt-BR" dirty="0"/>
              <a:t>	Isto significa que a determinação apenas das características analíticas e biológico-imunes não é considerada suficiente para o lançamento do produto no mercado.</a:t>
            </a:r>
          </a:p>
          <a:p>
            <a:pPr algn="just">
              <a:buNone/>
            </a:pPr>
            <a:r>
              <a:rPr lang="pt-BR" dirty="0"/>
              <a:t>	Ou seja, o licenciamento é feito para o </a:t>
            </a:r>
            <a:r>
              <a:rPr lang="pt-BR" b="1" dirty="0">
                <a:solidFill>
                  <a:srgbClr val="0070C0"/>
                </a:solidFill>
              </a:rPr>
              <a:t>processo</a:t>
            </a:r>
            <a:r>
              <a:rPr lang="pt-BR" dirty="0"/>
              <a:t> e </a:t>
            </a:r>
            <a:r>
              <a:rPr lang="pt-BR" dirty="0">
                <a:solidFill>
                  <a:srgbClr val="FF0000"/>
                </a:solidFill>
              </a:rPr>
              <a:t>não para o produto</a:t>
            </a:r>
            <a:r>
              <a:rPr lang="pt-BR" dirty="0"/>
              <a:t> em si.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642918"/>
            <a:ext cx="8715436" cy="592935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O processo de produção de </a:t>
            </a:r>
            <a:r>
              <a:rPr lang="pt-BR" dirty="0" err="1"/>
              <a:t>biofármacos</a:t>
            </a:r>
            <a:r>
              <a:rPr lang="pt-BR" dirty="0"/>
              <a:t> deve ser projetado, modelado e otimizado de </a:t>
            </a:r>
            <a:r>
              <a:rPr lang="pt-BR" b="1" dirty="0">
                <a:solidFill>
                  <a:srgbClr val="FF0000"/>
                </a:solidFill>
              </a:rPr>
              <a:t>forma integrada</a:t>
            </a:r>
            <a:r>
              <a:rPr lang="pt-BR" dirty="0"/>
              <a:t>, considerando os setores de cultivo, extração e purificação, ao contrário do que acontece com produtos biológicos simples como antibióticos e vitaminas.</a:t>
            </a:r>
          </a:p>
        </p:txBody>
      </p:sp>
      <p:sp>
        <p:nvSpPr>
          <p:cNvPr id="2" name="Seta: para Baixo 1">
            <a:extLst>
              <a:ext uri="{FF2B5EF4-FFF2-40B4-BE49-F238E27FC236}">
                <a16:creationId xmlns:a16="http://schemas.microsoft.com/office/drawing/2014/main" id="{A12ADA5F-1F7A-4B48-B8A7-57761F63853C}"/>
              </a:ext>
            </a:extLst>
          </p:cNvPr>
          <p:cNvSpPr/>
          <p:nvPr/>
        </p:nvSpPr>
        <p:spPr>
          <a:xfrm>
            <a:off x="3851920" y="1052736"/>
            <a:ext cx="1512168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rgbClr val="FF0000"/>
                </a:solidFill>
              </a:rPr>
              <a:t>Tipos de culturas de células animais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757758"/>
          </a:xfrm>
        </p:spPr>
        <p:txBody>
          <a:bodyPr>
            <a:normAutofit fontScale="85000" lnSpcReduction="10000"/>
          </a:bodyPr>
          <a:lstStyle/>
          <a:p>
            <a:pPr algn="just">
              <a:spcAft>
                <a:spcPts val="1200"/>
              </a:spcAft>
            </a:pPr>
            <a:r>
              <a:rPr lang="pt-BR" dirty="0"/>
              <a:t>O início desta tecnologia se deu com o uso das células </a:t>
            </a:r>
            <a:r>
              <a:rPr lang="pt-BR" b="1" i="1" dirty="0">
                <a:solidFill>
                  <a:srgbClr val="0070C0"/>
                </a:solidFill>
              </a:rPr>
              <a:t>primárias</a:t>
            </a:r>
            <a:r>
              <a:rPr lang="pt-BR" dirty="0"/>
              <a:t>. </a:t>
            </a:r>
          </a:p>
          <a:p>
            <a:pPr algn="just">
              <a:spcAft>
                <a:spcPts val="1200"/>
              </a:spcAft>
            </a:pPr>
            <a:r>
              <a:rPr lang="pt-BR" dirty="0"/>
              <a:t>Seu grande avanço, porém, só foi possível devido ao estabelecimento das culturas de células diplóides, </a:t>
            </a:r>
            <a:r>
              <a:rPr lang="pt-BR" dirty="0" err="1"/>
              <a:t>hibridomas</a:t>
            </a:r>
            <a:r>
              <a:rPr lang="pt-BR" dirty="0"/>
              <a:t> e outras </a:t>
            </a:r>
            <a:r>
              <a:rPr lang="pt-BR" b="1" i="1" dirty="0">
                <a:solidFill>
                  <a:srgbClr val="0070C0"/>
                </a:solidFill>
              </a:rPr>
              <a:t>linhagens</a:t>
            </a:r>
            <a:r>
              <a:rPr lang="pt-BR" dirty="0"/>
              <a:t> celulares contínuas.</a:t>
            </a:r>
          </a:p>
          <a:p>
            <a:pPr algn="just"/>
            <a:r>
              <a:rPr lang="pt-BR" dirty="0"/>
              <a:t>São basicamente duas as formas de se classificar as células animais:</a:t>
            </a:r>
          </a:p>
          <a:p>
            <a:pPr algn="just">
              <a:buNone/>
            </a:pPr>
            <a:endParaRPr lang="pt-BR" dirty="0"/>
          </a:p>
          <a:p>
            <a:pPr algn="just">
              <a:buFontTx/>
              <a:buChar char="-"/>
            </a:pPr>
            <a:r>
              <a:rPr lang="pt-BR" dirty="0">
                <a:solidFill>
                  <a:srgbClr val="7030A0"/>
                </a:solidFill>
              </a:rPr>
              <a:t>Quanto à origem e biologia</a:t>
            </a:r>
          </a:p>
          <a:p>
            <a:pPr algn="just">
              <a:buFontTx/>
              <a:buChar char="-"/>
            </a:pPr>
            <a:r>
              <a:rPr lang="pt-BR" dirty="0">
                <a:solidFill>
                  <a:srgbClr val="7030A0"/>
                </a:solidFill>
              </a:rPr>
              <a:t>Quanto às aplicações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7030A0"/>
                </a:solidFill>
              </a:rPr>
              <a:t>Quanto à origem e biologia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Células (culturas) </a:t>
            </a:r>
            <a:r>
              <a:rPr lang="pt-BR" b="1" dirty="0">
                <a:solidFill>
                  <a:srgbClr val="FF0000"/>
                </a:solidFill>
              </a:rPr>
              <a:t>primárias</a:t>
            </a:r>
          </a:p>
          <a:p>
            <a:pPr>
              <a:buFontTx/>
              <a:buChar char="-"/>
            </a:pPr>
            <a:r>
              <a:rPr lang="pt-BR" dirty="0"/>
              <a:t>São aquelas isoladas diretamente de órgãos ou tecidos</a:t>
            </a:r>
          </a:p>
          <a:p>
            <a:pPr>
              <a:buFontTx/>
              <a:buChar char="-"/>
            </a:pPr>
            <a:r>
              <a:rPr lang="pt-BR" dirty="0"/>
              <a:t>São assim denominadas até a primeira passagem ou diluição</a:t>
            </a:r>
          </a:p>
          <a:p>
            <a:pPr>
              <a:buFontTx/>
              <a:buChar char="-"/>
            </a:pPr>
            <a:r>
              <a:rPr lang="pt-BR" dirty="0"/>
              <a:t>Normalmente são heterogêneas</a:t>
            </a:r>
          </a:p>
          <a:p>
            <a:pPr algn="just">
              <a:buFontTx/>
              <a:buChar char="-"/>
            </a:pPr>
            <a:r>
              <a:rPr lang="pt-BR" dirty="0"/>
              <a:t> </a:t>
            </a:r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São mais representativas do tecido de origem que as células em série (ou linhagem)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500042"/>
            <a:ext cx="8858280" cy="5881286"/>
          </a:xfrm>
        </p:spPr>
        <p:txBody>
          <a:bodyPr>
            <a:normAutofit/>
          </a:bodyPr>
          <a:lstStyle/>
          <a:p>
            <a:r>
              <a:rPr lang="pt-BR" dirty="0"/>
              <a:t>Células (culturas) </a:t>
            </a:r>
            <a:r>
              <a:rPr lang="pt-BR" b="1" dirty="0">
                <a:solidFill>
                  <a:srgbClr val="FF0000"/>
                </a:solidFill>
              </a:rPr>
              <a:t>em série</a:t>
            </a:r>
            <a:endParaRPr lang="pt-BR" dirty="0"/>
          </a:p>
          <a:p>
            <a:pPr>
              <a:buFontTx/>
              <a:buChar char="-"/>
            </a:pPr>
            <a:r>
              <a:rPr lang="pt-BR" dirty="0"/>
              <a:t>São aquelas selecionadas para se obter apenas um tipo de célula</a:t>
            </a:r>
          </a:p>
          <a:p>
            <a:pPr>
              <a:buFontTx/>
              <a:buChar char="-"/>
            </a:pPr>
            <a:r>
              <a:rPr lang="pt-BR" dirty="0"/>
              <a:t>São denominadas </a:t>
            </a:r>
            <a:r>
              <a:rPr lang="pt-BR" b="1" dirty="0">
                <a:solidFill>
                  <a:srgbClr val="FF0000"/>
                </a:solidFill>
              </a:rPr>
              <a:t>linhagens </a:t>
            </a:r>
            <a:r>
              <a:rPr lang="pt-BR" dirty="0"/>
              <a:t>celulares</a:t>
            </a:r>
          </a:p>
          <a:p>
            <a:pPr>
              <a:buFontTx/>
              <a:buChar char="-"/>
            </a:pPr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São menos representativas do tecido de origem que as células primárias</a:t>
            </a:r>
          </a:p>
          <a:p>
            <a:pPr marL="0" indent="0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As </a:t>
            </a:r>
            <a:r>
              <a:rPr lang="pt-BR" i="1" dirty="0">
                <a:solidFill>
                  <a:schemeClr val="accent1"/>
                </a:solidFill>
              </a:rPr>
              <a:t>linhagens</a:t>
            </a:r>
            <a:r>
              <a:rPr lang="pt-BR" dirty="0"/>
              <a:t> celulares, por sua vez, são classificadas em linhagens celulares </a:t>
            </a:r>
            <a:r>
              <a:rPr lang="pt-BR" b="1" i="1" dirty="0">
                <a:solidFill>
                  <a:srgbClr val="FF0000"/>
                </a:solidFill>
              </a:rPr>
              <a:t>finitas</a:t>
            </a:r>
            <a:r>
              <a:rPr lang="pt-BR" dirty="0"/>
              <a:t> e linhagens celulares </a:t>
            </a:r>
            <a:r>
              <a:rPr lang="pt-BR" b="1" i="1" dirty="0">
                <a:solidFill>
                  <a:srgbClr val="FF0000"/>
                </a:solidFill>
              </a:rPr>
              <a:t>contínuas</a:t>
            </a:r>
          </a:p>
          <a:p>
            <a:pPr>
              <a:buFontTx/>
              <a:buChar char="-"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5072098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pt-BR" dirty="0"/>
              <a:t>- Linhagens </a:t>
            </a:r>
            <a:r>
              <a:rPr lang="pt-BR" i="1" dirty="0">
                <a:solidFill>
                  <a:srgbClr val="FF0000"/>
                </a:solidFill>
              </a:rPr>
              <a:t>finitas</a:t>
            </a:r>
            <a:r>
              <a:rPr lang="pt-BR" dirty="0"/>
              <a:t> são aquelas capazes de se duplicar um número limitado de vezes (após o que a proliferação cessa)</a:t>
            </a:r>
          </a:p>
          <a:p>
            <a:pPr algn="just">
              <a:spcAft>
                <a:spcPts val="1200"/>
              </a:spcAft>
              <a:buFontTx/>
              <a:buChar char="-"/>
            </a:pPr>
            <a:r>
              <a:rPr lang="pt-BR" dirty="0"/>
              <a:t>Linhagens </a:t>
            </a:r>
            <a:r>
              <a:rPr lang="pt-BR" i="1" dirty="0">
                <a:solidFill>
                  <a:srgbClr val="FF0000"/>
                </a:solidFill>
              </a:rPr>
              <a:t>contínuas</a:t>
            </a:r>
            <a:r>
              <a:rPr lang="pt-BR" dirty="0"/>
              <a:t> são aquelas capazes de se duplicar indefinidamente (sendo também denominadas </a:t>
            </a:r>
            <a:r>
              <a:rPr lang="pt-BR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imortalizadas</a:t>
            </a:r>
            <a:r>
              <a:rPr lang="pt-BR" dirty="0"/>
              <a:t>)</a:t>
            </a:r>
            <a:endParaRPr lang="pt-BR" i="1" dirty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*</a:t>
            </a:r>
            <a:r>
              <a:rPr lang="pt-BR" dirty="0"/>
              <a:t> OBS.: tanto as linhagens </a:t>
            </a:r>
            <a:r>
              <a:rPr lang="pt-BR" dirty="0">
                <a:solidFill>
                  <a:srgbClr val="FFC000"/>
                </a:solidFill>
              </a:rPr>
              <a:t>finitas</a:t>
            </a:r>
            <a:r>
              <a:rPr lang="pt-BR" dirty="0"/>
              <a:t> como as </a:t>
            </a:r>
            <a:r>
              <a:rPr lang="pt-BR" dirty="0">
                <a:solidFill>
                  <a:srgbClr val="FFC000"/>
                </a:solidFill>
              </a:rPr>
              <a:t>contínuas</a:t>
            </a:r>
            <a:r>
              <a:rPr lang="pt-BR" dirty="0"/>
              <a:t> podem ser propagadas e expandidas para constituírem </a:t>
            </a:r>
            <a:r>
              <a:rPr lang="pt-BR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bancos celulares</a:t>
            </a:r>
            <a:r>
              <a:rPr lang="pt-BR" dirty="0"/>
              <a:t> caracterizados e conservados por criopreservação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578647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Mas.... Qual a origem das linhagens finitas e das linhagens contínuas?</a:t>
            </a:r>
          </a:p>
          <a:p>
            <a:pPr marL="0" indent="0" algn="just">
              <a:buNone/>
            </a:pPr>
            <a:r>
              <a:rPr lang="pt-BR" dirty="0"/>
              <a:t>As culturas </a:t>
            </a:r>
            <a:r>
              <a:rPr lang="pt-B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finitas</a:t>
            </a:r>
            <a:r>
              <a:rPr lang="pt-BR" dirty="0"/>
              <a:t> são usualmente obtidas de tecidos “</a:t>
            </a:r>
            <a:r>
              <a:rPr lang="pt-BR" dirty="0">
                <a:solidFill>
                  <a:srgbClr val="FF0000"/>
                </a:solidFill>
              </a:rPr>
              <a:t>normais</a:t>
            </a:r>
            <a:r>
              <a:rPr lang="pt-BR" dirty="0"/>
              <a:t>”</a:t>
            </a:r>
          </a:p>
          <a:p>
            <a:pPr algn="just">
              <a:buNone/>
            </a:pPr>
            <a:r>
              <a:rPr lang="pt-BR" dirty="0"/>
              <a:t>As culturas </a:t>
            </a:r>
            <a:r>
              <a:rPr lang="pt-B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contínuas</a:t>
            </a:r>
            <a:r>
              <a:rPr lang="pt-BR" dirty="0"/>
              <a:t> são obtidas de </a:t>
            </a:r>
            <a:r>
              <a:rPr lang="pt-BR" dirty="0">
                <a:solidFill>
                  <a:srgbClr val="FF0000"/>
                </a:solidFill>
              </a:rPr>
              <a:t>tumores</a:t>
            </a:r>
          </a:p>
          <a:p>
            <a:pPr algn="just">
              <a:buNone/>
            </a:pPr>
            <a:endParaRPr lang="pt-BR" dirty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pt-BR" dirty="0">
                <a:solidFill>
                  <a:srgbClr val="FF0000"/>
                </a:solidFill>
              </a:rPr>
              <a:t>Qual a lógica disso?</a:t>
            </a:r>
          </a:p>
          <a:p>
            <a:pPr algn="just">
              <a:buNone/>
            </a:pPr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188640"/>
            <a:ext cx="8229600" cy="924622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Microrganismos </a:t>
            </a:r>
            <a:r>
              <a:rPr lang="pt-BR" b="1" dirty="0">
                <a:solidFill>
                  <a:srgbClr val="FF0000"/>
                </a:solidFill>
              </a:rPr>
              <a:t>X</a:t>
            </a:r>
            <a:r>
              <a:rPr lang="pt-BR" dirty="0"/>
              <a:t> Células animais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28662" y="1196752"/>
            <a:ext cx="2357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0070C0"/>
                </a:solidFill>
                <a:ea typeface="+mj-ea"/>
                <a:cs typeface="+mj-cs"/>
              </a:rPr>
              <a:t>Isoladas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714860" y="1196752"/>
            <a:ext cx="29289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0070C0"/>
                </a:solidFill>
                <a:ea typeface="+mj-ea"/>
                <a:cs typeface="+mj-cs"/>
              </a:rPr>
              <a:t>Agrupadas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964909" y="1999274"/>
            <a:ext cx="2357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0070C0"/>
                </a:solidFill>
                <a:ea typeface="+mj-ea"/>
                <a:cs typeface="+mj-cs"/>
              </a:rPr>
              <a:t>(Tecidos)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734216" y="4089286"/>
            <a:ext cx="45720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accent2">
                    <a:lumMod val="75000"/>
                  </a:schemeClr>
                </a:solidFill>
              </a:rPr>
              <a:t>Dificuldade para serem cultivadas</a:t>
            </a:r>
          </a:p>
        </p:txBody>
      </p:sp>
      <p:sp>
        <p:nvSpPr>
          <p:cNvPr id="8" name="Seta para baixo 7"/>
          <p:cNvSpPr/>
          <p:nvPr/>
        </p:nvSpPr>
        <p:spPr>
          <a:xfrm>
            <a:off x="5822149" y="2983348"/>
            <a:ext cx="357190" cy="64294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Seta para baixo 8"/>
          <p:cNvSpPr/>
          <p:nvPr/>
        </p:nvSpPr>
        <p:spPr>
          <a:xfrm>
            <a:off x="1547664" y="2983348"/>
            <a:ext cx="357190" cy="64294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35496" y="4058670"/>
            <a:ext cx="4000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accent2">
                    <a:lumMod val="75000"/>
                  </a:schemeClr>
                </a:solidFill>
              </a:rPr>
              <a:t>Facilidade de cultivo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439D61A-F121-4B31-A65F-59B81BF5EBFF}"/>
              </a:ext>
            </a:extLst>
          </p:cNvPr>
          <p:cNvSpPr txBox="1"/>
          <p:nvPr/>
        </p:nvSpPr>
        <p:spPr>
          <a:xfrm>
            <a:off x="35496" y="5508521"/>
            <a:ext cx="4000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accent2">
                    <a:lumMod val="75000"/>
                  </a:schemeClr>
                </a:solidFill>
              </a:rPr>
              <a:t>Tempo de geração: </a:t>
            </a:r>
            <a:r>
              <a:rPr lang="pt-BR" sz="3200" b="1" dirty="0">
                <a:solidFill>
                  <a:srgbClr val="00B050"/>
                </a:solidFill>
              </a:rPr>
              <a:t>minuto - h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7620818-2A32-42E2-B4AE-03455E74FB5E}"/>
              </a:ext>
            </a:extLst>
          </p:cNvPr>
          <p:cNvSpPr txBox="1"/>
          <p:nvPr/>
        </p:nvSpPr>
        <p:spPr>
          <a:xfrm>
            <a:off x="4019984" y="5508521"/>
            <a:ext cx="3864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accent2">
                    <a:lumMod val="75000"/>
                  </a:schemeClr>
                </a:solidFill>
              </a:rPr>
              <a:t>Tempo de geração: </a:t>
            </a:r>
            <a:r>
              <a:rPr lang="pt-BR" sz="3200" b="1" dirty="0">
                <a:solidFill>
                  <a:srgbClr val="FF0000"/>
                </a:solidFill>
              </a:rPr>
              <a:t>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5665811"/>
            <a:ext cx="8229600" cy="1143000"/>
          </a:xfrm>
        </p:spPr>
        <p:txBody>
          <a:bodyPr>
            <a:noAutofit/>
          </a:bodyPr>
          <a:lstStyle/>
          <a:p>
            <a:r>
              <a:rPr lang="pt-BR" sz="3600" dirty="0">
                <a:solidFill>
                  <a:srgbClr val="7030A0"/>
                </a:solidFill>
              </a:rPr>
              <a:t>Tomografia Computadorizada do tórax de um paciente com Tumor de </a:t>
            </a:r>
            <a:r>
              <a:rPr lang="pt-BR" sz="3600" dirty="0" err="1">
                <a:solidFill>
                  <a:srgbClr val="7030A0"/>
                </a:solidFill>
              </a:rPr>
              <a:t>Askin</a:t>
            </a:r>
            <a:r>
              <a:rPr lang="pt-BR" sz="3600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67002"/>
            <a:ext cx="6984776" cy="539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92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578647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dirty="0"/>
              <a:t>Mas.... Qual a origem das linhagens finitas e das linhagens contínuas?</a:t>
            </a:r>
          </a:p>
          <a:p>
            <a:pPr marL="0" indent="0" algn="just">
              <a:buNone/>
            </a:pPr>
            <a:r>
              <a:rPr lang="pt-BR" dirty="0"/>
              <a:t>As culturas finitas são usualmente obtidas de tecidos “</a:t>
            </a:r>
            <a:r>
              <a:rPr lang="pt-BR" dirty="0">
                <a:solidFill>
                  <a:srgbClr val="FF0000"/>
                </a:solidFill>
              </a:rPr>
              <a:t>normais</a:t>
            </a:r>
            <a:r>
              <a:rPr lang="pt-BR" dirty="0"/>
              <a:t>”</a:t>
            </a:r>
          </a:p>
          <a:p>
            <a:pPr algn="just">
              <a:buNone/>
            </a:pPr>
            <a:r>
              <a:rPr lang="pt-BR" dirty="0"/>
              <a:t>As culturas contínuas são obtidas de </a:t>
            </a:r>
            <a:r>
              <a:rPr lang="pt-BR" dirty="0">
                <a:solidFill>
                  <a:srgbClr val="FF0000"/>
                </a:solidFill>
              </a:rPr>
              <a:t>tumores</a:t>
            </a:r>
          </a:p>
          <a:p>
            <a:pPr algn="just">
              <a:buNone/>
            </a:pPr>
            <a:endParaRPr lang="pt-BR" dirty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pt-BR" dirty="0">
                <a:solidFill>
                  <a:srgbClr val="FF0000"/>
                </a:solidFill>
              </a:rPr>
              <a:t>Qual a lógica disso?</a:t>
            </a:r>
          </a:p>
          <a:p>
            <a:pPr algn="just">
              <a:buNone/>
            </a:pPr>
            <a:endParaRPr lang="pt-BR" dirty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pt-BR" dirty="0">
                <a:solidFill>
                  <a:srgbClr val="FF0000"/>
                </a:solidFill>
              </a:rPr>
              <a:t>OBS.: </a:t>
            </a:r>
            <a:r>
              <a:rPr lang="pt-BR" dirty="0"/>
              <a:t>há exemplos de culturas contínuas obtidas de tecidos normais (BHK-21 – </a:t>
            </a:r>
            <a:r>
              <a:rPr lang="pt-BR" dirty="0">
                <a:solidFill>
                  <a:srgbClr val="FF0000"/>
                </a:solidFill>
              </a:rPr>
              <a:t>fibroblasto</a:t>
            </a:r>
            <a:r>
              <a:rPr lang="pt-BR" dirty="0"/>
              <a:t> de rim de </a:t>
            </a:r>
            <a:r>
              <a:rPr lang="pt-BR" i="1" dirty="0" err="1"/>
              <a:t>hamster</a:t>
            </a:r>
            <a:r>
              <a:rPr lang="pt-BR" dirty="0"/>
              <a:t> neonato; MDCK – epitélio de rim canino; 3T3 – fibroblastos)</a:t>
            </a:r>
          </a:p>
        </p:txBody>
      </p:sp>
    </p:spTree>
    <p:extLst>
      <p:ext uri="{BB962C8B-B14F-4D97-AF65-F5344CB8AC3E}">
        <p14:creationId xmlns:p14="http://schemas.microsoft.com/office/powerpoint/2010/main" val="154024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71414"/>
            <a:ext cx="8401080" cy="221457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2800" dirty="0">
                <a:solidFill>
                  <a:srgbClr val="FF0000"/>
                </a:solidFill>
              </a:rPr>
              <a:t>FIBROBLASTO</a:t>
            </a:r>
            <a:r>
              <a:rPr lang="pt-BR" sz="2800" dirty="0"/>
              <a:t> Célula com prolongamentos </a:t>
            </a:r>
            <a:r>
              <a:rPr lang="pt-BR" sz="2800" dirty="0" err="1"/>
              <a:t>citoplas-máticos</a:t>
            </a:r>
            <a:r>
              <a:rPr lang="pt-BR" sz="2800" dirty="0"/>
              <a:t> irregulares; núcleo grande, de forma ovóide, com nucléolo evidente. Citoplasma rico em RER e com C. de </a:t>
            </a:r>
            <a:r>
              <a:rPr lang="pt-BR" sz="2800" dirty="0" err="1"/>
              <a:t>Golgi</a:t>
            </a:r>
            <a:r>
              <a:rPr lang="pt-BR" sz="2800" dirty="0"/>
              <a:t> desenvolvido. Responsável pela formação das fibras e do material intercelular amorfo.</a:t>
            </a:r>
          </a:p>
        </p:txBody>
      </p:sp>
      <p:grpSp>
        <p:nvGrpSpPr>
          <p:cNvPr id="17" name="Grupo 16"/>
          <p:cNvGrpSpPr/>
          <p:nvPr/>
        </p:nvGrpSpPr>
        <p:grpSpPr>
          <a:xfrm>
            <a:off x="1511644" y="2034130"/>
            <a:ext cx="6417942" cy="4681018"/>
            <a:chOff x="1511644" y="2034130"/>
            <a:chExt cx="6417942" cy="4681018"/>
          </a:xfrm>
        </p:grpSpPr>
        <p:pic>
          <p:nvPicPr>
            <p:cNvPr id="1026" name="Picture 2" descr="http://thumbs.dreamstime.com/z/estructura-de-las-c%25C3%25A9lulas-del-fibroblasto-4971984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83252" y="2034130"/>
              <a:ext cx="5174830" cy="4609580"/>
            </a:xfrm>
            <a:prstGeom prst="rect">
              <a:avLst/>
            </a:prstGeom>
            <a:noFill/>
          </p:spPr>
        </p:pic>
        <p:sp>
          <p:nvSpPr>
            <p:cNvPr id="6" name="CaixaDeTexto 5"/>
            <p:cNvSpPr txBox="1"/>
            <p:nvPr/>
          </p:nvSpPr>
          <p:spPr>
            <a:xfrm>
              <a:off x="3357554" y="3158238"/>
              <a:ext cx="128588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dirty="0" err="1"/>
                <a:t>Ribossomas</a:t>
              </a:r>
              <a:endParaRPr lang="pt-BR" dirty="0"/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4572000" y="3357562"/>
              <a:ext cx="9191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dirty="0"/>
                <a:t>Núcleo</a:t>
              </a: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3500430" y="5559998"/>
              <a:ext cx="128588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dirty="0"/>
                <a:t>Nucléolo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5929322" y="4071942"/>
              <a:ext cx="19193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dirty="0"/>
                <a:t>Aparelho de </a:t>
              </a:r>
              <a:r>
                <a:rPr lang="pt-BR" dirty="0" err="1"/>
                <a:t>Golgi</a:t>
              </a:r>
              <a:endParaRPr lang="pt-BR" dirty="0"/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6072198" y="4429132"/>
              <a:ext cx="141923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dirty="0"/>
                <a:t>Mitocôndria</a:t>
              </a: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4429124" y="5786454"/>
              <a:ext cx="128588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dirty="0"/>
                <a:t>Citoplasma</a:t>
              </a: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6000760" y="4857760"/>
              <a:ext cx="192882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dirty="0"/>
                <a:t>Fibras de colágeno</a:t>
              </a: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1511644" y="4015494"/>
              <a:ext cx="1714512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dirty="0"/>
                <a:t>Retículo Endoplasmático Rugoso</a:t>
              </a:r>
            </a:p>
          </p:txBody>
        </p:sp>
        <p:sp>
          <p:nvSpPr>
            <p:cNvPr id="14" name="Retângulo de cantos arredondados 13"/>
            <p:cNvSpPr/>
            <p:nvPr/>
          </p:nvSpPr>
          <p:spPr>
            <a:xfrm>
              <a:off x="3357554" y="2357430"/>
              <a:ext cx="3214710" cy="5000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de cantos arredondados 14"/>
            <p:cNvSpPr/>
            <p:nvPr/>
          </p:nvSpPr>
          <p:spPr>
            <a:xfrm>
              <a:off x="2071670" y="6215082"/>
              <a:ext cx="5429288" cy="5000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428604"/>
            <a:ext cx="8443914" cy="621510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dirty="0"/>
              <a:t>As linhagens </a:t>
            </a:r>
            <a:r>
              <a:rPr lang="pt-BR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imortalizadas</a:t>
            </a:r>
            <a:r>
              <a:rPr lang="pt-BR" dirty="0"/>
              <a:t> podem ocorrer espontaneamente (o que é raro) ou por transformação, a qual pode ser:</a:t>
            </a:r>
          </a:p>
          <a:p>
            <a:pPr algn="just">
              <a:buFontTx/>
              <a:buChar char="-"/>
            </a:pPr>
            <a:r>
              <a:rPr lang="pt-BR" dirty="0"/>
              <a:t>Induzida por </a:t>
            </a:r>
            <a:r>
              <a:rPr lang="pt-BR" i="1" dirty="0">
                <a:solidFill>
                  <a:srgbClr val="7030A0"/>
                </a:solidFill>
              </a:rPr>
              <a:t>agentes químicos</a:t>
            </a:r>
            <a:r>
              <a:rPr lang="pt-BR" dirty="0"/>
              <a:t> carcinogênicos,</a:t>
            </a:r>
          </a:p>
          <a:p>
            <a:pPr algn="just">
              <a:buFontTx/>
              <a:buChar char="-"/>
            </a:pPr>
            <a:r>
              <a:rPr lang="pt-BR" dirty="0"/>
              <a:t>Introdução de um </a:t>
            </a:r>
            <a:r>
              <a:rPr lang="pt-BR" i="1" dirty="0">
                <a:solidFill>
                  <a:srgbClr val="7030A0"/>
                </a:solidFill>
              </a:rPr>
              <a:t>gene viral</a:t>
            </a:r>
            <a:r>
              <a:rPr lang="pt-BR" dirty="0"/>
              <a:t> (como os genes E6 e E7 do </a:t>
            </a:r>
            <a:r>
              <a:rPr lang="pt-BR" dirty="0" err="1"/>
              <a:t>papilomavírus</a:t>
            </a:r>
            <a:r>
              <a:rPr lang="pt-BR" dirty="0"/>
              <a:t> humano e o gene do antígeno T de vírus símio 40 – SV40T) ou </a:t>
            </a:r>
            <a:r>
              <a:rPr lang="pt-BR" i="1" dirty="0" err="1">
                <a:solidFill>
                  <a:srgbClr val="7030A0"/>
                </a:solidFill>
              </a:rPr>
              <a:t>oncogene</a:t>
            </a:r>
            <a:r>
              <a:rPr lang="pt-BR" dirty="0"/>
              <a:t> no genoma da célula de forma a evitar a </a:t>
            </a:r>
            <a:r>
              <a:rPr lang="pt-BR" dirty="0" err="1"/>
              <a:t>senescência</a:t>
            </a:r>
            <a:r>
              <a:rPr lang="pt-BR" dirty="0"/>
              <a:t>,</a:t>
            </a:r>
          </a:p>
          <a:p>
            <a:pPr algn="just">
              <a:buFontTx/>
              <a:buChar char="-"/>
            </a:pPr>
            <a:r>
              <a:rPr lang="pt-BR" dirty="0"/>
              <a:t>Por infecção com </a:t>
            </a:r>
            <a:r>
              <a:rPr lang="pt-BR" i="1" dirty="0">
                <a:solidFill>
                  <a:srgbClr val="7030A0"/>
                </a:solidFill>
              </a:rPr>
              <a:t>vírus</a:t>
            </a:r>
            <a:r>
              <a:rPr lang="pt-BR" dirty="0"/>
              <a:t> (como exemplo, vírus </a:t>
            </a:r>
            <a:r>
              <a:rPr lang="pt-BR" dirty="0" err="1"/>
              <a:t>Epstein-Barr</a:t>
            </a:r>
            <a:r>
              <a:rPr lang="pt-BR" dirty="0"/>
              <a:t> – EBV).</a:t>
            </a:r>
          </a:p>
          <a:p>
            <a:pPr algn="just">
              <a:buNone/>
            </a:pPr>
            <a:endParaRPr lang="pt-BR" dirty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pt-BR" dirty="0">
                <a:solidFill>
                  <a:srgbClr val="FF0000"/>
                </a:solidFill>
              </a:rPr>
              <a:t>OBS.: </a:t>
            </a:r>
            <a:r>
              <a:rPr lang="pt-BR" dirty="0"/>
              <a:t>Muitas das diferenças entre as linhagens </a:t>
            </a:r>
            <a:r>
              <a:rPr lang="pt-BR" dirty="0">
                <a:solidFill>
                  <a:srgbClr val="FF0000"/>
                </a:solidFill>
              </a:rPr>
              <a:t>finitas</a:t>
            </a:r>
            <a:r>
              <a:rPr lang="pt-BR" dirty="0"/>
              <a:t> e as linhagens </a:t>
            </a:r>
            <a:r>
              <a:rPr lang="pt-BR" dirty="0">
                <a:solidFill>
                  <a:srgbClr val="7030A0"/>
                </a:solidFill>
              </a:rPr>
              <a:t>contínuas</a:t>
            </a:r>
            <a:r>
              <a:rPr lang="pt-BR" dirty="0"/>
              <a:t> são análogas às diferenças entre células </a:t>
            </a:r>
            <a:r>
              <a:rPr lang="pt-BR" dirty="0">
                <a:solidFill>
                  <a:srgbClr val="FF0000"/>
                </a:solidFill>
              </a:rPr>
              <a:t>normais</a:t>
            </a:r>
            <a:r>
              <a:rPr lang="pt-BR" dirty="0"/>
              <a:t> e células </a:t>
            </a:r>
            <a:r>
              <a:rPr lang="pt-BR" dirty="0">
                <a:solidFill>
                  <a:srgbClr val="7030A0"/>
                </a:solidFill>
              </a:rPr>
              <a:t>tumorais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solidFill>
                  <a:srgbClr val="7030A0"/>
                </a:solidFill>
              </a:rPr>
              <a:t>Vantagens das linhagens contínuas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Crescimento celular rápido, podendo atingir altas densidades celulares em cultura e em </a:t>
            </a:r>
            <a:r>
              <a:rPr lang="pt-BR" dirty="0" err="1"/>
              <a:t>biorreatores</a:t>
            </a:r>
            <a:r>
              <a:rPr lang="pt-BR" dirty="0"/>
              <a:t>;</a:t>
            </a:r>
          </a:p>
          <a:p>
            <a:pPr algn="just"/>
            <a:r>
              <a:rPr lang="pt-BR" dirty="0"/>
              <a:t>Possibilidade de utilização de meios de cultura definidos existentes no mercado;</a:t>
            </a:r>
          </a:p>
          <a:p>
            <a:pPr algn="just"/>
            <a:r>
              <a:rPr lang="pt-BR" dirty="0"/>
              <a:t>Possibilidade de serem </a:t>
            </a:r>
            <a:r>
              <a:rPr lang="pt-BR" u="sng" dirty="0"/>
              <a:t>cultivadas</a:t>
            </a:r>
            <a:r>
              <a:rPr lang="pt-BR" dirty="0"/>
              <a:t> </a:t>
            </a:r>
            <a:r>
              <a:rPr lang="pt-BR" u="sng" dirty="0"/>
              <a:t>em</a:t>
            </a:r>
            <a:r>
              <a:rPr lang="pt-BR" dirty="0"/>
              <a:t> suspensão, utilizando </a:t>
            </a:r>
            <a:r>
              <a:rPr lang="pt-BR" u="sng" dirty="0" err="1"/>
              <a:t>biorreatores</a:t>
            </a:r>
            <a:r>
              <a:rPr lang="pt-BR" dirty="0"/>
              <a:t> de grande escala.</a:t>
            </a:r>
          </a:p>
        </p:txBody>
      </p:sp>
      <p:pic>
        <p:nvPicPr>
          <p:cNvPr id="5" name="Gráfico 4" descr="Sinal de polegar para cima ">
            <a:extLst>
              <a:ext uri="{FF2B5EF4-FFF2-40B4-BE49-F238E27FC236}">
                <a16:creationId xmlns:a16="http://schemas.microsoft.com/office/drawing/2014/main" id="{AFAEE956-0C69-4130-BCBF-971456A77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63888" y="5387911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rgbClr val="7030A0"/>
                </a:solidFill>
              </a:rPr>
              <a:t>Desvantagens das linhagens contínuas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Acentuada instabilidade cromossômica;</a:t>
            </a:r>
          </a:p>
          <a:p>
            <a:pPr algn="just"/>
            <a:r>
              <a:rPr lang="pt-BR" dirty="0"/>
              <a:t>Grandes variações em relação aos fenótipos de origem (doador)</a:t>
            </a:r>
          </a:p>
          <a:p>
            <a:pPr algn="just"/>
            <a:r>
              <a:rPr lang="pt-BR" dirty="0"/>
              <a:t>Desaparecimento de marcadores específicos e característicos do tecido de origem</a:t>
            </a:r>
          </a:p>
          <a:p>
            <a:pPr algn="just"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28654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t-BR" b="1" dirty="0" err="1">
                <a:solidFill>
                  <a:srgbClr val="7030A0"/>
                </a:solidFill>
              </a:rPr>
              <a:t>Hibridomas</a:t>
            </a:r>
            <a:endParaRPr lang="pt-BR" b="1" dirty="0">
              <a:solidFill>
                <a:srgbClr val="7030A0"/>
              </a:solidFill>
            </a:endParaRPr>
          </a:p>
          <a:p>
            <a:pPr algn="just"/>
            <a:r>
              <a:rPr lang="pt-BR" dirty="0"/>
              <a:t>Tipo </a:t>
            </a:r>
            <a:r>
              <a:rPr lang="pt-BR" dirty="0">
                <a:solidFill>
                  <a:srgbClr val="FF0000"/>
                </a:solidFill>
              </a:rPr>
              <a:t>particular</a:t>
            </a:r>
            <a:r>
              <a:rPr lang="pt-BR" dirty="0"/>
              <a:t> de linhagem contínua</a:t>
            </a:r>
          </a:p>
          <a:p>
            <a:pPr algn="just"/>
            <a:r>
              <a:rPr lang="pt-BR" dirty="0"/>
              <a:t>São células “construídas” por fusão de célula de tempo de vida limitado (finita) com células de linhagem contínua</a:t>
            </a:r>
          </a:p>
          <a:p>
            <a:pPr algn="just"/>
            <a:r>
              <a:rPr lang="pt-BR" dirty="0"/>
              <a:t>Os </a:t>
            </a:r>
            <a:r>
              <a:rPr lang="pt-BR" dirty="0" err="1"/>
              <a:t>hibridomas</a:t>
            </a:r>
            <a:r>
              <a:rPr lang="pt-BR" dirty="0"/>
              <a:t> são particularmente utilizados para a produção de anticorpos</a:t>
            </a:r>
          </a:p>
          <a:p>
            <a:pPr algn="just"/>
            <a:r>
              <a:rPr lang="pt-BR" dirty="0"/>
              <a:t>Foram de grande importância para a “explosão” da biotecnologia no final dos anos 70, tanto na área de </a:t>
            </a:r>
            <a:r>
              <a:rPr lang="pt-BR" dirty="0" err="1"/>
              <a:t>imunoterapia</a:t>
            </a:r>
            <a:r>
              <a:rPr lang="pt-BR" dirty="0"/>
              <a:t> quanto para diagnóstico</a:t>
            </a:r>
          </a:p>
          <a:p>
            <a:pPr algn="just"/>
            <a:r>
              <a:rPr lang="pt-BR" dirty="0"/>
              <a:t>Os primeiros estudos foram feitos por Köhler e Milstein (1975), envolvendo a produção de anticorpos monoclonais de camundongo</a:t>
            </a:r>
          </a:p>
          <a:p>
            <a:pPr algn="just"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A partir de então, a utilização de células animais é acelerada:</a:t>
            </a:r>
          </a:p>
          <a:p>
            <a:pPr algn="just">
              <a:buNone/>
            </a:pPr>
            <a:r>
              <a:rPr lang="pt-BR" dirty="0"/>
              <a:t>Células </a:t>
            </a:r>
            <a:r>
              <a:rPr lang="pt-BR" dirty="0" err="1">
                <a:solidFill>
                  <a:srgbClr val="FF0000"/>
                </a:solidFill>
              </a:rPr>
              <a:t>Namalwa</a:t>
            </a:r>
            <a:r>
              <a:rPr lang="pt-BR" dirty="0"/>
              <a:t> – produção de </a:t>
            </a:r>
            <a:r>
              <a:rPr lang="pt-BR" dirty="0" err="1"/>
              <a:t>interferon</a:t>
            </a:r>
            <a:endParaRPr lang="pt-BR" dirty="0"/>
          </a:p>
          <a:p>
            <a:pPr algn="just">
              <a:buNone/>
            </a:pPr>
            <a:r>
              <a:rPr lang="pt-BR" dirty="0"/>
              <a:t>Células </a:t>
            </a:r>
            <a:r>
              <a:rPr lang="pt-BR" dirty="0" err="1">
                <a:solidFill>
                  <a:srgbClr val="FF0000"/>
                </a:solidFill>
              </a:rPr>
              <a:t>Vero</a:t>
            </a:r>
            <a:r>
              <a:rPr lang="pt-BR" dirty="0"/>
              <a:t> – produção de vacina anti-rábica</a:t>
            </a:r>
          </a:p>
          <a:p>
            <a:pPr algn="just">
              <a:buNone/>
            </a:pPr>
            <a:r>
              <a:rPr lang="pt-BR" dirty="0"/>
              <a:t>Células de </a:t>
            </a:r>
            <a:r>
              <a:rPr lang="pt-BR" dirty="0" err="1">
                <a:solidFill>
                  <a:srgbClr val="FF0000"/>
                </a:solidFill>
              </a:rPr>
              <a:t>hibridomas</a:t>
            </a:r>
            <a:r>
              <a:rPr lang="pt-BR" dirty="0"/>
              <a:t> – produção de </a:t>
            </a:r>
            <a:r>
              <a:rPr lang="pt-BR" dirty="0" err="1"/>
              <a:t>AcMo</a:t>
            </a:r>
            <a:endParaRPr lang="pt-BR" dirty="0"/>
          </a:p>
          <a:p>
            <a:pPr algn="just">
              <a:buNone/>
            </a:pPr>
            <a:r>
              <a:rPr lang="pt-BR" dirty="0"/>
              <a:t>Células de ovário de </a:t>
            </a:r>
            <a:r>
              <a:rPr lang="pt-BR" dirty="0" err="1"/>
              <a:t>hamster</a:t>
            </a:r>
            <a:r>
              <a:rPr lang="pt-BR" dirty="0"/>
              <a:t> chinês (</a:t>
            </a:r>
            <a:r>
              <a:rPr lang="pt-BR" dirty="0">
                <a:solidFill>
                  <a:srgbClr val="FF0000"/>
                </a:solidFill>
              </a:rPr>
              <a:t>CHO</a:t>
            </a:r>
            <a:r>
              <a:rPr lang="pt-BR" dirty="0"/>
              <a:t>) - geneticamente modificadas – produção de ativador </a:t>
            </a:r>
            <a:r>
              <a:rPr lang="pt-BR" dirty="0" err="1"/>
              <a:t>plasminogênio</a:t>
            </a:r>
            <a:r>
              <a:rPr lang="pt-BR" dirty="0"/>
              <a:t> tecidual</a:t>
            </a:r>
          </a:p>
        </p:txBody>
      </p:sp>
      <p:sp>
        <p:nvSpPr>
          <p:cNvPr id="2" name="Retângulo 1"/>
          <p:cNvSpPr/>
          <p:nvPr/>
        </p:nvSpPr>
        <p:spPr>
          <a:xfrm>
            <a:off x="500034" y="2852936"/>
            <a:ext cx="7456342" cy="576064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18503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2865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b="1" dirty="0">
                <a:solidFill>
                  <a:srgbClr val="7030A0"/>
                </a:solidFill>
              </a:rPr>
              <a:t>Células diplóides</a:t>
            </a:r>
          </a:p>
          <a:p>
            <a:pPr algn="just"/>
            <a:r>
              <a:rPr lang="pt-BR" dirty="0"/>
              <a:t>Tipo </a:t>
            </a:r>
            <a:r>
              <a:rPr lang="pt-BR" dirty="0">
                <a:solidFill>
                  <a:srgbClr val="FF0000"/>
                </a:solidFill>
              </a:rPr>
              <a:t>particular</a:t>
            </a:r>
            <a:r>
              <a:rPr lang="pt-BR" dirty="0"/>
              <a:t> de linhagem finita</a:t>
            </a:r>
          </a:p>
          <a:p>
            <a:pPr algn="just"/>
            <a:r>
              <a:rPr lang="pt-BR" dirty="0"/>
              <a:t>São obtidas a partir de células primárias</a:t>
            </a:r>
          </a:p>
          <a:p>
            <a:pPr algn="just"/>
            <a:r>
              <a:rPr lang="pt-BR" dirty="0"/>
              <a:t>A primeira linhagem obtida foi a WI-38 (por </a:t>
            </a:r>
            <a:r>
              <a:rPr lang="pt-BR" dirty="0" err="1"/>
              <a:t>Hayflick</a:t>
            </a:r>
            <a:r>
              <a:rPr lang="pt-BR" dirty="0"/>
              <a:t> e </a:t>
            </a:r>
            <a:r>
              <a:rPr lang="pt-BR" dirty="0" err="1"/>
              <a:t>Moorhead</a:t>
            </a:r>
            <a:r>
              <a:rPr lang="pt-BR" dirty="0"/>
              <a:t>, em 1961)</a:t>
            </a:r>
          </a:p>
          <a:p>
            <a:pPr algn="just"/>
            <a:r>
              <a:rPr lang="pt-BR" dirty="0"/>
              <a:t>Têm características de </a:t>
            </a:r>
            <a:r>
              <a:rPr lang="pt-BR" dirty="0" err="1"/>
              <a:t>senescência</a:t>
            </a:r>
            <a:r>
              <a:rPr lang="pt-BR" dirty="0"/>
              <a:t> e acabam por morrer em cultura após um número definido de gerações (cerca de 50, para as células WI-38)</a:t>
            </a:r>
          </a:p>
          <a:p>
            <a:pPr algn="just"/>
            <a:r>
              <a:rPr lang="pt-BR" dirty="0"/>
              <a:t>Atualmente as células diplóides mais utilizadas em cultura são as MRC-5 (particularmente para os estudos sobre o envelhecimento celular)</a:t>
            </a:r>
          </a:p>
          <a:p>
            <a:pPr algn="just"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28654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t-BR" b="1" dirty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pt-BR" dirty="0">
                <a:solidFill>
                  <a:srgbClr val="C00000"/>
                </a:solidFill>
              </a:rPr>
              <a:t>Desvantagens das células diplóides</a:t>
            </a:r>
          </a:p>
          <a:p>
            <a:pPr algn="ctr">
              <a:buNone/>
            </a:pPr>
            <a:endParaRPr lang="pt-BR" b="1" dirty="0">
              <a:solidFill>
                <a:srgbClr val="7030A0"/>
              </a:solidFill>
            </a:endParaRPr>
          </a:p>
          <a:p>
            <a:pPr algn="just"/>
            <a:r>
              <a:rPr lang="pt-BR" dirty="0"/>
              <a:t>Crescimento lento</a:t>
            </a:r>
          </a:p>
          <a:p>
            <a:pPr algn="just"/>
            <a:r>
              <a:rPr lang="pt-BR" dirty="0"/>
              <a:t>Não atingem altas densidades celulares</a:t>
            </a:r>
          </a:p>
          <a:p>
            <a:pPr algn="just"/>
            <a:r>
              <a:rPr lang="pt-BR" dirty="0"/>
              <a:t>Apresentam produtividade relativamente baixa</a:t>
            </a:r>
          </a:p>
          <a:p>
            <a:pPr algn="just"/>
            <a:r>
              <a:rPr lang="pt-BR" dirty="0"/>
              <a:t>São altamente dependentes de adesão a suportes para o crescimento, ou seja, dificuldade de crescimento em suspensão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6BC01F9-1859-4255-80CF-F6AC268D7E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48392" y="186294"/>
            <a:ext cx="8647215" cy="648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80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071546"/>
            <a:ext cx="8401080" cy="542928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i="1" dirty="0">
                <a:solidFill>
                  <a:srgbClr val="C00000"/>
                </a:solidFill>
              </a:rPr>
              <a:t>Células produtoras de proteínas</a:t>
            </a:r>
            <a:r>
              <a:rPr lang="pt-BR" dirty="0"/>
              <a:t> para obtenção de produtos terapêuticos e de diagnóstico e vacinas </a:t>
            </a:r>
            <a:r>
              <a:rPr lang="pt-BR" dirty="0" err="1"/>
              <a:t>subunitárias</a:t>
            </a:r>
            <a:r>
              <a:rPr lang="pt-BR" dirty="0"/>
              <a:t> (CHO, BHK, HEK-293, WI-38, MRC-5, Sp2/0, NS0 e células de inseto)</a:t>
            </a:r>
          </a:p>
          <a:p>
            <a:pPr algn="just"/>
            <a:r>
              <a:rPr lang="pt-BR" i="1" dirty="0">
                <a:solidFill>
                  <a:srgbClr val="C00000"/>
                </a:solidFill>
              </a:rPr>
              <a:t>Células produtoras de vírus</a:t>
            </a:r>
            <a:r>
              <a:rPr lang="pt-BR" dirty="0"/>
              <a:t> para terapia gênica e vacinas virais (</a:t>
            </a:r>
            <a:r>
              <a:rPr lang="pt-BR" dirty="0" err="1"/>
              <a:t>Vero</a:t>
            </a:r>
            <a:r>
              <a:rPr lang="pt-BR" dirty="0"/>
              <a:t>, HEK-293, PER-C6®)</a:t>
            </a:r>
          </a:p>
          <a:p>
            <a:pPr algn="just"/>
            <a:r>
              <a:rPr lang="pt-BR" i="1" dirty="0">
                <a:solidFill>
                  <a:srgbClr val="C00000"/>
                </a:solidFill>
              </a:rPr>
              <a:t>Células “normais”, tumorais e células tronco </a:t>
            </a:r>
            <a:r>
              <a:rPr lang="pt-BR" dirty="0"/>
              <a:t>para pesquisa e desenvolvimento (células nervosas, fibroblastos, Caco-2, MRC-5 e células endoteliais)</a:t>
            </a:r>
          </a:p>
          <a:p>
            <a:pPr algn="just"/>
            <a:r>
              <a:rPr lang="pt-BR" i="1" dirty="0">
                <a:solidFill>
                  <a:srgbClr val="C00000"/>
                </a:solidFill>
              </a:rPr>
              <a:t>Células humanas</a:t>
            </a:r>
            <a:r>
              <a:rPr lang="pt-BR" dirty="0"/>
              <a:t> para terapia celular e medicina regenerativa (células tronco embrionárias e adultas)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pt-BR" dirty="0">
                <a:solidFill>
                  <a:srgbClr val="7030A0"/>
                </a:solidFill>
              </a:rPr>
              <a:t>Quanto às aplicações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C00000"/>
                </a:solidFill>
              </a:rPr>
              <a:t>Diferenciação celular</a:t>
            </a:r>
          </a:p>
        </p:txBody>
      </p:sp>
      <p:pic>
        <p:nvPicPr>
          <p:cNvPr id="6146" name="Picture 2" descr="http://www.celulasestaminais-adultas.com/wp-content/uploads/2012/04/PromacelCelulasEstaminaisAdultasdaMedulaOssea-300x2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87324"/>
            <a:ext cx="6183474" cy="48849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Emprego de células animais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Como produto</a:t>
            </a:r>
          </a:p>
          <a:p>
            <a:r>
              <a:rPr lang="pt-BR" dirty="0"/>
              <a:t>Como ferramenta para produção, investigação e desenvolvimento de fármacos</a:t>
            </a:r>
          </a:p>
          <a:p>
            <a:endParaRPr lang="pt-BR" dirty="0"/>
          </a:p>
          <a:p>
            <a:pPr>
              <a:buNone/>
            </a:pPr>
            <a:r>
              <a:rPr lang="pt-BR" b="1" dirty="0">
                <a:solidFill>
                  <a:srgbClr val="FF0000"/>
                </a:solidFill>
              </a:rPr>
              <a:t>*</a:t>
            </a:r>
            <a:r>
              <a:rPr lang="pt-BR" dirty="0"/>
              <a:t> pode-se fazer uma analogia com microrganismos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600079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>
                <a:solidFill>
                  <a:srgbClr val="0070C0"/>
                </a:solidFill>
              </a:rPr>
              <a:t>Proteínas de células animais para diagnóstico e terapia humana</a:t>
            </a:r>
          </a:p>
          <a:p>
            <a:pPr algn="just"/>
            <a:endParaRPr lang="pt-BR" dirty="0"/>
          </a:p>
          <a:p>
            <a:pPr algn="just">
              <a:buFontTx/>
              <a:buChar char="-"/>
            </a:pPr>
            <a:r>
              <a:rPr lang="pt-BR" dirty="0">
                <a:solidFill>
                  <a:srgbClr val="0070C0"/>
                </a:solidFill>
              </a:rPr>
              <a:t>Anticorpos monoclonais</a:t>
            </a:r>
            <a:r>
              <a:rPr lang="pt-BR" dirty="0"/>
              <a:t> para diagnóstico</a:t>
            </a:r>
          </a:p>
          <a:p>
            <a:pPr algn="just">
              <a:buNone/>
            </a:pPr>
            <a:r>
              <a:rPr lang="pt-BR" dirty="0"/>
              <a:t>	ELISA (</a:t>
            </a:r>
            <a:r>
              <a:rPr lang="pt-BR" dirty="0" err="1"/>
              <a:t>Enzyme</a:t>
            </a:r>
            <a:r>
              <a:rPr lang="pt-BR" dirty="0"/>
              <a:t> </a:t>
            </a:r>
            <a:r>
              <a:rPr lang="pt-BR" dirty="0" err="1"/>
              <a:t>Linked</a:t>
            </a:r>
            <a:r>
              <a:rPr lang="pt-BR" dirty="0"/>
              <a:t> </a:t>
            </a:r>
            <a:r>
              <a:rPr lang="pt-BR" dirty="0" err="1"/>
              <a:t>Immuno-Sorbent</a:t>
            </a:r>
            <a:r>
              <a:rPr lang="pt-BR" dirty="0"/>
              <a:t> </a:t>
            </a:r>
            <a:r>
              <a:rPr lang="pt-BR" dirty="0" err="1"/>
              <a:t>Assay</a:t>
            </a:r>
            <a:r>
              <a:rPr lang="pt-BR" dirty="0"/>
              <a:t>)</a:t>
            </a:r>
          </a:p>
          <a:p>
            <a:pPr algn="just">
              <a:buNone/>
            </a:pPr>
            <a:r>
              <a:rPr lang="pt-BR" dirty="0"/>
              <a:t>	</a:t>
            </a:r>
            <a:r>
              <a:rPr lang="pt-BR" dirty="0" err="1"/>
              <a:t>Imunocintilografia</a:t>
            </a:r>
            <a:endParaRPr lang="pt-BR" dirty="0"/>
          </a:p>
          <a:p>
            <a:pPr algn="just">
              <a:buFontTx/>
              <a:buChar char="-"/>
            </a:pPr>
            <a:r>
              <a:rPr lang="pt-BR" dirty="0">
                <a:solidFill>
                  <a:srgbClr val="0070C0"/>
                </a:solidFill>
              </a:rPr>
              <a:t>Anticorpos monoclonais</a:t>
            </a:r>
            <a:r>
              <a:rPr lang="pt-BR" dirty="0"/>
              <a:t> para tratamento de câncer (“bala mágica”)</a:t>
            </a:r>
          </a:p>
          <a:p>
            <a:pPr algn="just">
              <a:buFontTx/>
              <a:buChar char="-"/>
            </a:pPr>
            <a:r>
              <a:rPr lang="pt-BR" dirty="0">
                <a:solidFill>
                  <a:srgbClr val="0070C0"/>
                </a:solidFill>
              </a:rPr>
              <a:t>Anticorpos monoclonais</a:t>
            </a:r>
            <a:r>
              <a:rPr lang="pt-BR" dirty="0"/>
              <a:t> para controle da rejeição aguda de órgãos transplantados</a:t>
            </a:r>
          </a:p>
          <a:p>
            <a:pPr algn="just">
              <a:buFontTx/>
              <a:buChar char="-"/>
            </a:pPr>
            <a:r>
              <a:rPr lang="pt-BR" dirty="0">
                <a:solidFill>
                  <a:srgbClr val="0070C0"/>
                </a:solidFill>
              </a:rPr>
              <a:t>Anticorpos monoclonais</a:t>
            </a:r>
            <a:r>
              <a:rPr lang="pt-BR" dirty="0"/>
              <a:t> para tratamento de asma, psoríase, artrite reumatóide e doença de </a:t>
            </a:r>
            <a:r>
              <a:rPr lang="pt-BR" dirty="0" err="1"/>
              <a:t>Crohn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86544"/>
          </a:xfrm>
        </p:spPr>
        <p:txBody>
          <a:bodyPr>
            <a:normAutofit fontScale="92500" lnSpcReduction="10000"/>
          </a:bodyPr>
          <a:lstStyle/>
          <a:p>
            <a:pPr algn="just">
              <a:buFontTx/>
              <a:buChar char="-"/>
            </a:pPr>
            <a:r>
              <a:rPr lang="pt-BR" dirty="0"/>
              <a:t>Outras proteínas</a:t>
            </a:r>
          </a:p>
          <a:p>
            <a:pPr algn="just">
              <a:buNone/>
            </a:pPr>
            <a:r>
              <a:rPr lang="pt-BR" dirty="0">
                <a:solidFill>
                  <a:srgbClr val="0070C0"/>
                </a:solidFill>
              </a:rPr>
              <a:t>Fator VIII</a:t>
            </a:r>
            <a:r>
              <a:rPr lang="pt-BR" dirty="0"/>
              <a:t> para tratamento de Hemofilia A</a:t>
            </a:r>
          </a:p>
          <a:p>
            <a:pPr algn="just">
              <a:buNone/>
            </a:pPr>
            <a:r>
              <a:rPr lang="pt-BR" dirty="0" err="1">
                <a:solidFill>
                  <a:srgbClr val="0070C0"/>
                </a:solidFill>
              </a:rPr>
              <a:t>Eritropoetina</a:t>
            </a:r>
            <a:r>
              <a:rPr lang="pt-BR" dirty="0"/>
              <a:t> como </a:t>
            </a:r>
            <a:r>
              <a:rPr lang="pt-BR" dirty="0" err="1"/>
              <a:t>antianêmico</a:t>
            </a:r>
            <a:endParaRPr lang="pt-BR" dirty="0"/>
          </a:p>
          <a:p>
            <a:pPr algn="just">
              <a:buNone/>
            </a:pPr>
            <a:r>
              <a:rPr lang="pt-BR" dirty="0" err="1">
                <a:solidFill>
                  <a:srgbClr val="0070C0"/>
                </a:solidFill>
              </a:rPr>
              <a:t>Interferon</a:t>
            </a:r>
            <a:r>
              <a:rPr lang="pt-BR" dirty="0">
                <a:solidFill>
                  <a:srgbClr val="0070C0"/>
                </a:solidFill>
              </a:rPr>
              <a:t> </a:t>
            </a:r>
            <a:r>
              <a:rPr lang="el-GR" dirty="0">
                <a:solidFill>
                  <a:srgbClr val="0070C0"/>
                </a:solidFill>
              </a:rPr>
              <a:t>β</a:t>
            </a:r>
            <a:r>
              <a:rPr lang="pt-BR" dirty="0"/>
              <a:t> para esclerose múltipla</a:t>
            </a:r>
          </a:p>
          <a:p>
            <a:pPr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>
                <a:solidFill>
                  <a:srgbClr val="FF0000"/>
                </a:solidFill>
              </a:rPr>
              <a:t>Perspectivas</a:t>
            </a:r>
            <a:r>
              <a:rPr lang="pt-BR" dirty="0"/>
              <a:t>: “individualização” completa dos fármacos, pela relação estrita entre diagnóstico e medicação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>
                <a:solidFill>
                  <a:srgbClr val="0070C0"/>
                </a:solidFill>
              </a:rPr>
              <a:t>Exemplos</a:t>
            </a:r>
          </a:p>
          <a:p>
            <a:pPr marL="0" indent="0" algn="just">
              <a:buNone/>
            </a:pPr>
            <a:r>
              <a:rPr lang="pt-BR" dirty="0"/>
              <a:t>Penicilina – pessoas alérgicas não são tratadas</a:t>
            </a:r>
          </a:p>
          <a:p>
            <a:pPr marL="0" indent="0" algn="just">
              <a:buNone/>
            </a:pPr>
            <a:r>
              <a:rPr lang="pt-BR" dirty="0" err="1"/>
              <a:t>Trastuzumab</a:t>
            </a:r>
            <a:r>
              <a:rPr lang="pt-BR" dirty="0"/>
              <a:t> – </a:t>
            </a:r>
            <a:r>
              <a:rPr lang="pt-BR" dirty="0" err="1"/>
              <a:t>AcMo</a:t>
            </a:r>
            <a:r>
              <a:rPr lang="pt-BR" dirty="0"/>
              <a:t> para tratamento de um tipo específico de câncer de mama</a:t>
            </a:r>
          </a:p>
          <a:p>
            <a:pPr marL="0" indent="0" algn="just"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42852"/>
            <a:ext cx="8229600" cy="3286148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solidFill>
                  <a:srgbClr val="0070C0"/>
                </a:solidFill>
              </a:rPr>
              <a:t>Terapia Celular</a:t>
            </a:r>
          </a:p>
          <a:p>
            <a:pPr marL="0" indent="0" algn="just">
              <a:buNone/>
            </a:pPr>
            <a:r>
              <a:rPr lang="pt-BR" dirty="0"/>
              <a:t>Uso de células animais para o tratamento de doenças que não podem ser tratadas da forma tradicional</a:t>
            </a:r>
          </a:p>
          <a:p>
            <a:pPr marL="269875" indent="-269875" algn="just">
              <a:buFontTx/>
              <a:buChar char="-"/>
            </a:pPr>
            <a:r>
              <a:rPr lang="pt-BR" dirty="0"/>
              <a:t> As </a:t>
            </a:r>
            <a:r>
              <a:rPr lang="pt-BR" i="1" dirty="0">
                <a:solidFill>
                  <a:schemeClr val="accent6">
                    <a:lumMod val="75000"/>
                  </a:schemeClr>
                </a:solidFill>
              </a:rPr>
              <a:t>células-tronco</a:t>
            </a:r>
            <a:r>
              <a:rPr lang="pt-BR" dirty="0"/>
              <a:t> têm uma importância destacada neste contexto</a:t>
            </a:r>
          </a:p>
          <a:p>
            <a:pPr marL="0" indent="0" algn="just">
              <a:buFontTx/>
              <a:buChar char="-"/>
            </a:pP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99" y="3500438"/>
            <a:ext cx="9083933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5214942" y="344399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Edição do livro - 2008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6BC01F9-1859-4255-80CF-F6AC268D7E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48392" y="186294"/>
            <a:ext cx="8647215" cy="648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3724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>
                <a:solidFill>
                  <a:srgbClr val="C00000"/>
                </a:solidFill>
              </a:rPr>
              <a:t>Células-tronco</a:t>
            </a:r>
            <a:endParaRPr lang="pt-BR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www.rntc.org.br/uploads/5/4/0/8/5408654/1118577.png?4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000240"/>
            <a:ext cx="6695657" cy="41865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142984"/>
            <a:ext cx="8372476" cy="4525963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pt-BR" dirty="0"/>
              <a:t>- Alternativamente às células-tronco tem-se as </a:t>
            </a:r>
            <a:r>
              <a:rPr lang="pt-BR" i="1" dirty="0">
                <a:solidFill>
                  <a:schemeClr val="accent6">
                    <a:lumMod val="75000"/>
                  </a:schemeClr>
                </a:solidFill>
              </a:rPr>
              <a:t>células estaminais embrionárias</a:t>
            </a:r>
            <a:r>
              <a:rPr lang="pt-BR" dirty="0"/>
              <a:t>, obtidas do blastocisto</a:t>
            </a:r>
          </a:p>
          <a:p>
            <a:pPr algn="just">
              <a:buNone/>
            </a:pPr>
            <a:endParaRPr lang="pt-BR" dirty="0"/>
          </a:p>
          <a:p>
            <a:pPr marL="630238" indent="-630238" algn="just">
              <a:buNone/>
            </a:pPr>
            <a:r>
              <a:rPr lang="pt-BR" dirty="0"/>
              <a:t>    * podem se diferenciar em qualquer tipo de célula funcional (</a:t>
            </a:r>
            <a:r>
              <a:rPr lang="pt-BR" dirty="0" err="1"/>
              <a:t>totipotentes</a:t>
            </a:r>
            <a:r>
              <a:rPr lang="pt-BR" dirty="0"/>
              <a:t>)</a:t>
            </a:r>
          </a:p>
          <a:p>
            <a:pPr marL="539750" indent="-539750" algn="just">
              <a:buNone/>
            </a:pPr>
            <a:endParaRPr lang="pt-BR" dirty="0"/>
          </a:p>
          <a:p>
            <a:pPr marL="360363" indent="-360363" algn="just">
              <a:buNone/>
            </a:pPr>
            <a:r>
              <a:rPr lang="pt-BR" dirty="0"/>
              <a:t>	* muito conhecimento sobre sua diferenciação e proliferação ainda é necessário</a:t>
            </a:r>
          </a:p>
        </p:txBody>
      </p:sp>
      <p:sp>
        <p:nvSpPr>
          <p:cNvPr id="4" name="Retângulo 3"/>
          <p:cNvSpPr/>
          <p:nvPr/>
        </p:nvSpPr>
        <p:spPr>
          <a:xfrm>
            <a:off x="357158" y="2786058"/>
            <a:ext cx="8501122" cy="3071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infoescola.com/wp-content/uploads/2009/11/celulas-pluripoten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759" y="577938"/>
            <a:ext cx="7534455" cy="5565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14380"/>
          </a:xfrm>
        </p:spPr>
        <p:txBody>
          <a:bodyPr>
            <a:normAutofit/>
          </a:bodyPr>
          <a:lstStyle/>
          <a:p>
            <a:r>
              <a:rPr lang="pt-BR" sz="3800" b="1" dirty="0">
                <a:solidFill>
                  <a:srgbClr val="0070C0"/>
                </a:solidFill>
              </a:rPr>
              <a:t>Introdução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956030"/>
            <a:ext cx="8856984" cy="592935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2700" dirty="0">
                <a:solidFill>
                  <a:srgbClr val="FF0000"/>
                </a:solidFill>
              </a:rPr>
              <a:t>Marcos e razões da cultura de células animais</a:t>
            </a:r>
          </a:p>
          <a:p>
            <a:pPr marL="0" indent="0" algn="just">
              <a:buFontTx/>
              <a:buChar char="-"/>
            </a:pPr>
            <a:r>
              <a:rPr lang="pt-BR" sz="2700" dirty="0"/>
              <a:t> Ross Harrison (1906-1910) demonstrou que a formação da fibra nervosa ocorria como resultado do </a:t>
            </a:r>
            <a:r>
              <a:rPr lang="pt-BR" sz="2700" u="sng" dirty="0"/>
              <a:t>crescimento</a:t>
            </a:r>
            <a:r>
              <a:rPr lang="pt-BR" sz="2700" dirty="0"/>
              <a:t> da própria célula nervosa</a:t>
            </a:r>
          </a:p>
          <a:p>
            <a:pPr marL="0" indent="0" algn="just">
              <a:buFontTx/>
              <a:buChar char="-"/>
            </a:pPr>
            <a:r>
              <a:rPr lang="pt-BR" sz="2700" dirty="0"/>
              <a:t> Ray </a:t>
            </a:r>
            <a:r>
              <a:rPr lang="pt-BR" sz="2700" dirty="0" err="1"/>
              <a:t>Spier</a:t>
            </a:r>
            <a:r>
              <a:rPr lang="pt-BR" sz="2700" dirty="0"/>
              <a:t> – um dos mais influentes tecnólogos de células animais da segunda metade do século XX</a:t>
            </a:r>
          </a:p>
          <a:p>
            <a:pPr marL="0" indent="0" algn="just">
              <a:buFontTx/>
              <a:buChar char="-"/>
            </a:pPr>
            <a:r>
              <a:rPr lang="pt-BR" sz="2700" dirty="0"/>
              <a:t> </a:t>
            </a:r>
            <a:r>
              <a:rPr lang="pt-BR" sz="2700" dirty="0" err="1"/>
              <a:t>Spier</a:t>
            </a:r>
            <a:r>
              <a:rPr lang="pt-BR" sz="2700" dirty="0"/>
              <a:t> defende que Alex </a:t>
            </a:r>
            <a:r>
              <a:rPr lang="pt-BR" sz="2700" dirty="0" err="1"/>
              <a:t>Carrel</a:t>
            </a:r>
            <a:r>
              <a:rPr lang="pt-BR" sz="2700" dirty="0"/>
              <a:t> foi o verdadeiro impulsionador do desenvolvimento da tecnologia de células animais</a:t>
            </a:r>
          </a:p>
          <a:p>
            <a:pPr marL="0" indent="0" algn="just">
              <a:buFontTx/>
              <a:buChar char="-"/>
            </a:pPr>
            <a:r>
              <a:rPr lang="pt-BR" sz="2700" dirty="0"/>
              <a:t> </a:t>
            </a:r>
            <a:r>
              <a:rPr lang="pt-BR" sz="2700" dirty="0" err="1"/>
              <a:t>Carrel</a:t>
            </a:r>
            <a:r>
              <a:rPr lang="pt-BR" sz="2700" dirty="0"/>
              <a:t> – experiência clínica, preocupação com a esterilidade e </a:t>
            </a:r>
            <a:r>
              <a:rPr lang="pt-BR" sz="2700" u="sng" dirty="0"/>
              <a:t>desenvolvimento</a:t>
            </a:r>
            <a:r>
              <a:rPr lang="pt-BR" sz="2700" dirty="0"/>
              <a:t> de meios e </a:t>
            </a:r>
            <a:r>
              <a:rPr lang="pt-BR" sz="2700" u="sng" dirty="0"/>
              <a:t>frascos</a:t>
            </a:r>
            <a:r>
              <a:rPr lang="pt-BR" sz="2700" dirty="0"/>
              <a:t> </a:t>
            </a:r>
            <a:r>
              <a:rPr lang="pt-BR" sz="2700" u="sng" dirty="0"/>
              <a:t>de</a:t>
            </a:r>
            <a:r>
              <a:rPr lang="pt-BR" sz="2700" dirty="0"/>
              <a:t> </a:t>
            </a:r>
            <a:r>
              <a:rPr lang="pt-BR" sz="2700" u="sng" dirty="0"/>
              <a:t>cultivo</a:t>
            </a:r>
            <a:r>
              <a:rPr lang="pt-BR" sz="2700" dirty="0"/>
              <a:t> </a:t>
            </a:r>
            <a:r>
              <a:rPr lang="pt-BR" sz="2700" u="sng" dirty="0"/>
              <a:t>apropriados</a:t>
            </a:r>
          </a:p>
          <a:p>
            <a:pPr marL="0" indent="0" algn="just">
              <a:buFontTx/>
              <a:buChar char="-"/>
            </a:pPr>
            <a:r>
              <a:rPr lang="pt-BR" sz="2700" dirty="0"/>
              <a:t> </a:t>
            </a:r>
            <a:r>
              <a:rPr lang="pt-BR" sz="2700" dirty="0" err="1"/>
              <a:t>Carrel</a:t>
            </a:r>
            <a:r>
              <a:rPr lang="pt-BR" sz="2700" dirty="0"/>
              <a:t> manteve em cultivo por mais de 23 anos um fragmento de coração de embrião de galinha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142984"/>
            <a:ext cx="8372476" cy="4525963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pt-BR" dirty="0"/>
              <a:t>- Alternativamente às células-tronco tem-se as </a:t>
            </a:r>
            <a:r>
              <a:rPr lang="pt-BR" i="1" dirty="0">
                <a:solidFill>
                  <a:schemeClr val="accent6">
                    <a:lumMod val="75000"/>
                  </a:schemeClr>
                </a:solidFill>
              </a:rPr>
              <a:t>células estaminais embrionárias</a:t>
            </a:r>
            <a:r>
              <a:rPr lang="pt-BR" dirty="0"/>
              <a:t>, obtidas do blastocisto</a:t>
            </a:r>
          </a:p>
          <a:p>
            <a:pPr algn="just">
              <a:buNone/>
            </a:pPr>
            <a:endParaRPr lang="pt-BR" dirty="0"/>
          </a:p>
          <a:p>
            <a:pPr marL="630238" indent="-630238" algn="just">
              <a:buNone/>
            </a:pPr>
            <a:r>
              <a:rPr lang="pt-BR" dirty="0"/>
              <a:t>    * podem se diferenciar em qualquer tipo de célula funcional (</a:t>
            </a:r>
            <a:r>
              <a:rPr lang="pt-BR" dirty="0" err="1"/>
              <a:t>totipotentes</a:t>
            </a:r>
            <a:r>
              <a:rPr lang="pt-BR" dirty="0"/>
              <a:t>)</a:t>
            </a:r>
            <a:endParaRPr lang="pt-BR" b="1" dirty="0">
              <a:solidFill>
                <a:srgbClr val="FF0000"/>
              </a:solidFill>
            </a:endParaRPr>
          </a:p>
          <a:p>
            <a:pPr marL="539750" indent="-539750" algn="just">
              <a:buNone/>
            </a:pPr>
            <a:endParaRPr lang="pt-BR" dirty="0"/>
          </a:p>
          <a:p>
            <a:pPr marL="360363" indent="-360363" algn="just">
              <a:buNone/>
            </a:pPr>
            <a:r>
              <a:rPr lang="pt-BR" dirty="0"/>
              <a:t>	* muito conhecimento sobre sua diferenciação e proliferação ainda é necessário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428604"/>
            <a:ext cx="8643998" cy="607223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>
                <a:solidFill>
                  <a:srgbClr val="0070C0"/>
                </a:solidFill>
              </a:rPr>
              <a:t>Engenharia de Tecidos</a:t>
            </a:r>
          </a:p>
          <a:p>
            <a:pPr marL="449263" indent="-449263" algn="just">
              <a:buNone/>
            </a:pPr>
            <a:r>
              <a:rPr lang="pt-BR" dirty="0"/>
              <a:t>- Uso de células animais com vistas ao </a:t>
            </a: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crescimento de novos tecidos</a:t>
            </a:r>
          </a:p>
          <a:p>
            <a:pPr marL="0" indent="0" algn="just">
              <a:buNone/>
            </a:pPr>
            <a:r>
              <a:rPr lang="pt-BR" dirty="0"/>
              <a:t>-  Tem relação próxima com a terapia celular</a:t>
            </a:r>
          </a:p>
          <a:p>
            <a:pPr marL="360363" indent="-360363" algn="just">
              <a:buFontTx/>
              <a:buChar char="-"/>
            </a:pPr>
            <a:r>
              <a:rPr lang="pt-BR" dirty="0"/>
              <a:t>Combina o conhecimento de biologia molecular e celular com as tecnologias tradicionais da engenharia de </a:t>
            </a:r>
            <a:r>
              <a:rPr lang="pt-BR" dirty="0" err="1"/>
              <a:t>biomateriais</a:t>
            </a:r>
            <a:r>
              <a:rPr lang="pt-BR" dirty="0"/>
              <a:t>, </a:t>
            </a:r>
            <a:r>
              <a:rPr lang="pt-BR" dirty="0" err="1"/>
              <a:t>biorreatores</a:t>
            </a:r>
            <a:r>
              <a:rPr lang="pt-BR" dirty="0"/>
              <a:t>, biomecânica e liberação controlada de compostos</a:t>
            </a:r>
          </a:p>
          <a:p>
            <a:pPr marL="360363" indent="-360363" algn="just">
              <a:buFontTx/>
              <a:buChar char="-"/>
            </a:pPr>
            <a:r>
              <a:rPr lang="pt-BR" dirty="0"/>
              <a:t>Seu sucesso depende de vários fatores, podendo-se destacar: obtenção de células com capacidade de regeneração e ambiente propício para o crescimento celular, diferenciação e integração no tecido envolvente</a:t>
            </a:r>
          </a:p>
          <a:p>
            <a:pPr marL="0" indent="0" algn="just"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0F2C5C-495F-4742-80CD-068CFA072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“</a:t>
            </a:r>
            <a:r>
              <a:rPr lang="pt-BR" dirty="0" err="1"/>
              <a:t>Scaffolds</a:t>
            </a:r>
            <a:r>
              <a:rPr lang="pt-BR" dirty="0"/>
              <a:t>”</a:t>
            </a:r>
          </a:p>
        </p:txBody>
      </p:sp>
      <p:pic>
        <p:nvPicPr>
          <p:cNvPr id="1026" name="Picture 2" descr="https://www.mdpi.com/materials/materials-09-00272/article_deploy/html/images/materials-09-00272-g001.png">
            <a:extLst>
              <a:ext uri="{FF2B5EF4-FFF2-40B4-BE49-F238E27FC236}">
                <a16:creationId xmlns:a16="http://schemas.microsoft.com/office/drawing/2014/main" id="{0276225D-2E13-4C83-B89C-2FA9217FB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569" y="1265857"/>
            <a:ext cx="5068862" cy="531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9771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428604"/>
            <a:ext cx="8715436" cy="6072230"/>
          </a:xfrm>
        </p:spPr>
        <p:txBody>
          <a:bodyPr>
            <a:normAutofit fontScale="92500" lnSpcReduction="10000"/>
          </a:bodyPr>
          <a:lstStyle/>
          <a:p>
            <a:pPr marL="449263" indent="-449263" algn="just">
              <a:buNone/>
            </a:pPr>
            <a:r>
              <a:rPr lang="pt-BR" dirty="0"/>
              <a:t>- As fontes de células podem ser o próprio paciente ou as células-tronco multipotentes. Neste caso, é necessário que as células estejam totalmente diferenciadas, para evitar </a:t>
            </a:r>
            <a:r>
              <a:rPr lang="pt-BR" dirty="0" err="1"/>
              <a:t>teratomas</a:t>
            </a:r>
            <a:r>
              <a:rPr lang="pt-BR" dirty="0"/>
              <a:t> 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  <a:p>
            <a:pPr marL="449263" indent="-449263" algn="just">
              <a:buFontTx/>
              <a:buChar char="-"/>
            </a:pPr>
            <a:r>
              <a:rPr lang="pt-BR" dirty="0"/>
              <a:t>Primeiro produto da engenharia de tecidos comercializado foi para o tratamento de queimaduras (</a:t>
            </a:r>
            <a:r>
              <a:rPr lang="pt-BR" dirty="0" err="1"/>
              <a:t>queratinócitos</a:t>
            </a:r>
            <a:r>
              <a:rPr lang="pt-BR" dirty="0"/>
              <a:t> cultivados </a:t>
            </a:r>
            <a:r>
              <a:rPr lang="pt-BR" i="1" dirty="0"/>
              <a:t>in</a:t>
            </a:r>
            <a:r>
              <a:rPr lang="pt-BR" dirty="0"/>
              <a:t> </a:t>
            </a:r>
            <a:r>
              <a:rPr lang="pt-BR" i="1" dirty="0" err="1"/>
              <a:t>vitro</a:t>
            </a:r>
            <a:r>
              <a:rPr lang="pt-BR" dirty="0"/>
              <a:t> formando um tecido que é posteriormente transplantado)</a:t>
            </a:r>
          </a:p>
          <a:p>
            <a:pPr marL="360363" indent="-360363" algn="just">
              <a:buFontTx/>
              <a:buChar char="-"/>
            </a:pPr>
            <a:r>
              <a:rPr lang="pt-BR" dirty="0"/>
              <a:t>Outros: </a:t>
            </a:r>
            <a:r>
              <a:rPr lang="pt-BR" dirty="0" err="1"/>
              <a:t>Carticel</a:t>
            </a:r>
            <a:r>
              <a:rPr lang="pt-BR" dirty="0"/>
              <a:t>® - tratamento de defeitos cartilaginosos; </a:t>
            </a:r>
            <a:r>
              <a:rPr lang="pt-BR" dirty="0" err="1"/>
              <a:t>Apligraf</a:t>
            </a:r>
            <a:r>
              <a:rPr lang="pt-BR" dirty="0"/>
              <a:t>® - tratamento de úlceras venosas; DACS® - </a:t>
            </a:r>
            <a:r>
              <a:rPr lang="pt-BR" dirty="0" err="1"/>
              <a:t>repopulação</a:t>
            </a:r>
            <a:r>
              <a:rPr lang="pt-BR" dirty="0"/>
              <a:t> do sistema imunológico após quimioterapia</a:t>
            </a:r>
          </a:p>
          <a:p>
            <a:pPr marL="360363" indent="-360363" algn="just">
              <a:buFontTx/>
              <a:buChar char="-"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214290"/>
            <a:ext cx="8643998" cy="642942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>
                <a:solidFill>
                  <a:srgbClr val="0070C0"/>
                </a:solidFill>
              </a:rPr>
              <a:t>Terapia gênica e vacinas de DNA</a:t>
            </a:r>
          </a:p>
          <a:p>
            <a:pPr marL="449263" indent="-449263" algn="just">
              <a:buNone/>
            </a:pPr>
            <a:r>
              <a:rPr lang="pt-BR" dirty="0"/>
              <a:t>	As células animais estão envolvidas em duas vertentes distintas: </a:t>
            </a: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produção dos vetores</a:t>
            </a:r>
            <a:r>
              <a:rPr lang="pt-BR" dirty="0"/>
              <a:t> que serão utilizados e como </a:t>
            </a: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células já transformadas</a:t>
            </a:r>
          </a:p>
          <a:p>
            <a:pPr marL="449263" indent="-449263" algn="just">
              <a:buNone/>
            </a:pPr>
            <a:r>
              <a:rPr lang="pt-BR" dirty="0"/>
              <a:t>	A </a:t>
            </a: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terapia gênica</a:t>
            </a:r>
            <a:r>
              <a:rPr lang="pt-BR" dirty="0"/>
              <a:t> corresponde à introdução e expressão de genes recombinantes em células somáticas</a:t>
            </a:r>
          </a:p>
          <a:p>
            <a:pPr marL="360363" indent="0" algn="just">
              <a:buNone/>
            </a:pPr>
            <a:r>
              <a:rPr lang="pt-BR" dirty="0"/>
              <a:t>No caso de </a:t>
            </a: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vacinas de DNA</a:t>
            </a:r>
            <a:r>
              <a:rPr lang="pt-BR" dirty="0"/>
              <a:t>, os vetores transferem não um gene terapêutico, mas, sim, um gene que codifica uma proteína imunogênica constituinte de determinado agente patogênico</a:t>
            </a:r>
          </a:p>
          <a:p>
            <a:pPr marL="360363" indent="-360363" algn="just">
              <a:buNone/>
            </a:pPr>
            <a:r>
              <a:rPr lang="pt-BR" dirty="0"/>
              <a:t>	(ou seja, o objetivo é fazer com que o organismo hospedeiro produza a proteína imunogênica)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42876"/>
            <a:ext cx="8643998" cy="664371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>
                <a:solidFill>
                  <a:srgbClr val="0070C0"/>
                </a:solidFill>
              </a:rPr>
              <a:t>Uso de células animais no desenvolvimento de novos produtos</a:t>
            </a:r>
          </a:p>
          <a:p>
            <a:pPr marL="449263" indent="-449263" algn="just">
              <a:buNone/>
            </a:pPr>
            <a:r>
              <a:rPr lang="pt-BR" dirty="0"/>
              <a:t>	Basicamente significa o uso de </a:t>
            </a: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células animais</a:t>
            </a:r>
            <a:r>
              <a:rPr lang="pt-BR" dirty="0"/>
              <a:t> para o teste de novos produtos químicos, ao invés de se usar animais</a:t>
            </a:r>
          </a:p>
          <a:p>
            <a:pPr marL="360363" indent="-360363" algn="just">
              <a:buFontTx/>
              <a:buChar char="-"/>
            </a:pPr>
            <a:r>
              <a:rPr lang="pt-BR" dirty="0"/>
              <a:t>Os testes com modelos </a:t>
            </a:r>
            <a:r>
              <a:rPr lang="pt-BR" i="1" dirty="0"/>
              <a:t>in vivo</a:t>
            </a:r>
            <a:r>
              <a:rPr lang="pt-BR" dirty="0"/>
              <a:t> (camundongo, rato, coelho, </a:t>
            </a:r>
            <a:r>
              <a:rPr lang="pt-BR" dirty="0" err="1"/>
              <a:t>porquinho-da-Índia</a:t>
            </a:r>
            <a:r>
              <a:rPr lang="pt-BR" dirty="0"/>
              <a:t> ou cobaia) apresentam limitações quanto ao </a:t>
            </a:r>
            <a:r>
              <a:rPr lang="pt-BR" dirty="0">
                <a:solidFill>
                  <a:srgbClr val="FF0000"/>
                </a:solidFill>
              </a:rPr>
              <a:t>resultados para os seres humanos</a:t>
            </a:r>
            <a:r>
              <a:rPr lang="pt-BR" dirty="0"/>
              <a:t> e constituem </a:t>
            </a:r>
            <a:r>
              <a:rPr lang="pt-BR" dirty="0">
                <a:solidFill>
                  <a:srgbClr val="FF0000"/>
                </a:solidFill>
              </a:rPr>
              <a:t>problemas éticos</a:t>
            </a:r>
            <a:r>
              <a:rPr lang="pt-BR" dirty="0"/>
              <a:t> quanto ao uso dos próprios animais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  <a:p>
            <a:pPr marL="360363" indent="-360363" algn="just">
              <a:buFontTx/>
              <a:buChar char="-"/>
            </a:pPr>
            <a:r>
              <a:rPr lang="pt-BR" dirty="0"/>
              <a:t>A confiabilidade dos testes </a:t>
            </a:r>
            <a:r>
              <a:rPr lang="pt-BR" i="1" dirty="0"/>
              <a:t>in </a:t>
            </a:r>
            <a:r>
              <a:rPr lang="pt-BR" i="1" dirty="0" err="1"/>
              <a:t>vitro</a:t>
            </a:r>
            <a:r>
              <a:rPr lang="pt-BR" dirty="0"/>
              <a:t>, tanto em relação à pesquisa e desenvolvimento quanto em âmbito comercial, representa um dos maiores desafios. Neste caso, o uso de </a:t>
            </a:r>
            <a:r>
              <a:rPr lang="pt-BR" dirty="0">
                <a:solidFill>
                  <a:srgbClr val="FF0000"/>
                </a:solidFill>
              </a:rPr>
              <a:t>células humanas em cultura</a:t>
            </a:r>
            <a:r>
              <a:rPr lang="pt-BR" dirty="0"/>
              <a:t> é especialmente promissor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714348" y="3643315"/>
            <a:ext cx="8143932" cy="857256"/>
            <a:chOff x="714348" y="4000504"/>
            <a:chExt cx="8143932" cy="935188"/>
          </a:xfrm>
        </p:grpSpPr>
        <p:sp>
          <p:nvSpPr>
            <p:cNvPr id="3" name="Retângulo 2"/>
            <p:cNvSpPr/>
            <p:nvPr/>
          </p:nvSpPr>
          <p:spPr>
            <a:xfrm>
              <a:off x="2285984" y="4000504"/>
              <a:ext cx="6572296" cy="857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/>
            <p:cNvSpPr/>
            <p:nvPr/>
          </p:nvSpPr>
          <p:spPr>
            <a:xfrm>
              <a:off x="714348" y="4429132"/>
              <a:ext cx="4143404" cy="506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7" name="Retângulo 6"/>
          <p:cNvSpPr/>
          <p:nvPr/>
        </p:nvSpPr>
        <p:spPr>
          <a:xfrm>
            <a:off x="714348" y="5786454"/>
            <a:ext cx="8143932" cy="857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4472" y="705590"/>
            <a:ext cx="8229600" cy="75723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4800" dirty="0">
                <a:solidFill>
                  <a:schemeClr val="accent6">
                    <a:lumMod val="75000"/>
                  </a:schemeClr>
                </a:solidFill>
              </a:rPr>
              <a:t>Tem muita coisa para se fazer!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35753" y="2274838"/>
            <a:ext cx="80724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/>
              <a:t>Duas a três décadas de expansão continuada de atividades nesta área do conhecimento e da tecnologia. </a:t>
            </a:r>
            <a:r>
              <a:rPr lang="pt-BR" sz="3600" dirty="0">
                <a:solidFill>
                  <a:srgbClr val="C00000"/>
                </a:solidFill>
              </a:rPr>
              <a:t>(referência: ano de 2008)</a:t>
            </a:r>
          </a:p>
        </p:txBody>
      </p:sp>
      <p:sp>
        <p:nvSpPr>
          <p:cNvPr id="2" name="CaixaDeTexto 1">
            <a:hlinkClick r:id="rId2"/>
          </p:cNvPr>
          <p:cNvSpPr txBox="1"/>
          <p:nvPr/>
        </p:nvSpPr>
        <p:spPr>
          <a:xfrm>
            <a:off x="755576" y="5805264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https://www.facebook.com/jornaldaband/videos/573140076224082/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28574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>
                <a:hlinkClick r:id="rId2"/>
              </a:rPr>
              <a:t>http://www.inovabiotecnologia.com.br/video-institucional</a:t>
            </a:r>
            <a:endParaRPr lang="pt-BR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D2F604E-3612-4CA3-8107-2314A2865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49" y="2420889"/>
            <a:ext cx="8699140" cy="203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8130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DC04767-1989-4D58-9E1E-A0C1334B8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4778"/>
            <a:ext cx="9144000" cy="462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76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453114"/>
            <a:ext cx="8750206" cy="607223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3000" dirty="0"/>
              <a:t>Algumas diferenças essenciais entre a situação das células no organismo (</a:t>
            </a:r>
            <a:r>
              <a:rPr lang="pt-BR" sz="3000" i="1" dirty="0"/>
              <a:t>in vivo</a:t>
            </a:r>
            <a:r>
              <a:rPr lang="pt-BR" sz="3000" dirty="0"/>
              <a:t>) e em cultivo celular (</a:t>
            </a:r>
            <a:r>
              <a:rPr lang="pt-BR" sz="3000" i="1" dirty="0"/>
              <a:t>in </a:t>
            </a:r>
            <a:r>
              <a:rPr lang="pt-BR" sz="3000" i="1" dirty="0" err="1"/>
              <a:t>vitro</a:t>
            </a:r>
            <a:r>
              <a:rPr lang="pt-BR" sz="3000" dirty="0"/>
              <a:t>), de acordo com </a:t>
            </a:r>
            <a:r>
              <a:rPr lang="pt-BR" sz="3000" dirty="0" err="1"/>
              <a:t>Spier</a:t>
            </a:r>
            <a:r>
              <a:rPr lang="pt-BR" sz="3000" dirty="0"/>
              <a:t>:</a:t>
            </a:r>
          </a:p>
          <a:p>
            <a:r>
              <a:rPr lang="pt-BR" sz="3000" dirty="0">
                <a:solidFill>
                  <a:schemeClr val="accent2">
                    <a:lumMod val="75000"/>
                  </a:schemeClr>
                </a:solidFill>
              </a:rPr>
              <a:t>Tecidos</a:t>
            </a:r>
            <a:r>
              <a:rPr lang="pt-BR" sz="3000" dirty="0"/>
              <a:t> – tridimensionais </a:t>
            </a:r>
          </a:p>
          <a:p>
            <a:pPr>
              <a:buNone/>
            </a:pPr>
            <a:r>
              <a:rPr lang="pt-BR" sz="3000" dirty="0"/>
              <a:t>	</a:t>
            </a:r>
            <a:r>
              <a:rPr lang="pt-BR" sz="3000" dirty="0">
                <a:solidFill>
                  <a:schemeClr val="accent2">
                    <a:lumMod val="75000"/>
                  </a:schemeClr>
                </a:solidFill>
              </a:rPr>
              <a:t>Culturas</a:t>
            </a:r>
            <a:r>
              <a:rPr lang="pt-BR" sz="3000" dirty="0"/>
              <a:t> – dimensão zero (cultivo suspenso) ou bidimensionais (crescimento em camada)</a:t>
            </a:r>
          </a:p>
          <a:p>
            <a:r>
              <a:rPr lang="pt-BR" sz="3000" dirty="0">
                <a:solidFill>
                  <a:srgbClr val="FF0000"/>
                </a:solidFill>
              </a:rPr>
              <a:t>Tecidos</a:t>
            </a:r>
            <a:r>
              <a:rPr lang="pt-BR" sz="3000" dirty="0"/>
              <a:t> – células sujeitas a tensões e compressões</a:t>
            </a:r>
          </a:p>
          <a:p>
            <a:pPr>
              <a:buNone/>
            </a:pPr>
            <a:r>
              <a:rPr lang="pt-BR" sz="3000" dirty="0"/>
              <a:t>	</a:t>
            </a:r>
            <a:r>
              <a:rPr lang="pt-BR" sz="3000" dirty="0">
                <a:solidFill>
                  <a:srgbClr val="FF0000"/>
                </a:solidFill>
              </a:rPr>
              <a:t>Culturas</a:t>
            </a:r>
            <a:r>
              <a:rPr lang="pt-BR" sz="3000" dirty="0"/>
              <a:t> – não ocorre</a:t>
            </a:r>
          </a:p>
          <a:p>
            <a:pPr algn="just"/>
            <a:r>
              <a:rPr lang="pt-BR" sz="3000" dirty="0">
                <a:solidFill>
                  <a:srgbClr val="00B0F0"/>
                </a:solidFill>
              </a:rPr>
              <a:t>Tecidos</a:t>
            </a:r>
            <a:r>
              <a:rPr lang="pt-BR" sz="3000" dirty="0"/>
              <a:t> – </a:t>
            </a:r>
            <a:r>
              <a:rPr lang="pt-BR" sz="3000" dirty="0" err="1"/>
              <a:t>linfocinas</a:t>
            </a:r>
            <a:r>
              <a:rPr lang="pt-BR" sz="3000" dirty="0"/>
              <a:t> e </a:t>
            </a:r>
            <a:r>
              <a:rPr lang="pt-BR" sz="3000" dirty="0" err="1"/>
              <a:t>quimiocinas</a:t>
            </a:r>
            <a:r>
              <a:rPr lang="pt-BR" sz="3000" dirty="0"/>
              <a:t> variam em proporção/concentração e apresentam flutuações a curto, médio e longo prazos</a:t>
            </a:r>
          </a:p>
          <a:p>
            <a:pPr>
              <a:buNone/>
            </a:pPr>
            <a:r>
              <a:rPr lang="pt-BR" sz="3000" dirty="0"/>
              <a:t>	</a:t>
            </a:r>
            <a:r>
              <a:rPr lang="pt-BR" sz="3000" dirty="0">
                <a:solidFill>
                  <a:srgbClr val="00B0F0"/>
                </a:solidFill>
              </a:rPr>
              <a:t>Culturas</a:t>
            </a:r>
            <a:r>
              <a:rPr lang="pt-BR" sz="3000" dirty="0"/>
              <a:t> – normalmente tais parâmetros não variam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357166"/>
            <a:ext cx="8401080" cy="1185858"/>
          </a:xfrm>
        </p:spPr>
        <p:txBody>
          <a:bodyPr/>
          <a:lstStyle/>
          <a:p>
            <a:pPr algn="just"/>
            <a:r>
              <a:rPr lang="pt-BR" dirty="0"/>
              <a:t>Os mecanismos de controle da </a:t>
            </a:r>
            <a:r>
              <a:rPr lang="pt-BR" i="1" dirty="0">
                <a:solidFill>
                  <a:srgbClr val="FF0000"/>
                </a:solidFill>
              </a:rPr>
              <a:t>diferenciação</a:t>
            </a:r>
            <a:r>
              <a:rPr lang="pt-BR" dirty="0"/>
              <a:t> celular em </a:t>
            </a:r>
            <a:r>
              <a:rPr lang="pt-BR" dirty="0">
                <a:solidFill>
                  <a:srgbClr val="00B050"/>
                </a:solidFill>
              </a:rPr>
              <a:t>Tecidos</a:t>
            </a:r>
            <a:r>
              <a:rPr lang="pt-BR" dirty="0"/>
              <a:t> e em </a:t>
            </a:r>
            <a:r>
              <a:rPr lang="pt-BR" dirty="0">
                <a:solidFill>
                  <a:srgbClr val="00B050"/>
                </a:solidFill>
              </a:rPr>
              <a:t>Culturas</a:t>
            </a:r>
            <a:r>
              <a:rPr lang="pt-BR" dirty="0"/>
              <a:t> são diferentes </a:t>
            </a:r>
          </a:p>
        </p:txBody>
      </p:sp>
      <p:pic>
        <p:nvPicPr>
          <p:cNvPr id="16386" name="Picture 2" descr="http://www.infoescola.com/wp-content/uploads/2009/11/celulas-pluripoten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85926"/>
            <a:ext cx="6429420" cy="4749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Desenvolvimento das células animais no ambiente natural (tecido)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42910" y="47148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Desenvolvimento das células animais no ambiente artificial (cultivo)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571472" y="24288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pt-BR" sz="4400" dirty="0">
                <a:solidFill>
                  <a:srgbClr val="FF0000"/>
                </a:solidFill>
              </a:rPr>
              <a:t>≠ ≠ ≠  </a:t>
            </a: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Muito diferente</a:t>
            </a:r>
            <a:r>
              <a:rPr kumimoji="0" lang="pt-BR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≠</a:t>
            </a:r>
            <a:r>
              <a:rPr lang="pt-BR" sz="4400" dirty="0">
                <a:solidFill>
                  <a:srgbClr val="FF0000"/>
                </a:solidFill>
              </a:rPr>
              <a:t> ≠ ≠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eta para baixo 5"/>
          <p:cNvSpPr/>
          <p:nvPr/>
        </p:nvSpPr>
        <p:spPr>
          <a:xfrm>
            <a:off x="4214810" y="3786190"/>
            <a:ext cx="357190" cy="64294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baixo 6"/>
          <p:cNvSpPr/>
          <p:nvPr/>
        </p:nvSpPr>
        <p:spPr>
          <a:xfrm>
            <a:off x="4143372" y="1643050"/>
            <a:ext cx="357190" cy="64294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5929354"/>
          </a:xfrm>
        </p:spPr>
        <p:txBody>
          <a:bodyPr>
            <a:normAutofit lnSpcReduction="10000"/>
          </a:bodyPr>
          <a:lstStyle/>
          <a:p>
            <a:r>
              <a:rPr lang="pt-BR" dirty="0"/>
              <a:t>A necessidade de contornar algumas destas diferenças levou a esforços para:</a:t>
            </a:r>
          </a:p>
          <a:p>
            <a:endParaRPr lang="pt-BR" dirty="0"/>
          </a:p>
          <a:p>
            <a:pPr>
              <a:buNone/>
            </a:pPr>
            <a:r>
              <a:rPr lang="pt-BR" dirty="0"/>
              <a:t>- Desenvolvimento de meios de cultura</a:t>
            </a:r>
          </a:p>
          <a:p>
            <a:pPr>
              <a:buNone/>
            </a:pPr>
            <a:r>
              <a:rPr lang="pt-BR" dirty="0"/>
              <a:t>		</a:t>
            </a:r>
            <a:r>
              <a:rPr lang="pt-BR" dirty="0">
                <a:solidFill>
                  <a:srgbClr val="FF0000"/>
                </a:solidFill>
              </a:rPr>
              <a:t>- ambiente químico</a:t>
            </a:r>
          </a:p>
          <a:p>
            <a:pPr marL="179388" indent="-179388">
              <a:buNone/>
            </a:pPr>
            <a:r>
              <a:rPr lang="pt-BR" dirty="0"/>
              <a:t>- Adequação das condições de agitação, tensão, viscosidade, </a:t>
            </a:r>
            <a:r>
              <a:rPr lang="pt-BR" dirty="0" err="1"/>
              <a:t>borbulhamento</a:t>
            </a:r>
            <a:endParaRPr lang="pt-BR" dirty="0"/>
          </a:p>
          <a:p>
            <a:pPr>
              <a:buNone/>
            </a:pPr>
            <a:r>
              <a:rPr lang="pt-BR" dirty="0"/>
              <a:t>		</a:t>
            </a:r>
            <a:r>
              <a:rPr lang="pt-BR" dirty="0">
                <a:solidFill>
                  <a:srgbClr val="FF0000"/>
                </a:solidFill>
              </a:rPr>
              <a:t>- ambiente físico,</a:t>
            </a:r>
          </a:p>
          <a:p>
            <a:pPr>
              <a:buNone/>
            </a:pPr>
            <a:endParaRPr lang="pt-BR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pt-BR" dirty="0">
                <a:solidFill>
                  <a:srgbClr val="FF0000"/>
                </a:solidFill>
              </a:rPr>
              <a:t>o que é necessário para se estabelecer um </a:t>
            </a:r>
            <a:r>
              <a:rPr lang="pt-BR" u="sng" dirty="0">
                <a:solidFill>
                  <a:srgbClr val="FF0000"/>
                </a:solidFill>
              </a:rPr>
              <a:t>processo industrialmente validável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571480"/>
            <a:ext cx="8229600" cy="5715040"/>
          </a:xfrm>
        </p:spPr>
        <p:txBody>
          <a:bodyPr/>
          <a:lstStyle/>
          <a:p>
            <a:pPr algn="just"/>
            <a:r>
              <a:rPr lang="pt-BR" dirty="0"/>
              <a:t>Além dos ambientes químicos e físicos, houve também grande avanço nos frascos e </a:t>
            </a:r>
            <a:r>
              <a:rPr lang="pt-BR" dirty="0" err="1"/>
              <a:t>biorreatores</a:t>
            </a:r>
            <a:r>
              <a:rPr lang="pt-BR" dirty="0"/>
              <a:t>, tanto para o cultivo suspenso como para células aderentes:</a:t>
            </a:r>
          </a:p>
          <a:p>
            <a:pPr algn="just">
              <a:buFontTx/>
              <a:buChar char="-"/>
            </a:pPr>
            <a:r>
              <a:rPr lang="pt-BR" dirty="0"/>
              <a:t>Frascos de </a:t>
            </a:r>
            <a:r>
              <a:rPr lang="pt-BR" dirty="0" err="1"/>
              <a:t>Carrel</a:t>
            </a:r>
            <a:r>
              <a:rPr lang="pt-BR" dirty="0"/>
              <a:t> ou de </a:t>
            </a:r>
            <a:r>
              <a:rPr lang="pt-BR" dirty="0" err="1"/>
              <a:t>Roux</a:t>
            </a:r>
            <a:endParaRPr lang="pt-BR" dirty="0"/>
          </a:p>
          <a:p>
            <a:pPr algn="just">
              <a:buFontTx/>
              <a:buChar char="-"/>
            </a:pPr>
            <a:r>
              <a:rPr lang="pt-BR" dirty="0"/>
              <a:t>Garrafas </a:t>
            </a:r>
            <a:r>
              <a:rPr lang="pt-BR" i="1" dirty="0" err="1"/>
              <a:t>roller</a:t>
            </a:r>
            <a:endParaRPr lang="pt-BR" i="1" dirty="0"/>
          </a:p>
          <a:p>
            <a:pPr algn="just">
              <a:buFontTx/>
              <a:buChar char="-"/>
            </a:pPr>
            <a:r>
              <a:rPr lang="pt-BR" dirty="0" err="1"/>
              <a:t>Biorreatores</a:t>
            </a:r>
            <a:r>
              <a:rPr lang="pt-BR" dirty="0"/>
              <a:t> de leito fixo e leito fluidizado</a:t>
            </a:r>
          </a:p>
          <a:p>
            <a:pPr algn="just">
              <a:buFontTx/>
              <a:buChar char="-"/>
            </a:pPr>
            <a:r>
              <a:rPr lang="pt-BR" i="1" dirty="0" err="1"/>
              <a:t>Air</a:t>
            </a:r>
            <a:r>
              <a:rPr lang="pt-BR" dirty="0"/>
              <a:t> </a:t>
            </a:r>
            <a:r>
              <a:rPr lang="pt-BR" i="1" dirty="0" err="1"/>
              <a:t>lift</a:t>
            </a:r>
            <a:endParaRPr lang="pt-BR" i="1" dirty="0"/>
          </a:p>
          <a:p>
            <a:pPr algn="just">
              <a:buFontTx/>
              <a:buChar char="-"/>
            </a:pPr>
            <a:r>
              <a:rPr lang="pt-BR" dirty="0"/>
              <a:t>Tanques agitados e aerados (até 15 m</a:t>
            </a:r>
            <a:r>
              <a:rPr lang="pt-BR" baseline="30000" dirty="0"/>
              <a:t>3</a:t>
            </a:r>
            <a:r>
              <a:rPr lang="pt-BR" dirty="0"/>
              <a:t>)</a:t>
            </a:r>
          </a:p>
          <a:p>
            <a:pPr algn="just">
              <a:buNone/>
            </a:pPr>
            <a:r>
              <a:rPr lang="pt-BR" dirty="0"/>
              <a:t>		(neste caso para produção de </a:t>
            </a:r>
            <a:r>
              <a:rPr lang="pt-BR" dirty="0" err="1"/>
              <a:t>AcMo</a:t>
            </a:r>
            <a:r>
              <a:rPr lang="pt-BR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5734</TotalTime>
  <Words>2280</Words>
  <Application>Microsoft Office PowerPoint</Application>
  <PresentationFormat>Apresentação na tela (4:3)</PresentationFormat>
  <Paragraphs>213</Paragraphs>
  <Slides>49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49</vt:i4>
      </vt:variant>
    </vt:vector>
  </HeadingPairs>
  <TitlesOfParts>
    <vt:vector size="52" baseType="lpstr">
      <vt:lpstr>Arial</vt:lpstr>
      <vt:lpstr>Calibri</vt:lpstr>
      <vt:lpstr>Tema do Office</vt:lpstr>
      <vt:lpstr>Tecnologia do Cultivo de Células Animais</vt:lpstr>
      <vt:lpstr>Microrganismos X Células animais</vt:lpstr>
      <vt:lpstr>Apresentação do PowerPoint</vt:lpstr>
      <vt:lpstr>Introdução</vt:lpstr>
      <vt:lpstr>Apresentação do PowerPoint</vt:lpstr>
      <vt:lpstr>Apresentação do PowerPoint</vt:lpstr>
      <vt:lpstr>Desenvolvimento das células animais no ambiente natural (tecido)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Aspectos relevantes sobre biofármacos e células animais</vt:lpstr>
      <vt:lpstr>Apresentação do PowerPoint</vt:lpstr>
      <vt:lpstr>Tipos de culturas de células animais</vt:lpstr>
      <vt:lpstr>Quanto à origem e biologia</vt:lpstr>
      <vt:lpstr>Apresentação do PowerPoint</vt:lpstr>
      <vt:lpstr>Apresentação do PowerPoint</vt:lpstr>
      <vt:lpstr>Apresentação do PowerPoint</vt:lpstr>
      <vt:lpstr>Tomografia Computadorizada do tórax de um paciente com Tumor de Askin.</vt:lpstr>
      <vt:lpstr>Apresentação do PowerPoint</vt:lpstr>
      <vt:lpstr>Apresentação do PowerPoint</vt:lpstr>
      <vt:lpstr>Apresentação do PowerPoint</vt:lpstr>
      <vt:lpstr>Vantagens das linhagens contínuas</vt:lpstr>
      <vt:lpstr>Desvantagens das linhagens contínuas</vt:lpstr>
      <vt:lpstr>Apresentação do PowerPoint</vt:lpstr>
      <vt:lpstr>Apresentação do PowerPoint</vt:lpstr>
      <vt:lpstr>Apresentação do PowerPoint</vt:lpstr>
      <vt:lpstr>Apresentação do PowerPoint</vt:lpstr>
      <vt:lpstr>Quanto às aplicações</vt:lpstr>
      <vt:lpstr>Diferenciação celular</vt:lpstr>
      <vt:lpstr>Emprego de células animais</vt:lpstr>
      <vt:lpstr>Apresentação do PowerPoint</vt:lpstr>
      <vt:lpstr>Apresentação do PowerPoint</vt:lpstr>
      <vt:lpstr>Apresentação do PowerPoint</vt:lpstr>
      <vt:lpstr>Apresentação do PowerPoint</vt:lpstr>
      <vt:lpstr>Células-tronco</vt:lpstr>
      <vt:lpstr>Apresentação do PowerPoint</vt:lpstr>
      <vt:lpstr>Apresentação do PowerPoint</vt:lpstr>
      <vt:lpstr>Apresentação do PowerPoint</vt:lpstr>
      <vt:lpstr>Apresentação do PowerPoint</vt:lpstr>
      <vt:lpstr>“Scaffolds”</vt:lpstr>
      <vt:lpstr>Apresentação do PowerPoint</vt:lpstr>
      <vt:lpstr>Apresentação do PowerPoint</vt:lpstr>
      <vt:lpstr>Apresentação do PowerPoint</vt:lpstr>
      <vt:lpstr>Apresentação do PowerPoint</vt:lpstr>
      <vt:lpstr>http://www.inovabiotecnologia.com.br/video-institucional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Tecnologia do Cultivo de Células Animais</dc:title>
  <dc:creator>Arnaldo</dc:creator>
  <cp:lastModifiedBy>Arnaldo Márcio Ramalho Prata</cp:lastModifiedBy>
  <cp:revision>219</cp:revision>
  <dcterms:created xsi:type="dcterms:W3CDTF">2016-02-13T14:49:50Z</dcterms:created>
  <dcterms:modified xsi:type="dcterms:W3CDTF">2020-08-26T14:38:52Z</dcterms:modified>
</cp:coreProperties>
</file>