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1" r:id="rId2"/>
    <p:sldId id="278" r:id="rId3"/>
    <p:sldId id="279" r:id="rId4"/>
    <p:sldId id="290" r:id="rId5"/>
    <p:sldId id="258" r:id="rId6"/>
    <p:sldId id="256" r:id="rId7"/>
    <p:sldId id="257" r:id="rId8"/>
    <p:sldId id="282" r:id="rId9"/>
    <p:sldId id="283" r:id="rId10"/>
    <p:sldId id="287" r:id="rId11"/>
    <p:sldId id="291" r:id="rId12"/>
    <p:sldId id="293" r:id="rId13"/>
    <p:sldId id="284" r:id="rId14"/>
    <p:sldId id="262" r:id="rId15"/>
    <p:sldId id="285" r:id="rId16"/>
    <p:sldId id="286" r:id="rId17"/>
    <p:sldId id="292" r:id="rId18"/>
    <p:sldId id="264" r:id="rId19"/>
    <p:sldId id="265" r:id="rId20"/>
    <p:sldId id="297" r:id="rId21"/>
    <p:sldId id="295" r:id="rId22"/>
    <p:sldId id="296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1-26T00:37:53.2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14505 10818 186 0,'0'0'30'15,"0"0"-29"-15,0 0-1 16,0 0 0-16,0 0-148 15,0 0 79-15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85A3A-5944-488A-8558-FFF1300CB6FB}" type="datetimeFigureOut">
              <a:rPr lang="pt-BR" smtClean="0"/>
              <a:t>01/12/2020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205B7-7655-4E16-A1AC-A6DA6722FE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10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263-E571-409A-8A29-07FA92E8E1F6}" type="datetimeFigureOut">
              <a:rPr lang="pt-BR" smtClean="0"/>
              <a:pPr/>
              <a:t>01/12/2020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4E62-7BDA-4C0B-BD41-DF504A0CC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263-E571-409A-8A29-07FA92E8E1F6}" type="datetimeFigureOut">
              <a:rPr lang="pt-BR" smtClean="0"/>
              <a:pPr/>
              <a:t>01/12/2020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4E62-7BDA-4C0B-BD41-DF504A0CC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263-E571-409A-8A29-07FA92E8E1F6}" type="datetimeFigureOut">
              <a:rPr lang="pt-BR" smtClean="0"/>
              <a:pPr/>
              <a:t>01/12/2020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4E62-7BDA-4C0B-BD41-DF504A0CC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263-E571-409A-8A29-07FA92E8E1F6}" type="datetimeFigureOut">
              <a:rPr lang="pt-BR" smtClean="0"/>
              <a:pPr/>
              <a:t>01/12/2020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4E62-7BDA-4C0B-BD41-DF504A0CC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263-E571-409A-8A29-07FA92E8E1F6}" type="datetimeFigureOut">
              <a:rPr lang="pt-BR" smtClean="0"/>
              <a:pPr/>
              <a:t>01/12/2020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4E62-7BDA-4C0B-BD41-DF504A0CC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263-E571-409A-8A29-07FA92E8E1F6}" type="datetimeFigureOut">
              <a:rPr lang="pt-BR" smtClean="0"/>
              <a:pPr/>
              <a:t>01/12/2020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4E62-7BDA-4C0B-BD41-DF504A0CC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263-E571-409A-8A29-07FA92E8E1F6}" type="datetimeFigureOut">
              <a:rPr lang="pt-BR" smtClean="0"/>
              <a:pPr/>
              <a:t>01/12/2020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4E62-7BDA-4C0B-BD41-DF504A0CC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263-E571-409A-8A29-07FA92E8E1F6}" type="datetimeFigureOut">
              <a:rPr lang="pt-BR" smtClean="0"/>
              <a:pPr/>
              <a:t>01/12/2020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4E62-7BDA-4C0B-BD41-DF504A0CC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263-E571-409A-8A29-07FA92E8E1F6}" type="datetimeFigureOut">
              <a:rPr lang="pt-BR" smtClean="0"/>
              <a:pPr/>
              <a:t>01/12/2020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4E62-7BDA-4C0B-BD41-DF504A0CC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263-E571-409A-8A29-07FA92E8E1F6}" type="datetimeFigureOut">
              <a:rPr lang="pt-BR" smtClean="0"/>
              <a:pPr/>
              <a:t>01/12/2020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4E62-7BDA-4C0B-BD41-DF504A0CC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8263-E571-409A-8A29-07FA92E8E1F6}" type="datetimeFigureOut">
              <a:rPr lang="pt-BR" smtClean="0"/>
              <a:pPr/>
              <a:t>01/12/2020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4E62-7BDA-4C0B-BD41-DF504A0CC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18263-E571-409A-8A29-07FA92E8E1F6}" type="datetimeFigureOut">
              <a:rPr lang="pt-BR" smtClean="0"/>
              <a:pPr/>
              <a:t>01/12/2020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B4E62-7BDA-4C0B-BD41-DF504A0CC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854968"/>
          </a:xfrm>
        </p:spPr>
        <p:txBody>
          <a:bodyPr>
            <a:noAutofit/>
          </a:bodyPr>
          <a:lstStyle/>
          <a:p>
            <a:pPr algn="l"/>
            <a:r>
              <a:rPr lang="pt-BR" sz="2800" dirty="0">
                <a:solidFill>
                  <a:srgbClr val="0070C0"/>
                </a:solidFill>
              </a:rPr>
              <a:t>Algumas peculiaridades</a:t>
            </a:r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670410"/>
            <a:ext cx="8929718" cy="521497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000" dirty="0"/>
              <a:t>A produção de células tem que ser em larga escala e a um preço competitivo</a:t>
            </a:r>
          </a:p>
          <a:p>
            <a:pPr algn="just"/>
            <a:r>
              <a:rPr lang="pt-BR" sz="3000" dirty="0"/>
              <a:t>Processos e meios de produção devem ser o mais barato possível para a produção ser economicamente viável</a:t>
            </a:r>
          </a:p>
          <a:p>
            <a:pPr algn="just"/>
            <a:r>
              <a:rPr lang="pt-BR" sz="3000" dirty="0"/>
              <a:t>É preciso evitar o aparecimento de cepas mutantes</a:t>
            </a:r>
          </a:p>
          <a:p>
            <a:pPr algn="just"/>
            <a:r>
              <a:rPr lang="pt-BR" sz="3000" dirty="0"/>
              <a:t>É necessário manter a virulência do vírus quando propagado </a:t>
            </a:r>
            <a:r>
              <a:rPr lang="pt-BR" sz="3000" i="1" dirty="0"/>
              <a:t>in</a:t>
            </a:r>
            <a:r>
              <a:rPr lang="pt-BR" sz="3000" dirty="0"/>
              <a:t> </a:t>
            </a:r>
            <a:r>
              <a:rPr lang="pt-BR" sz="3000" i="1" dirty="0" err="1"/>
              <a:t>vitro</a:t>
            </a:r>
            <a:endParaRPr lang="pt-BR" sz="3000" i="1" dirty="0"/>
          </a:p>
          <a:p>
            <a:pPr algn="just"/>
            <a:r>
              <a:rPr lang="pt-BR" sz="3000" dirty="0"/>
              <a:t>Deve-se observar se a letalidade e o tempo de ação dos poliedros produzidos por CCA são comparáveis aos obtidos em lagartas (</a:t>
            </a:r>
            <a:r>
              <a:rPr lang="pt-BR" sz="3000" i="1" dirty="0"/>
              <a:t>in</a:t>
            </a:r>
            <a:r>
              <a:rPr lang="pt-BR" sz="3000" dirty="0"/>
              <a:t> </a:t>
            </a:r>
            <a:r>
              <a:rPr lang="pt-BR" sz="3000" i="1" dirty="0"/>
              <a:t>vivo</a:t>
            </a:r>
            <a:r>
              <a:rPr lang="pt-BR" sz="3000" dirty="0"/>
              <a:t>)</a:t>
            </a:r>
            <a:r>
              <a:rPr lang="pt-BR" sz="3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14798EE-C967-4422-A8B1-9A3162C7CDB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0070C0"/>
                </a:solidFill>
              </a:rPr>
              <a:t>Produção de </a:t>
            </a:r>
            <a:r>
              <a:rPr lang="pt-BR" sz="3200" dirty="0" err="1">
                <a:solidFill>
                  <a:srgbClr val="0070C0"/>
                </a:solidFill>
              </a:rPr>
              <a:t>Baculovirus</a:t>
            </a:r>
            <a:r>
              <a:rPr lang="pt-BR" sz="3200" dirty="0">
                <a:solidFill>
                  <a:srgbClr val="0070C0"/>
                </a:solidFill>
              </a:rPr>
              <a:t> em células animais</a:t>
            </a:r>
          </a:p>
        </p:txBody>
      </p:sp>
    </p:spTree>
    <p:extLst>
      <p:ext uri="{BB962C8B-B14F-4D97-AF65-F5344CB8AC3E}">
        <p14:creationId xmlns:p14="http://schemas.microsoft.com/office/powerpoint/2010/main" val="86459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17603"/>
            <a:ext cx="7072362" cy="620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357158" y="0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C00000"/>
                </a:solidFill>
              </a:rPr>
              <a:t>Modo de ação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B86B407-142D-4AE9-986D-6FD8E11F9C7E}"/>
              </a:ext>
            </a:extLst>
          </p:cNvPr>
          <p:cNvSpPr/>
          <p:nvPr/>
        </p:nvSpPr>
        <p:spPr>
          <a:xfrm>
            <a:off x="6156176" y="3789040"/>
            <a:ext cx="1611536" cy="8612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32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7F3763F-3888-40FE-9BFD-3B1CA0C8C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6934"/>
            <a:ext cx="8568952" cy="64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8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4FCA7-42FE-4165-A17A-FD3A32891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46" y="44624"/>
            <a:ext cx="8229600" cy="850106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Fatores importantes para a produção de </a:t>
            </a:r>
            <a:r>
              <a:rPr lang="pt-BR" sz="3200" dirty="0" err="1">
                <a:solidFill>
                  <a:srgbClr val="0070C0"/>
                </a:solidFill>
              </a:rPr>
              <a:t>baculovírus</a:t>
            </a:r>
            <a:r>
              <a:rPr lang="pt-BR" sz="3200" dirty="0">
                <a:solidFill>
                  <a:srgbClr val="0070C0"/>
                </a:solidFill>
              </a:rPr>
              <a:t> em biorreator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535703-6A91-4B86-AB67-DE844675A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solidFill>
                  <a:srgbClr val="C00000"/>
                </a:solidFill>
              </a:rPr>
              <a:t>MOI</a:t>
            </a:r>
            <a:r>
              <a:rPr lang="pt-BR" dirty="0"/>
              <a:t> – Multiplicidade de Infecção</a:t>
            </a:r>
          </a:p>
          <a:p>
            <a:pPr marL="530225" indent="-530225" algn="just">
              <a:buFont typeface="Wingdings" panose="05000000000000000000" pitchFamily="2" charset="2"/>
              <a:buChar char="è"/>
            </a:pPr>
            <a:r>
              <a:rPr lang="pt-BR" dirty="0">
                <a:sym typeface="Wingdings" panose="05000000000000000000" pitchFamily="2" charset="2"/>
              </a:rPr>
              <a:t>Número de unidades infecciosas (por célula) que serão adicionadas no momento da infecção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C00000"/>
                </a:solidFill>
                <a:sym typeface="Wingdings" panose="05000000000000000000" pitchFamily="2" charset="2"/>
              </a:rPr>
              <a:t>TOI</a:t>
            </a:r>
            <a:r>
              <a:rPr lang="pt-BR" dirty="0">
                <a:sym typeface="Wingdings" panose="05000000000000000000" pitchFamily="2" charset="2"/>
              </a:rPr>
              <a:t> – Tempo de Infecção</a:t>
            </a:r>
          </a:p>
          <a:p>
            <a:pPr marL="530225" indent="-530225" algn="just">
              <a:buFont typeface="Wingdings" panose="05000000000000000000" pitchFamily="2" charset="2"/>
              <a:buChar char="è"/>
            </a:pPr>
            <a:r>
              <a:rPr lang="pt-BR" dirty="0">
                <a:sym typeface="Wingdings" panose="05000000000000000000" pitchFamily="2" charset="2"/>
              </a:rPr>
              <a:t>Momento em que se inicia a infecção das células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C00000"/>
                </a:solidFill>
                <a:sym typeface="Wingdings" panose="05000000000000000000" pitchFamily="2" charset="2"/>
              </a:rPr>
              <a:t>ICD</a:t>
            </a:r>
            <a:r>
              <a:rPr lang="pt-BR" dirty="0">
                <a:sym typeface="Wingdings" panose="05000000000000000000" pitchFamily="2" charset="2"/>
              </a:rPr>
              <a:t> – Concentração celular inicial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0070C0"/>
                </a:solidFill>
                <a:sym typeface="Wingdings" panose="05000000000000000000" pitchFamily="2" charset="2"/>
              </a:rPr>
              <a:t>Estes fatores interagem entre si e devem ser manipulados para otimizar o processo.</a:t>
            </a:r>
          </a:p>
          <a:p>
            <a:pPr marL="0" indent="0" algn="just">
              <a:buNone/>
            </a:pPr>
            <a:endParaRPr lang="pt-BR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797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42852"/>
            <a:ext cx="8929718" cy="6286544"/>
          </a:xfrm>
        </p:spPr>
        <p:txBody>
          <a:bodyPr>
            <a:normAutofit/>
          </a:bodyPr>
          <a:lstStyle/>
          <a:p>
            <a:pPr algn="just"/>
            <a:r>
              <a:rPr lang="pt-BR" sz="2900" dirty="0"/>
              <a:t>Principal problema da produção de </a:t>
            </a:r>
            <a:r>
              <a:rPr lang="pt-BR" sz="2900" dirty="0" err="1"/>
              <a:t>baculovírus</a:t>
            </a:r>
            <a:r>
              <a:rPr lang="pt-BR" sz="2900" dirty="0"/>
              <a:t> por CCA</a:t>
            </a:r>
          </a:p>
          <a:p>
            <a:pPr algn="just">
              <a:buNone/>
            </a:pPr>
            <a:r>
              <a:rPr lang="pt-BR" sz="2900" dirty="0"/>
              <a:t>	Instabilidade do vírus durante as passagens para aumento de escala (“</a:t>
            </a:r>
            <a:r>
              <a:rPr lang="pt-BR" sz="2900" dirty="0">
                <a:solidFill>
                  <a:srgbClr val="C00000"/>
                </a:solidFill>
              </a:rPr>
              <a:t>efeito passagem</a:t>
            </a:r>
            <a:r>
              <a:rPr lang="pt-BR" sz="2900" dirty="0"/>
              <a:t>”)</a:t>
            </a:r>
          </a:p>
          <a:p>
            <a:pPr algn="just">
              <a:buNone/>
            </a:pPr>
            <a:r>
              <a:rPr lang="pt-BR" sz="2900" dirty="0"/>
              <a:t>	</a:t>
            </a:r>
            <a:r>
              <a:rPr lang="pt-BR" sz="2900" dirty="0">
                <a:sym typeface="Wingdings" pitchFamily="2" charset="2"/>
              </a:rPr>
              <a:t> decorrente da adaptação do vírus à mudança de um ambiente </a:t>
            </a:r>
            <a:r>
              <a:rPr lang="pt-BR" sz="2900" i="1" dirty="0">
                <a:solidFill>
                  <a:srgbClr val="C00000"/>
                </a:solidFill>
                <a:sym typeface="Wingdings" pitchFamily="2" charset="2"/>
              </a:rPr>
              <a:t>in</a:t>
            </a:r>
            <a:r>
              <a:rPr lang="pt-BR" sz="2900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pt-BR" sz="2900" i="1" dirty="0">
                <a:solidFill>
                  <a:srgbClr val="C00000"/>
                </a:solidFill>
                <a:sym typeface="Wingdings" pitchFamily="2" charset="2"/>
              </a:rPr>
              <a:t>vivo</a:t>
            </a:r>
            <a:r>
              <a:rPr lang="pt-BR" sz="2900" dirty="0">
                <a:sym typeface="Wingdings" pitchFamily="2" charset="2"/>
              </a:rPr>
              <a:t> para um ambiente </a:t>
            </a:r>
            <a:r>
              <a:rPr lang="pt-BR" sz="2900" i="1" dirty="0">
                <a:solidFill>
                  <a:srgbClr val="C00000"/>
                </a:solidFill>
                <a:sym typeface="Wingdings" pitchFamily="2" charset="2"/>
              </a:rPr>
              <a:t>in</a:t>
            </a:r>
            <a:r>
              <a:rPr lang="pt-BR" sz="2900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pt-BR" sz="2900" i="1" dirty="0" err="1">
                <a:solidFill>
                  <a:srgbClr val="C00000"/>
                </a:solidFill>
                <a:sym typeface="Wingdings" pitchFamily="2" charset="2"/>
              </a:rPr>
              <a:t>vitro</a:t>
            </a:r>
            <a:r>
              <a:rPr lang="pt-BR" sz="2900" dirty="0">
                <a:solidFill>
                  <a:srgbClr val="C00000"/>
                </a:solidFill>
                <a:sym typeface="Wingdings" pitchFamily="2" charset="2"/>
              </a:rPr>
              <a:t> </a:t>
            </a:r>
            <a:endParaRPr lang="pt-BR" sz="2900" dirty="0">
              <a:solidFill>
                <a:srgbClr val="C00000"/>
              </a:solidFill>
            </a:endParaRPr>
          </a:p>
          <a:p>
            <a:pPr algn="just">
              <a:buNone/>
            </a:pPr>
            <a:endParaRPr lang="pt-BR" sz="2900" dirty="0"/>
          </a:p>
          <a:p>
            <a:pPr algn="just">
              <a:buNone/>
            </a:pPr>
            <a:r>
              <a:rPr lang="pt-BR" sz="2900" dirty="0"/>
              <a:t>	</a:t>
            </a:r>
            <a:r>
              <a:rPr lang="pt-BR" sz="2900" i="1" dirty="0"/>
              <a:t>			Mutações</a:t>
            </a:r>
          </a:p>
          <a:p>
            <a:pPr algn="just">
              <a:buNone/>
            </a:pPr>
            <a:endParaRPr lang="pt-BR" sz="2900" i="1" dirty="0"/>
          </a:p>
          <a:p>
            <a:pPr algn="just">
              <a:buFontTx/>
              <a:buChar char="-"/>
            </a:pPr>
            <a:r>
              <a:rPr lang="pt-BR" sz="2900" i="1" dirty="0"/>
              <a:t>redução da produção de vírus ocluso (</a:t>
            </a:r>
            <a:r>
              <a:rPr lang="pt-BR" sz="2900" i="1" dirty="0">
                <a:solidFill>
                  <a:srgbClr val="C00000"/>
                </a:solidFill>
              </a:rPr>
              <a:t>FP</a:t>
            </a:r>
            <a:r>
              <a:rPr lang="pt-BR" sz="2900" i="1" dirty="0"/>
              <a:t> – </a:t>
            </a:r>
            <a:r>
              <a:rPr lang="pt-BR" sz="2900" i="1" dirty="0" err="1"/>
              <a:t>few</a:t>
            </a:r>
            <a:r>
              <a:rPr lang="pt-BR" sz="2900" i="1" dirty="0"/>
              <a:t> </a:t>
            </a:r>
            <a:r>
              <a:rPr lang="pt-BR" sz="2900" i="1" dirty="0" err="1"/>
              <a:t>polyhedra</a:t>
            </a:r>
            <a:r>
              <a:rPr lang="pt-BR" sz="2900" i="1" dirty="0"/>
              <a:t>) </a:t>
            </a:r>
          </a:p>
          <a:p>
            <a:pPr algn="just">
              <a:buFontTx/>
              <a:buChar char="-"/>
            </a:pPr>
            <a:r>
              <a:rPr lang="pt-BR" sz="2900" i="1" dirty="0"/>
              <a:t>Diminuição da virulência (aumento do número de partículas interferentes defectivas – </a:t>
            </a:r>
            <a:r>
              <a:rPr lang="pt-BR" sz="2900" i="1" dirty="0">
                <a:solidFill>
                  <a:srgbClr val="C00000"/>
                </a:solidFill>
              </a:rPr>
              <a:t>DIP</a:t>
            </a:r>
            <a:r>
              <a:rPr lang="pt-BR" sz="2900" i="1" dirty="0"/>
              <a:t>)</a:t>
            </a:r>
          </a:p>
        </p:txBody>
      </p:sp>
      <p:sp>
        <p:nvSpPr>
          <p:cNvPr id="4" name="Seta para baixo 3"/>
          <p:cNvSpPr/>
          <p:nvPr/>
        </p:nvSpPr>
        <p:spPr>
          <a:xfrm>
            <a:off x="3428992" y="2643182"/>
            <a:ext cx="42862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baixo 4"/>
          <p:cNvSpPr/>
          <p:nvPr/>
        </p:nvSpPr>
        <p:spPr>
          <a:xfrm>
            <a:off x="3428992" y="3714752"/>
            <a:ext cx="42862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12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85728"/>
            <a:ext cx="6215105" cy="640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0187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42852"/>
            <a:ext cx="8929718" cy="6286544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sz="2900" dirty="0"/>
          </a:p>
          <a:p>
            <a:pPr algn="just"/>
            <a:r>
              <a:rPr lang="pt-BR" sz="2900" dirty="0" err="1"/>
              <a:t>Baculovírus</a:t>
            </a:r>
            <a:r>
              <a:rPr lang="pt-BR" sz="2900" dirty="0"/>
              <a:t> selvagens que apresentam mutações </a:t>
            </a:r>
            <a:r>
              <a:rPr lang="pt-BR" sz="2900" dirty="0">
                <a:solidFill>
                  <a:srgbClr val="C00000"/>
                </a:solidFill>
              </a:rPr>
              <a:t>FP</a:t>
            </a:r>
            <a:r>
              <a:rPr lang="pt-BR" sz="2900" dirty="0"/>
              <a:t> devido a passagens seriadas:</a:t>
            </a:r>
          </a:p>
          <a:p>
            <a:pPr algn="just">
              <a:buNone/>
            </a:pPr>
            <a:endParaRPr lang="pt-BR" sz="2900" dirty="0"/>
          </a:p>
          <a:p>
            <a:pPr algn="just">
              <a:buNone/>
            </a:pPr>
            <a:r>
              <a:rPr lang="pt-BR" sz="2900" i="1" dirty="0"/>
              <a:t> </a:t>
            </a:r>
            <a:r>
              <a:rPr lang="pt-BR" sz="2900" i="1" dirty="0" err="1"/>
              <a:t>Autographa</a:t>
            </a:r>
            <a:r>
              <a:rPr lang="pt-BR" sz="2900" i="1" dirty="0"/>
              <a:t> </a:t>
            </a:r>
            <a:r>
              <a:rPr lang="pt-BR" sz="2900" i="1" dirty="0" err="1"/>
              <a:t>californica</a:t>
            </a:r>
            <a:r>
              <a:rPr lang="pt-BR" sz="2900" i="1" dirty="0"/>
              <a:t> NPV (</a:t>
            </a:r>
            <a:r>
              <a:rPr lang="pt-BR" sz="2900" i="1" dirty="0" err="1"/>
              <a:t>AcMNPV</a:t>
            </a:r>
            <a:r>
              <a:rPr lang="pt-BR" sz="2900" i="1" dirty="0"/>
              <a:t>)</a:t>
            </a:r>
          </a:p>
          <a:p>
            <a:pPr algn="just">
              <a:buNone/>
            </a:pPr>
            <a:r>
              <a:rPr lang="pt-BR" sz="2900" i="1" dirty="0"/>
              <a:t> </a:t>
            </a:r>
            <a:r>
              <a:rPr lang="pt-BR" sz="2900" i="1" dirty="0" err="1"/>
              <a:t>Galleria</a:t>
            </a:r>
            <a:r>
              <a:rPr lang="pt-BR" sz="2900" i="1" dirty="0"/>
              <a:t> </a:t>
            </a:r>
            <a:r>
              <a:rPr lang="pt-BR" sz="2900" i="1" dirty="0" err="1"/>
              <a:t>mellonella</a:t>
            </a:r>
            <a:r>
              <a:rPr lang="pt-BR" sz="2900" i="1" dirty="0"/>
              <a:t>  NPV (</a:t>
            </a:r>
            <a:r>
              <a:rPr lang="pt-BR" sz="2900" i="1" dirty="0" err="1"/>
              <a:t>GmMNPV</a:t>
            </a:r>
            <a:r>
              <a:rPr lang="pt-BR" sz="2900" i="1" dirty="0"/>
              <a:t>)</a:t>
            </a:r>
          </a:p>
          <a:p>
            <a:pPr algn="just">
              <a:buNone/>
            </a:pPr>
            <a:r>
              <a:rPr lang="pt-BR" sz="2900" i="1" dirty="0"/>
              <a:t> </a:t>
            </a:r>
            <a:r>
              <a:rPr lang="pt-BR" sz="2900" i="1" dirty="0" err="1"/>
              <a:t>Trichoplusia</a:t>
            </a:r>
            <a:r>
              <a:rPr lang="pt-BR" sz="2900" i="1" dirty="0"/>
              <a:t> </a:t>
            </a:r>
            <a:r>
              <a:rPr lang="pt-BR" sz="2900" i="1" dirty="0" err="1"/>
              <a:t>ni</a:t>
            </a:r>
            <a:r>
              <a:rPr lang="pt-BR" sz="2900" i="1" dirty="0"/>
              <a:t> NPV (</a:t>
            </a:r>
            <a:r>
              <a:rPr lang="pt-BR" sz="2900" i="1" dirty="0" err="1"/>
              <a:t>TnMNPV</a:t>
            </a:r>
            <a:r>
              <a:rPr lang="pt-BR" sz="2900" i="1" dirty="0"/>
              <a:t>)</a:t>
            </a:r>
          </a:p>
          <a:p>
            <a:pPr algn="just">
              <a:buNone/>
            </a:pPr>
            <a:r>
              <a:rPr lang="pt-BR" sz="2900" i="1" dirty="0"/>
              <a:t> </a:t>
            </a:r>
            <a:r>
              <a:rPr lang="pt-BR" sz="2900" i="1" dirty="0" err="1"/>
              <a:t>Lymantria</a:t>
            </a:r>
            <a:r>
              <a:rPr lang="pt-BR" sz="2900" i="1" dirty="0"/>
              <a:t> </a:t>
            </a:r>
            <a:r>
              <a:rPr lang="pt-BR" sz="2900" i="1" dirty="0" err="1"/>
              <a:t>dispar</a:t>
            </a:r>
            <a:r>
              <a:rPr lang="pt-BR" sz="2900" i="1" dirty="0"/>
              <a:t> NPV (</a:t>
            </a:r>
            <a:r>
              <a:rPr lang="pt-BR" sz="2900" i="1" dirty="0" err="1"/>
              <a:t>LdMNPV</a:t>
            </a:r>
            <a:r>
              <a:rPr lang="pt-BR" sz="2900" i="1" dirty="0"/>
              <a:t>)</a:t>
            </a:r>
          </a:p>
          <a:p>
            <a:pPr algn="just">
              <a:buNone/>
            </a:pPr>
            <a:r>
              <a:rPr lang="pt-BR" sz="2900" i="1" dirty="0"/>
              <a:t> </a:t>
            </a:r>
            <a:r>
              <a:rPr lang="pt-BR" sz="2900" i="1" dirty="0" err="1"/>
              <a:t>Orgya</a:t>
            </a:r>
            <a:r>
              <a:rPr lang="pt-BR" sz="2900" i="1" dirty="0"/>
              <a:t> </a:t>
            </a:r>
            <a:r>
              <a:rPr lang="pt-BR" sz="2900" i="1" dirty="0" err="1"/>
              <a:t>pseudotsugata</a:t>
            </a:r>
            <a:r>
              <a:rPr lang="pt-BR" sz="2900" i="1" dirty="0"/>
              <a:t> NPV (</a:t>
            </a:r>
            <a:r>
              <a:rPr lang="pt-BR" sz="2900" i="1" dirty="0" err="1"/>
              <a:t>OpMNPV</a:t>
            </a:r>
            <a:r>
              <a:rPr lang="pt-BR" sz="2900" i="1" dirty="0"/>
              <a:t>)</a:t>
            </a:r>
          </a:p>
          <a:p>
            <a:pPr algn="just">
              <a:buNone/>
            </a:pPr>
            <a:r>
              <a:rPr lang="pt-BR" sz="2900" i="1" dirty="0"/>
              <a:t> </a:t>
            </a:r>
            <a:r>
              <a:rPr lang="pt-BR" sz="2900" i="1" dirty="0" err="1"/>
              <a:t>Helicoverpa</a:t>
            </a:r>
            <a:r>
              <a:rPr lang="pt-BR" sz="2900" i="1" dirty="0"/>
              <a:t> </a:t>
            </a:r>
            <a:r>
              <a:rPr lang="pt-BR" sz="2900" i="1" dirty="0" err="1"/>
              <a:t>armigera</a:t>
            </a:r>
            <a:r>
              <a:rPr lang="pt-BR" sz="2900" i="1" dirty="0"/>
              <a:t> NPV (</a:t>
            </a:r>
            <a:r>
              <a:rPr lang="pt-BR" sz="2900" i="1" dirty="0" err="1"/>
              <a:t>HaMNPV</a:t>
            </a:r>
            <a:r>
              <a:rPr lang="pt-BR" sz="2900" i="1" dirty="0"/>
              <a:t>)</a:t>
            </a:r>
          </a:p>
          <a:p>
            <a:pPr algn="just">
              <a:buNone/>
            </a:pPr>
            <a:r>
              <a:rPr lang="pt-BR" sz="2900" i="1" dirty="0"/>
              <a:t> </a:t>
            </a:r>
            <a:r>
              <a:rPr lang="pt-BR" sz="2900" i="1" dirty="0" err="1"/>
              <a:t>Bombyx</a:t>
            </a:r>
            <a:r>
              <a:rPr lang="pt-BR" sz="2900" i="1" dirty="0"/>
              <a:t> </a:t>
            </a:r>
            <a:r>
              <a:rPr lang="pt-BR" sz="2900" i="1" dirty="0" err="1"/>
              <a:t>mori</a:t>
            </a:r>
            <a:r>
              <a:rPr lang="pt-BR" sz="2900" i="1" dirty="0"/>
              <a:t> NPV (</a:t>
            </a:r>
            <a:r>
              <a:rPr lang="pt-BR" sz="2900" i="1" dirty="0" err="1"/>
              <a:t>BmMNPV</a:t>
            </a:r>
            <a:r>
              <a:rPr lang="pt-BR" sz="2900" i="1" dirty="0"/>
              <a:t>)</a:t>
            </a:r>
          </a:p>
          <a:p>
            <a:pPr algn="just">
              <a:buNone/>
            </a:pPr>
            <a:r>
              <a:rPr lang="pt-BR" sz="2900" i="1" dirty="0"/>
              <a:t> </a:t>
            </a:r>
            <a:r>
              <a:rPr lang="pt-BR" sz="2900" i="1" dirty="0" err="1"/>
              <a:t>Spodoptera</a:t>
            </a:r>
            <a:r>
              <a:rPr lang="pt-BR" sz="2900" i="1" dirty="0"/>
              <a:t> </a:t>
            </a:r>
            <a:r>
              <a:rPr lang="pt-BR" sz="2900" i="1" dirty="0" err="1"/>
              <a:t>frugiperda</a:t>
            </a:r>
            <a:r>
              <a:rPr lang="pt-BR" sz="2900" i="1" dirty="0"/>
              <a:t> NPV (</a:t>
            </a:r>
            <a:r>
              <a:rPr lang="pt-BR" sz="2900" i="1" dirty="0" err="1"/>
              <a:t>SfMNPV</a:t>
            </a:r>
            <a:r>
              <a:rPr lang="pt-BR" sz="2900" i="1" dirty="0"/>
              <a:t>)</a:t>
            </a:r>
          </a:p>
          <a:p>
            <a:pPr algn="just">
              <a:buNone/>
            </a:pPr>
            <a:endParaRPr lang="pt-BR" sz="2900" i="1" dirty="0"/>
          </a:p>
        </p:txBody>
      </p:sp>
    </p:spTree>
    <p:extLst>
      <p:ext uri="{BB962C8B-B14F-4D97-AF65-F5344CB8AC3E}">
        <p14:creationId xmlns:p14="http://schemas.microsoft.com/office/powerpoint/2010/main" val="316854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42852"/>
            <a:ext cx="8929718" cy="1143008"/>
          </a:xfrm>
        </p:spPr>
        <p:txBody>
          <a:bodyPr>
            <a:normAutofit/>
          </a:bodyPr>
          <a:lstStyle/>
          <a:p>
            <a:pPr algn="just"/>
            <a:r>
              <a:rPr lang="pt-BR" sz="2900" dirty="0" err="1"/>
              <a:t>Baculovírus</a:t>
            </a:r>
            <a:r>
              <a:rPr lang="pt-BR" sz="2900" dirty="0"/>
              <a:t> em que ocorrem alterações genéticas com produção de partículas interferentes defectivas (</a:t>
            </a:r>
            <a:r>
              <a:rPr lang="pt-BR" sz="2900" dirty="0">
                <a:solidFill>
                  <a:srgbClr val="C00000"/>
                </a:solidFill>
              </a:rPr>
              <a:t>DIP</a:t>
            </a:r>
            <a:r>
              <a:rPr lang="pt-BR" sz="2900" dirty="0"/>
              <a:t>):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07" y="1500174"/>
            <a:ext cx="8313773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250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704261-5566-4D54-8797-56ADE3360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0070C0"/>
                </a:solidFill>
              </a:rPr>
              <a:t>Estratégias para contornar os problemas DIP e FP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Infectar a cultura de células com </a:t>
            </a:r>
            <a:r>
              <a:rPr lang="pt-BR" b="1" dirty="0">
                <a:solidFill>
                  <a:srgbClr val="0070C0"/>
                </a:solidFill>
              </a:rPr>
              <a:t>baixos valores de MOI</a:t>
            </a:r>
            <a:r>
              <a:rPr lang="pt-BR" dirty="0"/>
              <a:t>, diminuindo-se as chances de acúmulo de </a:t>
            </a:r>
            <a:r>
              <a:rPr lang="pt-BR" b="1" dirty="0">
                <a:solidFill>
                  <a:srgbClr val="FF0000"/>
                </a:solidFill>
              </a:rPr>
              <a:t>DIP</a:t>
            </a:r>
            <a:r>
              <a:rPr lang="pt-BR" dirty="0"/>
              <a:t> nas passagens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Empregar </a:t>
            </a:r>
            <a:r>
              <a:rPr lang="pt-BR" b="1" dirty="0">
                <a:solidFill>
                  <a:srgbClr val="0070C0"/>
                </a:solidFill>
              </a:rPr>
              <a:t>clones de MP</a:t>
            </a:r>
            <a:r>
              <a:rPr lang="pt-BR" dirty="0"/>
              <a:t> selecionados, por técnica apropriada, após o vírus ter sido submetido a várias passagens. Tais mutantes são, em princípio, competitivos com as variantes </a:t>
            </a:r>
            <a:r>
              <a:rPr lang="pt-BR" b="1" dirty="0">
                <a:solidFill>
                  <a:srgbClr val="FF0000"/>
                </a:solidFill>
              </a:rPr>
              <a:t>FP</a:t>
            </a:r>
          </a:p>
        </p:txBody>
      </p:sp>
    </p:spTree>
    <p:extLst>
      <p:ext uri="{BB962C8B-B14F-4D97-AF65-F5344CB8AC3E}">
        <p14:creationId xmlns:p14="http://schemas.microsoft.com/office/powerpoint/2010/main" val="301887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94" y="131254"/>
            <a:ext cx="6557892" cy="644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5632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004" y="1857364"/>
            <a:ext cx="8955590" cy="276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710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000660"/>
          </a:xfrm>
        </p:spPr>
        <p:txBody>
          <a:bodyPr>
            <a:noAutofit/>
          </a:bodyPr>
          <a:lstStyle/>
          <a:p>
            <a:pPr algn="just"/>
            <a:r>
              <a:rPr lang="pt-BR" sz="3000" i="1" dirty="0"/>
              <a:t>São utilizadas as células derivadas, principalmente, da ordem </a:t>
            </a:r>
            <a:r>
              <a:rPr lang="pt-BR" sz="3000" i="1" dirty="0" err="1">
                <a:solidFill>
                  <a:srgbClr val="C00000"/>
                </a:solidFill>
              </a:rPr>
              <a:t>Lepdoptera</a:t>
            </a:r>
            <a:endParaRPr lang="pt-BR" sz="3000" i="1" dirty="0">
              <a:solidFill>
                <a:srgbClr val="C00000"/>
              </a:solidFill>
            </a:endParaRPr>
          </a:p>
          <a:p>
            <a:pPr algn="just"/>
            <a:r>
              <a:rPr lang="pt-BR" sz="3000" dirty="0"/>
              <a:t>As principais linhagens Sf21 e Sf9 são derivadas da espécie </a:t>
            </a:r>
            <a:r>
              <a:rPr lang="pt-BR" sz="3000" i="1" dirty="0" err="1">
                <a:solidFill>
                  <a:srgbClr val="FF0000"/>
                </a:solidFill>
              </a:rPr>
              <a:t>Spodoptera</a:t>
            </a:r>
            <a:r>
              <a:rPr lang="pt-BR" sz="3000" dirty="0">
                <a:solidFill>
                  <a:srgbClr val="FF0000"/>
                </a:solidFill>
              </a:rPr>
              <a:t> </a:t>
            </a:r>
            <a:r>
              <a:rPr lang="pt-BR" sz="3000" i="1" dirty="0" err="1">
                <a:solidFill>
                  <a:srgbClr val="FF0000"/>
                </a:solidFill>
              </a:rPr>
              <a:t>frugiperda</a:t>
            </a:r>
            <a:endParaRPr lang="pt-BR" sz="3000" i="1" dirty="0">
              <a:solidFill>
                <a:srgbClr val="FF0000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71FA196-8A26-4345-89B7-A4D5A731565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0070C0"/>
                </a:solidFill>
              </a:rPr>
              <a:t>Produção de </a:t>
            </a:r>
            <a:r>
              <a:rPr lang="pt-BR" sz="3200" dirty="0" err="1">
                <a:solidFill>
                  <a:srgbClr val="0070C0"/>
                </a:solidFill>
              </a:rPr>
              <a:t>Baculovirus</a:t>
            </a:r>
            <a:r>
              <a:rPr lang="pt-BR" sz="3200" dirty="0">
                <a:solidFill>
                  <a:srgbClr val="0070C0"/>
                </a:solidFill>
              </a:rPr>
              <a:t> em células animais</a:t>
            </a:r>
          </a:p>
        </p:txBody>
      </p:sp>
    </p:spTree>
    <p:extLst>
      <p:ext uri="{BB962C8B-B14F-4D97-AF65-F5344CB8AC3E}">
        <p14:creationId xmlns:p14="http://schemas.microsoft.com/office/powerpoint/2010/main" val="30884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B160B6-9F18-45A4-B57C-54AB37934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>
                <a:solidFill>
                  <a:srgbClr val="FF0000"/>
                </a:solidFill>
              </a:rPr>
              <a:t>vídeo</a:t>
            </a:r>
          </a:p>
        </p:txBody>
      </p:sp>
    </p:spTree>
    <p:extLst>
      <p:ext uri="{BB962C8B-B14F-4D97-AF65-F5344CB8AC3E}">
        <p14:creationId xmlns:p14="http://schemas.microsoft.com/office/powerpoint/2010/main" val="1783026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2B7E20-E1FA-4422-87A3-974622C3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err="1">
                <a:solidFill>
                  <a:srgbClr val="0070C0"/>
                </a:solidFill>
              </a:rPr>
              <a:t>Comparison</a:t>
            </a:r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800" dirty="0" err="1">
                <a:solidFill>
                  <a:srgbClr val="0070C0"/>
                </a:solidFill>
              </a:rPr>
              <a:t>of</a:t>
            </a:r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800" dirty="0" err="1">
                <a:solidFill>
                  <a:srgbClr val="0070C0"/>
                </a:solidFill>
              </a:rPr>
              <a:t>Wave</a:t>
            </a:r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800" dirty="0" err="1">
                <a:solidFill>
                  <a:srgbClr val="0070C0"/>
                </a:solidFill>
              </a:rPr>
              <a:t>bioreactor</a:t>
            </a:r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800" dirty="0" err="1">
                <a:solidFill>
                  <a:srgbClr val="0070C0"/>
                </a:solidFill>
              </a:rPr>
              <a:t>and</a:t>
            </a:r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800" dirty="0" err="1">
                <a:solidFill>
                  <a:srgbClr val="0070C0"/>
                </a:solidFill>
              </a:rPr>
              <a:t>sparged</a:t>
            </a:r>
            <a:r>
              <a:rPr lang="pt-BR" sz="2800" dirty="0">
                <a:solidFill>
                  <a:srgbClr val="0070C0"/>
                </a:solidFill>
              </a:rPr>
              <a:t> STR </a:t>
            </a:r>
            <a:r>
              <a:rPr lang="pt-BR" sz="2800" dirty="0" err="1">
                <a:solidFill>
                  <a:srgbClr val="0070C0"/>
                </a:solidFill>
              </a:rPr>
              <a:t>strategy</a:t>
            </a:r>
            <a:r>
              <a:rPr lang="pt-BR" sz="2800" dirty="0">
                <a:solidFill>
                  <a:srgbClr val="0070C0"/>
                </a:solidFill>
              </a:rPr>
              <a:t> for </a:t>
            </a:r>
            <a:r>
              <a:rPr lang="pt-BR" sz="2800" dirty="0" err="1">
                <a:solidFill>
                  <a:srgbClr val="0070C0"/>
                </a:solidFill>
              </a:rPr>
              <a:t>biopesticide</a:t>
            </a:r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800" dirty="0" err="1">
                <a:solidFill>
                  <a:srgbClr val="0070C0"/>
                </a:solidFill>
              </a:rPr>
              <a:t>SfMNPV</a:t>
            </a:r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800" dirty="0" err="1">
                <a:solidFill>
                  <a:srgbClr val="0070C0"/>
                </a:solidFill>
              </a:rPr>
              <a:t>production</a:t>
            </a:r>
            <a:r>
              <a:rPr lang="pt-BR" sz="2800" dirty="0">
                <a:solidFill>
                  <a:srgbClr val="0070C0"/>
                </a:solidFill>
              </a:rPr>
              <a:t> in Sf9 </a:t>
            </a:r>
            <a:r>
              <a:rPr lang="pt-BR" sz="2800" dirty="0" err="1">
                <a:solidFill>
                  <a:srgbClr val="0070C0"/>
                </a:solidFill>
              </a:rPr>
              <a:t>cells</a:t>
            </a:r>
            <a:br>
              <a:rPr lang="pt-BR" sz="2800" dirty="0">
                <a:solidFill>
                  <a:srgbClr val="0070C0"/>
                </a:solidFill>
              </a:rPr>
            </a:br>
            <a:r>
              <a:rPr lang="pt-BR" sz="2000" dirty="0"/>
              <a:t>Karina </a:t>
            </a:r>
            <a:r>
              <a:rPr lang="pt-BR" sz="2000" dirty="0" err="1"/>
              <a:t>Klafke</a:t>
            </a:r>
            <a:r>
              <a:rPr lang="pt-BR" sz="2000" dirty="0"/>
              <a:t>, </a:t>
            </a:r>
            <a:r>
              <a:rPr lang="pt-BR" sz="2000" dirty="0" err="1"/>
              <a:t>Marlinda</a:t>
            </a:r>
            <a:r>
              <a:rPr lang="pt-BR" sz="2000" dirty="0"/>
              <a:t> Lobo de Souza, James </a:t>
            </a:r>
            <a:r>
              <a:rPr lang="pt-BR" sz="2000" dirty="0" err="1"/>
              <a:t>Slavicek</a:t>
            </a:r>
            <a:r>
              <a:rPr lang="pt-BR" sz="2000" dirty="0"/>
              <a:t>, Aldo Tonso</a:t>
            </a:r>
            <a:br>
              <a:rPr lang="pt-BR" sz="2800" dirty="0">
                <a:solidFill>
                  <a:srgbClr val="0070C0"/>
                </a:solidFill>
              </a:rPr>
            </a:b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6851B9-DB25-4FA7-BA6C-D25A884AD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373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800" dirty="0"/>
              <a:t>A lagarta-do-cartucho (</a:t>
            </a:r>
            <a:r>
              <a:rPr lang="pt-BR" sz="2800" i="1" dirty="0" err="1"/>
              <a:t>Spodoptera</a:t>
            </a:r>
            <a:r>
              <a:rPr lang="pt-BR" sz="2800" i="1" dirty="0"/>
              <a:t> </a:t>
            </a:r>
            <a:r>
              <a:rPr lang="pt-BR" sz="2800" i="1" dirty="0" err="1"/>
              <a:t>frugiperda</a:t>
            </a:r>
            <a:r>
              <a:rPr lang="pt-BR" sz="2800" dirty="0"/>
              <a:t>) é uma praga severa das culturas mundiais, tornando-se um problema agrícola muito relevante. O grande gasto econômico e ambiental causado pelos agroquímicos favorece o surgimento de </a:t>
            </a:r>
            <a:r>
              <a:rPr lang="pt-BR" sz="2800" dirty="0" err="1"/>
              <a:t>biopesticidas</a:t>
            </a:r>
            <a:r>
              <a:rPr lang="pt-BR" sz="2800" dirty="0"/>
              <a:t>, como o grupo dos </a:t>
            </a:r>
            <a:r>
              <a:rPr lang="pt-BR" sz="2800" dirty="0" err="1"/>
              <a:t>baculovírus</a:t>
            </a:r>
            <a:r>
              <a:rPr lang="pt-BR" sz="2800" dirty="0"/>
              <a:t>, um controlador natural e específico de insetos. Esta estratégia foi usada com sucesso antes com a produção </a:t>
            </a:r>
            <a:r>
              <a:rPr lang="pt-BR" sz="2800" i="1" dirty="0"/>
              <a:t>in vivo</a:t>
            </a:r>
            <a:r>
              <a:rPr lang="pt-BR" sz="2800" dirty="0"/>
              <a:t>, no entanto, é uma abordagem cara e trabalhosa que requer uma infraestrutura espaçosa. Pensando nisso, a produção </a:t>
            </a:r>
            <a:r>
              <a:rPr lang="pt-BR" sz="2800" i="1" dirty="0"/>
              <a:t>in vitro</a:t>
            </a:r>
            <a:r>
              <a:rPr lang="pt-BR" sz="2800" dirty="0"/>
              <a:t> do </a:t>
            </a:r>
            <a:r>
              <a:rPr lang="pt-BR" sz="2800" dirty="0" err="1"/>
              <a:t>baculovitus</a:t>
            </a:r>
            <a:r>
              <a:rPr lang="pt-BR" sz="2800" dirty="0"/>
              <a:t> e seu melhor entendimento podem trazer melhorias no preço final, na qualidade e no rendimento. 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3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C85B00-9597-4738-8464-13A6D1C5B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/>
              <a:t>Estudos anteriores de nosso grupo de pesquisa sugeriram que a pulverização de gás pode causar estresse de cisalhamento na cepa de células de inseto Sf9, comprometendo a infecção pelo </a:t>
            </a:r>
            <a:r>
              <a:rPr lang="pt-BR" sz="2800" dirty="0" err="1"/>
              <a:t>baculovírus</a:t>
            </a:r>
            <a:r>
              <a:rPr lang="pt-BR" sz="2800" dirty="0"/>
              <a:t> </a:t>
            </a:r>
            <a:r>
              <a:rPr lang="pt-BR" sz="2800" dirty="0" err="1"/>
              <a:t>SfMNPV</a:t>
            </a:r>
            <a:r>
              <a:rPr lang="pt-BR" sz="2800" dirty="0"/>
              <a:t>. Para testar isso, comparamos o biorreator </a:t>
            </a:r>
            <a:r>
              <a:rPr lang="pt-BR" sz="2800" dirty="0" err="1"/>
              <a:t>Wave</a:t>
            </a:r>
            <a:r>
              <a:rPr lang="pt-BR" sz="2800" dirty="0"/>
              <a:t> com o STR aerado (</a:t>
            </a:r>
            <a:r>
              <a:rPr lang="pt-BR" sz="2800" dirty="0" err="1"/>
              <a:t>BioFlo</a:t>
            </a:r>
            <a:r>
              <a:rPr lang="pt-BR" sz="2800" dirty="0"/>
              <a:t> 110) na cinética celular, parâmetros de crescimento e produção de poliedros. Os resultados mostram que a concentração de células atinge valores mais elevados no </a:t>
            </a:r>
            <a:r>
              <a:rPr lang="pt-BR" sz="2800" dirty="0" err="1"/>
              <a:t>Wave</a:t>
            </a:r>
            <a:r>
              <a:rPr lang="pt-BR" sz="2800" dirty="0"/>
              <a:t>, portanto a produção de poliedros é aumentada significativamente. Além disso, a abordagem </a:t>
            </a:r>
            <a:r>
              <a:rPr lang="pt-BR" sz="2800" dirty="0" err="1"/>
              <a:t>Wave</a:t>
            </a:r>
            <a:r>
              <a:rPr lang="pt-BR" sz="2800" dirty="0"/>
              <a:t> parece gerar mais partículas de poliedros por célula. </a:t>
            </a:r>
            <a:r>
              <a:rPr lang="pt-BR" sz="2800" b="1" dirty="0">
                <a:solidFill>
                  <a:srgbClr val="FF0000"/>
                </a:solidFill>
              </a:rPr>
              <a:t>(</a:t>
            </a:r>
            <a:r>
              <a:rPr lang="pt-BR" sz="2800" b="1" dirty="0" err="1">
                <a:solidFill>
                  <a:srgbClr val="FF0000"/>
                </a:solidFill>
              </a:rPr>
              <a:t>Sinaferm</a:t>
            </a:r>
            <a:r>
              <a:rPr lang="pt-BR" sz="2800" b="1" dirty="0">
                <a:solidFill>
                  <a:srgbClr val="FF0000"/>
                </a:solidFill>
              </a:rPr>
              <a:t> 2019)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6550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357298"/>
            <a:ext cx="8822214" cy="5240054"/>
          </a:xfrm>
        </p:spPr>
        <p:txBody>
          <a:bodyPr>
            <a:noAutofit/>
          </a:bodyPr>
          <a:lstStyle/>
          <a:p>
            <a:pPr algn="just"/>
            <a:r>
              <a:rPr lang="pt-BR" sz="3000" dirty="0"/>
              <a:t>São utilizadas as células derivadas, principalmente, da ordem </a:t>
            </a:r>
            <a:r>
              <a:rPr lang="pt-BR" sz="3000" i="1" dirty="0" err="1">
                <a:solidFill>
                  <a:srgbClr val="C00000"/>
                </a:solidFill>
              </a:rPr>
              <a:t>Lepdoptera</a:t>
            </a:r>
            <a:endParaRPr lang="pt-BR" sz="3000" i="1" dirty="0">
              <a:solidFill>
                <a:srgbClr val="C00000"/>
              </a:solidFill>
            </a:endParaRPr>
          </a:p>
          <a:p>
            <a:pPr algn="just"/>
            <a:r>
              <a:rPr lang="pt-BR" sz="3000" dirty="0"/>
              <a:t>As principais linhagens </a:t>
            </a:r>
            <a:r>
              <a:rPr lang="pt-BR" sz="3000" b="1" dirty="0">
                <a:solidFill>
                  <a:srgbClr val="0070C0"/>
                </a:solidFill>
              </a:rPr>
              <a:t>Sf21</a:t>
            </a:r>
            <a:r>
              <a:rPr lang="pt-BR" sz="3000" dirty="0"/>
              <a:t> e </a:t>
            </a:r>
            <a:r>
              <a:rPr lang="pt-BR" sz="3000" b="1" dirty="0">
                <a:solidFill>
                  <a:srgbClr val="0070C0"/>
                </a:solidFill>
              </a:rPr>
              <a:t>Sf9</a:t>
            </a:r>
            <a:r>
              <a:rPr lang="pt-BR" sz="3000" dirty="0"/>
              <a:t> são derivadas da espécie </a:t>
            </a:r>
            <a:r>
              <a:rPr lang="pt-BR" sz="3000" i="1" dirty="0" err="1">
                <a:solidFill>
                  <a:srgbClr val="FF0000"/>
                </a:solidFill>
              </a:rPr>
              <a:t>Spodoptera</a:t>
            </a:r>
            <a:r>
              <a:rPr lang="pt-BR" sz="3000" dirty="0">
                <a:solidFill>
                  <a:srgbClr val="FF0000"/>
                </a:solidFill>
              </a:rPr>
              <a:t> </a:t>
            </a:r>
            <a:r>
              <a:rPr lang="pt-BR" sz="3000" i="1" dirty="0" err="1">
                <a:solidFill>
                  <a:srgbClr val="FF0000"/>
                </a:solidFill>
              </a:rPr>
              <a:t>frugiperda</a:t>
            </a:r>
            <a:endParaRPr lang="pt-BR" sz="3000" i="1" dirty="0">
              <a:solidFill>
                <a:srgbClr val="FF0000"/>
              </a:solidFill>
            </a:endParaRPr>
          </a:p>
          <a:p>
            <a:pPr algn="just"/>
            <a:r>
              <a:rPr lang="pt-BR" sz="3000" dirty="0"/>
              <a:t>Estas duas linhagens</a:t>
            </a:r>
            <a:r>
              <a:rPr lang="pt-BR" sz="3000" i="1" dirty="0"/>
              <a:t> </a:t>
            </a:r>
            <a:r>
              <a:rPr lang="pt-BR" sz="3000" dirty="0"/>
              <a:t>são muito importantes mundialmente</a:t>
            </a:r>
          </a:p>
          <a:p>
            <a:pPr algn="just"/>
            <a:r>
              <a:rPr lang="pt-BR" sz="3000" dirty="0"/>
              <a:t>Há também uma linhagem da espécie </a:t>
            </a:r>
            <a:r>
              <a:rPr lang="pt-BR" sz="3000" i="1" dirty="0" err="1">
                <a:solidFill>
                  <a:srgbClr val="FF0000"/>
                </a:solidFill>
              </a:rPr>
              <a:t>Trichoplusia</a:t>
            </a:r>
            <a:r>
              <a:rPr lang="pt-BR" sz="3000" i="1" dirty="0">
                <a:solidFill>
                  <a:srgbClr val="FF0000"/>
                </a:solidFill>
              </a:rPr>
              <a:t> </a:t>
            </a:r>
            <a:r>
              <a:rPr lang="pt-BR" sz="3000" i="1" dirty="0" err="1">
                <a:solidFill>
                  <a:srgbClr val="FF0000"/>
                </a:solidFill>
              </a:rPr>
              <a:t>ni</a:t>
            </a:r>
            <a:endParaRPr lang="pt-BR" sz="3000" i="1" dirty="0">
              <a:solidFill>
                <a:srgbClr val="FF000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131762"/>
            <a:ext cx="9144000" cy="725470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Produção de </a:t>
            </a:r>
            <a:r>
              <a:rPr lang="pt-BR" sz="3200" dirty="0" err="1">
                <a:solidFill>
                  <a:srgbClr val="0070C0"/>
                </a:solidFill>
              </a:rPr>
              <a:t>Baculovirus</a:t>
            </a:r>
            <a:r>
              <a:rPr lang="pt-BR" sz="3200" dirty="0">
                <a:solidFill>
                  <a:srgbClr val="0070C0"/>
                </a:solidFill>
              </a:rPr>
              <a:t> em células animais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B955D795-9B3D-406E-BC64-86A6A4C982FA}"/>
                  </a:ext>
                </a:extLst>
              </p14:cNvPr>
              <p14:cNvContentPartPr/>
              <p14:nvPr/>
            </p14:nvContentPartPr>
            <p14:xfrm>
              <a:off x="5221800" y="3894480"/>
              <a:ext cx="36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B955D795-9B3D-406E-BC64-86A6A4C982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2440" y="38851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832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357298"/>
            <a:ext cx="8822214" cy="5240054"/>
          </a:xfrm>
        </p:spPr>
        <p:txBody>
          <a:bodyPr>
            <a:noAutofit/>
          </a:bodyPr>
          <a:lstStyle/>
          <a:p>
            <a:pPr algn="just"/>
            <a:r>
              <a:rPr lang="pt-BR" sz="3000" dirty="0"/>
              <a:t>São utilizadas as células derivadas, principalmente, da ordem </a:t>
            </a:r>
            <a:r>
              <a:rPr lang="pt-BR" sz="3000" i="1" dirty="0" err="1">
                <a:solidFill>
                  <a:srgbClr val="C00000"/>
                </a:solidFill>
              </a:rPr>
              <a:t>Lepdoptera</a:t>
            </a:r>
            <a:endParaRPr lang="pt-BR" sz="3000" i="1" dirty="0">
              <a:solidFill>
                <a:srgbClr val="C00000"/>
              </a:solidFill>
            </a:endParaRPr>
          </a:p>
          <a:p>
            <a:pPr algn="just"/>
            <a:r>
              <a:rPr lang="pt-BR" sz="3000" dirty="0"/>
              <a:t>As principais linhagens </a:t>
            </a:r>
            <a:r>
              <a:rPr lang="pt-BR" sz="3000" b="1" dirty="0">
                <a:solidFill>
                  <a:srgbClr val="0070C0"/>
                </a:solidFill>
              </a:rPr>
              <a:t>Sf21</a:t>
            </a:r>
            <a:r>
              <a:rPr lang="pt-BR" sz="3000" dirty="0"/>
              <a:t> e </a:t>
            </a:r>
            <a:r>
              <a:rPr lang="pt-BR" sz="3000" b="1" dirty="0">
                <a:solidFill>
                  <a:srgbClr val="0070C0"/>
                </a:solidFill>
              </a:rPr>
              <a:t>Sf9</a:t>
            </a:r>
            <a:r>
              <a:rPr lang="pt-BR" sz="3000" dirty="0"/>
              <a:t> são derivadas da espécie </a:t>
            </a:r>
            <a:r>
              <a:rPr lang="pt-BR" sz="3000" i="1" dirty="0" err="1">
                <a:solidFill>
                  <a:srgbClr val="FF0000"/>
                </a:solidFill>
              </a:rPr>
              <a:t>Spodoptera</a:t>
            </a:r>
            <a:r>
              <a:rPr lang="pt-BR" sz="3000" dirty="0">
                <a:solidFill>
                  <a:srgbClr val="FF0000"/>
                </a:solidFill>
              </a:rPr>
              <a:t> </a:t>
            </a:r>
            <a:r>
              <a:rPr lang="pt-BR" sz="3000" i="1" dirty="0" err="1">
                <a:solidFill>
                  <a:srgbClr val="FF0000"/>
                </a:solidFill>
              </a:rPr>
              <a:t>frugiperda</a:t>
            </a:r>
            <a:endParaRPr lang="pt-BR" sz="3000" i="1" dirty="0">
              <a:solidFill>
                <a:srgbClr val="FF0000"/>
              </a:solidFill>
            </a:endParaRPr>
          </a:p>
          <a:p>
            <a:pPr algn="just"/>
            <a:r>
              <a:rPr lang="pt-BR" sz="3000" dirty="0"/>
              <a:t>Estas duas linhagens</a:t>
            </a:r>
            <a:r>
              <a:rPr lang="pt-BR" sz="3000" i="1" dirty="0"/>
              <a:t> </a:t>
            </a:r>
            <a:r>
              <a:rPr lang="pt-BR" sz="3000" dirty="0"/>
              <a:t>são muito importantes mundialmente</a:t>
            </a:r>
          </a:p>
          <a:p>
            <a:pPr algn="just"/>
            <a:r>
              <a:rPr lang="pt-BR" sz="3000" dirty="0"/>
              <a:t>Há também uma linhagem da espécie </a:t>
            </a:r>
            <a:r>
              <a:rPr lang="pt-BR" sz="3000" i="1" dirty="0" err="1">
                <a:solidFill>
                  <a:srgbClr val="FF0000"/>
                </a:solidFill>
              </a:rPr>
              <a:t>Trichoplusia</a:t>
            </a:r>
            <a:r>
              <a:rPr lang="pt-BR" sz="3000" i="1" dirty="0">
                <a:solidFill>
                  <a:srgbClr val="FF0000"/>
                </a:solidFill>
              </a:rPr>
              <a:t> </a:t>
            </a:r>
            <a:r>
              <a:rPr lang="pt-BR" sz="3000" i="1" dirty="0" err="1">
                <a:solidFill>
                  <a:srgbClr val="FF0000"/>
                </a:solidFill>
              </a:rPr>
              <a:t>ni</a:t>
            </a:r>
            <a:endParaRPr lang="pt-BR" sz="3000" i="1" dirty="0">
              <a:solidFill>
                <a:srgbClr val="FF0000"/>
              </a:solidFill>
            </a:endParaRPr>
          </a:p>
          <a:p>
            <a:pPr algn="just"/>
            <a:r>
              <a:rPr lang="pt-BR" sz="3000" dirty="0"/>
              <a:t>Para a maioria das células a temperatura está na faixa de 25 a 30 </a:t>
            </a:r>
            <a:r>
              <a:rPr lang="pt-BR" sz="3000" baseline="30000" dirty="0" err="1"/>
              <a:t>o</a:t>
            </a:r>
            <a:r>
              <a:rPr lang="pt-BR" sz="3000" dirty="0" err="1"/>
              <a:t>C.</a:t>
            </a:r>
            <a:r>
              <a:rPr lang="pt-BR" sz="3000" dirty="0"/>
              <a:t> Para </a:t>
            </a:r>
            <a:r>
              <a:rPr lang="pt-BR" sz="3000" dirty="0">
                <a:solidFill>
                  <a:srgbClr val="C00000"/>
                </a:solidFill>
              </a:rPr>
              <a:t>Sf9</a:t>
            </a:r>
            <a:r>
              <a:rPr lang="pt-BR" sz="3000" dirty="0"/>
              <a:t> a faixa ótima é de 27-28 </a:t>
            </a:r>
            <a:r>
              <a:rPr lang="pt-BR" sz="3000" baseline="30000" dirty="0" err="1"/>
              <a:t>o</a:t>
            </a:r>
            <a:r>
              <a:rPr lang="pt-BR" sz="3000" dirty="0" err="1"/>
              <a:t>C</a:t>
            </a:r>
            <a:endParaRPr lang="pt-BR" sz="30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131762"/>
            <a:ext cx="9144000" cy="725470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Produção de </a:t>
            </a:r>
            <a:r>
              <a:rPr lang="pt-BR" sz="3200" dirty="0" err="1">
                <a:solidFill>
                  <a:srgbClr val="0070C0"/>
                </a:solidFill>
              </a:rPr>
              <a:t>Baculovirus</a:t>
            </a:r>
            <a:r>
              <a:rPr lang="pt-BR" sz="3200" dirty="0">
                <a:solidFill>
                  <a:srgbClr val="0070C0"/>
                </a:solidFill>
              </a:rPr>
              <a:t> em células animais</a:t>
            </a:r>
          </a:p>
        </p:txBody>
      </p:sp>
    </p:spTree>
    <p:extLst>
      <p:ext uri="{BB962C8B-B14F-4D97-AF65-F5344CB8AC3E}">
        <p14:creationId xmlns:p14="http://schemas.microsoft.com/office/powerpoint/2010/main" val="130034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f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308" y="408651"/>
            <a:ext cx="6396212" cy="4806299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857224" y="5429264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Linhagem contínua Sf21, originada do tecido ovariano da lagarta </a:t>
            </a:r>
            <a:r>
              <a:rPr lang="pt-BR" sz="2800" i="1" dirty="0" err="1"/>
              <a:t>Spodoptera</a:t>
            </a:r>
            <a:r>
              <a:rPr lang="pt-BR" sz="2800" dirty="0"/>
              <a:t> </a:t>
            </a:r>
            <a:r>
              <a:rPr lang="pt-BR" sz="2800" i="1" dirty="0" err="1"/>
              <a:t>frugiperda</a:t>
            </a:r>
            <a:r>
              <a:rPr lang="pt-B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655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labs.icb.ufmg.br/lbcd/prodabi3/integrantes/fernanda/S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613" y="571480"/>
            <a:ext cx="7963022" cy="435771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71472" y="5189537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Linhagem contínua Sf9, originada da linhagem Sf21, contendo corpos de oclusão (OB).</a:t>
            </a:r>
          </a:p>
        </p:txBody>
      </p:sp>
    </p:spTree>
    <p:extLst>
      <p:ext uri="{BB962C8B-B14F-4D97-AF65-F5344CB8AC3E}">
        <p14:creationId xmlns:p14="http://schemas.microsoft.com/office/powerpoint/2010/main" val="92003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abs.icb.ufmg.br/lbcd/prodabi3/integrantes/fernanda/c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79645"/>
            <a:ext cx="6072230" cy="5191757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571472" y="5834738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C00000"/>
                </a:solidFill>
              </a:rPr>
              <a:t>Célula da linhagem contínua Sf9 contendo poliedros.</a:t>
            </a:r>
          </a:p>
        </p:txBody>
      </p:sp>
    </p:spTree>
    <p:extLst>
      <p:ext uri="{BB962C8B-B14F-4D97-AF65-F5344CB8AC3E}">
        <p14:creationId xmlns:p14="http://schemas.microsoft.com/office/powerpoint/2010/main" val="231366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8" y="1196752"/>
            <a:ext cx="9001156" cy="5040560"/>
          </a:xfrm>
        </p:spPr>
        <p:txBody>
          <a:bodyPr>
            <a:normAutofit/>
          </a:bodyPr>
          <a:lstStyle/>
          <a:p>
            <a:pPr algn="just"/>
            <a:r>
              <a:rPr lang="pt-BR" sz="3000" dirty="0"/>
              <a:t>Aspecto fundamental: </a:t>
            </a:r>
            <a:r>
              <a:rPr lang="pt-BR" sz="3000" b="1" dirty="0">
                <a:solidFill>
                  <a:srgbClr val="C00000"/>
                </a:solidFill>
              </a:rPr>
              <a:t>máxima produção de células</a:t>
            </a:r>
          </a:p>
          <a:p>
            <a:pPr algn="just"/>
            <a:r>
              <a:rPr lang="pt-BR" sz="3000" dirty="0" err="1"/>
              <a:t>Bioatividade</a:t>
            </a:r>
            <a:r>
              <a:rPr lang="pt-BR" sz="3000" dirty="0"/>
              <a:t> dos poliedros produzidos</a:t>
            </a:r>
          </a:p>
          <a:p>
            <a:pPr lvl="1" algn="just"/>
            <a:r>
              <a:rPr lang="pt-BR" sz="3000" dirty="0"/>
              <a:t>Pode ser comprometida por desequilíbrios ou limitação de nutrientes</a:t>
            </a:r>
          </a:p>
          <a:p>
            <a:pPr algn="just"/>
            <a:r>
              <a:rPr lang="pt-BR" sz="3000" dirty="0"/>
              <a:t> Fatores importantes do meio de cultivo: pH, </a:t>
            </a:r>
            <a:r>
              <a:rPr lang="pt-BR" sz="3000" dirty="0" err="1"/>
              <a:t>osmolalidade</a:t>
            </a:r>
            <a:r>
              <a:rPr lang="pt-BR" sz="3000" dirty="0"/>
              <a:t> e quantidade de sais inorgânicos</a:t>
            </a:r>
          </a:p>
          <a:p>
            <a:pPr algn="just"/>
            <a:r>
              <a:rPr lang="pt-BR" sz="3000" dirty="0"/>
              <a:t>Além de componentes como aminoácidos, vitaminas e fonte de carbono, o meio deve conter soro (SFB)</a:t>
            </a:r>
          </a:p>
          <a:p>
            <a:pPr algn="just">
              <a:buNone/>
            </a:pPr>
            <a:r>
              <a:rPr lang="pt-BR" sz="3000" dirty="0"/>
              <a:t>	(Já há meios sem soro desenvolvidos para o CCA)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0FBF001-C480-4CB1-AF57-AEBBD720E9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0070C0"/>
                </a:solidFill>
              </a:rPr>
              <a:t>Produção de </a:t>
            </a:r>
            <a:r>
              <a:rPr lang="pt-BR" sz="3200" dirty="0" err="1">
                <a:solidFill>
                  <a:srgbClr val="0070C0"/>
                </a:solidFill>
              </a:rPr>
              <a:t>Baculovirus</a:t>
            </a:r>
            <a:r>
              <a:rPr lang="pt-BR" sz="3200" dirty="0">
                <a:solidFill>
                  <a:srgbClr val="0070C0"/>
                </a:solidFill>
              </a:rPr>
              <a:t> em células animais</a:t>
            </a:r>
          </a:p>
        </p:txBody>
      </p:sp>
    </p:spTree>
    <p:extLst>
      <p:ext uri="{BB962C8B-B14F-4D97-AF65-F5344CB8AC3E}">
        <p14:creationId xmlns:p14="http://schemas.microsoft.com/office/powerpoint/2010/main" val="20452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42852"/>
            <a:ext cx="8929718" cy="628654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000" dirty="0"/>
              <a:t>Tipos de linhagem (quanto à replicação viral):</a:t>
            </a:r>
          </a:p>
          <a:p>
            <a:pPr algn="just">
              <a:buNone/>
            </a:pPr>
            <a:r>
              <a:rPr lang="pt-BR" sz="3000" dirty="0"/>
              <a:t>	- </a:t>
            </a:r>
            <a:r>
              <a:rPr lang="pt-BR" sz="3000" dirty="0">
                <a:solidFill>
                  <a:srgbClr val="C00000"/>
                </a:solidFill>
              </a:rPr>
              <a:t>Permissivas</a:t>
            </a:r>
            <a:r>
              <a:rPr lang="pt-BR" sz="3000" dirty="0"/>
              <a:t>: há replicação e todas as etapas do ciclo viral são executadas, culminado na produção de poliedros e na lise da maioria das células infectadas</a:t>
            </a:r>
          </a:p>
          <a:p>
            <a:pPr algn="just">
              <a:buNone/>
            </a:pPr>
            <a:r>
              <a:rPr lang="pt-BR" sz="3000" dirty="0"/>
              <a:t>	- </a:t>
            </a:r>
            <a:r>
              <a:rPr lang="pt-BR" sz="3000" dirty="0" err="1">
                <a:solidFill>
                  <a:srgbClr val="C00000"/>
                </a:solidFill>
              </a:rPr>
              <a:t>Semipermissivas</a:t>
            </a:r>
            <a:r>
              <a:rPr lang="pt-BR" sz="3000" dirty="0"/>
              <a:t>: permitem a replicação parcial do vírus nas células</a:t>
            </a:r>
          </a:p>
          <a:p>
            <a:pPr algn="just">
              <a:buNone/>
            </a:pPr>
            <a:r>
              <a:rPr lang="pt-BR" sz="3000" dirty="0"/>
              <a:t>	- </a:t>
            </a:r>
            <a:r>
              <a:rPr lang="pt-BR" sz="3000" dirty="0">
                <a:solidFill>
                  <a:srgbClr val="C00000"/>
                </a:solidFill>
              </a:rPr>
              <a:t>Abortivas</a:t>
            </a:r>
            <a:r>
              <a:rPr lang="pt-BR" sz="3000" dirty="0"/>
              <a:t>: não há produção de partículas </a:t>
            </a:r>
            <a:r>
              <a:rPr lang="pt-BR" sz="3000" dirty="0" err="1"/>
              <a:t>infectivas</a:t>
            </a:r>
            <a:endParaRPr lang="pt-BR" sz="3000" dirty="0"/>
          </a:p>
          <a:p>
            <a:pPr algn="just">
              <a:buNone/>
            </a:pPr>
            <a:endParaRPr lang="pt-BR" sz="3000" dirty="0"/>
          </a:p>
          <a:p>
            <a:pPr algn="just">
              <a:buNone/>
            </a:pPr>
            <a:r>
              <a:rPr lang="pt-BR" sz="3000" dirty="0"/>
              <a:t>	Portanto, a </a:t>
            </a:r>
            <a:r>
              <a:rPr lang="pt-BR" sz="3000" dirty="0">
                <a:solidFill>
                  <a:srgbClr val="C00000"/>
                </a:solidFill>
              </a:rPr>
              <a:t>linhagem</a:t>
            </a:r>
            <a:r>
              <a:rPr lang="pt-BR" sz="3000" dirty="0"/>
              <a:t> utilizada pode afetar a produção de </a:t>
            </a:r>
            <a:r>
              <a:rPr lang="pt-BR" sz="3000" dirty="0" err="1"/>
              <a:t>baculovírus</a:t>
            </a:r>
            <a:r>
              <a:rPr lang="pt-BR" sz="3000" dirty="0"/>
              <a:t> </a:t>
            </a:r>
            <a:r>
              <a:rPr lang="pt-BR" sz="3000" i="1" dirty="0"/>
              <a:t>in</a:t>
            </a:r>
            <a:r>
              <a:rPr lang="pt-BR" sz="3000" dirty="0"/>
              <a:t> </a:t>
            </a:r>
            <a:r>
              <a:rPr lang="pt-BR" sz="3000" i="1" dirty="0" err="1"/>
              <a:t>vitro</a:t>
            </a:r>
            <a:endParaRPr lang="pt-BR" sz="3000" i="1" dirty="0"/>
          </a:p>
          <a:p>
            <a:pPr algn="just">
              <a:buNone/>
            </a:pPr>
            <a:endParaRPr lang="pt-BR" sz="3000" i="1" dirty="0"/>
          </a:p>
          <a:p>
            <a:pPr algn="just"/>
            <a:r>
              <a:rPr lang="pt-BR" sz="3000" i="1" dirty="0"/>
              <a:t>“</a:t>
            </a:r>
            <a:r>
              <a:rPr lang="pt-BR" sz="3000" dirty="0" err="1"/>
              <a:t>Inóculo</a:t>
            </a:r>
            <a:r>
              <a:rPr lang="pt-BR" sz="3000" i="1" dirty="0"/>
              <a:t>”</a:t>
            </a:r>
            <a:r>
              <a:rPr lang="pt-BR" sz="3000" dirty="0"/>
              <a:t>: corresponde a partículas virais (BV) provenientes da </a:t>
            </a:r>
            <a:r>
              <a:rPr lang="pt-BR" sz="3000" dirty="0" err="1"/>
              <a:t>hemolinfa</a:t>
            </a:r>
            <a:r>
              <a:rPr lang="pt-BR" sz="3000" dirty="0"/>
              <a:t> de larvas infectadas</a:t>
            </a:r>
          </a:p>
        </p:txBody>
      </p:sp>
    </p:spTree>
    <p:extLst>
      <p:ext uri="{BB962C8B-B14F-4D97-AF65-F5344CB8AC3E}">
        <p14:creationId xmlns:p14="http://schemas.microsoft.com/office/powerpoint/2010/main" val="152419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4543</TotalTime>
  <Words>946</Words>
  <Application>Microsoft Office PowerPoint</Application>
  <PresentationFormat>Apresentação na tela (4:3)</PresentationFormat>
  <Paragraphs>76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Tema do Office</vt:lpstr>
      <vt:lpstr>Algumas peculiaridades</vt:lpstr>
      <vt:lpstr>Apresentação do PowerPoint</vt:lpstr>
      <vt:lpstr>Produção de Baculovirus em células animais</vt:lpstr>
      <vt:lpstr>Produção de Baculovirus em células animais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Fatores importantes para a produção de baculovírus em biorreator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Comparison of Wave bioreactor and sparged STR strategy for biopesticide SfMNPV production in Sf9 cells Karina Klafke, Marlinda Lobo de Souza, James Slavicek, Aldo Tonso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Arnaldo</dc:creator>
  <cp:lastModifiedBy>Arnaldo Márcio Ramalho Prata</cp:lastModifiedBy>
  <cp:revision>106</cp:revision>
  <dcterms:created xsi:type="dcterms:W3CDTF">2016-05-30T02:33:03Z</dcterms:created>
  <dcterms:modified xsi:type="dcterms:W3CDTF">2020-12-01T03:59:43Z</dcterms:modified>
</cp:coreProperties>
</file>