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66" r:id="rId3"/>
    <p:sldId id="270" r:id="rId4"/>
    <p:sldId id="269" r:id="rId5"/>
    <p:sldId id="288" r:id="rId6"/>
    <p:sldId id="271" r:id="rId7"/>
    <p:sldId id="273" r:id="rId8"/>
    <p:sldId id="272" r:id="rId9"/>
    <p:sldId id="267" r:id="rId10"/>
    <p:sldId id="268" r:id="rId11"/>
    <p:sldId id="274" r:id="rId12"/>
    <p:sldId id="275" r:id="rId13"/>
    <p:sldId id="276" r:id="rId14"/>
    <p:sldId id="277" r:id="rId15"/>
    <p:sldId id="263" r:id="rId16"/>
    <p:sldId id="25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85A3A-5944-488A-8558-FFF1300CB6FB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205B7-7655-4E16-A1AC-A6DA6722FE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10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05B7-7655-4E16-A1AC-A6DA6722FED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98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5164" y="2303851"/>
            <a:ext cx="6675836" cy="2839661"/>
          </a:xfrm>
        </p:spPr>
        <p:txBody>
          <a:bodyPr>
            <a:normAutofit/>
          </a:bodyPr>
          <a:lstStyle/>
          <a:p>
            <a:pPr algn="just"/>
            <a:r>
              <a:rPr lang="pt-BR" sz="2250" dirty="0"/>
              <a:t>Proteínas Recombinantes Terapêuticas</a:t>
            </a:r>
          </a:p>
          <a:p>
            <a:pPr algn="just"/>
            <a:r>
              <a:rPr lang="pt-BR" sz="2250" dirty="0"/>
              <a:t>Anticorpos Monoclonais</a:t>
            </a:r>
          </a:p>
          <a:p>
            <a:pPr algn="just"/>
            <a:r>
              <a:rPr lang="pt-BR" sz="2250" dirty="0" err="1"/>
              <a:t>Bioinseticidas</a:t>
            </a:r>
            <a:endParaRPr lang="pt-BR" sz="2250" dirty="0"/>
          </a:p>
          <a:p>
            <a:pPr algn="just"/>
            <a:r>
              <a:rPr lang="pt-BR" sz="2250" dirty="0"/>
              <a:t>Terapias Celulares e Células-tronco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71604" y="1176163"/>
            <a:ext cx="6107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C00000"/>
                </a:solidFill>
              </a:rPr>
              <a:t>Aplicações do cultivo de  células animais</a:t>
            </a:r>
          </a:p>
        </p:txBody>
      </p:sp>
      <p:sp>
        <p:nvSpPr>
          <p:cNvPr id="2" name="Elipse 1"/>
          <p:cNvSpPr/>
          <p:nvPr/>
        </p:nvSpPr>
        <p:spPr>
          <a:xfrm>
            <a:off x="1571604" y="3091808"/>
            <a:ext cx="19922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/>
          <p:cNvSpPr/>
          <p:nvPr/>
        </p:nvSpPr>
        <p:spPr>
          <a:xfrm>
            <a:off x="6430297" y="2416591"/>
            <a:ext cx="229935" cy="220321"/>
          </a:xfrm>
          <a:custGeom>
            <a:avLst/>
            <a:gdLst>
              <a:gd name="connsiteX0" fmla="*/ 0 w 516193"/>
              <a:gd name="connsiteY0" fmla="*/ 31641 h 252867"/>
              <a:gd name="connsiteX1" fmla="*/ 29497 w 516193"/>
              <a:gd name="connsiteY1" fmla="*/ 149628 h 252867"/>
              <a:gd name="connsiteX2" fmla="*/ 58993 w 516193"/>
              <a:gd name="connsiteY2" fmla="*/ 193874 h 252867"/>
              <a:gd name="connsiteX3" fmla="*/ 73742 w 516193"/>
              <a:gd name="connsiteY3" fmla="*/ 238119 h 252867"/>
              <a:gd name="connsiteX4" fmla="*/ 117987 w 516193"/>
              <a:gd name="connsiteY4" fmla="*/ 252867 h 252867"/>
              <a:gd name="connsiteX5" fmla="*/ 147484 w 516193"/>
              <a:gd name="connsiteY5" fmla="*/ 208622 h 252867"/>
              <a:gd name="connsiteX6" fmla="*/ 191729 w 516193"/>
              <a:gd name="connsiteY6" fmla="*/ 179125 h 252867"/>
              <a:gd name="connsiteX7" fmla="*/ 265471 w 516193"/>
              <a:gd name="connsiteY7" fmla="*/ 75886 h 252867"/>
              <a:gd name="connsiteX8" fmla="*/ 294968 w 516193"/>
              <a:gd name="connsiteY8" fmla="*/ 31641 h 252867"/>
              <a:gd name="connsiteX9" fmla="*/ 516193 w 516193"/>
              <a:gd name="connsiteY9" fmla="*/ 2144 h 25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193" h="252867">
                <a:moveTo>
                  <a:pt x="0" y="31641"/>
                </a:moveTo>
                <a:cubicBezTo>
                  <a:pt x="5611" y="59697"/>
                  <a:pt x="14378" y="119390"/>
                  <a:pt x="29497" y="149628"/>
                </a:cubicBezTo>
                <a:cubicBezTo>
                  <a:pt x="37424" y="165482"/>
                  <a:pt x="51066" y="178020"/>
                  <a:pt x="58993" y="193874"/>
                </a:cubicBezTo>
                <a:cubicBezTo>
                  <a:pt x="65945" y="207779"/>
                  <a:pt x="62749" y="227126"/>
                  <a:pt x="73742" y="238119"/>
                </a:cubicBezTo>
                <a:cubicBezTo>
                  <a:pt x="84735" y="249112"/>
                  <a:pt x="103239" y="247951"/>
                  <a:pt x="117987" y="252867"/>
                </a:cubicBezTo>
                <a:cubicBezTo>
                  <a:pt x="127819" y="238119"/>
                  <a:pt x="134950" y="221156"/>
                  <a:pt x="147484" y="208622"/>
                </a:cubicBezTo>
                <a:cubicBezTo>
                  <a:pt x="160018" y="196088"/>
                  <a:pt x="182335" y="194156"/>
                  <a:pt x="191729" y="179125"/>
                </a:cubicBezTo>
                <a:cubicBezTo>
                  <a:pt x="264177" y="63208"/>
                  <a:pt x="172712" y="106807"/>
                  <a:pt x="265471" y="75886"/>
                </a:cubicBezTo>
                <a:cubicBezTo>
                  <a:pt x="275303" y="61138"/>
                  <a:pt x="279937" y="41035"/>
                  <a:pt x="294968" y="31641"/>
                </a:cubicBezTo>
                <a:cubicBezTo>
                  <a:pt x="364550" y="-11848"/>
                  <a:pt x="439003" y="2144"/>
                  <a:pt x="516193" y="21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524E1009-C1DD-490F-9BB1-5D05B0645FC8}"/>
              </a:ext>
            </a:extLst>
          </p:cNvPr>
          <p:cNvSpPr/>
          <p:nvPr/>
        </p:nvSpPr>
        <p:spPr>
          <a:xfrm>
            <a:off x="4774113" y="2848639"/>
            <a:ext cx="229935" cy="220321"/>
          </a:xfrm>
          <a:custGeom>
            <a:avLst/>
            <a:gdLst>
              <a:gd name="connsiteX0" fmla="*/ 0 w 516193"/>
              <a:gd name="connsiteY0" fmla="*/ 31641 h 252867"/>
              <a:gd name="connsiteX1" fmla="*/ 29497 w 516193"/>
              <a:gd name="connsiteY1" fmla="*/ 149628 h 252867"/>
              <a:gd name="connsiteX2" fmla="*/ 58993 w 516193"/>
              <a:gd name="connsiteY2" fmla="*/ 193874 h 252867"/>
              <a:gd name="connsiteX3" fmla="*/ 73742 w 516193"/>
              <a:gd name="connsiteY3" fmla="*/ 238119 h 252867"/>
              <a:gd name="connsiteX4" fmla="*/ 117987 w 516193"/>
              <a:gd name="connsiteY4" fmla="*/ 252867 h 252867"/>
              <a:gd name="connsiteX5" fmla="*/ 147484 w 516193"/>
              <a:gd name="connsiteY5" fmla="*/ 208622 h 252867"/>
              <a:gd name="connsiteX6" fmla="*/ 191729 w 516193"/>
              <a:gd name="connsiteY6" fmla="*/ 179125 h 252867"/>
              <a:gd name="connsiteX7" fmla="*/ 265471 w 516193"/>
              <a:gd name="connsiteY7" fmla="*/ 75886 h 252867"/>
              <a:gd name="connsiteX8" fmla="*/ 294968 w 516193"/>
              <a:gd name="connsiteY8" fmla="*/ 31641 h 252867"/>
              <a:gd name="connsiteX9" fmla="*/ 516193 w 516193"/>
              <a:gd name="connsiteY9" fmla="*/ 2144 h 25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193" h="252867">
                <a:moveTo>
                  <a:pt x="0" y="31641"/>
                </a:moveTo>
                <a:cubicBezTo>
                  <a:pt x="5611" y="59697"/>
                  <a:pt x="14378" y="119390"/>
                  <a:pt x="29497" y="149628"/>
                </a:cubicBezTo>
                <a:cubicBezTo>
                  <a:pt x="37424" y="165482"/>
                  <a:pt x="51066" y="178020"/>
                  <a:pt x="58993" y="193874"/>
                </a:cubicBezTo>
                <a:cubicBezTo>
                  <a:pt x="65945" y="207779"/>
                  <a:pt x="62749" y="227126"/>
                  <a:pt x="73742" y="238119"/>
                </a:cubicBezTo>
                <a:cubicBezTo>
                  <a:pt x="84735" y="249112"/>
                  <a:pt x="103239" y="247951"/>
                  <a:pt x="117987" y="252867"/>
                </a:cubicBezTo>
                <a:cubicBezTo>
                  <a:pt x="127819" y="238119"/>
                  <a:pt x="134950" y="221156"/>
                  <a:pt x="147484" y="208622"/>
                </a:cubicBezTo>
                <a:cubicBezTo>
                  <a:pt x="160018" y="196088"/>
                  <a:pt x="182335" y="194156"/>
                  <a:pt x="191729" y="179125"/>
                </a:cubicBezTo>
                <a:cubicBezTo>
                  <a:pt x="264177" y="63208"/>
                  <a:pt x="172712" y="106807"/>
                  <a:pt x="265471" y="75886"/>
                </a:cubicBezTo>
                <a:cubicBezTo>
                  <a:pt x="275303" y="61138"/>
                  <a:pt x="279937" y="41035"/>
                  <a:pt x="294968" y="31641"/>
                </a:cubicBezTo>
                <a:cubicBezTo>
                  <a:pt x="364550" y="-11848"/>
                  <a:pt x="439003" y="2144"/>
                  <a:pt x="516193" y="21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9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8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gritotal.com/files/image/7/7557/530f584a8f38c_644_482!.jpg?s=320dc7003469a58ebe8f5cbd2a1cfb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134100" cy="459105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48" y="557214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Lagartas de </a:t>
            </a:r>
            <a:r>
              <a:rPr lang="pt-BR" sz="2800" i="1" dirty="0" err="1">
                <a:solidFill>
                  <a:srgbClr val="0070C0"/>
                </a:solidFill>
              </a:rPr>
              <a:t>Anticarsia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i="1" dirty="0" err="1">
                <a:solidFill>
                  <a:srgbClr val="0070C0"/>
                </a:solidFill>
              </a:rPr>
              <a:t>gemmatalis</a:t>
            </a:r>
            <a:r>
              <a:rPr lang="pt-BR" sz="2800" dirty="0">
                <a:solidFill>
                  <a:srgbClr val="0070C0"/>
                </a:solidFill>
              </a:rPr>
              <a:t> se alimentando.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384202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A produção de </a:t>
            </a:r>
            <a:r>
              <a:rPr lang="pt-BR" sz="3000" dirty="0" err="1"/>
              <a:t>baculovírus</a:t>
            </a:r>
            <a:r>
              <a:rPr lang="pt-BR" sz="3000" dirty="0"/>
              <a:t> atualmente</a:t>
            </a:r>
            <a:r>
              <a:rPr lang="pt-BR" sz="3000" dirty="0">
                <a:solidFill>
                  <a:srgbClr val="FF0000"/>
                </a:solidFill>
              </a:rPr>
              <a:t>*</a:t>
            </a:r>
            <a:r>
              <a:rPr lang="pt-BR" sz="3000" dirty="0"/>
              <a:t> é feita por </a:t>
            </a:r>
            <a:r>
              <a:rPr lang="pt-BR" sz="3000" i="1" dirty="0">
                <a:solidFill>
                  <a:srgbClr val="0070C0"/>
                </a:solidFill>
              </a:rPr>
              <a:t>coleta de lagartas infectadas</a:t>
            </a:r>
            <a:r>
              <a:rPr lang="pt-BR" sz="3000" dirty="0"/>
              <a:t> ou </a:t>
            </a:r>
            <a:r>
              <a:rPr lang="pt-BR" sz="3000" i="1" dirty="0">
                <a:solidFill>
                  <a:srgbClr val="0070C0"/>
                </a:solidFill>
              </a:rPr>
              <a:t>criação de lagartas</a:t>
            </a:r>
            <a:r>
              <a:rPr lang="pt-BR" sz="3000" dirty="0"/>
              <a:t> em laboratório (Embrapa: 30 mil lagartas por dia; COODETEC: 600 mil lagartas por dia). </a:t>
            </a:r>
            <a:r>
              <a:rPr lang="pt-BR" sz="3000" dirty="0">
                <a:solidFill>
                  <a:srgbClr val="FF0000"/>
                </a:solidFill>
              </a:rPr>
              <a:t>*</a:t>
            </a:r>
            <a:r>
              <a:rPr lang="pt-BR" sz="3000" dirty="0"/>
              <a:t>Ref. 2008</a:t>
            </a:r>
          </a:p>
          <a:p>
            <a:pPr algn="just">
              <a:spcBef>
                <a:spcPts val="1800"/>
              </a:spcBef>
              <a:buNone/>
            </a:pPr>
            <a:r>
              <a:rPr lang="pt-BR" sz="3000" dirty="0"/>
              <a:t>	Principal desvantagem: </a:t>
            </a:r>
            <a:r>
              <a:rPr lang="pt-BR" sz="3000" dirty="0">
                <a:solidFill>
                  <a:srgbClr val="FF0000"/>
                </a:solidFill>
              </a:rPr>
              <a:t>enorme trabalho manual</a:t>
            </a:r>
          </a:p>
          <a:p>
            <a:pPr algn="just">
              <a:buNone/>
            </a:pPr>
            <a:endParaRPr lang="pt-BR" sz="3000" dirty="0"/>
          </a:p>
          <a:p>
            <a:pPr algn="just">
              <a:buNone/>
            </a:pPr>
            <a:r>
              <a:rPr lang="pt-BR" sz="3000" dirty="0"/>
              <a:t>	Desta forma, “entra em cena” a busca pela produção maciça do vírus em cultura de células, em </a:t>
            </a:r>
            <a:r>
              <a:rPr lang="pt-BR" sz="3000" b="1" dirty="0" err="1">
                <a:solidFill>
                  <a:srgbClr val="0070C0"/>
                </a:solidFill>
              </a:rPr>
              <a:t>biorreatores</a:t>
            </a:r>
            <a:endParaRPr lang="pt-BR" sz="3000" b="1" dirty="0">
              <a:solidFill>
                <a:srgbClr val="0070C0"/>
              </a:solidFill>
            </a:endParaRPr>
          </a:p>
          <a:p>
            <a:pPr algn="just">
              <a:buNone/>
            </a:pPr>
            <a:endParaRPr lang="pt-BR" sz="3000" dirty="0"/>
          </a:p>
          <a:p>
            <a:pPr algn="just">
              <a:buNone/>
            </a:pPr>
            <a:r>
              <a:rPr lang="pt-BR" sz="3000" dirty="0"/>
              <a:t>	</a:t>
            </a:r>
          </a:p>
          <a:p>
            <a:pPr algn="just">
              <a:buNone/>
            </a:pPr>
            <a:r>
              <a:rPr lang="pt-BR" sz="3000" dirty="0"/>
              <a:t>	</a:t>
            </a:r>
            <a:r>
              <a:rPr lang="pt-BR" sz="3000" b="1" dirty="0">
                <a:solidFill>
                  <a:srgbClr val="C00000"/>
                </a:solidFill>
              </a:rPr>
              <a:t>menor espaço laboratorial e menor mão-de-obra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3707904" y="5162892"/>
            <a:ext cx="57150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000660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Família </a:t>
            </a:r>
            <a:r>
              <a:rPr lang="pt-BR" sz="3000" i="1" dirty="0" err="1"/>
              <a:t>Baculoviridae</a:t>
            </a:r>
            <a:endParaRPr lang="pt-BR" sz="3000" i="1" dirty="0"/>
          </a:p>
          <a:p>
            <a:pPr algn="just"/>
            <a:r>
              <a:rPr lang="pt-BR" sz="3000" dirty="0"/>
              <a:t>Família constituída pelos gêneros </a:t>
            </a:r>
            <a:r>
              <a:rPr lang="pt-BR" sz="3000" dirty="0" err="1"/>
              <a:t>nucleopoliedro</a:t>
            </a:r>
            <a:r>
              <a:rPr lang="pt-BR" sz="3000" dirty="0"/>
              <a:t>-vírus (NPV) e pelos </a:t>
            </a:r>
            <a:r>
              <a:rPr lang="pt-BR" sz="3000" dirty="0" err="1"/>
              <a:t>granulovírus</a:t>
            </a:r>
            <a:r>
              <a:rPr lang="pt-BR" sz="3000" dirty="0"/>
              <a:t> (GV)</a:t>
            </a:r>
          </a:p>
          <a:p>
            <a:pPr algn="just"/>
            <a:r>
              <a:rPr lang="pt-BR" sz="3000" dirty="0"/>
              <a:t>Produzem </a:t>
            </a:r>
            <a:r>
              <a:rPr lang="pt-BR" sz="3000" dirty="0">
                <a:solidFill>
                  <a:srgbClr val="C00000"/>
                </a:solidFill>
              </a:rPr>
              <a:t>vírus extracelulares</a:t>
            </a:r>
            <a:r>
              <a:rPr lang="pt-BR" sz="3000" dirty="0"/>
              <a:t> ou </a:t>
            </a:r>
            <a:r>
              <a:rPr lang="pt-BR" sz="3000" i="1" dirty="0" err="1"/>
              <a:t>budded</a:t>
            </a:r>
            <a:r>
              <a:rPr lang="pt-BR" sz="3000" dirty="0"/>
              <a:t> </a:t>
            </a:r>
            <a:r>
              <a:rPr lang="pt-BR" sz="3000" i="1" dirty="0" err="1"/>
              <a:t>virus</a:t>
            </a:r>
            <a:r>
              <a:rPr lang="pt-BR" sz="3000" dirty="0"/>
              <a:t> (BV) e </a:t>
            </a:r>
            <a:r>
              <a:rPr lang="pt-BR" sz="3000" dirty="0">
                <a:solidFill>
                  <a:srgbClr val="C00000"/>
                </a:solidFill>
              </a:rPr>
              <a:t>corpos de oclusão</a:t>
            </a:r>
            <a:r>
              <a:rPr lang="pt-BR" sz="3000" dirty="0"/>
              <a:t>, conhecidos como </a:t>
            </a:r>
            <a:r>
              <a:rPr lang="pt-BR" sz="3000" i="1" dirty="0" err="1"/>
              <a:t>occlusion</a:t>
            </a:r>
            <a:r>
              <a:rPr lang="pt-BR" sz="3000" dirty="0"/>
              <a:t> </a:t>
            </a:r>
            <a:r>
              <a:rPr lang="pt-BR" sz="3000" i="1" dirty="0" err="1"/>
              <a:t>bodies</a:t>
            </a:r>
            <a:r>
              <a:rPr lang="pt-BR" sz="3000" dirty="0"/>
              <a:t> (OB), </a:t>
            </a:r>
            <a:r>
              <a:rPr lang="pt-BR" sz="3000" i="1" dirty="0" err="1"/>
              <a:t>polyhedral</a:t>
            </a:r>
            <a:r>
              <a:rPr lang="pt-BR" sz="3000" dirty="0"/>
              <a:t> </a:t>
            </a:r>
            <a:r>
              <a:rPr lang="pt-BR" sz="3000" i="1" dirty="0" err="1"/>
              <a:t>inclusion</a:t>
            </a:r>
            <a:r>
              <a:rPr lang="pt-BR" sz="3000" dirty="0"/>
              <a:t> </a:t>
            </a:r>
            <a:r>
              <a:rPr lang="pt-BR" sz="3000" i="1" dirty="0" err="1"/>
              <a:t>bodies</a:t>
            </a:r>
            <a:r>
              <a:rPr lang="pt-BR" sz="3000" dirty="0"/>
              <a:t> (PIB) ou simplesmente </a:t>
            </a:r>
            <a:r>
              <a:rPr lang="pt-BR" sz="3000" b="1" dirty="0">
                <a:solidFill>
                  <a:srgbClr val="C00000"/>
                </a:solidFill>
              </a:rPr>
              <a:t>poliedros</a:t>
            </a:r>
            <a:r>
              <a:rPr lang="pt-BR" sz="3000" dirty="0"/>
              <a:t>.</a:t>
            </a:r>
          </a:p>
          <a:p>
            <a:pPr algn="just"/>
            <a:r>
              <a:rPr lang="pt-BR" sz="3000" dirty="0"/>
              <a:t>Os corpos de oclusão dos NPV podem ser do tipo múltiplos (MNPV) ou simples (SNPV)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2547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Características e modo de ação do </a:t>
            </a:r>
            <a:r>
              <a:rPr lang="pt-BR" sz="3200" dirty="0" err="1">
                <a:solidFill>
                  <a:srgbClr val="0070C0"/>
                </a:solidFill>
              </a:rPr>
              <a:t>Baculovirus</a:t>
            </a:r>
            <a:endParaRPr lang="pt-B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8782042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2016\Disciplinas\TCCA\Figure-1-Baculovirus-occlusion-bodies-virions-and-nucleocapsids-Upper-left-Th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7603"/>
            <a:ext cx="7072362" cy="62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357158" y="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Modo de ação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968" y="571480"/>
            <a:ext cx="7235589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pt-BR" sz="3200" dirty="0" err="1">
                <a:solidFill>
                  <a:srgbClr val="FF0000"/>
                </a:solidFill>
              </a:rPr>
              <a:t>Baculovírus</a:t>
            </a:r>
            <a:r>
              <a:rPr lang="pt-BR" sz="3200" dirty="0">
                <a:solidFill>
                  <a:srgbClr val="FF0000"/>
                </a:solidFill>
              </a:rPr>
              <a:t> para controle de pragas na agricultura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829196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Agentes de controle de pragas mais </a:t>
            </a:r>
            <a:r>
              <a:rPr lang="pt-BR" sz="3000" dirty="0" err="1"/>
              <a:t>frequentes</a:t>
            </a:r>
            <a:r>
              <a:rPr lang="pt-BR" sz="3000" dirty="0"/>
              <a:t>:</a:t>
            </a:r>
          </a:p>
          <a:p>
            <a:pPr lvl="1" algn="just">
              <a:buFontTx/>
              <a:buChar char="-"/>
            </a:pPr>
            <a:r>
              <a:rPr lang="pt-BR" sz="3000" dirty="0"/>
              <a:t>Insetos (vespas, ácaros, etc.)</a:t>
            </a:r>
          </a:p>
          <a:p>
            <a:pPr lvl="1" algn="just">
              <a:buFontTx/>
              <a:buChar char="-"/>
            </a:pPr>
            <a:r>
              <a:rPr lang="pt-BR" sz="3000" dirty="0"/>
              <a:t>Bactérias (</a:t>
            </a:r>
            <a:r>
              <a:rPr lang="pt-BR" sz="3000" i="1" dirty="0"/>
              <a:t>Bacillus</a:t>
            </a:r>
            <a:r>
              <a:rPr lang="pt-BR" sz="3000" dirty="0"/>
              <a:t> </a:t>
            </a:r>
            <a:r>
              <a:rPr lang="pt-BR" sz="3000" i="1" dirty="0" err="1"/>
              <a:t>thuringiensis</a:t>
            </a:r>
            <a:r>
              <a:rPr lang="pt-BR" sz="3000" dirty="0"/>
              <a:t>)</a:t>
            </a:r>
          </a:p>
          <a:p>
            <a:pPr marL="0" indent="0" algn="just">
              <a:buNone/>
            </a:pP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eríodo de desenvolvimento                                  8.000                           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73" y="214290"/>
            <a:ext cx="8373307" cy="6286544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4429124" y="571480"/>
            <a:ext cx="3857652" cy="21431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9202B13-9D16-4FDB-B2C4-6DFDBB2CBBCF}"/>
              </a:ext>
            </a:extLst>
          </p:cNvPr>
          <p:cNvGrpSpPr/>
          <p:nvPr/>
        </p:nvGrpSpPr>
        <p:grpSpPr>
          <a:xfrm>
            <a:off x="0" y="0"/>
            <a:ext cx="9144000" cy="6813376"/>
            <a:chOff x="0" y="0"/>
            <a:chExt cx="9144000" cy="6813376"/>
          </a:xfrm>
        </p:grpSpPr>
        <p:pic>
          <p:nvPicPr>
            <p:cNvPr id="26626" name="Picture 2" descr="http://images.slideplayer.com.br/2/5632548/slides/slide_8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13376"/>
            </a:xfrm>
            <a:prstGeom prst="rect">
              <a:avLst/>
            </a:prstGeom>
            <a:noFill/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46A5657C-3319-43D5-AF25-4CC67496B01F}"/>
                </a:ext>
              </a:extLst>
            </p:cNvPr>
            <p:cNvSpPr txBox="1"/>
            <p:nvPr/>
          </p:nvSpPr>
          <p:spPr>
            <a:xfrm>
              <a:off x="573968" y="5272481"/>
              <a:ext cx="7791612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1. ingestão das toxinas + esporos </a:t>
              </a:r>
              <a:r>
                <a:rPr lang="pt-BR" sz="1600" dirty="0" err="1"/>
                <a:t>Bt</a:t>
              </a:r>
              <a:endParaRPr lang="pt-BR" sz="1600" dirty="0"/>
            </a:p>
            <a:p>
              <a:r>
                <a:rPr lang="pt-BR" sz="1600" dirty="0"/>
                <a:t>2. ligação das toxinas com receptores específicos do intestino médio</a:t>
              </a:r>
            </a:p>
            <a:p>
              <a:r>
                <a:rPr lang="pt-BR" sz="1600" dirty="0"/>
                <a:t>3. degradação das paredes do </a:t>
              </a:r>
              <a:r>
                <a:rPr lang="pt-BR" sz="1600" dirty="0" err="1"/>
                <a:t>mesentero</a:t>
              </a:r>
              <a:r>
                <a:rPr lang="pt-BR" sz="1600" dirty="0"/>
                <a:t> e invasão de bactérias e esporos</a:t>
              </a:r>
            </a:p>
            <a:p>
              <a:r>
                <a:rPr lang="pt-BR" sz="1600" dirty="0"/>
                <a:t>4. morte por fome + infecção generalizada (septicemia)</a:t>
              </a: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FB62186-4475-4AE2-8023-23799239F8CF}"/>
                </a:ext>
              </a:extLst>
            </p:cNvPr>
            <p:cNvSpPr txBox="1"/>
            <p:nvPr/>
          </p:nvSpPr>
          <p:spPr>
            <a:xfrm>
              <a:off x="588716" y="4358375"/>
              <a:ext cx="169034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Cristais</a:t>
              </a:r>
            </a:p>
            <a:p>
              <a:r>
                <a:rPr lang="pt-BR" sz="1400" b="1" dirty="0"/>
                <a:t>(</a:t>
              </a:r>
              <a:r>
                <a:rPr lang="el-GR" sz="1400" b="1" dirty="0"/>
                <a:t>δ</a:t>
              </a:r>
              <a:r>
                <a:rPr lang="pt-BR" sz="1400" b="1" dirty="0"/>
                <a:t>-endotoxinas)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7DFE778-07C4-498B-ADF1-FB407B458334}"/>
                </a:ext>
              </a:extLst>
            </p:cNvPr>
            <p:cNvSpPr txBox="1"/>
            <p:nvPr/>
          </p:nvSpPr>
          <p:spPr>
            <a:xfrm>
              <a:off x="679758" y="2723668"/>
              <a:ext cx="9765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esporos </a:t>
              </a:r>
              <a:r>
                <a:rPr lang="pt-BR" sz="1400" b="1" dirty="0" err="1"/>
                <a:t>Bt</a:t>
              </a:r>
              <a:endParaRPr lang="pt-BR" sz="1400" b="1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9FD0E6F-6FF4-461B-99E9-0ECE754E085E}"/>
                </a:ext>
              </a:extLst>
            </p:cNvPr>
            <p:cNvSpPr txBox="1"/>
            <p:nvPr/>
          </p:nvSpPr>
          <p:spPr>
            <a:xfrm>
              <a:off x="2722924" y="1621305"/>
              <a:ext cx="13450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gotas </a:t>
              </a:r>
              <a:r>
                <a:rPr lang="pt-BR" sz="1400" b="1" i="1" dirty="0"/>
                <a:t>spray</a:t>
              </a:r>
              <a:r>
                <a:rPr lang="pt-BR" sz="1400" b="1" dirty="0"/>
                <a:t> </a:t>
              </a:r>
              <a:r>
                <a:rPr lang="pt-BR" sz="1400" b="1" dirty="0" err="1"/>
                <a:t>Bt</a:t>
              </a:r>
              <a:endParaRPr lang="pt-BR" sz="1400" b="1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180FDFB-4388-45F2-89B3-6880AD91E299}"/>
                </a:ext>
              </a:extLst>
            </p:cNvPr>
            <p:cNvSpPr txBox="1"/>
            <p:nvPr/>
          </p:nvSpPr>
          <p:spPr>
            <a:xfrm>
              <a:off x="5128404" y="4206340"/>
              <a:ext cx="23646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Bactérias normais </a:t>
              </a:r>
              <a:r>
                <a:rPr lang="pt-BR" sz="1400" b="1" dirty="0" err="1"/>
                <a:t>mesentero</a:t>
              </a:r>
              <a:endParaRPr lang="pt-BR" sz="1400" b="1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DFBA0D0-7EE2-419B-B398-A80551BB2EFC}"/>
                </a:ext>
              </a:extLst>
            </p:cNvPr>
            <p:cNvSpPr txBox="1"/>
            <p:nvPr/>
          </p:nvSpPr>
          <p:spPr>
            <a:xfrm>
              <a:off x="4651270" y="2560488"/>
              <a:ext cx="100085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receptores </a:t>
              </a:r>
              <a:r>
                <a:rPr lang="pt-BR" sz="1400" b="1" dirty="0" err="1"/>
                <a:t>mesentero</a:t>
              </a:r>
              <a:endParaRPr lang="pt-BR" sz="1400" b="1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94BDC85-63DB-4DE1-B2C9-BC3EAAFDA930}"/>
                </a:ext>
              </a:extLst>
            </p:cNvPr>
            <p:cNvSpPr txBox="1"/>
            <p:nvPr/>
          </p:nvSpPr>
          <p:spPr>
            <a:xfrm>
              <a:off x="5580112" y="2450384"/>
              <a:ext cx="8652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toxinas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5B70092-3969-4C14-A8F9-45824E907604}"/>
                </a:ext>
              </a:extLst>
            </p:cNvPr>
            <p:cNvSpPr txBox="1"/>
            <p:nvPr/>
          </p:nvSpPr>
          <p:spPr>
            <a:xfrm>
              <a:off x="6307624" y="2746435"/>
              <a:ext cx="10008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esporos </a:t>
              </a:r>
              <a:r>
                <a:rPr lang="pt-BR" sz="1400" b="1" dirty="0" err="1"/>
                <a:t>Bt</a:t>
              </a:r>
              <a:endParaRPr lang="pt-BR" sz="1400" b="1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9108D28-8BF3-4D74-B629-BA0E50BFDB15}"/>
                </a:ext>
              </a:extLst>
            </p:cNvPr>
            <p:cNvSpPr txBox="1"/>
            <p:nvPr/>
          </p:nvSpPr>
          <p:spPr>
            <a:xfrm>
              <a:off x="7535648" y="1527175"/>
              <a:ext cx="6367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b="1" i="1" dirty="0"/>
                <a:t>2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B6EA0C4-5BC9-4C42-B70E-31429D97423D}"/>
                </a:ext>
              </a:extLst>
            </p:cNvPr>
            <p:cNvSpPr txBox="1"/>
            <p:nvPr/>
          </p:nvSpPr>
          <p:spPr>
            <a:xfrm>
              <a:off x="7566938" y="3175855"/>
              <a:ext cx="6367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b="1" i="1" dirty="0"/>
                <a:t>3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E338CBE-929B-46A4-B224-F39838C178A9}"/>
                </a:ext>
              </a:extLst>
            </p:cNvPr>
            <p:cNvSpPr txBox="1"/>
            <p:nvPr/>
          </p:nvSpPr>
          <p:spPr>
            <a:xfrm>
              <a:off x="2915816" y="4842445"/>
              <a:ext cx="432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b="1" i="1" dirty="0"/>
                <a:t>4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55FD0A0-BB08-4574-B363-638C91C24AE0}"/>
                </a:ext>
              </a:extLst>
            </p:cNvPr>
            <p:cNvSpPr txBox="1"/>
            <p:nvPr/>
          </p:nvSpPr>
          <p:spPr>
            <a:xfrm>
              <a:off x="2279064" y="1175455"/>
              <a:ext cx="6367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b="1" i="1" dirty="0"/>
                <a:t>1</a:t>
              </a: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81E2720A-3DE5-4713-932E-AFA1528741F5}"/>
              </a:ext>
            </a:extLst>
          </p:cNvPr>
          <p:cNvSpPr/>
          <p:nvPr/>
        </p:nvSpPr>
        <p:spPr>
          <a:xfrm>
            <a:off x="1403648" y="1482931"/>
            <a:ext cx="7200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folha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D36DA5E-45D8-4521-A488-D302244C3F05}"/>
              </a:ext>
            </a:extLst>
          </p:cNvPr>
          <p:cNvSpPr/>
          <p:nvPr/>
        </p:nvSpPr>
        <p:spPr>
          <a:xfrm rot="2303897">
            <a:off x="2411760" y="2525763"/>
            <a:ext cx="86521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lagarta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eríodo de desenvolvimento                                  8.000                           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73" y="214290"/>
            <a:ext cx="8373307" cy="6286544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5000628" y="2571744"/>
            <a:ext cx="3857652" cy="21431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slideplayer.com.br/1/331233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2173"/>
            <a:ext cx="8643966" cy="648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786842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FOTO</a:t>
            </a:r>
            <a:r>
              <a:rPr lang="pt-BR" sz="3200" b="1" dirty="0"/>
              <a:t>: José Nilton Medeiros Costa (</a:t>
            </a:r>
            <a:r>
              <a:rPr lang="pt-BR" sz="3200" b="1" dirty="0" err="1"/>
              <a:t>broca-do-café</a:t>
            </a:r>
            <a:r>
              <a:rPr lang="pt-BR" sz="3200" b="1" dirty="0"/>
              <a:t> colonizada pelo fungo </a:t>
            </a:r>
            <a:r>
              <a:rPr lang="pt-BR" sz="3200" b="1" i="1" dirty="0" err="1"/>
              <a:t>Beauveria</a:t>
            </a:r>
            <a:r>
              <a:rPr lang="pt-BR" sz="3200" b="1" i="1" dirty="0"/>
              <a:t> </a:t>
            </a:r>
            <a:r>
              <a:rPr lang="pt-BR" sz="3200" b="1" i="1" dirty="0" err="1"/>
              <a:t>bassiana</a:t>
            </a:r>
            <a:r>
              <a:rPr lang="pt-BR" sz="3200" b="1" dirty="0"/>
              <a:t>)</a:t>
            </a:r>
            <a:endParaRPr lang="pt-BR" sz="3200" dirty="0"/>
          </a:p>
        </p:txBody>
      </p:sp>
      <p:pic>
        <p:nvPicPr>
          <p:cNvPr id="29698" name="Picture 2" descr="http://planetasustentavel.abril.com.br/blog/files/arquivo/1297343358804_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5" y="214290"/>
            <a:ext cx="7569063" cy="481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2560" cy="710952"/>
          </a:xfrm>
        </p:spPr>
        <p:txBody>
          <a:bodyPr>
            <a:noAutofit/>
          </a:bodyPr>
          <a:lstStyle/>
          <a:p>
            <a:r>
              <a:rPr lang="pt-BR" sz="3200" dirty="0" err="1">
                <a:solidFill>
                  <a:srgbClr val="FF0000"/>
                </a:solidFill>
              </a:rPr>
              <a:t>Baculovirus</a:t>
            </a:r>
            <a:r>
              <a:rPr lang="pt-BR" sz="3200" dirty="0">
                <a:solidFill>
                  <a:srgbClr val="FF0000"/>
                </a:solidFill>
              </a:rPr>
              <a:t> para controle de pragas na agricultura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52736"/>
            <a:ext cx="8715436" cy="5616624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Agentes de controle de pragas mais </a:t>
            </a:r>
            <a:r>
              <a:rPr lang="pt-BR" sz="3000" dirty="0" err="1"/>
              <a:t>frequentes</a:t>
            </a:r>
            <a:r>
              <a:rPr lang="pt-BR" sz="3000" dirty="0"/>
              <a:t>:</a:t>
            </a:r>
          </a:p>
          <a:p>
            <a:pPr lvl="1" algn="just">
              <a:buFontTx/>
              <a:buChar char="-"/>
            </a:pPr>
            <a:r>
              <a:rPr lang="pt-BR" sz="3000" dirty="0"/>
              <a:t>Insetos (vespas, ácaros, etc.)</a:t>
            </a:r>
          </a:p>
          <a:p>
            <a:pPr lvl="1" algn="just">
              <a:buFontTx/>
              <a:buChar char="-"/>
            </a:pPr>
            <a:r>
              <a:rPr lang="pt-BR" sz="3000" dirty="0"/>
              <a:t>Bactérias (</a:t>
            </a:r>
            <a:r>
              <a:rPr lang="pt-BR" sz="3000" i="1" dirty="0" err="1"/>
              <a:t>Bacillus</a:t>
            </a:r>
            <a:r>
              <a:rPr lang="pt-BR" sz="3000" dirty="0"/>
              <a:t> </a:t>
            </a:r>
            <a:r>
              <a:rPr lang="pt-BR" sz="3000" i="1" dirty="0" err="1"/>
              <a:t>thuringiensis</a:t>
            </a:r>
            <a:r>
              <a:rPr lang="pt-BR" sz="3000" dirty="0"/>
              <a:t>)</a:t>
            </a:r>
          </a:p>
          <a:p>
            <a:pPr lvl="1" algn="just">
              <a:buFontTx/>
              <a:buChar char="-"/>
            </a:pPr>
            <a:r>
              <a:rPr lang="pt-BR" sz="3000" dirty="0"/>
              <a:t>Fungos</a:t>
            </a:r>
          </a:p>
          <a:p>
            <a:pPr lvl="1" algn="just">
              <a:buFontTx/>
              <a:buChar char="-"/>
            </a:pPr>
            <a:r>
              <a:rPr lang="pt-BR" sz="3000" dirty="0"/>
              <a:t>Vírus (</a:t>
            </a:r>
            <a:r>
              <a:rPr lang="pt-BR" sz="3000" dirty="0" err="1"/>
              <a:t>baculovírus</a:t>
            </a:r>
            <a:r>
              <a:rPr lang="pt-BR" sz="3000" dirty="0"/>
              <a:t>)</a:t>
            </a:r>
          </a:p>
          <a:p>
            <a:pPr algn="just">
              <a:spcBef>
                <a:spcPts val="1800"/>
              </a:spcBef>
            </a:pPr>
            <a:r>
              <a:rPr lang="pt-BR" sz="3000" dirty="0"/>
              <a:t>Foco da utilização de </a:t>
            </a:r>
            <a:r>
              <a:rPr lang="pt-BR" sz="3000" dirty="0" err="1"/>
              <a:t>bioinseticidas</a:t>
            </a:r>
            <a:r>
              <a:rPr lang="pt-BR" sz="3000" dirty="0"/>
              <a:t> baseados em </a:t>
            </a:r>
            <a:r>
              <a:rPr lang="pt-BR" sz="3000" dirty="0" err="1"/>
              <a:t>baculovírus</a:t>
            </a:r>
            <a:r>
              <a:rPr lang="pt-BR" sz="3000" dirty="0"/>
              <a:t>: </a:t>
            </a:r>
            <a:r>
              <a:rPr lang="pt-BR" sz="3000" b="1" dirty="0">
                <a:solidFill>
                  <a:srgbClr val="00B050"/>
                </a:solidFill>
              </a:rPr>
              <a:t>produção de grãos</a:t>
            </a:r>
          </a:p>
          <a:p>
            <a:pPr algn="just"/>
            <a:r>
              <a:rPr lang="pt-BR" sz="3000" dirty="0"/>
              <a:t>No caso da soja, emprega-se o </a:t>
            </a:r>
            <a:r>
              <a:rPr lang="pt-BR" sz="3000" i="1" dirty="0" err="1"/>
              <a:t>Baculovirus</a:t>
            </a:r>
            <a:r>
              <a:rPr lang="pt-BR" sz="3000" dirty="0"/>
              <a:t> </a:t>
            </a:r>
            <a:r>
              <a:rPr lang="pt-BR" sz="3000" i="1" dirty="0" err="1"/>
              <a:t>anticarsia</a:t>
            </a:r>
            <a:r>
              <a:rPr lang="pt-BR" sz="3000" dirty="0"/>
              <a:t>, que mata de forma específica a </a:t>
            </a:r>
            <a:r>
              <a:rPr lang="pt-BR" sz="3000" b="1" dirty="0">
                <a:solidFill>
                  <a:srgbClr val="0070C0"/>
                </a:solidFill>
              </a:rPr>
              <a:t>lagarta da soja</a:t>
            </a:r>
            <a:r>
              <a:rPr lang="pt-BR" sz="3000" dirty="0"/>
              <a:t>, a </a:t>
            </a:r>
            <a:r>
              <a:rPr lang="pt-BR" sz="3000" i="1" dirty="0" err="1"/>
              <a:t>Anticarsia</a:t>
            </a:r>
            <a:r>
              <a:rPr lang="pt-BR" sz="3000" dirty="0"/>
              <a:t> </a:t>
            </a:r>
            <a:r>
              <a:rPr lang="pt-BR" sz="3000" i="1" dirty="0" err="1"/>
              <a:t>gemmatalis</a:t>
            </a:r>
            <a:endParaRPr lang="pt-BR" sz="3000" i="1" dirty="0"/>
          </a:p>
          <a:p>
            <a:pPr algn="just"/>
            <a:endParaRPr lang="pt-BR" sz="3000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299E5390-4588-44AE-A6B2-FF032B6AB68F}"/>
              </a:ext>
            </a:extLst>
          </p:cNvPr>
          <p:cNvCxnSpPr/>
          <p:nvPr/>
        </p:nvCxnSpPr>
        <p:spPr>
          <a:xfrm flipH="1">
            <a:off x="4572000" y="3573016"/>
            <a:ext cx="1512168" cy="0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ticarsia gemmatalis &#10;Pragas da soja no Brasil e seu manejo integrado / Clara Beatriz Hoffmann-Campo… [et al.]. - Londr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99" y="181331"/>
            <a:ext cx="8226905" cy="6176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4543</TotalTime>
  <Words>355</Words>
  <Application>Microsoft Office PowerPoint</Application>
  <PresentationFormat>Apresentação na tela (4:3)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do Office</vt:lpstr>
      <vt:lpstr>Apresentação do PowerPoint</vt:lpstr>
      <vt:lpstr>Baculovírus para controle de pragas na agricultura</vt:lpstr>
      <vt:lpstr>Apresentação do PowerPoint</vt:lpstr>
      <vt:lpstr>Apresentação do PowerPoint</vt:lpstr>
      <vt:lpstr>Apresentação do PowerPoint</vt:lpstr>
      <vt:lpstr>Apresentação do PowerPoint</vt:lpstr>
      <vt:lpstr>FOTO: José Nilton Medeiros Costa (broca-do-café colonizada pelo fungo Beauveria bassiana)</vt:lpstr>
      <vt:lpstr>Baculovirus para controle de pragas na agricultura</vt:lpstr>
      <vt:lpstr>Apresentação do PowerPoint</vt:lpstr>
      <vt:lpstr>Apresentação do PowerPoint</vt:lpstr>
      <vt:lpstr>Apresentação do PowerPoint</vt:lpstr>
      <vt:lpstr>Características e modo de ação do Baculovirus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Arnaldo</dc:creator>
  <cp:lastModifiedBy>Arnaldo Márcio Ramalho Prata</cp:lastModifiedBy>
  <cp:revision>105</cp:revision>
  <dcterms:created xsi:type="dcterms:W3CDTF">2016-05-30T02:33:03Z</dcterms:created>
  <dcterms:modified xsi:type="dcterms:W3CDTF">2020-12-01T03:58:49Z</dcterms:modified>
</cp:coreProperties>
</file>