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0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91" r:id="rId12"/>
    <p:sldId id="267" r:id="rId13"/>
    <p:sldId id="289" r:id="rId14"/>
    <p:sldId id="268" r:id="rId15"/>
    <p:sldId id="270" r:id="rId16"/>
    <p:sldId id="269" r:id="rId17"/>
    <p:sldId id="273" r:id="rId18"/>
    <p:sldId id="271" r:id="rId19"/>
    <p:sldId id="274" r:id="rId20"/>
    <p:sldId id="276" r:id="rId21"/>
    <p:sldId id="275" r:id="rId22"/>
    <p:sldId id="278" r:id="rId23"/>
    <p:sldId id="294" r:id="rId24"/>
    <p:sldId id="279" r:id="rId25"/>
    <p:sldId id="277" r:id="rId26"/>
    <p:sldId id="280" r:id="rId27"/>
    <p:sldId id="296" r:id="rId28"/>
    <p:sldId id="295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9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C108-4977-4089-B07B-4081F9BB3DBF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118C-02F5-49B1-A036-98C9B900B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118C-02F5-49B1-A036-98C9B900B5CE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34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7D25E-09E9-4EE5-9543-D6A552D6751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E351-7D5C-4BE7-B3D6-E51A3D3605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5164" y="2303851"/>
            <a:ext cx="6675836" cy="2839661"/>
          </a:xfrm>
        </p:spPr>
        <p:txBody>
          <a:bodyPr>
            <a:normAutofit/>
          </a:bodyPr>
          <a:lstStyle/>
          <a:p>
            <a:pPr algn="just"/>
            <a:r>
              <a:rPr lang="pt-BR" sz="2250" dirty="0"/>
              <a:t>Proteínas Recombinantes Terapêuticas</a:t>
            </a:r>
          </a:p>
          <a:p>
            <a:pPr algn="just"/>
            <a:r>
              <a:rPr lang="pt-BR" sz="2250" dirty="0"/>
              <a:t>Anticorpos Monoclonais</a:t>
            </a:r>
          </a:p>
          <a:p>
            <a:pPr algn="just"/>
            <a:r>
              <a:rPr lang="pt-BR" sz="2250" dirty="0" err="1"/>
              <a:t>Bioinseticidas</a:t>
            </a:r>
            <a:endParaRPr lang="pt-BR" sz="2250" dirty="0"/>
          </a:p>
          <a:p>
            <a:pPr algn="just"/>
            <a:r>
              <a:rPr lang="pt-BR" sz="2250" dirty="0"/>
              <a:t>Terapias Celulares </a:t>
            </a:r>
            <a:r>
              <a:rPr lang="pt-BR" sz="2250"/>
              <a:t>e Células-tronco</a:t>
            </a:r>
            <a:endParaRPr lang="pt-BR" sz="22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71604" y="1176163"/>
            <a:ext cx="6107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Aplicações do cultivo de  células animais</a:t>
            </a:r>
          </a:p>
        </p:txBody>
      </p:sp>
      <p:sp>
        <p:nvSpPr>
          <p:cNvPr id="2" name="Elipse 1"/>
          <p:cNvSpPr/>
          <p:nvPr/>
        </p:nvSpPr>
        <p:spPr>
          <a:xfrm>
            <a:off x="1571604" y="2708920"/>
            <a:ext cx="31444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/>
          <p:cNvSpPr/>
          <p:nvPr/>
        </p:nvSpPr>
        <p:spPr>
          <a:xfrm>
            <a:off x="6430297" y="2416591"/>
            <a:ext cx="229935" cy="220321"/>
          </a:xfrm>
          <a:custGeom>
            <a:avLst/>
            <a:gdLst>
              <a:gd name="connsiteX0" fmla="*/ 0 w 516193"/>
              <a:gd name="connsiteY0" fmla="*/ 31641 h 252867"/>
              <a:gd name="connsiteX1" fmla="*/ 29497 w 516193"/>
              <a:gd name="connsiteY1" fmla="*/ 149628 h 252867"/>
              <a:gd name="connsiteX2" fmla="*/ 58993 w 516193"/>
              <a:gd name="connsiteY2" fmla="*/ 193874 h 252867"/>
              <a:gd name="connsiteX3" fmla="*/ 73742 w 516193"/>
              <a:gd name="connsiteY3" fmla="*/ 238119 h 252867"/>
              <a:gd name="connsiteX4" fmla="*/ 117987 w 516193"/>
              <a:gd name="connsiteY4" fmla="*/ 252867 h 252867"/>
              <a:gd name="connsiteX5" fmla="*/ 147484 w 516193"/>
              <a:gd name="connsiteY5" fmla="*/ 208622 h 252867"/>
              <a:gd name="connsiteX6" fmla="*/ 191729 w 516193"/>
              <a:gd name="connsiteY6" fmla="*/ 179125 h 252867"/>
              <a:gd name="connsiteX7" fmla="*/ 265471 w 516193"/>
              <a:gd name="connsiteY7" fmla="*/ 75886 h 252867"/>
              <a:gd name="connsiteX8" fmla="*/ 294968 w 516193"/>
              <a:gd name="connsiteY8" fmla="*/ 31641 h 252867"/>
              <a:gd name="connsiteX9" fmla="*/ 516193 w 516193"/>
              <a:gd name="connsiteY9" fmla="*/ 2144 h 25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193" h="252867">
                <a:moveTo>
                  <a:pt x="0" y="31641"/>
                </a:moveTo>
                <a:cubicBezTo>
                  <a:pt x="5611" y="59697"/>
                  <a:pt x="14378" y="119390"/>
                  <a:pt x="29497" y="149628"/>
                </a:cubicBezTo>
                <a:cubicBezTo>
                  <a:pt x="37424" y="165482"/>
                  <a:pt x="51066" y="178020"/>
                  <a:pt x="58993" y="193874"/>
                </a:cubicBezTo>
                <a:cubicBezTo>
                  <a:pt x="65945" y="207779"/>
                  <a:pt x="62749" y="227126"/>
                  <a:pt x="73742" y="238119"/>
                </a:cubicBezTo>
                <a:cubicBezTo>
                  <a:pt x="84735" y="249112"/>
                  <a:pt x="103239" y="247951"/>
                  <a:pt x="117987" y="252867"/>
                </a:cubicBezTo>
                <a:cubicBezTo>
                  <a:pt x="127819" y="238119"/>
                  <a:pt x="134950" y="221156"/>
                  <a:pt x="147484" y="208622"/>
                </a:cubicBezTo>
                <a:cubicBezTo>
                  <a:pt x="160018" y="196088"/>
                  <a:pt x="182335" y="194156"/>
                  <a:pt x="191729" y="179125"/>
                </a:cubicBezTo>
                <a:cubicBezTo>
                  <a:pt x="264177" y="63208"/>
                  <a:pt x="172712" y="106807"/>
                  <a:pt x="265471" y="75886"/>
                </a:cubicBezTo>
                <a:cubicBezTo>
                  <a:pt x="275303" y="61138"/>
                  <a:pt x="279937" y="41035"/>
                  <a:pt x="294968" y="31641"/>
                </a:cubicBezTo>
                <a:cubicBezTo>
                  <a:pt x="364550" y="-11848"/>
                  <a:pt x="439003" y="2144"/>
                  <a:pt x="516193" y="21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TICORPOS MONOCLONAI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47"/>
            <a:ext cx="8429683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27AC299E-543E-4AC0-9EDD-F01B3E76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3" y="404665"/>
            <a:ext cx="8426672" cy="6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7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Aspectos da produção de </a:t>
            </a:r>
            <a:r>
              <a:rPr lang="pt-BR" sz="3200" dirty="0" err="1">
                <a:solidFill>
                  <a:srgbClr val="0070C0"/>
                </a:solidFill>
              </a:rPr>
              <a:t>hibridomas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57892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São utilizadas linhagens de </a:t>
            </a:r>
            <a:r>
              <a:rPr lang="pt-BR" sz="3000" dirty="0" err="1"/>
              <a:t>mielomas</a:t>
            </a:r>
            <a:r>
              <a:rPr lang="pt-BR" sz="3000" dirty="0"/>
              <a:t> de ratos e camundongos</a:t>
            </a:r>
          </a:p>
          <a:p>
            <a:pPr algn="just"/>
            <a:r>
              <a:rPr lang="pt-BR" sz="3000" dirty="0"/>
              <a:t>As mais adequadas são aquelas que:</a:t>
            </a:r>
          </a:p>
          <a:p>
            <a:pPr algn="just">
              <a:buNone/>
            </a:pPr>
            <a:r>
              <a:rPr lang="pt-BR" sz="3000" dirty="0"/>
              <a:t>	- </a:t>
            </a:r>
            <a:r>
              <a:rPr lang="pt-BR" sz="3000" dirty="0">
                <a:solidFill>
                  <a:srgbClr val="C00000"/>
                </a:solidFill>
              </a:rPr>
              <a:t>têm</a:t>
            </a:r>
            <a:r>
              <a:rPr lang="pt-BR" sz="3000" dirty="0"/>
              <a:t> </a:t>
            </a:r>
            <a:r>
              <a:rPr lang="pt-BR" sz="3000" dirty="0">
                <a:solidFill>
                  <a:srgbClr val="C00000"/>
                </a:solidFill>
              </a:rPr>
              <a:t>deficiência em uma das vias de síntese de DNA</a:t>
            </a:r>
          </a:p>
          <a:p>
            <a:pPr algn="just">
              <a:buNone/>
            </a:pPr>
            <a:r>
              <a:rPr lang="pt-BR" sz="3000" dirty="0"/>
              <a:t>	neste aspecto, os </a:t>
            </a:r>
            <a:r>
              <a:rPr lang="pt-BR" sz="3000" dirty="0" err="1"/>
              <a:t>mielomas</a:t>
            </a:r>
            <a:r>
              <a:rPr lang="pt-BR" sz="3000" dirty="0"/>
              <a:t> mais empregados hoje em dia são os que tem mutação no gene que codifica para a enzima </a:t>
            </a:r>
            <a:r>
              <a:rPr lang="pt-BR" sz="3000" dirty="0" err="1"/>
              <a:t>hipoxantina</a:t>
            </a:r>
            <a:r>
              <a:rPr lang="pt-BR" sz="3000" dirty="0"/>
              <a:t> </a:t>
            </a:r>
            <a:r>
              <a:rPr lang="pt-BR" sz="3000" dirty="0" err="1"/>
              <a:t>fosfo-ribosil</a:t>
            </a:r>
            <a:r>
              <a:rPr lang="pt-BR" sz="3000" dirty="0"/>
              <a:t> </a:t>
            </a:r>
            <a:r>
              <a:rPr lang="pt-BR" sz="3000" dirty="0" err="1"/>
              <a:t>transferase</a:t>
            </a:r>
            <a:r>
              <a:rPr lang="pt-BR" sz="3000" dirty="0"/>
              <a:t> (</a:t>
            </a:r>
            <a:r>
              <a:rPr lang="pt-BR" sz="3000" dirty="0">
                <a:solidFill>
                  <a:srgbClr val="0070C0"/>
                </a:solidFill>
              </a:rPr>
              <a:t>HGPRT)</a:t>
            </a:r>
          </a:p>
          <a:p>
            <a:pPr algn="just">
              <a:buNone/>
            </a:pPr>
            <a:r>
              <a:rPr lang="pt-BR" sz="3000" dirty="0"/>
              <a:t>	- </a:t>
            </a:r>
            <a:r>
              <a:rPr lang="pt-BR" sz="3000" dirty="0">
                <a:solidFill>
                  <a:srgbClr val="C00000"/>
                </a:solidFill>
              </a:rPr>
              <a:t>não secretam sua própria imunoglobulina</a:t>
            </a:r>
          </a:p>
          <a:p>
            <a:pPr algn="just">
              <a:buNone/>
            </a:pPr>
            <a:r>
              <a:rPr lang="pt-BR" sz="3000" dirty="0"/>
              <a:t>	(mais fácil isolar os </a:t>
            </a:r>
            <a:r>
              <a:rPr lang="pt-BR" sz="3000" dirty="0" err="1"/>
              <a:t>hibridomas</a:t>
            </a:r>
            <a:r>
              <a:rPr lang="pt-BR" sz="3000" dirty="0"/>
              <a:t> secretores do anticorpo de interesse)</a:t>
            </a:r>
          </a:p>
          <a:p>
            <a:pPr algn="just"/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85728"/>
            <a:ext cx="8729666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	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</a:t>
            </a:r>
            <a:r>
              <a:rPr lang="pt-BR" sz="3000" dirty="0" err="1">
                <a:solidFill>
                  <a:srgbClr val="FF0000"/>
                </a:solidFill>
              </a:rPr>
              <a:t>Mielomas</a:t>
            </a:r>
            <a:r>
              <a:rPr lang="pt-BR" sz="3000" dirty="0">
                <a:solidFill>
                  <a:srgbClr val="FF0000"/>
                </a:solidFill>
              </a:rPr>
              <a:t>			         Linfócitos B normais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</a:t>
            </a:r>
            <a:r>
              <a:rPr lang="pt-BR" sz="3000" dirty="0">
                <a:solidFill>
                  <a:srgbClr val="0070C0"/>
                </a:solidFill>
              </a:rPr>
              <a:t>(linhagem contínua)</a:t>
            </a:r>
            <a:r>
              <a:rPr lang="pt-BR" sz="3000" dirty="0">
                <a:solidFill>
                  <a:srgbClr val="FF0000"/>
                </a:solidFill>
              </a:rPr>
              <a:t>			</a:t>
            </a:r>
            <a:r>
              <a:rPr lang="pt-BR" sz="3000" dirty="0">
                <a:solidFill>
                  <a:srgbClr val="0070C0"/>
                </a:solidFill>
              </a:rPr>
              <a:t>(não sobrevivem</a:t>
            </a:r>
          </a:p>
          <a:p>
            <a:pPr algn="just">
              <a:buNone/>
            </a:pPr>
            <a:r>
              <a:rPr lang="pt-BR" sz="3000" dirty="0">
                <a:solidFill>
                  <a:srgbClr val="0070C0"/>
                </a:solidFill>
              </a:rPr>
              <a:t>								 em cultura)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      </a:t>
            </a:r>
            <a:r>
              <a:rPr lang="pt-BR" sz="3000" dirty="0">
                <a:solidFill>
                  <a:srgbClr val="0070C0"/>
                </a:solidFill>
              </a:rPr>
              <a:t>fusão</a:t>
            </a: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</a:t>
            </a:r>
            <a:r>
              <a:rPr lang="pt-BR" sz="3000" dirty="0" err="1">
                <a:solidFill>
                  <a:srgbClr val="FF0000"/>
                </a:solidFill>
              </a:rPr>
              <a:t>Hibridomas</a:t>
            </a: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0070C0"/>
                </a:solidFill>
              </a:rPr>
              <a:t>(são cultivados </a:t>
            </a:r>
            <a:r>
              <a:rPr lang="pt-BR" sz="2800" i="1" dirty="0">
                <a:solidFill>
                  <a:srgbClr val="0070C0"/>
                </a:solidFill>
              </a:rPr>
              <a:t>in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i="1" dirty="0" err="1">
                <a:solidFill>
                  <a:srgbClr val="0070C0"/>
                </a:solidFill>
              </a:rPr>
              <a:t>vitro</a:t>
            </a:r>
            <a:r>
              <a:rPr lang="pt-BR" sz="2800" dirty="0">
                <a:solidFill>
                  <a:srgbClr val="0070C0"/>
                </a:solidFill>
              </a:rPr>
              <a:t> e secretam anticorpos de interesse)</a:t>
            </a: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	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285984" y="2214554"/>
            <a:ext cx="3929090" cy="1785950"/>
            <a:chOff x="2285984" y="2214554"/>
            <a:chExt cx="3929090" cy="1785950"/>
          </a:xfrm>
        </p:grpSpPr>
        <p:cxnSp>
          <p:nvCxnSpPr>
            <p:cNvPr id="5" name="Conector de seta reta 4"/>
            <p:cNvCxnSpPr/>
            <p:nvPr/>
          </p:nvCxnSpPr>
          <p:spPr>
            <a:xfrm rot="16200000" flipH="1">
              <a:off x="2035951" y="2464587"/>
              <a:ext cx="1785950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 rot="10800000" flipV="1">
              <a:off x="4000496" y="2428868"/>
              <a:ext cx="2214578" cy="15716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ve direita 5"/>
          <p:cNvSpPr/>
          <p:nvPr/>
        </p:nvSpPr>
        <p:spPr>
          <a:xfrm rot="5400000">
            <a:off x="6679421" y="3679033"/>
            <a:ext cx="571504" cy="335758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857620" y="571501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De acordo com o antígeno injetado</a:t>
            </a:r>
          </a:p>
        </p:txBody>
      </p:sp>
    </p:spTree>
    <p:extLst>
      <p:ext uri="{BB962C8B-B14F-4D97-AF65-F5344CB8AC3E}">
        <p14:creationId xmlns:p14="http://schemas.microsoft.com/office/powerpoint/2010/main" val="347788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157163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O agente de fusão é o </a:t>
            </a:r>
            <a:r>
              <a:rPr lang="pt-BR" sz="2800" dirty="0" err="1"/>
              <a:t>polietilenoglicol</a:t>
            </a:r>
            <a:r>
              <a:rPr lang="pt-BR" sz="2800" dirty="0"/>
              <a:t> (PEG)</a:t>
            </a:r>
          </a:p>
          <a:p>
            <a:pPr algn="just"/>
            <a:r>
              <a:rPr lang="pt-BR" sz="2800" dirty="0"/>
              <a:t>A clonagem dos </a:t>
            </a:r>
            <a:r>
              <a:rPr lang="pt-BR" sz="2800" dirty="0" err="1"/>
              <a:t>hibridomas</a:t>
            </a:r>
            <a:r>
              <a:rPr lang="pt-BR" sz="2800" dirty="0"/>
              <a:t> é feita por diluição limitante</a:t>
            </a:r>
          </a:p>
          <a:p>
            <a:pPr algn="just"/>
            <a:r>
              <a:rPr lang="pt-BR" sz="2800" dirty="0"/>
              <a:t>O cultivo dos </a:t>
            </a:r>
            <a:r>
              <a:rPr lang="pt-BR" sz="2800" dirty="0" err="1"/>
              <a:t>hibridomas</a:t>
            </a:r>
            <a:r>
              <a:rPr lang="pt-BR" sz="2800" dirty="0"/>
              <a:t> ocorre em placas de plástico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8" y="2147913"/>
            <a:ext cx="88582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>
                <a:solidFill>
                  <a:srgbClr val="C00000"/>
                </a:solidFill>
              </a:rPr>
              <a:t>Produção de anticorpos monoclonais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000" dirty="0"/>
              <a:t>Algumas etapas podem ser destacadas: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pt-BR" sz="3000" dirty="0"/>
              <a:t>- Imunização de camundongos</a:t>
            </a:r>
            <a:endParaRPr lang="pt-BR" sz="3000" b="1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pt-BR" sz="3000" dirty="0"/>
              <a:t>- Fusão e seleção dos </a:t>
            </a:r>
            <a:r>
              <a:rPr lang="pt-BR" sz="3000" dirty="0" err="1"/>
              <a:t>hibridomas</a:t>
            </a:r>
            <a:r>
              <a:rPr lang="pt-BR" sz="3000" dirty="0"/>
              <a:t> secretores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pt-BR" sz="3000" dirty="0"/>
              <a:t>- Clonagem dos </a:t>
            </a:r>
            <a:r>
              <a:rPr lang="pt-BR" sz="3000" dirty="0" err="1"/>
              <a:t>hibridomas</a:t>
            </a:r>
            <a:r>
              <a:rPr lang="pt-BR" sz="3000" dirty="0"/>
              <a:t> secretores do Ac específico</a:t>
            </a:r>
          </a:p>
          <a:p>
            <a:pPr marL="342900" indent="-342900" algn="just">
              <a:spcBef>
                <a:spcPct val="20000"/>
              </a:spcBef>
            </a:pPr>
            <a:r>
              <a:rPr lang="pt-BR" sz="3000" dirty="0"/>
              <a:t>- Propagação dos clones desejados</a:t>
            </a:r>
          </a:p>
          <a:p>
            <a:pPr marL="176213" indent="-176213" algn="just">
              <a:spcBef>
                <a:spcPct val="20000"/>
              </a:spcBef>
              <a:buFontTx/>
              <a:buChar char="-"/>
            </a:pPr>
            <a:r>
              <a:rPr lang="pt-BR" sz="3000" dirty="0"/>
              <a:t>Crescimento em cultura ou por indução de tumor</a:t>
            </a:r>
          </a:p>
          <a:p>
            <a:pPr marL="176213" indent="-176213" algn="just">
              <a:spcBef>
                <a:spcPct val="20000"/>
              </a:spcBef>
              <a:buFontTx/>
              <a:buChar char="-"/>
            </a:pPr>
            <a:r>
              <a:rPr lang="pt-BR" sz="3000" dirty="0"/>
              <a:t>Separação e purificação dos anticorpos monoclonais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908" y="56177"/>
            <a:ext cx="7000924" cy="64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132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2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C00000"/>
                </a:solidFill>
              </a:rPr>
              <a:t>Anticorpos recombinantes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8" y="1052736"/>
            <a:ext cx="88582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São inúmeras as aplicações dos anticorpos monoclonais, sendo muito importantes nas áreas de </a:t>
            </a:r>
            <a:r>
              <a:rPr lang="pt-BR" sz="3000" dirty="0">
                <a:solidFill>
                  <a:srgbClr val="0070C0"/>
                </a:solidFill>
              </a:rPr>
              <a:t>diagnóstico</a:t>
            </a:r>
            <a:r>
              <a:rPr lang="pt-BR" sz="3000" dirty="0"/>
              <a:t> e de </a:t>
            </a:r>
            <a:r>
              <a:rPr lang="pt-BR" sz="3000" dirty="0">
                <a:solidFill>
                  <a:srgbClr val="0070C0"/>
                </a:solidFill>
              </a:rPr>
              <a:t>purificação</a:t>
            </a:r>
            <a:r>
              <a:rPr lang="pt-BR" sz="3000" dirty="0"/>
              <a:t> de outras </a:t>
            </a:r>
            <a:r>
              <a:rPr lang="pt-BR" sz="3000" dirty="0">
                <a:solidFill>
                  <a:srgbClr val="0070C0"/>
                </a:solidFill>
              </a:rPr>
              <a:t>proteínas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Porém, o maior interesse é no seu uso como </a:t>
            </a:r>
            <a:r>
              <a:rPr lang="pt-BR" sz="3000" dirty="0">
                <a:solidFill>
                  <a:srgbClr val="C00000"/>
                </a:solidFill>
              </a:rPr>
              <a:t>medicamento (proteína terapêutica)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Ocorre que, em muitos casos, os anticorpos </a:t>
            </a:r>
            <a:r>
              <a:rPr lang="pt-BR" sz="3000" dirty="0" err="1"/>
              <a:t>murinos</a:t>
            </a:r>
            <a:r>
              <a:rPr lang="pt-BR" sz="3000" dirty="0"/>
              <a:t> são reconhecidos como antígenos pelo sistema imunológico humano (fenômeno HAMA)</a:t>
            </a:r>
          </a:p>
          <a:p>
            <a:pPr marL="900113" indent="-900113" algn="just">
              <a:spcBef>
                <a:spcPct val="20000"/>
              </a:spcBef>
            </a:pPr>
            <a:r>
              <a:rPr lang="pt-BR" sz="3000" dirty="0"/>
              <a:t>		portanto, são rapidamente eliminados da circulação por anticorpos </a:t>
            </a:r>
            <a:r>
              <a:rPr lang="pt-BR" sz="3000" dirty="0" err="1"/>
              <a:t>anti-anticorpos</a:t>
            </a:r>
            <a:r>
              <a:rPr lang="pt-BR" sz="3000" dirty="0"/>
              <a:t> de camundongo, reduzindo os efeitos do tratamento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233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8" y="1052736"/>
            <a:ext cx="89650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Assim, </a:t>
            </a:r>
            <a:r>
              <a:rPr lang="pt-BR" sz="3000" dirty="0">
                <a:solidFill>
                  <a:srgbClr val="FF0000"/>
                </a:solidFill>
              </a:rPr>
              <a:t>idealmente</a:t>
            </a:r>
            <a:r>
              <a:rPr lang="pt-BR" sz="3000" dirty="0"/>
              <a:t>, os anticorpos monoclonais, para uso terapêutico, devem ser completamente </a:t>
            </a:r>
            <a:r>
              <a:rPr lang="pt-B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</a:t>
            </a:r>
          </a:p>
          <a:p>
            <a:pPr marL="901700" indent="-901700" algn="just">
              <a:spcBef>
                <a:spcPct val="20000"/>
              </a:spcBef>
              <a:spcAft>
                <a:spcPts val="1200"/>
              </a:spcAft>
            </a:pPr>
            <a:r>
              <a:rPr lang="pt-BR" sz="3000" dirty="0"/>
              <a:t>	Porém, a sua produção por técnicas que empregam </a:t>
            </a:r>
            <a:r>
              <a:rPr lang="pt-BR" sz="3000" dirty="0" err="1"/>
              <a:t>hibridomas</a:t>
            </a:r>
            <a:r>
              <a:rPr lang="pt-BR" sz="3000" dirty="0"/>
              <a:t> é impossível, devido a questões técnicas e éticas</a:t>
            </a:r>
            <a:endParaRPr lang="pt-BR" sz="3000" dirty="0">
              <a:solidFill>
                <a:srgbClr val="0070C0"/>
              </a:solidFill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Para a obtenção de moléculas de anticorpo com características </a:t>
            </a:r>
            <a:r>
              <a:rPr lang="pt-B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humanizadas</a:t>
            </a:r>
            <a:r>
              <a:rPr lang="pt-BR" sz="3000" dirty="0"/>
              <a:t> ou efetivamente </a:t>
            </a:r>
            <a:r>
              <a:rPr lang="pt-B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humanas</a:t>
            </a:r>
            <a:r>
              <a:rPr lang="pt-BR" sz="3000" dirty="0"/>
              <a:t>, têm sido empregadas as tecnologias do </a:t>
            </a:r>
            <a:r>
              <a:rPr lang="pt-BR" sz="3000" b="1" dirty="0">
                <a:solidFill>
                  <a:srgbClr val="C00000"/>
                </a:solidFill>
              </a:rPr>
              <a:t>DNA-recombinante</a:t>
            </a:r>
            <a:r>
              <a:rPr lang="pt-BR" sz="3000" dirty="0"/>
              <a:t> associadas à tecnologia de </a:t>
            </a:r>
            <a:r>
              <a:rPr lang="pt-BR" sz="3000" b="1" dirty="0" err="1">
                <a:solidFill>
                  <a:srgbClr val="FF0000"/>
                </a:solidFill>
              </a:rPr>
              <a:t>hibridomas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8" y="836712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3000" dirty="0"/>
              <a:t>Ambos são obtidos graças à tecnologia do DNA-</a:t>
            </a:r>
            <a:r>
              <a:rPr lang="pt-BR" sz="3000" dirty="0" err="1"/>
              <a:t>recom</a:t>
            </a:r>
            <a:r>
              <a:rPr lang="pt-BR" sz="3000" dirty="0"/>
              <a:t>-</a:t>
            </a:r>
            <a:r>
              <a:rPr lang="pt-BR" sz="3000" dirty="0" err="1"/>
              <a:t>binante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78" y="188640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Anticorpos </a:t>
            </a:r>
            <a:r>
              <a:rPr lang="pt-BR" i="1" dirty="0">
                <a:solidFill>
                  <a:srgbClr val="C00000"/>
                </a:solidFill>
              </a:rPr>
              <a:t>humanizados</a:t>
            </a:r>
            <a:r>
              <a:rPr lang="pt-BR" dirty="0"/>
              <a:t> e anticorpos </a:t>
            </a:r>
            <a:r>
              <a:rPr lang="pt-BR" i="1" dirty="0">
                <a:solidFill>
                  <a:srgbClr val="C00000"/>
                </a:solidFill>
              </a:rPr>
              <a:t>humanos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496" y="1916832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Genes que codificam um anticorpo de interesse (presentes em </a:t>
            </a:r>
            <a:r>
              <a:rPr lang="pt-BR" sz="3000" dirty="0" err="1"/>
              <a:t>hibridomas</a:t>
            </a:r>
            <a:r>
              <a:rPr lang="pt-BR" sz="3000" dirty="0"/>
              <a:t> </a:t>
            </a:r>
            <a:r>
              <a:rPr lang="pt-BR" sz="3000" dirty="0" err="1"/>
              <a:t>murinos</a:t>
            </a:r>
            <a:r>
              <a:rPr lang="pt-BR" sz="3000" dirty="0"/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8216" y="3068960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Genes que determinam a expressão de anticorpos humanos (presentes em linfócitos B humanos)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95936" y="256490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1534" y="4509120"/>
            <a:ext cx="8552242" cy="147732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Sequência gênica (construção quimérica) que pode ser inserida em </a:t>
            </a:r>
            <a:r>
              <a:rPr lang="pt-BR" sz="3000" b="1" i="1" dirty="0">
                <a:solidFill>
                  <a:srgbClr val="C00000"/>
                </a:solidFill>
              </a:rPr>
              <a:t>linhagens celulares</a:t>
            </a:r>
            <a:r>
              <a:rPr lang="pt-BR" sz="3000" dirty="0"/>
              <a:t>, as quais expressarão anticorpos 70% humanos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386104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1534" y="1988840"/>
            <a:ext cx="8543940" cy="2108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1534" y="6165304"/>
            <a:ext cx="854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ym typeface="Wingdings" panose="05000000000000000000" pitchFamily="2" charset="2"/>
              </a:rPr>
              <a:t> Estes são anticorpos </a:t>
            </a:r>
            <a:r>
              <a:rPr lang="pt-BR" sz="3200" i="1" dirty="0">
                <a:solidFill>
                  <a:srgbClr val="C00000"/>
                </a:solidFill>
                <a:sym typeface="Wingdings" panose="05000000000000000000" pitchFamily="2" charset="2"/>
              </a:rPr>
              <a:t>humanizados</a:t>
            </a:r>
            <a:endParaRPr lang="pt-BR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  <p:bldP spid="6" grpId="0" build="p"/>
      <p:bldP spid="2" grpId="0"/>
      <p:bldP spid="7" grpId="0" uiExpand="1" build="p" animBg="1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8" y="836712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000" dirty="0"/>
              <a:t>Ambos são obtidos graças à tecnologia do DNA-recombinante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78" y="188640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Anticorpos </a:t>
            </a:r>
            <a:r>
              <a:rPr lang="pt-BR" i="1" dirty="0">
                <a:solidFill>
                  <a:srgbClr val="C00000"/>
                </a:solidFill>
              </a:rPr>
              <a:t>humanizados</a:t>
            </a:r>
            <a:r>
              <a:rPr lang="pt-BR" dirty="0"/>
              <a:t> e anticorpos </a:t>
            </a:r>
            <a:r>
              <a:rPr lang="pt-BR" i="1" dirty="0">
                <a:solidFill>
                  <a:srgbClr val="C00000"/>
                </a:solidFill>
              </a:rPr>
              <a:t>humanos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534" y="2023680"/>
            <a:ext cx="8552242" cy="147732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Recombinação gênica por </a:t>
            </a:r>
            <a:r>
              <a:rPr lang="pt-BR" sz="3000" i="1" dirty="0">
                <a:solidFill>
                  <a:srgbClr val="C00000"/>
                </a:solidFill>
              </a:rPr>
              <a:t>enxerto</a:t>
            </a:r>
            <a:r>
              <a:rPr lang="pt-BR" sz="3000" dirty="0"/>
              <a:t> (substituição das regiões determinantes de complementaridade – CDR  dos genes humanos pelo equivalente </a:t>
            </a:r>
            <a:r>
              <a:rPr lang="pt-BR" sz="3000" dirty="0" err="1"/>
              <a:t>murino</a:t>
            </a:r>
            <a:r>
              <a:rPr lang="pt-BR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42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Anticorpos Monoclonais - </a:t>
            </a:r>
            <a:r>
              <a:rPr lang="pt-BR" sz="3600" dirty="0" err="1">
                <a:solidFill>
                  <a:srgbClr val="FF0000"/>
                </a:solidFill>
              </a:rPr>
              <a:t>AcMo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dirty="0"/>
              <a:t>Linfócito B entra em contato com um </a:t>
            </a:r>
            <a:r>
              <a:rPr lang="pt-BR" sz="3000" dirty="0">
                <a:solidFill>
                  <a:srgbClr val="0000FF"/>
                </a:solidFill>
              </a:rPr>
              <a:t>antígeno</a:t>
            </a:r>
          </a:p>
          <a:p>
            <a:pPr algn="ctr">
              <a:buNone/>
            </a:pPr>
            <a:endParaRPr lang="pt-BR" sz="3000" dirty="0"/>
          </a:p>
          <a:p>
            <a:pPr algn="ctr">
              <a:buNone/>
            </a:pPr>
            <a:r>
              <a:rPr lang="pt-BR" sz="3000" dirty="0"/>
              <a:t>Isso faz com que o Linfócito B se diferencie em </a:t>
            </a:r>
            <a:r>
              <a:rPr lang="pt-BR" sz="3000" dirty="0" err="1"/>
              <a:t>plasmócito</a:t>
            </a:r>
            <a:endParaRPr lang="pt-BR" sz="3000" dirty="0"/>
          </a:p>
          <a:p>
            <a:pPr algn="ctr">
              <a:buNone/>
            </a:pPr>
            <a:endParaRPr lang="pt-BR" sz="3000" dirty="0"/>
          </a:p>
          <a:p>
            <a:pPr algn="ctr">
              <a:buNone/>
            </a:pPr>
            <a:r>
              <a:rPr lang="pt-BR" sz="3000" dirty="0"/>
              <a:t>O </a:t>
            </a:r>
            <a:r>
              <a:rPr lang="pt-BR" sz="3000" dirty="0" err="1"/>
              <a:t>plasmócito</a:t>
            </a:r>
            <a:r>
              <a:rPr lang="pt-BR" sz="3000" dirty="0"/>
              <a:t> produz o anticorpo para o </a:t>
            </a:r>
            <a:r>
              <a:rPr lang="pt-BR" sz="3000" dirty="0">
                <a:solidFill>
                  <a:srgbClr val="0000FF"/>
                </a:solidFill>
              </a:rPr>
              <a:t>antígeno</a:t>
            </a:r>
          </a:p>
          <a:p>
            <a:pPr algn="ctr">
              <a:buNone/>
            </a:pPr>
            <a:endParaRPr lang="pt-BR" sz="3000" dirty="0"/>
          </a:p>
          <a:p>
            <a:pPr algn="ctr">
              <a:buNone/>
            </a:pPr>
            <a:r>
              <a:rPr lang="pt-BR" sz="3000" dirty="0">
                <a:solidFill>
                  <a:srgbClr val="FF0000"/>
                </a:solidFill>
              </a:rPr>
              <a:t>Anticorpo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4429124" y="228599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429124" y="385762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429124" y="500063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42844" y="857232"/>
            <a:ext cx="8858280" cy="5000660"/>
            <a:chOff x="650687" y="1928802"/>
            <a:chExt cx="6493081" cy="3500462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687" y="2201863"/>
              <a:ext cx="6323201" cy="3227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>
            <a:xfrm>
              <a:off x="6500826" y="1928802"/>
              <a:ext cx="642942" cy="2214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548DD26E-F60D-4F52-9CF3-6E3C7DDD7B52}"/>
              </a:ext>
            </a:extLst>
          </p:cNvPr>
          <p:cNvSpPr/>
          <p:nvPr/>
        </p:nvSpPr>
        <p:spPr>
          <a:xfrm>
            <a:off x="2280866" y="1965422"/>
            <a:ext cx="590705" cy="700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9670863-9DB8-4E65-A34B-586C95C9E97E}"/>
              </a:ext>
            </a:extLst>
          </p:cNvPr>
          <p:cNvSpPr/>
          <p:nvPr/>
        </p:nvSpPr>
        <p:spPr>
          <a:xfrm>
            <a:off x="2722819" y="1412776"/>
            <a:ext cx="590705" cy="700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E30664B-5F1F-4FB4-97ED-70128AEC278B}"/>
              </a:ext>
            </a:extLst>
          </p:cNvPr>
          <p:cNvSpPr/>
          <p:nvPr/>
        </p:nvSpPr>
        <p:spPr>
          <a:xfrm>
            <a:off x="5701102" y="1412776"/>
            <a:ext cx="590705" cy="700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91AE679-437A-40B4-AAFC-11C56DA44785}"/>
              </a:ext>
            </a:extLst>
          </p:cNvPr>
          <p:cNvSpPr/>
          <p:nvPr/>
        </p:nvSpPr>
        <p:spPr>
          <a:xfrm>
            <a:off x="6198794" y="1950674"/>
            <a:ext cx="590706" cy="700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1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78" y="188640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Anticorpos </a:t>
            </a:r>
            <a:r>
              <a:rPr lang="pt-BR" i="1" dirty="0">
                <a:solidFill>
                  <a:srgbClr val="C00000"/>
                </a:solidFill>
              </a:rPr>
              <a:t>humanizados</a:t>
            </a:r>
            <a:r>
              <a:rPr lang="pt-BR" dirty="0"/>
              <a:t> e anticorpos </a:t>
            </a:r>
            <a:r>
              <a:rPr lang="pt-BR" i="1" dirty="0">
                <a:solidFill>
                  <a:srgbClr val="C00000"/>
                </a:solidFill>
              </a:rPr>
              <a:t>humanos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534" y="908720"/>
            <a:ext cx="8552242" cy="147732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Recombinação gênica por </a:t>
            </a:r>
            <a:r>
              <a:rPr lang="pt-BR" sz="3000" i="1" dirty="0">
                <a:solidFill>
                  <a:srgbClr val="C00000"/>
                </a:solidFill>
              </a:rPr>
              <a:t>enxerto</a:t>
            </a:r>
            <a:r>
              <a:rPr lang="pt-BR" sz="3000" dirty="0"/>
              <a:t> (substituição das regiões determinantes de complementaridade – CDR  dos genes humanos pelo equivalente </a:t>
            </a:r>
            <a:r>
              <a:rPr lang="pt-BR" sz="3000" dirty="0" err="1"/>
              <a:t>murino</a:t>
            </a:r>
            <a:r>
              <a:rPr lang="pt-BR" sz="3000" dirty="0"/>
              <a:t>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1534" y="2780928"/>
            <a:ext cx="8552242" cy="147732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Especificidade do anticorpo produzido pelo </a:t>
            </a:r>
            <a:r>
              <a:rPr lang="pt-BR" sz="3000" dirty="0" err="1"/>
              <a:t>hibridoma</a:t>
            </a:r>
            <a:r>
              <a:rPr lang="pt-BR" sz="3000" dirty="0"/>
              <a:t> </a:t>
            </a:r>
            <a:r>
              <a:rPr lang="pt-BR" sz="3000" dirty="0" err="1"/>
              <a:t>murino</a:t>
            </a:r>
            <a:r>
              <a:rPr lang="pt-BR" sz="3000" dirty="0"/>
              <a:t>, mas preservando as propriedades do anticorpo humano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1534" y="6084585"/>
            <a:ext cx="854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ym typeface="Wingdings" panose="05000000000000000000" pitchFamily="2" charset="2"/>
              </a:rPr>
              <a:t> Estes são anticorpos </a:t>
            </a:r>
            <a:r>
              <a:rPr lang="pt-BR" sz="3200" i="1" dirty="0">
                <a:solidFill>
                  <a:srgbClr val="C00000"/>
                </a:solidFill>
                <a:sym typeface="Wingdings" panose="05000000000000000000" pitchFamily="2" charset="2"/>
              </a:rPr>
              <a:t>humanizados</a:t>
            </a:r>
            <a:endParaRPr lang="pt-BR" sz="3200" i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11960" y="21328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1534" y="4509120"/>
            <a:ext cx="8552242" cy="147732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A sequência gênica acima pode ser inserida em </a:t>
            </a:r>
            <a:r>
              <a:rPr lang="pt-BR" sz="3000" b="1" i="1" dirty="0">
                <a:solidFill>
                  <a:srgbClr val="C00000"/>
                </a:solidFill>
              </a:rPr>
              <a:t>linhagens celulares</a:t>
            </a:r>
            <a:r>
              <a:rPr lang="pt-BR" sz="3000" dirty="0"/>
              <a:t>, as quais expressarão anticorpos com 90% das propriedades do anticorpo humano</a:t>
            </a:r>
          </a:p>
        </p:txBody>
      </p:sp>
    </p:spTree>
    <p:extLst>
      <p:ext uri="{BB962C8B-B14F-4D97-AF65-F5344CB8AC3E}">
        <p14:creationId xmlns:p14="http://schemas.microsoft.com/office/powerpoint/2010/main" val="5344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0" grpId="0"/>
      <p:bldP spid="11" grpId="0"/>
      <p:bldP spid="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78" y="188640"/>
            <a:ext cx="8229600" cy="511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Anticorpos </a:t>
            </a:r>
            <a:r>
              <a:rPr lang="pt-BR" i="1" dirty="0">
                <a:solidFill>
                  <a:srgbClr val="C00000"/>
                </a:solidFill>
              </a:rPr>
              <a:t>humanizados</a:t>
            </a:r>
            <a:r>
              <a:rPr lang="pt-BR" dirty="0"/>
              <a:t> e anticorpos </a:t>
            </a:r>
            <a:r>
              <a:rPr lang="pt-BR" i="1" dirty="0">
                <a:solidFill>
                  <a:srgbClr val="C00000"/>
                </a:solidFill>
              </a:rPr>
              <a:t>humanos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534" y="764704"/>
            <a:ext cx="8552242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3000" dirty="0"/>
              <a:t>Modificação genética </a:t>
            </a:r>
            <a:r>
              <a:rPr lang="pt-B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camundongo</a:t>
            </a:r>
            <a:r>
              <a:rPr lang="pt-BR" sz="3000" dirty="0"/>
              <a:t> e não na célula produtora do anticorpo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1534" y="1988840"/>
            <a:ext cx="8552242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Inativação dos genes das cadeias L e H nas células embrionárias que darão origem ao animal transgênico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1534" y="6156593"/>
            <a:ext cx="854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ym typeface="Wingdings" panose="05000000000000000000" pitchFamily="2" charset="2"/>
              </a:rPr>
              <a:t> Estes são anticorpos </a:t>
            </a:r>
            <a:r>
              <a:rPr lang="pt-BR" sz="3200" i="1" dirty="0">
                <a:solidFill>
                  <a:srgbClr val="C00000"/>
                </a:solidFill>
                <a:sym typeface="Wingdings" panose="05000000000000000000" pitchFamily="2" charset="2"/>
              </a:rPr>
              <a:t>humanos</a:t>
            </a:r>
            <a:endParaRPr lang="pt-BR" sz="3200" i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18101" y="4305258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7404" y="5004401"/>
            <a:ext cx="8944490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2900" dirty="0"/>
              <a:t>Camundongos </a:t>
            </a:r>
            <a:r>
              <a:rPr lang="pt-BR" sz="2900" dirty="0">
                <a:solidFill>
                  <a:srgbClr val="C00000"/>
                </a:solidFill>
              </a:rPr>
              <a:t>transgênicos</a:t>
            </a:r>
            <a:r>
              <a:rPr lang="pt-BR" sz="2900" dirty="0"/>
              <a:t> que podem ser imunizados e produzir linfócitos que sintetizam anticorpos humanos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85954" y="279747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3421449"/>
            <a:ext cx="8552242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Introdução nestas células de segmentos de DNA com genes das cadeias L e H de imunoglobulinas humanas</a:t>
            </a:r>
          </a:p>
        </p:txBody>
      </p:sp>
    </p:spTree>
    <p:extLst>
      <p:ext uri="{BB962C8B-B14F-4D97-AF65-F5344CB8AC3E}">
        <p14:creationId xmlns:p14="http://schemas.microsoft.com/office/powerpoint/2010/main" val="24313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 animBg="1"/>
      <p:bldP spid="10" grpId="0"/>
      <p:bldP spid="11" grpId="0"/>
      <p:bldP spid="8" grpId="0" uiExpand="1" build="p" animBg="1"/>
      <p:bldP spid="9" grpId="0"/>
      <p:bldP spid="1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DE3C6-2A8A-43BF-B5F1-5EC343C3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Estes camundongos são imunizados com antígenos desejados, levando à produção de </a:t>
            </a:r>
            <a:r>
              <a:rPr lang="pt-BR" u="sng" dirty="0">
                <a:solidFill>
                  <a:srgbClr val="FF0000"/>
                </a:solidFill>
              </a:rPr>
              <a:t>linfócitos B</a:t>
            </a:r>
            <a:r>
              <a:rPr lang="pt-BR" dirty="0"/>
              <a:t> que sintetizam anticorpos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</a:t>
            </a:r>
            <a:r>
              <a:rPr lang="pt-BR" dirty="0"/>
              <a:t>, os quais são empregados para produzir </a:t>
            </a:r>
            <a:r>
              <a:rPr lang="pt-BR" u="sng" dirty="0" err="1">
                <a:solidFill>
                  <a:srgbClr val="FF0000"/>
                </a:solidFill>
              </a:rPr>
              <a:t>hibridomas</a:t>
            </a:r>
            <a:r>
              <a:rPr lang="pt-BR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51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78" y="188640"/>
            <a:ext cx="8229600" cy="511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Outras possibilidades</a:t>
            </a:r>
            <a:endParaRPr lang="pt-BR" i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5879" y="976952"/>
            <a:ext cx="8552242" cy="200054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000" dirty="0"/>
              <a:t>Inserção de </a:t>
            </a:r>
            <a:r>
              <a:rPr lang="pt-BR" sz="3000" dirty="0" err="1">
                <a:solidFill>
                  <a:srgbClr val="0070C0"/>
                </a:solidFill>
              </a:rPr>
              <a:t>minicromossomos</a:t>
            </a:r>
            <a:r>
              <a:rPr lang="pt-BR" sz="3000" dirty="0"/>
              <a:t> humanos nas células embrionárias que darão origem ao animal transgênico, dando origem a c</a:t>
            </a:r>
            <a:r>
              <a:rPr lang="pt-BR" sz="3200" dirty="0"/>
              <a:t>amundongos </a:t>
            </a:r>
            <a:r>
              <a:rPr lang="pt-BR" sz="3200" dirty="0" err="1">
                <a:solidFill>
                  <a:srgbClr val="C00000"/>
                </a:solidFill>
              </a:rPr>
              <a:t>transcromossômicos</a:t>
            </a:r>
            <a:r>
              <a:rPr lang="pt-BR" sz="3200" dirty="0"/>
              <a:t> </a:t>
            </a:r>
            <a:endParaRPr lang="pt-BR" sz="3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5778" y="5919046"/>
            <a:ext cx="854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ym typeface="Wingdings" panose="05000000000000000000" pitchFamily="2" charset="2"/>
              </a:rPr>
              <a:t> Estes são anticorpos </a:t>
            </a:r>
            <a:r>
              <a:rPr lang="pt-BR" sz="3200" i="1" dirty="0">
                <a:solidFill>
                  <a:srgbClr val="C00000"/>
                </a:solidFill>
                <a:sym typeface="Wingdings" panose="05000000000000000000" pitchFamily="2" charset="2"/>
              </a:rPr>
              <a:t>humanos</a:t>
            </a:r>
            <a:endParaRPr lang="pt-BR" sz="3200" i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755" y="3801942"/>
            <a:ext cx="8944490" cy="187743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2900" dirty="0"/>
              <a:t>Utilização de camundongos com Imunodeficiência Severa Combinada, os quais podem ser imunizados para produzir linfócitos B que expressam anticorpos humanos para se obter linhagens de </a:t>
            </a:r>
            <a:r>
              <a:rPr lang="pt-BR" sz="2900" dirty="0" err="1"/>
              <a:t>hibridomas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39869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0" grpId="0"/>
      <p:bldP spid="8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57158" y="169666"/>
            <a:ext cx="8572559" cy="6643710"/>
            <a:chOff x="2174875" y="1628775"/>
            <a:chExt cx="4811027" cy="3598863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4875" y="1628775"/>
              <a:ext cx="4792663" cy="359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>
            <a:xfrm>
              <a:off x="6700150" y="1643050"/>
              <a:ext cx="285752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FF92B51-6DBA-405A-BC36-ED3CAE73158D}"/>
              </a:ext>
            </a:extLst>
          </p:cNvPr>
          <p:cNvSpPr/>
          <p:nvPr/>
        </p:nvSpPr>
        <p:spPr>
          <a:xfrm>
            <a:off x="2987824" y="-27384"/>
            <a:ext cx="1944216" cy="1167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41DFEF3-4CF2-4885-8F18-394CEA31AB74}"/>
              </a:ext>
            </a:extLst>
          </p:cNvPr>
          <p:cNvCxnSpPr/>
          <p:nvPr/>
        </p:nvCxnSpPr>
        <p:spPr>
          <a:xfrm flipH="1">
            <a:off x="1979712" y="548680"/>
            <a:ext cx="9361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6FF514-1E89-4584-BA76-7DE9D4EA45EE}"/>
              </a:ext>
            </a:extLst>
          </p:cNvPr>
          <p:cNvSpPr txBox="1"/>
          <p:nvPr/>
        </p:nvSpPr>
        <p:spPr>
          <a:xfrm>
            <a:off x="357158" y="169228"/>
            <a:ext cx="1622554" cy="83099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Linhagens celulares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43A82E7-7941-4061-9851-2D9F6DBF157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68435" y="1000225"/>
            <a:ext cx="0" cy="5896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CC97B3-D0D3-42C8-B6D2-9CE522F47497}"/>
              </a:ext>
            </a:extLst>
          </p:cNvPr>
          <p:cNvSpPr txBox="1"/>
          <p:nvPr/>
        </p:nvSpPr>
        <p:spPr>
          <a:xfrm>
            <a:off x="179512" y="1589891"/>
            <a:ext cx="1944216" cy="83099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Anticorpos </a:t>
            </a:r>
            <a:r>
              <a:rPr lang="pt-BR" sz="2400" i="1" dirty="0">
                <a:solidFill>
                  <a:srgbClr val="FF0000"/>
                </a:solidFill>
              </a:rPr>
              <a:t>humanizados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4A61AE-E6AE-4643-B3A3-5D57C45A9567}"/>
              </a:ext>
            </a:extLst>
          </p:cNvPr>
          <p:cNvSpPr txBox="1"/>
          <p:nvPr/>
        </p:nvSpPr>
        <p:spPr>
          <a:xfrm>
            <a:off x="6444208" y="365755"/>
            <a:ext cx="1944216" cy="83099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Anticorpos </a:t>
            </a:r>
            <a:r>
              <a:rPr lang="pt-BR" sz="2400" i="1" dirty="0">
                <a:solidFill>
                  <a:srgbClr val="FF0000"/>
                </a:solidFill>
              </a:rPr>
              <a:t>humanos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A2CD318-2B2A-42CC-AF4B-B047AEEFBA8B}"/>
              </a:ext>
            </a:extLst>
          </p:cNvPr>
          <p:cNvCxnSpPr/>
          <p:nvPr/>
        </p:nvCxnSpPr>
        <p:spPr>
          <a:xfrm flipV="1">
            <a:off x="3923928" y="764704"/>
            <a:ext cx="2480396" cy="1440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3614"/>
            <a:ext cx="7429551" cy="65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928662" y="928670"/>
            <a:ext cx="7286676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4613458" y="1413746"/>
            <a:ext cx="875758" cy="4587022"/>
            <a:chOff x="4613458" y="1413746"/>
            <a:chExt cx="875758" cy="4587022"/>
          </a:xfrm>
        </p:grpSpPr>
        <p:sp>
          <p:nvSpPr>
            <p:cNvPr id="7" name="Retângulo 6"/>
            <p:cNvSpPr/>
            <p:nvPr/>
          </p:nvSpPr>
          <p:spPr>
            <a:xfrm>
              <a:off x="4631960" y="1413746"/>
              <a:ext cx="857256" cy="2857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628448" y="2098146"/>
              <a:ext cx="857256" cy="2857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13458" y="2586734"/>
              <a:ext cx="857256" cy="2857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613458" y="3113268"/>
              <a:ext cx="857256" cy="2857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628448" y="5756474"/>
              <a:ext cx="857256" cy="2442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643438" y="2357430"/>
            <a:ext cx="872246" cy="3884120"/>
            <a:chOff x="4643438" y="2357430"/>
            <a:chExt cx="872246" cy="3884120"/>
          </a:xfrm>
        </p:grpSpPr>
        <p:sp>
          <p:nvSpPr>
            <p:cNvPr id="17" name="Retângulo 16"/>
            <p:cNvSpPr/>
            <p:nvPr/>
          </p:nvSpPr>
          <p:spPr>
            <a:xfrm>
              <a:off x="4658428" y="2357430"/>
              <a:ext cx="857256" cy="2293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4658428" y="3372552"/>
              <a:ext cx="857256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658428" y="3643314"/>
              <a:ext cx="857256" cy="1993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4658428" y="2872486"/>
              <a:ext cx="857256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658428" y="4071942"/>
              <a:ext cx="857256" cy="2442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643680" y="5027104"/>
              <a:ext cx="857256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643438" y="5530682"/>
              <a:ext cx="857256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643438" y="6027236"/>
              <a:ext cx="857256" cy="21431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69B4A2-AB38-435F-86BD-817B13819614}"/>
              </a:ext>
            </a:extLst>
          </p:cNvPr>
          <p:cNvSpPr txBox="1"/>
          <p:nvPr/>
        </p:nvSpPr>
        <p:spPr>
          <a:xfrm>
            <a:off x="6084168" y="134118"/>
            <a:ext cx="21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Ref. 2008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99F5914-A20F-4AD0-98E8-E92B2A117BD5}"/>
              </a:ext>
            </a:extLst>
          </p:cNvPr>
          <p:cNvSpPr/>
          <p:nvPr/>
        </p:nvSpPr>
        <p:spPr>
          <a:xfrm>
            <a:off x="4645570" y="4769366"/>
            <a:ext cx="77932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5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B5D33-56AA-4F1F-8B08-61D20718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pt-BR" sz="2800" b="1" dirty="0"/>
              <a:t>O mercado brasileiro de anticorpos monoclonais utilizados para o tratamento de câncer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AA05A5-3EB4-4660-A809-A38A513A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000" dirty="0"/>
              <a:t>Os anticorpos monoclonais (</a:t>
            </a:r>
            <a:r>
              <a:rPr lang="pt-BR" sz="2000" dirty="0" err="1"/>
              <a:t>mABs</a:t>
            </a:r>
            <a:r>
              <a:rPr lang="pt-BR" sz="2000" dirty="0"/>
              <a:t>) têm sido indicados como tecnologia inovadora para o </a:t>
            </a:r>
            <a:r>
              <a:rPr lang="pt-BR" sz="2000" b="1" dirty="0">
                <a:solidFill>
                  <a:srgbClr val="FF0000"/>
                </a:solidFill>
              </a:rPr>
              <a:t>tratamento de</a:t>
            </a:r>
            <a:r>
              <a:rPr lang="pt-BR" sz="2000" dirty="0"/>
              <a:t> alguns tipos de </a:t>
            </a:r>
            <a:r>
              <a:rPr lang="pt-BR" sz="2000" b="1" dirty="0">
                <a:solidFill>
                  <a:srgbClr val="FF0000"/>
                </a:solidFill>
              </a:rPr>
              <a:t>câncer</a:t>
            </a:r>
            <a:r>
              <a:rPr lang="pt-BR" sz="2000" dirty="0"/>
              <a:t>, por serem capazes de alvejar e matar seletivamente células tumorais. Contudo, os altos custos dessas terapias colocam em questão a sustentabilidade do acesso. Este trabalho teve como objetivo identificar as principais características dos anticorpos monoclonais, destinados ao tratamento de câncer, com </a:t>
            </a:r>
            <a:r>
              <a:rPr lang="pt-BR" sz="2000" b="1" dirty="0">
                <a:solidFill>
                  <a:srgbClr val="00B050"/>
                </a:solidFill>
              </a:rPr>
              <a:t>registro sanitário ativo</a:t>
            </a:r>
            <a:r>
              <a:rPr lang="pt-BR" sz="2000" dirty="0"/>
              <a:t>, no </a:t>
            </a:r>
            <a:r>
              <a:rPr lang="pt-BR" sz="2000" b="1" dirty="0">
                <a:solidFill>
                  <a:srgbClr val="00B050"/>
                </a:solidFill>
              </a:rPr>
              <a:t>Brasil</a:t>
            </a:r>
            <a:r>
              <a:rPr lang="pt-BR" sz="2000" dirty="0"/>
              <a:t>, em </a:t>
            </a:r>
            <a:r>
              <a:rPr lang="pt-BR" sz="2000" b="1" dirty="0">
                <a:solidFill>
                  <a:srgbClr val="00B050"/>
                </a:solidFill>
              </a:rPr>
              <a:t>2016</a:t>
            </a:r>
            <a:r>
              <a:rPr lang="pt-BR" sz="2000" dirty="0"/>
              <a:t>. Tratou-se de uma análise descritiva retrospectiva a partir de consulta à página de Internet da Agência Nacional de Vigilância Sanitária (Anvisa), em que esses </a:t>
            </a:r>
            <a:r>
              <a:rPr lang="pt-BR" sz="2000" dirty="0" err="1"/>
              <a:t>mABs</a:t>
            </a:r>
            <a:r>
              <a:rPr lang="pt-BR" sz="2000" dirty="0"/>
              <a:t> foram caracterizados de acordo com antígeno-alvo, tipo de anticorpo, ano de registro, indicações terapêuticas e empresa detentora do registro. Foram identificados 14 anticorpos com ação em sete antígenos-alvo diferentes. No que diz respeito às </a:t>
            </a:r>
            <a:r>
              <a:rPr lang="pt-BR" sz="2000" b="1" dirty="0">
                <a:solidFill>
                  <a:srgbClr val="0070C0"/>
                </a:solidFill>
              </a:rPr>
              <a:t>indicações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0070C0"/>
                </a:solidFill>
              </a:rPr>
              <a:t>clínicas</a:t>
            </a:r>
            <a:r>
              <a:rPr lang="pt-BR" sz="2000" dirty="0"/>
              <a:t>, houve uma maior frequência de </a:t>
            </a:r>
            <a:r>
              <a:rPr lang="pt-BR" sz="2000" b="1" dirty="0">
                <a:solidFill>
                  <a:srgbClr val="0070C0"/>
                </a:solidFill>
              </a:rPr>
              <a:t>linfomas</a:t>
            </a:r>
            <a:r>
              <a:rPr lang="pt-BR" sz="2000" dirty="0"/>
              <a:t>, </a:t>
            </a:r>
            <a:r>
              <a:rPr lang="pt-BR" sz="2000" b="1" dirty="0">
                <a:solidFill>
                  <a:srgbClr val="0070C0"/>
                </a:solidFill>
              </a:rPr>
              <a:t>leucemias</a:t>
            </a:r>
            <a:r>
              <a:rPr lang="pt-BR" sz="2000" dirty="0"/>
              <a:t>, </a:t>
            </a:r>
            <a:r>
              <a:rPr lang="pt-BR" sz="2000" b="1" dirty="0">
                <a:solidFill>
                  <a:srgbClr val="0070C0"/>
                </a:solidFill>
              </a:rPr>
              <a:t>câncer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070C0"/>
                </a:solidFill>
              </a:rPr>
              <a:t>de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070C0"/>
                </a:solidFill>
              </a:rPr>
              <a:t>mama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0070C0"/>
                </a:solidFill>
              </a:rPr>
              <a:t>câncer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070C0"/>
                </a:solidFill>
              </a:rPr>
              <a:t>colorretal</a:t>
            </a:r>
            <a:r>
              <a:rPr lang="pt-BR" sz="2000" dirty="0"/>
              <a:t>. Quanto ao tipo, foram identificados três anticorpos </a:t>
            </a:r>
            <a:r>
              <a:rPr lang="pt-BR" sz="2000" b="1" dirty="0">
                <a:solidFill>
                  <a:srgbClr val="FF0000"/>
                </a:solidFill>
              </a:rPr>
              <a:t>quiméricos</a:t>
            </a:r>
            <a:r>
              <a:rPr lang="pt-BR" sz="2000" dirty="0"/>
              <a:t>, seis </a:t>
            </a:r>
            <a:r>
              <a:rPr lang="pt-BR" sz="2000" b="1" dirty="0">
                <a:solidFill>
                  <a:srgbClr val="FF0000"/>
                </a:solidFill>
              </a:rPr>
              <a:t>humanizados</a:t>
            </a:r>
            <a:r>
              <a:rPr lang="pt-BR" sz="2000" dirty="0"/>
              <a:t> e cinco </a:t>
            </a:r>
            <a:r>
              <a:rPr lang="pt-BR" sz="2000" b="1" dirty="0">
                <a:solidFill>
                  <a:srgbClr val="FF0000"/>
                </a:solidFill>
              </a:rPr>
              <a:t>humanos</a:t>
            </a:r>
            <a:r>
              <a:rPr lang="pt-BR" sz="2000" dirty="0"/>
              <a:t>. A Roche apareceu como a empresa detentora do registro de 6 dos 14 </a:t>
            </a:r>
            <a:r>
              <a:rPr lang="pt-BR" sz="2000" dirty="0" err="1"/>
              <a:t>mABs</a:t>
            </a:r>
            <a:r>
              <a:rPr lang="pt-BR" sz="2000" dirty="0"/>
              <a:t>, o que representa 43% dos registros sanitários. Foi possível, a partir desses dados, discutir a ideia de </a:t>
            </a:r>
            <a:r>
              <a:rPr lang="pt-BR" sz="2000" b="1" dirty="0"/>
              <a:t>medicamentos</a:t>
            </a:r>
            <a:r>
              <a:rPr lang="pt-BR" sz="2000" dirty="0"/>
              <a:t> </a:t>
            </a:r>
            <a:r>
              <a:rPr lang="pt-BR" sz="2000" b="1" i="1" dirty="0" err="1"/>
              <a:t>me-too</a:t>
            </a:r>
            <a:r>
              <a:rPr lang="pt-BR" sz="2000" dirty="0"/>
              <a:t> no mercado de biológicos, assim como pensar as tensões existentes nesse mercado e a ideia de oligopólio diferenciado. Apesar do desenvolvimento de novos produtos, ainda que para atuar em um mesmo alvo, representar a possibilidade de um incremento competitivo e, com isso, de uma diminuição dos preços praticados pelas empresas torna-se um problema quando é a mesma empresa que lança no mercado novos anticorpos direcionados ao mesmo alvo, sem mudanças relevantes.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CC250A-EADD-4D76-89A7-EC284620E0C8}"/>
              </a:ext>
            </a:extLst>
          </p:cNvPr>
          <p:cNvSpPr txBox="1"/>
          <p:nvPr/>
        </p:nvSpPr>
        <p:spPr>
          <a:xfrm>
            <a:off x="251520" y="6372036"/>
            <a:ext cx="858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Vidal, T. J.; Figueiredo, T. A.; Pepe, V. L. E. Cad. Saúde Pública 34 (12) 29 </a:t>
            </a:r>
            <a:r>
              <a:rPr lang="pt-BR" sz="2000" dirty="0" err="1"/>
              <a:t>Nov</a:t>
            </a:r>
            <a:r>
              <a:rPr lang="pt-BR" sz="2000" dirty="0"/>
              <a:t> 2018</a:t>
            </a:r>
          </a:p>
        </p:txBody>
      </p:sp>
    </p:spTree>
    <p:extLst>
      <p:ext uri="{BB962C8B-B14F-4D97-AF65-F5344CB8AC3E}">
        <p14:creationId xmlns:p14="http://schemas.microsoft.com/office/powerpoint/2010/main" val="309415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ielosp.org/media/assets/csp/v34n12/1678-4464-csp-34-12-e00010918-gf2.jpg">
            <a:extLst>
              <a:ext uri="{FF2B5EF4-FFF2-40B4-BE49-F238E27FC236}">
                <a16:creationId xmlns:a16="http://schemas.microsoft.com/office/drawing/2014/main" id="{98B7DC0B-E428-47FC-A0C1-96F357AC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270"/>
            <a:ext cx="6732984" cy="70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8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Sistemas de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26778"/>
            <a:ext cx="8928992" cy="4406478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definição do processo para a produção de um anticorpo monoclonal envolve:</a:t>
            </a:r>
          </a:p>
          <a:p>
            <a:pPr algn="just">
              <a:buFontTx/>
              <a:buChar char="-"/>
            </a:pPr>
            <a:r>
              <a:rPr lang="pt-BR" dirty="0"/>
              <a:t>A seleção de um sistema de expressão</a:t>
            </a:r>
          </a:p>
          <a:p>
            <a:pPr algn="just">
              <a:buFontTx/>
              <a:buChar char="-"/>
            </a:pPr>
            <a:r>
              <a:rPr lang="pt-BR" dirty="0"/>
              <a:t>A seleção de um </a:t>
            </a:r>
            <a:r>
              <a:rPr lang="pt-BR" dirty="0" err="1"/>
              <a:t>bioprocesso</a:t>
            </a:r>
            <a:r>
              <a:rPr lang="pt-BR" dirty="0"/>
              <a:t> para a obtenção do produto</a:t>
            </a:r>
          </a:p>
          <a:p>
            <a:pPr algn="just">
              <a:buFontTx/>
              <a:buChar char="-"/>
            </a:pPr>
            <a:r>
              <a:rPr lang="pt-BR" dirty="0"/>
              <a:t>A seleção de técnicas de purificação</a:t>
            </a:r>
          </a:p>
          <a:p>
            <a:pPr algn="just">
              <a:buFontTx/>
              <a:buChar char="-"/>
            </a:pPr>
            <a:r>
              <a:rPr lang="pt-BR" dirty="0"/>
              <a:t>A seleção de métodos analíticos para a definição da pureza e da qualidade dos produtos</a:t>
            </a:r>
          </a:p>
          <a:p>
            <a:pPr marL="0" indent="0" algn="just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946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pt-BR" dirty="0" err="1"/>
              <a:t>Plasmócito</a:t>
            </a:r>
            <a:r>
              <a:rPr lang="pt-BR" dirty="0"/>
              <a:t> </a:t>
            </a:r>
          </a:p>
        </p:txBody>
      </p:sp>
      <p:pic>
        <p:nvPicPr>
          <p:cNvPr id="1026" name="Picture 2" descr="13_cap_13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356664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616624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Os anticorpos monoclonais podem ser produzidos </a:t>
            </a:r>
            <a:r>
              <a:rPr lang="pt-BR" sz="3000" i="1" dirty="0">
                <a:solidFill>
                  <a:srgbClr val="0070C0"/>
                </a:solidFill>
              </a:rPr>
              <a:t>in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vitro</a:t>
            </a:r>
            <a:r>
              <a:rPr lang="pt-BR" sz="3000" dirty="0"/>
              <a:t> (CCA) ou </a:t>
            </a:r>
            <a:r>
              <a:rPr lang="pt-BR" sz="3000" i="1" dirty="0">
                <a:solidFill>
                  <a:srgbClr val="0070C0"/>
                </a:solidFill>
              </a:rPr>
              <a:t>in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vivo</a:t>
            </a:r>
            <a:r>
              <a:rPr lang="pt-BR" sz="3000" dirty="0"/>
              <a:t> (tecnologia de </a:t>
            </a:r>
            <a:r>
              <a:rPr lang="pt-BR" sz="3000" dirty="0" err="1"/>
              <a:t>hibridomas</a:t>
            </a:r>
            <a:r>
              <a:rPr lang="pt-BR" sz="3000" dirty="0"/>
              <a:t>)</a:t>
            </a:r>
          </a:p>
          <a:p>
            <a:pPr algn="just"/>
            <a:r>
              <a:rPr lang="pt-BR" sz="3000" dirty="0"/>
              <a:t>Porém, com vistas a </a:t>
            </a:r>
            <a:r>
              <a:rPr lang="pt-BR" sz="3000" dirty="0">
                <a:solidFill>
                  <a:srgbClr val="C00000"/>
                </a:solidFill>
              </a:rPr>
              <a:t>evitar o sofrimento de animais</a:t>
            </a:r>
            <a:r>
              <a:rPr lang="pt-BR" sz="3000" dirty="0"/>
              <a:t> de laboratório e também</a:t>
            </a:r>
          </a:p>
          <a:p>
            <a:pPr marL="1165225" indent="-1165225" algn="just">
              <a:buNone/>
            </a:pPr>
            <a:r>
              <a:rPr lang="pt-BR" sz="3000" dirty="0"/>
              <a:t>- minimizar o risco de contaminação do produto final</a:t>
            </a:r>
          </a:p>
          <a:p>
            <a:pPr marL="0" indent="0" algn="just">
              <a:buNone/>
            </a:pPr>
            <a:r>
              <a:rPr lang="pt-BR" sz="3000" dirty="0"/>
              <a:t>- otimizar o processo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pPr marL="0" indent="0" algn="ctr">
              <a:buNone/>
            </a:pPr>
            <a:r>
              <a:rPr lang="pt-BR" sz="3000" dirty="0"/>
              <a:t>Há uma </a:t>
            </a:r>
            <a:r>
              <a:rPr lang="pt-BR" sz="3000" dirty="0">
                <a:solidFill>
                  <a:srgbClr val="C00000"/>
                </a:solidFill>
              </a:rPr>
              <a:t>tendência mundial</a:t>
            </a:r>
            <a:r>
              <a:rPr lang="pt-BR" sz="3000" dirty="0"/>
              <a:t> de usar métodos de produção de </a:t>
            </a:r>
            <a:r>
              <a:rPr lang="pt-BR" sz="3000" dirty="0" err="1"/>
              <a:t>AcMo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in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vitro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995936" y="3789040"/>
            <a:ext cx="576064" cy="7200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dirty="0"/>
              <a:t>Contudo, em várias situações, a utilização de sistemas de produção </a:t>
            </a:r>
            <a:r>
              <a:rPr lang="pt-BR" sz="3000" i="1" dirty="0">
                <a:solidFill>
                  <a:srgbClr val="0070C0"/>
                </a:solidFill>
              </a:rPr>
              <a:t>in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vivo</a:t>
            </a:r>
            <a:r>
              <a:rPr lang="pt-BR" sz="3000" dirty="0"/>
              <a:t> é inevitável: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r>
              <a:rPr lang="pt-BR" sz="3000" dirty="0"/>
              <a:t>- Quando as </a:t>
            </a:r>
            <a:r>
              <a:rPr lang="pt-BR" sz="3000" dirty="0">
                <a:solidFill>
                  <a:srgbClr val="0070C0"/>
                </a:solidFill>
              </a:rPr>
              <a:t>concentrações</a:t>
            </a:r>
            <a:r>
              <a:rPr lang="pt-BR" sz="3000" dirty="0"/>
              <a:t> de </a:t>
            </a:r>
            <a:r>
              <a:rPr lang="pt-BR" sz="3000" dirty="0" err="1"/>
              <a:t>AcMo</a:t>
            </a:r>
            <a:r>
              <a:rPr lang="pt-BR" sz="3000" dirty="0"/>
              <a:t> forem </a:t>
            </a:r>
            <a:r>
              <a:rPr lang="pt-BR" sz="3000" dirty="0">
                <a:solidFill>
                  <a:srgbClr val="0070C0"/>
                </a:solidFill>
              </a:rPr>
              <a:t>baixas</a:t>
            </a:r>
            <a:r>
              <a:rPr lang="pt-BR" sz="3000" dirty="0"/>
              <a:t> (inferiores a 5 mg/L em descontínuo; a 50 mg/L em biorreatores de fibra oca, ou a 300 mg/L em biorreatores de membrana)</a:t>
            </a:r>
          </a:p>
          <a:p>
            <a:pPr marL="0" indent="0" algn="just">
              <a:buNone/>
            </a:pPr>
            <a:r>
              <a:rPr lang="pt-BR" sz="3000" dirty="0"/>
              <a:t>- Quando ficar comprovado que a técnica de cultura de células resulta perda ou diminuição da função específica do </a:t>
            </a:r>
            <a:r>
              <a:rPr lang="pt-BR" sz="3000" dirty="0" err="1"/>
              <a:t>AcMo</a:t>
            </a:r>
            <a:endParaRPr lang="pt-BR" sz="3000" dirty="0"/>
          </a:p>
          <a:p>
            <a:pPr marL="0" indent="0" algn="just">
              <a:buNone/>
            </a:pPr>
            <a:r>
              <a:rPr lang="pt-BR" sz="3000" dirty="0"/>
              <a:t>- Quando a linhagem do </a:t>
            </a:r>
            <a:r>
              <a:rPr lang="pt-BR" sz="3000" dirty="0" err="1"/>
              <a:t>hibridoma</a:t>
            </a:r>
            <a:r>
              <a:rPr lang="pt-BR" sz="3000" dirty="0"/>
              <a:t> só puder crescer e sintetizar o produto </a:t>
            </a:r>
            <a:r>
              <a:rPr lang="pt-BR" sz="3000" i="1" dirty="0">
                <a:solidFill>
                  <a:srgbClr val="0070C0"/>
                </a:solidFill>
              </a:rPr>
              <a:t>in</a:t>
            </a:r>
            <a:r>
              <a:rPr lang="pt-BR" sz="3000" dirty="0"/>
              <a:t> </a:t>
            </a:r>
            <a:r>
              <a:rPr lang="pt-BR" sz="3000" i="1" dirty="0">
                <a:solidFill>
                  <a:srgbClr val="0070C0"/>
                </a:solidFill>
              </a:rPr>
              <a:t>vivo</a:t>
            </a: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  <a:p>
            <a:pPr algn="just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999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 grande maioria dos Ac existentes no mercado é produzida por meio deste sistema</a:t>
            </a:r>
          </a:p>
          <a:p>
            <a:pPr algn="just"/>
            <a:r>
              <a:rPr lang="pt-BR" sz="3000" dirty="0"/>
              <a:t>Os </a:t>
            </a:r>
            <a:r>
              <a:rPr lang="pt-BR" sz="3000" dirty="0" err="1"/>
              <a:t>hibridomas</a:t>
            </a:r>
            <a:r>
              <a:rPr lang="pt-BR" sz="3000" dirty="0"/>
              <a:t> são uma fonte importante de sequências gênicas que codificam para Ac e que serão </a:t>
            </a:r>
            <a:r>
              <a:rPr lang="pt-BR" sz="3000" dirty="0" err="1"/>
              <a:t>transfectadas</a:t>
            </a:r>
            <a:r>
              <a:rPr lang="pt-BR" sz="3000" dirty="0"/>
              <a:t> em outras células animais</a:t>
            </a:r>
          </a:p>
          <a:p>
            <a:pPr algn="just"/>
            <a:r>
              <a:rPr lang="pt-BR" sz="3000" dirty="0"/>
              <a:t>São empregadas linhagens mais robustas, devido à maior estabilidade e à menor propensão à </a:t>
            </a:r>
            <a:r>
              <a:rPr lang="pt-BR" sz="3000" dirty="0">
                <a:solidFill>
                  <a:srgbClr val="0070C0"/>
                </a:solidFill>
              </a:rPr>
              <a:t>apoptose</a:t>
            </a:r>
            <a:r>
              <a:rPr lang="pt-BR" sz="3000" dirty="0"/>
              <a:t> </a:t>
            </a:r>
          </a:p>
          <a:p>
            <a:pPr marL="0" indent="0" algn="just">
              <a:buNone/>
            </a:pPr>
            <a:r>
              <a:rPr lang="pt-BR" sz="3000" dirty="0"/>
              <a:t>    A  linhagem padrão é a CHO; </a:t>
            </a:r>
            <a:r>
              <a:rPr lang="pt-BR" sz="3000" dirty="0">
                <a:solidFill>
                  <a:srgbClr val="C00000"/>
                </a:solidFill>
              </a:rPr>
              <a:t>outras</a:t>
            </a:r>
            <a:r>
              <a:rPr lang="pt-BR" sz="3000" dirty="0"/>
              <a:t>: NS0 e SP2/0, BHK, HEK293 (rim de embrião humano) e PER-C6® (derivada da retina humana)</a:t>
            </a:r>
          </a:p>
          <a:p>
            <a:pPr algn="just"/>
            <a:r>
              <a:rPr lang="pt-BR" sz="3000" dirty="0"/>
              <a:t>É importante que as células não necessitem de suporte (maior facilidade de ampliação de escala)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11663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solidFill>
                  <a:srgbClr val="C00000"/>
                </a:solidFill>
              </a:rPr>
              <a:t>Produção por cultivo de células animais (</a:t>
            </a:r>
            <a:r>
              <a:rPr lang="pt-BR" sz="3400" i="1" dirty="0">
                <a:solidFill>
                  <a:srgbClr val="C00000"/>
                </a:solidFill>
              </a:rPr>
              <a:t>in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i="1" dirty="0">
                <a:solidFill>
                  <a:srgbClr val="C00000"/>
                </a:solidFill>
              </a:rPr>
              <a:t>vitro</a:t>
            </a:r>
            <a:r>
              <a:rPr lang="pt-BR" sz="3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4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São usados meios de cultura complexos: glicose e aminoácidos (fonte de carbono), vitaminas, micronutrientes e, eventualmente, soro animal (</a:t>
            </a:r>
            <a:r>
              <a:rPr lang="pt-BR" sz="3000" dirty="0">
                <a:solidFill>
                  <a:srgbClr val="C00000"/>
                </a:solidFill>
              </a:rPr>
              <a:t>SFB</a:t>
            </a:r>
            <a:r>
              <a:rPr lang="pt-BR" sz="3000" dirty="0"/>
              <a:t>) </a:t>
            </a:r>
          </a:p>
          <a:p>
            <a:pPr marL="354013" indent="0" algn="just">
              <a:buNone/>
            </a:pPr>
            <a:r>
              <a:rPr lang="pt-BR" sz="3000" dirty="0"/>
              <a:t>Vários meios foram formulados sem o uso de componentes de origem animal (de forma que cerca de 50% dos Ac de uso terapêutico são produzidos em meios </a:t>
            </a:r>
            <a:r>
              <a:rPr lang="pt-BR" sz="3000" dirty="0">
                <a:solidFill>
                  <a:srgbClr val="C00000"/>
                </a:solidFill>
              </a:rPr>
              <a:t>isentos de soro</a:t>
            </a:r>
            <a:r>
              <a:rPr lang="pt-BR" sz="3000" dirty="0"/>
              <a:t>)</a:t>
            </a:r>
          </a:p>
          <a:p>
            <a:pPr marL="354013" indent="0" algn="just">
              <a:buNone/>
            </a:pPr>
            <a:r>
              <a:rPr lang="pt-BR" sz="3000" dirty="0"/>
              <a:t>A </a:t>
            </a:r>
            <a:r>
              <a:rPr lang="pt-BR" sz="3000" dirty="0" err="1"/>
              <a:t>osmolalidade</a:t>
            </a:r>
            <a:r>
              <a:rPr lang="pt-BR" sz="3000" dirty="0"/>
              <a:t> fisiológica dos meios deve estar na faixa de 270 a 330 </a:t>
            </a:r>
            <a:r>
              <a:rPr lang="pt-BR" sz="3000" dirty="0" err="1"/>
              <a:t>mOsm</a:t>
            </a:r>
            <a:r>
              <a:rPr lang="pt-BR" sz="3000" dirty="0"/>
              <a:t>/kg</a:t>
            </a:r>
          </a:p>
          <a:p>
            <a:pPr algn="just"/>
            <a:r>
              <a:rPr lang="pt-BR" sz="3000" dirty="0"/>
              <a:t>O fornecimento de oxigênio é necessário, sendo que o valor de concentração de OD difere entre linhagens</a:t>
            </a:r>
          </a:p>
          <a:p>
            <a:pPr marL="354013" indent="0" algn="just">
              <a:buNone/>
            </a:pPr>
            <a:r>
              <a:rPr lang="pt-BR" sz="3000" dirty="0" err="1"/>
              <a:t>C</a:t>
            </a:r>
            <a:r>
              <a:rPr lang="pt-BR" sz="3000" baseline="-25000" dirty="0" err="1"/>
              <a:t>crit</a:t>
            </a:r>
            <a:r>
              <a:rPr lang="pt-BR" sz="3000" dirty="0"/>
              <a:t> está entre 20 e 40% da saturação</a:t>
            </a:r>
          </a:p>
          <a:p>
            <a:pPr algn="just"/>
            <a:endParaRPr lang="pt-BR" sz="3000" dirty="0"/>
          </a:p>
          <a:p>
            <a:pPr algn="just"/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11663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solidFill>
                  <a:srgbClr val="C00000"/>
                </a:solidFill>
              </a:rPr>
              <a:t>Produção por cultivo de células animais (</a:t>
            </a:r>
            <a:r>
              <a:rPr lang="pt-BR" sz="3400" i="1" dirty="0">
                <a:solidFill>
                  <a:srgbClr val="C00000"/>
                </a:solidFill>
              </a:rPr>
              <a:t>in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i="1" dirty="0">
                <a:solidFill>
                  <a:srgbClr val="C00000"/>
                </a:solidFill>
              </a:rPr>
              <a:t>vitro</a:t>
            </a:r>
            <a:r>
              <a:rPr lang="pt-BR" sz="3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040560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Diversos tipos de biorreatores e modos de operação são empregados para a produção de </a:t>
            </a:r>
            <a:r>
              <a:rPr lang="pt-BR" sz="3000" dirty="0" err="1"/>
              <a:t>AcMo</a:t>
            </a:r>
            <a:endParaRPr lang="pt-BR" sz="3000" dirty="0"/>
          </a:p>
          <a:p>
            <a:pPr marL="354013" indent="0" algn="just">
              <a:buNone/>
            </a:pPr>
            <a:r>
              <a:rPr lang="pt-BR" sz="3000" dirty="0"/>
              <a:t>Todas as células empregadas podem crescer em suspensão ou foram adaptadas para isso (CHO, BHK)</a:t>
            </a:r>
          </a:p>
          <a:p>
            <a:pPr marL="354013" indent="0" algn="just">
              <a:buNone/>
            </a:pPr>
            <a:r>
              <a:rPr lang="pt-BR" sz="3000" dirty="0"/>
              <a:t>Assim, biorreatores STR são amplamente empregados, em volumes de até 10.000 L (também se usam os reatores </a:t>
            </a:r>
            <a:r>
              <a:rPr lang="pt-BR" sz="3000" i="1" dirty="0" err="1"/>
              <a:t>air</a:t>
            </a:r>
            <a:r>
              <a:rPr lang="pt-BR" sz="3000" dirty="0"/>
              <a:t> </a:t>
            </a:r>
            <a:r>
              <a:rPr lang="pt-BR" sz="3000" i="1" dirty="0" err="1"/>
              <a:t>lift</a:t>
            </a:r>
            <a:r>
              <a:rPr lang="pt-BR" sz="3000" dirty="0"/>
              <a:t>, de até 1000 L)</a:t>
            </a:r>
          </a:p>
          <a:p>
            <a:pPr marL="354013" indent="0" algn="just">
              <a:buNone/>
            </a:pPr>
            <a:r>
              <a:rPr lang="pt-BR" sz="3000" dirty="0"/>
              <a:t>Produtos de diagnóstico (pouca demanda) são obtidos em biorreatores de pequena escala (</a:t>
            </a:r>
            <a:r>
              <a:rPr lang="pt-BR" sz="3000" dirty="0" err="1"/>
              <a:t>frascos</a:t>
            </a:r>
            <a:r>
              <a:rPr lang="pt-BR" sz="3000" dirty="0" err="1">
                <a:solidFill>
                  <a:schemeClr val="bg1"/>
                </a:solidFill>
              </a:rPr>
              <a:t>b</a:t>
            </a:r>
            <a:r>
              <a:rPr lang="pt-BR" sz="3000" dirty="0" err="1"/>
              <a:t>T</a:t>
            </a:r>
            <a:r>
              <a:rPr lang="pt-BR" sz="3000" dirty="0"/>
              <a:t>, garrafas giratórias e fibras ocas)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1663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solidFill>
                  <a:srgbClr val="C00000"/>
                </a:solidFill>
              </a:rPr>
              <a:t>Produção por cultivo de células animais (</a:t>
            </a:r>
            <a:r>
              <a:rPr lang="pt-BR" sz="3400" i="1" dirty="0">
                <a:solidFill>
                  <a:srgbClr val="C00000"/>
                </a:solidFill>
              </a:rPr>
              <a:t>in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i="1" dirty="0">
                <a:solidFill>
                  <a:srgbClr val="C00000"/>
                </a:solidFill>
              </a:rPr>
              <a:t>vitro</a:t>
            </a:r>
            <a:r>
              <a:rPr lang="pt-BR" sz="3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Na maioria dos casos emprega-se o modo de operação descontínuo </a:t>
            </a:r>
          </a:p>
          <a:p>
            <a:pPr marL="354013" indent="0" algn="just">
              <a:buNone/>
            </a:pPr>
            <a:r>
              <a:rPr lang="pt-BR" sz="3000" dirty="0">
                <a:solidFill>
                  <a:srgbClr val="C00000"/>
                </a:solidFill>
              </a:rPr>
              <a:t>Vantagens</a:t>
            </a:r>
            <a:r>
              <a:rPr lang="pt-BR" sz="3000" dirty="0"/>
              <a:t>: simplicidade, facilidade de controle, boa reprodutibilidade, baixos índices de contaminação e baixo custo</a:t>
            </a:r>
          </a:p>
          <a:p>
            <a:pPr marL="354013" indent="0" algn="just">
              <a:buNone/>
            </a:pPr>
            <a:r>
              <a:rPr lang="pt-BR" sz="3000" dirty="0">
                <a:solidFill>
                  <a:srgbClr val="C00000"/>
                </a:solidFill>
              </a:rPr>
              <a:t>Desvantagens</a:t>
            </a:r>
            <a:r>
              <a:rPr lang="pt-BR" sz="3000" dirty="0"/>
              <a:t>: baixas concentrações de células e de produto (pelo acúmulo de lactato e amônio) e esgotamento de nutrientes essenciais</a:t>
            </a:r>
          </a:p>
          <a:p>
            <a:pPr marL="354013" indent="0" algn="just">
              <a:buNone/>
            </a:pPr>
            <a:r>
              <a:rPr lang="pt-BR" sz="3000" dirty="0"/>
              <a:t>Em sistema descontínuo, tanto em STR como </a:t>
            </a:r>
            <a:r>
              <a:rPr lang="pt-BR" sz="3000" i="1" dirty="0" err="1"/>
              <a:t>air</a:t>
            </a:r>
            <a:r>
              <a:rPr lang="pt-BR" sz="3000" dirty="0"/>
              <a:t> </a:t>
            </a:r>
            <a:r>
              <a:rPr lang="pt-BR" sz="3000" i="1" dirty="0" err="1"/>
              <a:t>lift</a:t>
            </a:r>
            <a:r>
              <a:rPr lang="pt-BR" sz="3000" dirty="0"/>
              <a:t>, alcançam-se concentrações de </a:t>
            </a:r>
            <a:r>
              <a:rPr lang="pt-BR" sz="3000" dirty="0" err="1"/>
              <a:t>AcMo</a:t>
            </a:r>
            <a:r>
              <a:rPr lang="pt-BR" sz="3000" dirty="0"/>
              <a:t> da ordem de </a:t>
            </a:r>
            <a:r>
              <a:rPr lang="pt-BR" sz="3000" b="1" dirty="0">
                <a:solidFill>
                  <a:srgbClr val="C00000"/>
                </a:solidFill>
              </a:rPr>
              <a:t>100 mg/L</a:t>
            </a:r>
            <a:r>
              <a:rPr lang="pt-BR" sz="3000" dirty="0"/>
              <a:t>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1663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solidFill>
                  <a:srgbClr val="C00000"/>
                </a:solidFill>
              </a:rPr>
              <a:t>Produção por cultivo de células animais (</a:t>
            </a:r>
            <a:r>
              <a:rPr lang="pt-BR" sz="3400" i="1" dirty="0">
                <a:solidFill>
                  <a:srgbClr val="C00000"/>
                </a:solidFill>
              </a:rPr>
              <a:t>in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i="1" dirty="0">
                <a:solidFill>
                  <a:srgbClr val="C00000"/>
                </a:solidFill>
              </a:rPr>
              <a:t>vitro</a:t>
            </a:r>
            <a:r>
              <a:rPr lang="pt-BR" sz="3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1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Duas possibilidades de aumento da produção (concentração) do anticorpo foram estudadas com sucesso:</a:t>
            </a:r>
          </a:p>
          <a:p>
            <a:pPr algn="just">
              <a:buFontTx/>
              <a:buChar char="-"/>
            </a:pPr>
            <a:r>
              <a:rPr lang="pt-BR" sz="3000" dirty="0"/>
              <a:t>Aumento da velocidade específica de produção </a:t>
            </a:r>
          </a:p>
          <a:p>
            <a:pPr marL="0" indent="0" algn="just">
              <a:buNone/>
            </a:pPr>
            <a:r>
              <a:rPr lang="pt-BR" sz="3000" dirty="0"/>
              <a:t>	neste caso pela adição de </a:t>
            </a:r>
            <a:r>
              <a:rPr lang="pt-BR" sz="3000" u="sng" dirty="0"/>
              <a:t>fatores de crescimento</a:t>
            </a:r>
            <a:r>
              <a:rPr lang="pt-BR" sz="3000" dirty="0"/>
              <a:t>, de </a:t>
            </a:r>
            <a:r>
              <a:rPr lang="pt-BR" sz="3000" u="sng" dirty="0"/>
              <a:t>citocina</a:t>
            </a:r>
            <a:r>
              <a:rPr lang="pt-BR" sz="3000" dirty="0"/>
              <a:t>, de </a:t>
            </a:r>
            <a:r>
              <a:rPr lang="pt-BR" sz="3000" u="sng" dirty="0"/>
              <a:t>ácido </a:t>
            </a:r>
            <a:r>
              <a:rPr lang="pt-BR" sz="3000" u="sng" dirty="0" err="1"/>
              <a:t>butírico</a:t>
            </a:r>
            <a:r>
              <a:rPr lang="pt-BR" sz="3000" dirty="0"/>
              <a:t> e de </a:t>
            </a:r>
            <a:r>
              <a:rPr lang="pt-BR" sz="3000" u="sng" dirty="0"/>
              <a:t>nucleotídeos cíclicos</a:t>
            </a:r>
          </a:p>
          <a:p>
            <a:pPr marL="0" indent="0" algn="just">
              <a:buNone/>
            </a:pPr>
            <a:endParaRPr lang="pt-BR" sz="1200" dirty="0"/>
          </a:p>
          <a:p>
            <a:pPr algn="just">
              <a:buFontTx/>
              <a:buChar char="-"/>
            </a:pPr>
            <a:r>
              <a:rPr lang="pt-BR" sz="3000" dirty="0"/>
              <a:t>Obtenção de maiores concentrações celulares por tempos prolongados</a:t>
            </a:r>
          </a:p>
          <a:p>
            <a:pPr marL="0" indent="0" algn="just">
              <a:buNone/>
            </a:pPr>
            <a:r>
              <a:rPr lang="pt-BR" sz="3000" dirty="0"/>
              <a:t>	neste caso pelo </a:t>
            </a:r>
            <a:r>
              <a:rPr lang="pt-BR" sz="3000" u="sng" dirty="0"/>
              <a:t>aumento da concentração de nutrientes</a:t>
            </a:r>
            <a:r>
              <a:rPr lang="pt-BR" sz="3000" dirty="0"/>
              <a:t> e </a:t>
            </a:r>
            <a:r>
              <a:rPr lang="pt-BR" sz="3000" u="sng" dirty="0"/>
              <a:t>balanceamento de sais</a:t>
            </a:r>
            <a:r>
              <a:rPr lang="pt-BR" sz="3000" dirty="0"/>
              <a:t>, para garantir a </a:t>
            </a:r>
            <a:r>
              <a:rPr lang="pt-BR" sz="3000" dirty="0" err="1"/>
              <a:t>osmolalidade</a:t>
            </a:r>
            <a:r>
              <a:rPr lang="pt-BR" sz="3000" dirty="0"/>
              <a:t> adequada</a:t>
            </a:r>
          </a:p>
          <a:p>
            <a:pPr marL="0" indent="0" algn="just">
              <a:buNone/>
            </a:pPr>
            <a:r>
              <a:rPr lang="pt-BR" sz="3000" dirty="0"/>
              <a:t>		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16632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solidFill>
                  <a:srgbClr val="C00000"/>
                </a:solidFill>
              </a:rPr>
              <a:t>Produção por cultivo de células animais (</a:t>
            </a:r>
            <a:r>
              <a:rPr lang="pt-BR" sz="3400" i="1" dirty="0">
                <a:solidFill>
                  <a:srgbClr val="C00000"/>
                </a:solidFill>
              </a:rPr>
              <a:t>in</a:t>
            </a:r>
            <a:r>
              <a:rPr lang="pt-BR" sz="3400" dirty="0">
                <a:solidFill>
                  <a:srgbClr val="C00000"/>
                </a:solidFill>
              </a:rPr>
              <a:t> </a:t>
            </a:r>
            <a:r>
              <a:rPr lang="pt-BR" sz="3400" i="1" dirty="0">
                <a:solidFill>
                  <a:srgbClr val="C00000"/>
                </a:solidFill>
              </a:rPr>
              <a:t>vitro</a:t>
            </a:r>
            <a:r>
              <a:rPr lang="pt-BR" sz="3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42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28596" y="558209"/>
            <a:ext cx="8072494" cy="5728311"/>
            <a:chOff x="285720" y="129581"/>
            <a:chExt cx="8072494" cy="5728311"/>
          </a:xfrm>
        </p:grpSpPr>
        <p:sp>
          <p:nvSpPr>
            <p:cNvPr id="4" name="Retângulo 3"/>
            <p:cNvSpPr/>
            <p:nvPr/>
          </p:nvSpPr>
          <p:spPr>
            <a:xfrm>
              <a:off x="2571736" y="500042"/>
              <a:ext cx="178595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8370" name="Picture 2" descr="http://image.slidesharecdn.com/tecidoconjuntivo-110305214315-phpapp01/95/tecido-conjuntivo-27-728.jpg?cb=12993614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4014" y="300051"/>
              <a:ext cx="6934200" cy="5200651"/>
            </a:xfrm>
            <a:prstGeom prst="rect">
              <a:avLst/>
            </a:prstGeom>
            <a:noFill/>
          </p:spPr>
        </p:pic>
        <p:sp>
          <p:nvSpPr>
            <p:cNvPr id="5" name="Retângulo 4"/>
            <p:cNvSpPr/>
            <p:nvPr/>
          </p:nvSpPr>
          <p:spPr>
            <a:xfrm>
              <a:off x="1857356" y="428604"/>
              <a:ext cx="1714512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85720" y="564135"/>
              <a:ext cx="3000396" cy="52937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600" dirty="0"/>
                <a:t>Desenho semi-esquemático da ultra-estrutura do </a:t>
              </a:r>
              <a:r>
                <a:rPr lang="pt-BR" sz="2600" dirty="0" err="1"/>
                <a:t>plasmócito</a:t>
              </a:r>
              <a:r>
                <a:rPr lang="pt-BR" sz="2600" dirty="0"/>
                <a:t>. Esta célula possui retículo endoplasmático muito desenvolvido. As cisternas deste retículo podem aparecer dilatadas pelo acúmulo das gamaglobulinas (anticorpos).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500562" y="129581"/>
              <a:ext cx="300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>
                  <a:solidFill>
                    <a:srgbClr val="0070C0"/>
                  </a:solidFill>
                </a:rPr>
                <a:t>PLASMÓCITO</a:t>
              </a:r>
            </a:p>
          </p:txBody>
        </p:sp>
      </p:grpSp>
      <p:cxnSp>
        <p:nvCxnSpPr>
          <p:cNvPr id="9" name="Conector reto 8"/>
          <p:cNvCxnSpPr/>
          <p:nvPr/>
        </p:nvCxnSpPr>
        <p:spPr>
          <a:xfrm rot="5400000">
            <a:off x="6286512" y="3658304"/>
            <a:ext cx="4429156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4214810" y="5872882"/>
            <a:ext cx="4286280" cy="5644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85728"/>
            <a:ext cx="8729666" cy="635798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O organismo humano produz de 10</a:t>
            </a:r>
            <a:r>
              <a:rPr lang="pt-BR" sz="3000" baseline="30000" dirty="0"/>
              <a:t>7</a:t>
            </a:r>
            <a:r>
              <a:rPr lang="pt-BR" sz="3000" dirty="0"/>
              <a:t> a 10</a:t>
            </a:r>
            <a:r>
              <a:rPr lang="pt-BR" sz="3000" baseline="30000" dirty="0"/>
              <a:t>8</a:t>
            </a:r>
            <a:r>
              <a:rPr lang="pt-BR" sz="3000" dirty="0"/>
              <a:t> moléculas de anticorpos distintas</a:t>
            </a:r>
          </a:p>
          <a:p>
            <a:pPr algn="just"/>
            <a:r>
              <a:rPr lang="pt-BR" sz="3000" dirty="0"/>
              <a:t>Porém, cada linfócito B produz anticorpo para </a:t>
            </a:r>
            <a:r>
              <a:rPr lang="pt-BR" sz="3000" b="1" dirty="0">
                <a:solidFill>
                  <a:srgbClr val="0000FF"/>
                </a:solidFill>
              </a:rPr>
              <a:t>apenas um</a:t>
            </a:r>
            <a:r>
              <a:rPr lang="pt-BR" sz="3000" dirty="0"/>
              <a:t> antígeno específico</a:t>
            </a:r>
          </a:p>
          <a:p>
            <a:pPr algn="just"/>
            <a:r>
              <a:rPr lang="pt-BR" sz="3000" dirty="0"/>
              <a:t>Após as células B reconhecerem os determinantes antigênicos na molécula do antígeno, estas se 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expandem</a:t>
            </a:r>
            <a:r>
              <a:rPr lang="pt-BR" sz="3000" dirty="0"/>
              <a:t> </a:t>
            </a:r>
            <a:r>
              <a:rPr lang="pt-BR" sz="3000" dirty="0" err="1"/>
              <a:t>clonalmente</a:t>
            </a:r>
            <a:r>
              <a:rPr lang="pt-BR" sz="3000" dirty="0"/>
              <a:t>, aumentando a </a:t>
            </a:r>
            <a:r>
              <a:rPr lang="pt-BR" sz="3000" dirty="0" err="1"/>
              <a:t>frequência</a:t>
            </a:r>
            <a:r>
              <a:rPr lang="pt-BR" sz="3000" dirty="0"/>
              <a:t> de linfócitos específicos para o antígeno</a:t>
            </a:r>
            <a:r>
              <a:rPr lang="pt-BR" sz="3000" b="1" dirty="0">
                <a:solidFill>
                  <a:srgbClr val="0070C0"/>
                </a:solidFill>
              </a:rPr>
              <a:t>*</a:t>
            </a:r>
          </a:p>
          <a:p>
            <a:pPr algn="just"/>
            <a:r>
              <a:rPr lang="pt-BR" sz="3000" dirty="0"/>
              <a:t>Há muito tempo se tenta produzir anticorpos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vitro</a:t>
            </a:r>
            <a:r>
              <a:rPr lang="pt-BR" sz="3000" dirty="0"/>
              <a:t>, porém os linfócitos B não sobrevivem em cultura</a:t>
            </a:r>
          </a:p>
          <a:p>
            <a:pPr algn="just"/>
            <a:r>
              <a:rPr lang="pt-BR" sz="3000" dirty="0"/>
              <a:t>A produção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vitro</a:t>
            </a:r>
            <a:r>
              <a:rPr lang="pt-BR" sz="3000" dirty="0"/>
              <a:t> de </a:t>
            </a:r>
            <a:r>
              <a:rPr lang="pt-BR" sz="3000" dirty="0" err="1"/>
              <a:t>AcMo</a:t>
            </a:r>
            <a:r>
              <a:rPr lang="pt-BR" sz="3000" dirty="0"/>
              <a:t> com especificidade predefinida só foi possível com o advento da tecnologia de </a:t>
            </a:r>
            <a:r>
              <a:rPr lang="pt-BR" sz="3000" dirty="0" err="1">
                <a:solidFill>
                  <a:srgbClr val="FF0000"/>
                </a:solidFill>
              </a:rPr>
              <a:t>hibridomas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88640"/>
            <a:ext cx="8715436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err="1">
                <a:solidFill>
                  <a:srgbClr val="7030A0"/>
                </a:solidFill>
              </a:rPr>
              <a:t>Hibridomas</a:t>
            </a:r>
            <a:endParaRPr lang="pt-BR" b="1" dirty="0">
              <a:solidFill>
                <a:srgbClr val="7030A0"/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Tipo particular de linhagem contínua</a:t>
            </a:r>
          </a:p>
          <a:p>
            <a:pPr algn="just"/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São “construídos” por fusão de célula de tempo de vida limitado (finita) com células de linhagem contínua</a:t>
            </a:r>
          </a:p>
          <a:p>
            <a:pPr algn="just"/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Os </a:t>
            </a:r>
            <a:r>
              <a:rPr lang="pt-BR" dirty="0" err="1">
                <a:solidFill>
                  <a:schemeClr val="bg2">
                    <a:lumMod val="75000"/>
                  </a:schemeClr>
                </a:solidFill>
              </a:rPr>
              <a:t>hibridomas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 são particularmente utilizados para a produção de anticorpos</a:t>
            </a:r>
          </a:p>
          <a:p>
            <a:pPr algn="just"/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Foram de grande importância para a “explosão” da biotecnologia no final dos anos 70, tanto na área de </a:t>
            </a:r>
            <a:r>
              <a:rPr lang="pt-BR" dirty="0" err="1">
                <a:solidFill>
                  <a:schemeClr val="bg2">
                    <a:lumMod val="75000"/>
                  </a:schemeClr>
                </a:solidFill>
              </a:rPr>
              <a:t>imunoterapia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 quanto para diagnóstico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Primeiros estudos feitos por Köhler e Milstein (1975), envolvendo a produção de anticorpos monoclonais de camundongo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85728"/>
            <a:ext cx="8729666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	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</a:t>
            </a:r>
            <a:r>
              <a:rPr lang="pt-BR" sz="3000" dirty="0" err="1">
                <a:solidFill>
                  <a:srgbClr val="FF0000"/>
                </a:solidFill>
              </a:rPr>
              <a:t>Mielomas</a:t>
            </a:r>
            <a:r>
              <a:rPr lang="pt-BR" sz="3000" dirty="0">
                <a:solidFill>
                  <a:srgbClr val="FF0000"/>
                </a:solidFill>
              </a:rPr>
              <a:t>			         Linfócitos B normais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</a:t>
            </a:r>
            <a:r>
              <a:rPr lang="pt-BR" sz="3000" dirty="0">
                <a:solidFill>
                  <a:srgbClr val="0070C0"/>
                </a:solidFill>
              </a:rPr>
              <a:t>(linhagem contínua)</a:t>
            </a:r>
            <a:r>
              <a:rPr lang="pt-BR" sz="3000" dirty="0">
                <a:solidFill>
                  <a:srgbClr val="FF0000"/>
                </a:solidFill>
              </a:rPr>
              <a:t>			</a:t>
            </a:r>
            <a:r>
              <a:rPr lang="pt-BR" sz="3000" dirty="0">
                <a:solidFill>
                  <a:srgbClr val="0070C0"/>
                </a:solidFill>
              </a:rPr>
              <a:t>(não sobrevivem</a:t>
            </a:r>
          </a:p>
          <a:p>
            <a:pPr algn="just">
              <a:buNone/>
            </a:pPr>
            <a:r>
              <a:rPr lang="pt-BR" sz="3000" dirty="0">
                <a:solidFill>
                  <a:srgbClr val="0070C0"/>
                </a:solidFill>
              </a:rPr>
              <a:t>								 em cultura)</a:t>
            </a: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      </a:t>
            </a:r>
            <a:r>
              <a:rPr lang="pt-BR" sz="3000" dirty="0">
                <a:solidFill>
                  <a:srgbClr val="0070C0"/>
                </a:solidFill>
              </a:rPr>
              <a:t>fusão</a:t>
            </a: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</a:t>
            </a:r>
            <a:r>
              <a:rPr lang="pt-BR" sz="3000" dirty="0" err="1">
                <a:solidFill>
                  <a:srgbClr val="FF0000"/>
                </a:solidFill>
              </a:rPr>
              <a:t>Hibridomas</a:t>
            </a: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0070C0"/>
                </a:solidFill>
              </a:rPr>
              <a:t>(são cultivados </a:t>
            </a:r>
            <a:r>
              <a:rPr lang="pt-BR" sz="2800" i="1" dirty="0">
                <a:solidFill>
                  <a:srgbClr val="0070C0"/>
                </a:solidFill>
              </a:rPr>
              <a:t>in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i="1" dirty="0" err="1">
                <a:solidFill>
                  <a:srgbClr val="0070C0"/>
                </a:solidFill>
              </a:rPr>
              <a:t>vitro</a:t>
            </a:r>
            <a:r>
              <a:rPr lang="pt-BR" sz="2800" dirty="0">
                <a:solidFill>
                  <a:srgbClr val="0070C0"/>
                </a:solidFill>
              </a:rPr>
              <a:t> e secretam anticorpos de interesse)</a:t>
            </a:r>
          </a:p>
          <a:p>
            <a:pPr algn="just">
              <a:buNone/>
            </a:pPr>
            <a:endParaRPr lang="pt-BR" sz="30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sz="3000" dirty="0">
                <a:solidFill>
                  <a:srgbClr val="FF0000"/>
                </a:solidFill>
              </a:rPr>
              <a:t>					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285984" y="2214554"/>
            <a:ext cx="3929090" cy="1785950"/>
            <a:chOff x="2285984" y="2214554"/>
            <a:chExt cx="3929090" cy="1785950"/>
          </a:xfrm>
        </p:grpSpPr>
        <p:cxnSp>
          <p:nvCxnSpPr>
            <p:cNvPr id="5" name="Conector de seta reta 4"/>
            <p:cNvCxnSpPr/>
            <p:nvPr/>
          </p:nvCxnSpPr>
          <p:spPr>
            <a:xfrm rot="16200000" flipH="1">
              <a:off x="2035951" y="2464587"/>
              <a:ext cx="1785950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 rot="10800000" flipV="1">
              <a:off x="4000496" y="2428868"/>
              <a:ext cx="2214578" cy="15716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ve direita 5"/>
          <p:cNvSpPr/>
          <p:nvPr/>
        </p:nvSpPr>
        <p:spPr>
          <a:xfrm rot="5400000">
            <a:off x="6679421" y="3679033"/>
            <a:ext cx="571504" cy="335758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857620" y="571501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De acordo com o antígeno injetado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Anticorpos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714356"/>
            <a:ext cx="8929718" cy="592935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Anticorpos são proteínas solúveis, também conhecidas como imunoglobulinas (</a:t>
            </a:r>
            <a:r>
              <a:rPr lang="pt-BR" sz="3000" dirty="0" err="1"/>
              <a:t>Ig</a:t>
            </a:r>
            <a:r>
              <a:rPr lang="pt-BR" sz="3000" dirty="0"/>
              <a:t>)</a:t>
            </a:r>
          </a:p>
          <a:p>
            <a:pPr algn="just"/>
            <a:r>
              <a:rPr lang="pt-BR" sz="3000" dirty="0"/>
              <a:t>As moléculas de anticorpo são formadas por duas cadeias polipeptídicas leves (~ 25 </a:t>
            </a:r>
            <a:r>
              <a:rPr lang="pt-BR" sz="3000" dirty="0" err="1"/>
              <a:t>kDa</a:t>
            </a:r>
            <a:r>
              <a:rPr lang="pt-BR" sz="3000" dirty="0"/>
              <a:t>) e duas cadeias pesadas (~ 50 </a:t>
            </a:r>
            <a:r>
              <a:rPr lang="pt-BR" sz="3000" dirty="0" err="1"/>
              <a:t>kDa</a:t>
            </a:r>
            <a:r>
              <a:rPr lang="pt-BR" sz="3000" dirty="0"/>
              <a:t>)</a:t>
            </a:r>
          </a:p>
          <a:p>
            <a:pPr algn="just"/>
            <a:r>
              <a:rPr lang="pt-BR" sz="3000" dirty="0"/>
              <a:t>As cadeias são idênticas entre si e são ligadas por pontes </a:t>
            </a:r>
            <a:r>
              <a:rPr lang="pt-BR" sz="3000" dirty="0" err="1"/>
              <a:t>dissulfeto</a:t>
            </a:r>
            <a:endParaRPr lang="pt-BR" sz="3000" dirty="0"/>
          </a:p>
          <a:p>
            <a:pPr algn="just"/>
            <a:r>
              <a:rPr lang="pt-BR" sz="3000" dirty="0"/>
              <a:t>As cadeias possuem domínios </a:t>
            </a:r>
            <a:r>
              <a:rPr lang="pt-BR" sz="3000" b="1" dirty="0">
                <a:solidFill>
                  <a:srgbClr val="0070C0"/>
                </a:solidFill>
              </a:rPr>
              <a:t>N-terminal variáveis</a:t>
            </a:r>
            <a:r>
              <a:rPr lang="pt-BR" sz="3000" dirty="0"/>
              <a:t> e domínios </a:t>
            </a:r>
            <a:r>
              <a:rPr lang="pt-BR" sz="3000" b="1" dirty="0">
                <a:solidFill>
                  <a:srgbClr val="0070C0"/>
                </a:solidFill>
              </a:rPr>
              <a:t>C-terminal constantes</a:t>
            </a:r>
          </a:p>
          <a:p>
            <a:pPr algn="just"/>
            <a:r>
              <a:rPr lang="pt-BR" sz="3000" dirty="0"/>
              <a:t>A região correspondente aos domínios N-terminal variável das cadeias leves e das cadeias pesadas constitui o sítio de ligação do anticorpo com o antígeno</a:t>
            </a:r>
          </a:p>
          <a:p>
            <a:pPr algn="just"/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QCj0JrVMLhQ/TY-DQfuTB0I/AAAAAAAAAEE/d7lp_OyL1pc/s1600/anticor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" y="1142984"/>
            <a:ext cx="8766682" cy="4481520"/>
          </a:xfrm>
          <a:prstGeom prst="rect">
            <a:avLst/>
          </a:prstGeom>
          <a:noFill/>
        </p:spPr>
      </p:pic>
      <p:grpSp>
        <p:nvGrpSpPr>
          <p:cNvPr id="20" name="Grupo 19"/>
          <p:cNvGrpSpPr/>
          <p:nvPr/>
        </p:nvGrpSpPr>
        <p:grpSpPr>
          <a:xfrm>
            <a:off x="1500166" y="785794"/>
            <a:ext cx="2571768" cy="1428759"/>
            <a:chOff x="1500166" y="785794"/>
            <a:chExt cx="2571768" cy="1428759"/>
          </a:xfrm>
        </p:grpSpPr>
        <p:sp>
          <p:nvSpPr>
            <p:cNvPr id="5" name="CaixaDeTexto 4"/>
            <p:cNvSpPr txBox="1"/>
            <p:nvPr/>
          </p:nvSpPr>
          <p:spPr>
            <a:xfrm>
              <a:off x="1500166" y="785794"/>
              <a:ext cx="25717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Um domínio N-terminal variável</a:t>
              </a:r>
            </a:p>
          </p:txBody>
        </p:sp>
        <p:cxnSp>
          <p:nvCxnSpPr>
            <p:cNvPr id="7" name="Conector de seta reta 6"/>
            <p:cNvCxnSpPr>
              <a:stCxn id="5" idx="2"/>
            </p:cNvCxnSpPr>
            <p:nvPr/>
          </p:nvCxnSpPr>
          <p:spPr>
            <a:xfrm rot="5400000">
              <a:off x="1859050" y="1144679"/>
              <a:ext cx="639555" cy="1214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>
              <a:stCxn id="5" idx="2"/>
            </p:cNvCxnSpPr>
            <p:nvPr/>
          </p:nvCxnSpPr>
          <p:spPr>
            <a:xfrm rot="16200000" flipH="1">
              <a:off x="2966340" y="1251835"/>
              <a:ext cx="782429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1571604" y="5286388"/>
            <a:ext cx="2428892" cy="1217835"/>
            <a:chOff x="1571604" y="5286388"/>
            <a:chExt cx="2428892" cy="1217835"/>
          </a:xfrm>
        </p:grpSpPr>
        <p:sp>
          <p:nvSpPr>
            <p:cNvPr id="8" name="CaixaDeTexto 7"/>
            <p:cNvSpPr txBox="1"/>
            <p:nvPr/>
          </p:nvSpPr>
          <p:spPr>
            <a:xfrm>
              <a:off x="1571604" y="5857892"/>
              <a:ext cx="242889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Três ou mais domínios C-terminal constantes</a:t>
              </a:r>
            </a:p>
          </p:txBody>
        </p:sp>
        <p:cxnSp>
          <p:nvCxnSpPr>
            <p:cNvPr id="16" name="Conector de seta reta 15"/>
            <p:cNvCxnSpPr>
              <a:stCxn id="8" idx="0"/>
            </p:cNvCxnSpPr>
            <p:nvPr/>
          </p:nvCxnSpPr>
          <p:spPr>
            <a:xfrm rot="5400000" flipH="1" flipV="1">
              <a:off x="2607455" y="5464983"/>
              <a:ext cx="571504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rot="16200000" flipV="1">
              <a:off x="2357422" y="5429264"/>
              <a:ext cx="581028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de seta reta 22"/>
          <p:cNvCxnSpPr>
            <a:stCxn id="5" idx="2"/>
          </p:cNvCxnSpPr>
          <p:nvPr/>
        </p:nvCxnSpPr>
        <p:spPr>
          <a:xfrm rot="5400000">
            <a:off x="1501861" y="1358992"/>
            <a:ext cx="1211057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5" idx="2"/>
          </p:cNvCxnSpPr>
          <p:nvPr/>
        </p:nvCxnSpPr>
        <p:spPr>
          <a:xfrm rot="16200000" flipH="1">
            <a:off x="2787745" y="1430430"/>
            <a:ext cx="1282495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71406" y="3286124"/>
            <a:ext cx="1571636" cy="1209082"/>
            <a:chOff x="71406" y="3357562"/>
            <a:chExt cx="1571636" cy="1209082"/>
          </a:xfrm>
        </p:grpSpPr>
        <p:sp>
          <p:nvSpPr>
            <p:cNvPr id="21" name="CaixaDeTexto 20"/>
            <p:cNvSpPr txBox="1"/>
            <p:nvPr/>
          </p:nvSpPr>
          <p:spPr>
            <a:xfrm>
              <a:off x="71406" y="3643314"/>
              <a:ext cx="1571636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Um domínio C-terminal constante</a:t>
              </a:r>
            </a:p>
          </p:txBody>
        </p:sp>
        <p:cxnSp>
          <p:nvCxnSpPr>
            <p:cNvPr id="27" name="Conector de seta reta 26"/>
            <p:cNvCxnSpPr>
              <a:stCxn id="21" idx="0"/>
            </p:cNvCxnSpPr>
            <p:nvPr/>
          </p:nvCxnSpPr>
          <p:spPr>
            <a:xfrm rot="5400000" flipH="1" flipV="1">
              <a:off x="1107257" y="3107529"/>
              <a:ext cx="285752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>
            <a:stCxn id="21" idx="3"/>
          </p:cNvCxnSpPr>
          <p:nvPr/>
        </p:nvCxnSpPr>
        <p:spPr>
          <a:xfrm flipV="1">
            <a:off x="1643042" y="3500438"/>
            <a:ext cx="1785950" cy="533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4857752" y="928670"/>
            <a:ext cx="4071966" cy="4929222"/>
            <a:chOff x="4857752" y="928670"/>
            <a:chExt cx="4071966" cy="4929222"/>
          </a:xfrm>
        </p:grpSpPr>
        <p:sp>
          <p:nvSpPr>
            <p:cNvPr id="31" name="Retângulo 30"/>
            <p:cNvSpPr/>
            <p:nvPr/>
          </p:nvSpPr>
          <p:spPr>
            <a:xfrm>
              <a:off x="5857884" y="928670"/>
              <a:ext cx="3071834" cy="492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857752" y="2143116"/>
              <a:ext cx="1285884" cy="357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1785918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28596" y="30596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2144</Words>
  <Application>Microsoft Office PowerPoint</Application>
  <PresentationFormat>Apresentação na tela (4:3)</PresentationFormat>
  <Paragraphs>174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do Office</vt:lpstr>
      <vt:lpstr>Apresentação do PowerPoint</vt:lpstr>
      <vt:lpstr>Anticorpos Monoclonais - AcMo</vt:lpstr>
      <vt:lpstr>Plasmócito </vt:lpstr>
      <vt:lpstr>Apresentação do PowerPoint</vt:lpstr>
      <vt:lpstr>Apresentação do PowerPoint</vt:lpstr>
      <vt:lpstr>Apresentação do PowerPoint</vt:lpstr>
      <vt:lpstr>Apresentação do PowerPoint</vt:lpstr>
      <vt:lpstr>Anticorpos </vt:lpstr>
      <vt:lpstr>Apresentação do PowerPoint</vt:lpstr>
      <vt:lpstr>Apresentação do PowerPoint</vt:lpstr>
      <vt:lpstr>Apresentação do PowerPoint</vt:lpstr>
      <vt:lpstr>Aspectos da produção de hibridomas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mercado brasileiro de anticorpos monoclonais utilizados para o tratamento de câncer</vt:lpstr>
      <vt:lpstr>Apresentação do PowerPoint</vt:lpstr>
      <vt:lpstr>Sistemas de produção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Anticorpos Monoclonais</dc:title>
  <dc:creator>Arnaldo</dc:creator>
  <cp:lastModifiedBy>Arnaldo Márcio Ramalho Prata</cp:lastModifiedBy>
  <cp:revision>294</cp:revision>
  <dcterms:created xsi:type="dcterms:W3CDTF">2016-05-31T00:08:41Z</dcterms:created>
  <dcterms:modified xsi:type="dcterms:W3CDTF">2020-11-18T21:46:16Z</dcterms:modified>
</cp:coreProperties>
</file>