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2" r:id="rId5"/>
    <p:sldId id="313" r:id="rId6"/>
    <p:sldId id="352" r:id="rId7"/>
    <p:sldId id="351" r:id="rId8"/>
    <p:sldId id="314" r:id="rId9"/>
    <p:sldId id="315" r:id="rId10"/>
    <p:sldId id="355" r:id="rId11"/>
    <p:sldId id="356" r:id="rId12"/>
    <p:sldId id="316" r:id="rId13"/>
    <p:sldId id="317" r:id="rId14"/>
    <p:sldId id="318" r:id="rId15"/>
    <p:sldId id="31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8" d="100"/>
          <a:sy n="78" d="100"/>
        </p:scale>
        <p:origin x="15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896C-F8CF-467A-BBDE-42665F04FDA6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647" y="2000240"/>
            <a:ext cx="5494873" cy="39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500166" y="47667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rgbClr val="C00000"/>
                </a:solidFill>
              </a:rPr>
              <a:t>Biorreatores</a:t>
            </a:r>
            <a:r>
              <a:rPr lang="pt-BR" sz="3600" b="1" dirty="0">
                <a:solidFill>
                  <a:srgbClr val="C00000"/>
                </a:solidFill>
              </a:rPr>
              <a:t> para células animais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28" y="1796876"/>
            <a:ext cx="8492252" cy="46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00FF"/>
                </a:solidFill>
              </a:rPr>
              <a:t>Cultivo Descontínuo Alimentado</a:t>
            </a:r>
          </a:p>
        </p:txBody>
      </p:sp>
      <p:sp>
        <p:nvSpPr>
          <p:cNvPr id="2" name="Fluxograma: Conector 1">
            <a:extLst>
              <a:ext uri="{FF2B5EF4-FFF2-40B4-BE49-F238E27FC236}">
                <a16:creationId xmlns:a16="http://schemas.microsoft.com/office/drawing/2014/main" id="{90B3D6C7-2B0B-4594-BE82-FF0EF422D054}"/>
              </a:ext>
            </a:extLst>
          </p:cNvPr>
          <p:cNvSpPr/>
          <p:nvPr/>
        </p:nvSpPr>
        <p:spPr>
          <a:xfrm>
            <a:off x="294020" y="3429000"/>
            <a:ext cx="2117740" cy="208823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7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2547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B0F0"/>
                </a:solidFill>
              </a:rPr>
              <a:t>Principais características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643050"/>
            <a:ext cx="8929718" cy="4214842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Complexidade operacional moderada</a:t>
            </a:r>
          </a:p>
          <a:p>
            <a:pPr algn="just"/>
            <a:r>
              <a:rPr lang="pt-BR" sz="2900" dirty="0"/>
              <a:t>Risco de contaminação moderado</a:t>
            </a:r>
          </a:p>
          <a:p>
            <a:pPr algn="just"/>
            <a:r>
              <a:rPr lang="pt-BR" sz="2900" dirty="0"/>
              <a:t>Moderada produtividade volumétrica</a:t>
            </a:r>
          </a:p>
          <a:p>
            <a:pPr algn="just"/>
            <a:r>
              <a:rPr lang="pt-BR" sz="2900" dirty="0"/>
              <a:t>Tempo de residência do produto elevado</a:t>
            </a:r>
          </a:p>
          <a:p>
            <a:pPr algn="just"/>
            <a:r>
              <a:rPr lang="pt-BR" sz="2900" dirty="0"/>
              <a:t>Otimização fundamentalmente por manipulação da </a:t>
            </a:r>
            <a:r>
              <a:rPr lang="pt-BR" sz="2900" dirty="0">
                <a:solidFill>
                  <a:srgbClr val="0000FF"/>
                </a:solidFill>
              </a:rPr>
              <a:t>composição do meio</a:t>
            </a:r>
            <a:r>
              <a:rPr lang="pt-BR" sz="2900" dirty="0"/>
              <a:t>, do </a:t>
            </a:r>
            <a:r>
              <a:rPr lang="pt-BR" sz="2900" dirty="0">
                <a:solidFill>
                  <a:srgbClr val="0000FF"/>
                </a:solidFill>
              </a:rPr>
              <a:t>tempo de coleta do produto</a:t>
            </a:r>
            <a:r>
              <a:rPr lang="pt-BR" sz="2900" dirty="0"/>
              <a:t> e da </a:t>
            </a:r>
            <a:r>
              <a:rPr lang="pt-BR" sz="2900" dirty="0">
                <a:solidFill>
                  <a:srgbClr val="0000FF"/>
                </a:solidFill>
              </a:rPr>
              <a:t>estratégia de alimentação </a:t>
            </a:r>
            <a:r>
              <a:rPr lang="pt-BR" sz="2900" dirty="0"/>
              <a:t>dos substratos</a:t>
            </a:r>
          </a:p>
          <a:p>
            <a:pPr algn="just"/>
            <a:r>
              <a:rPr lang="pt-BR" sz="2900" dirty="0"/>
              <a:t>Empregado industrialmente em escalas de até 20.000 L</a:t>
            </a:r>
          </a:p>
          <a:p>
            <a:pPr algn="just"/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19021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928802"/>
            <a:ext cx="858173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00FF"/>
                </a:solidFill>
              </a:rPr>
              <a:t>Cultivo Contínuo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1228B4-2053-47B4-99DC-39259DDC5F75}"/>
              </a:ext>
            </a:extLst>
          </p:cNvPr>
          <p:cNvSpPr txBox="1"/>
          <p:nvPr/>
        </p:nvSpPr>
        <p:spPr>
          <a:xfrm>
            <a:off x="2741820" y="192880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,P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2547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B0F0"/>
                </a:solidFill>
              </a:rPr>
              <a:t>Principais características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643050"/>
            <a:ext cx="8929718" cy="4214842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Complexidade operacional relativamente alta</a:t>
            </a:r>
          </a:p>
          <a:p>
            <a:pPr algn="just"/>
            <a:r>
              <a:rPr lang="pt-BR" sz="2900" dirty="0"/>
              <a:t>Risco de contaminação elevado</a:t>
            </a:r>
          </a:p>
          <a:p>
            <a:pPr algn="just"/>
            <a:r>
              <a:rPr lang="pt-BR" sz="2900" dirty="0"/>
              <a:t>Baixa produtividade volumétrica</a:t>
            </a:r>
          </a:p>
          <a:p>
            <a:pPr algn="just"/>
            <a:r>
              <a:rPr lang="pt-BR" sz="2900" dirty="0"/>
              <a:t>Baixo tempo de residência do produto</a:t>
            </a:r>
          </a:p>
          <a:p>
            <a:pPr algn="just"/>
            <a:r>
              <a:rPr lang="pt-BR" sz="2900" dirty="0"/>
              <a:t>Pouco atrativo para produção industrial</a:t>
            </a:r>
          </a:p>
          <a:p>
            <a:pPr algn="just"/>
            <a:endParaRPr lang="pt-BR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00FF"/>
                </a:solidFill>
              </a:rPr>
              <a:t>Cultivo Contínuo com Retenção de Células</a:t>
            </a:r>
          </a:p>
        </p:txBody>
      </p:sp>
      <p:grpSp>
        <p:nvGrpSpPr>
          <p:cNvPr id="2" name="Grupo 7"/>
          <p:cNvGrpSpPr/>
          <p:nvPr/>
        </p:nvGrpSpPr>
        <p:grpSpPr>
          <a:xfrm>
            <a:off x="71406" y="2101394"/>
            <a:ext cx="8845764" cy="4256564"/>
            <a:chOff x="71406" y="2101394"/>
            <a:chExt cx="8845764" cy="42565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06" y="2101394"/>
              <a:ext cx="8845764" cy="425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CaixaDeTexto 6"/>
            <p:cNvSpPr txBox="1"/>
            <p:nvPr/>
          </p:nvSpPr>
          <p:spPr>
            <a:xfrm>
              <a:off x="214282" y="2643182"/>
              <a:ext cx="214314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4A5E0B-85D7-4D0C-AB74-0F2B9E8BED83}"/>
              </a:ext>
            </a:extLst>
          </p:cNvPr>
          <p:cNvSpPr txBox="1"/>
          <p:nvPr/>
        </p:nvSpPr>
        <p:spPr>
          <a:xfrm>
            <a:off x="2915816" y="234038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,P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2547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B0F0"/>
                </a:solidFill>
              </a:rPr>
              <a:t>Principais características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643050"/>
            <a:ext cx="8929718" cy="4643470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Complexidade operacional maior que os demais</a:t>
            </a:r>
          </a:p>
          <a:p>
            <a:pPr algn="just"/>
            <a:r>
              <a:rPr lang="pt-BR" sz="2900" dirty="0"/>
              <a:t>Maior risco de contaminação  (sistema aberto e operado por longos períodos)</a:t>
            </a:r>
          </a:p>
          <a:p>
            <a:pPr algn="just"/>
            <a:r>
              <a:rPr lang="pt-BR" sz="2900" dirty="0"/>
              <a:t>Maior produtividade volumétrica</a:t>
            </a:r>
          </a:p>
          <a:p>
            <a:pPr algn="just"/>
            <a:r>
              <a:rPr lang="pt-BR" sz="2900" dirty="0"/>
              <a:t>Tempo de residência curto (ideal para produtos </a:t>
            </a:r>
            <a:r>
              <a:rPr lang="pt-BR" sz="2900" dirty="0" err="1"/>
              <a:t>lábeis</a:t>
            </a:r>
            <a:r>
              <a:rPr lang="pt-BR" sz="2900" dirty="0"/>
              <a:t>)</a:t>
            </a:r>
          </a:p>
          <a:p>
            <a:pPr algn="just"/>
            <a:r>
              <a:rPr lang="pt-BR" sz="2900" dirty="0"/>
              <a:t>Otimização fundamentalmente por manipulação da </a:t>
            </a:r>
            <a:r>
              <a:rPr lang="pt-BR" sz="2900" dirty="0">
                <a:solidFill>
                  <a:srgbClr val="0000FF"/>
                </a:solidFill>
              </a:rPr>
              <a:t>composição do meio</a:t>
            </a:r>
            <a:r>
              <a:rPr lang="pt-BR" sz="2900" dirty="0"/>
              <a:t>, da </a:t>
            </a:r>
            <a:r>
              <a:rPr lang="pt-BR" sz="2900" dirty="0">
                <a:solidFill>
                  <a:srgbClr val="0000FF"/>
                </a:solidFill>
              </a:rPr>
              <a:t>estratégia de alimentação</a:t>
            </a:r>
            <a:r>
              <a:rPr lang="pt-BR" sz="2900" dirty="0"/>
              <a:t> e da </a:t>
            </a:r>
            <a:r>
              <a:rPr lang="pt-BR" sz="2900" dirty="0">
                <a:solidFill>
                  <a:srgbClr val="0000FF"/>
                </a:solidFill>
              </a:rPr>
              <a:t>remoção controlada das células</a:t>
            </a:r>
          </a:p>
          <a:p>
            <a:pPr algn="just"/>
            <a:r>
              <a:rPr lang="pt-BR" sz="2900" dirty="0"/>
              <a:t>Empregado industrialmente em escalas de até 2.000 L</a:t>
            </a:r>
          </a:p>
          <a:p>
            <a:pPr algn="just"/>
            <a:endParaRPr lang="pt-BR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Modo de operação de </a:t>
            </a:r>
            <a:r>
              <a:rPr lang="pt-BR" sz="3600" dirty="0" err="1">
                <a:solidFill>
                  <a:srgbClr val="C00000"/>
                </a:solidFill>
              </a:rPr>
              <a:t>biorreatores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615394" cy="4257692"/>
          </a:xfrm>
        </p:spPr>
        <p:txBody>
          <a:bodyPr/>
          <a:lstStyle/>
          <a:p>
            <a:pPr algn="just"/>
            <a:r>
              <a:rPr lang="pt-BR" dirty="0"/>
              <a:t>São empregados os diferentes modos de operação dos processos com microrganismos</a:t>
            </a:r>
          </a:p>
          <a:p>
            <a:pPr algn="just">
              <a:buNone/>
            </a:pPr>
            <a:r>
              <a:rPr lang="pt-BR" dirty="0"/>
              <a:t>	- </a:t>
            </a:r>
            <a:r>
              <a:rPr lang="pt-BR" dirty="0">
                <a:solidFill>
                  <a:srgbClr val="0000FF"/>
                </a:solidFill>
              </a:rPr>
              <a:t>descontínuo</a:t>
            </a:r>
            <a:r>
              <a:rPr lang="pt-BR" dirty="0"/>
              <a:t> (batelada, </a:t>
            </a:r>
            <a:r>
              <a:rPr lang="pt-BR" i="1" dirty="0"/>
              <a:t>batch</a:t>
            </a:r>
            <a:r>
              <a:rPr lang="pt-BR" dirty="0"/>
              <a:t>)</a:t>
            </a:r>
          </a:p>
          <a:p>
            <a:pPr algn="just">
              <a:buNone/>
            </a:pPr>
            <a:r>
              <a:rPr lang="pt-BR" dirty="0"/>
              <a:t>	- </a:t>
            </a:r>
            <a:r>
              <a:rPr lang="pt-BR" dirty="0">
                <a:solidFill>
                  <a:srgbClr val="0000FF"/>
                </a:solidFill>
              </a:rPr>
              <a:t>descontínuo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alimentado</a:t>
            </a:r>
            <a:r>
              <a:rPr lang="pt-BR" dirty="0"/>
              <a:t> (batelada alimentada, </a:t>
            </a:r>
            <a:r>
              <a:rPr lang="pt-BR" i="1" dirty="0" err="1"/>
              <a:t>fed-batch</a:t>
            </a:r>
            <a:r>
              <a:rPr lang="pt-BR" dirty="0"/>
              <a:t>)</a:t>
            </a:r>
          </a:p>
          <a:p>
            <a:pPr algn="just">
              <a:buNone/>
            </a:pPr>
            <a:r>
              <a:rPr lang="pt-BR" dirty="0"/>
              <a:t>	- </a:t>
            </a:r>
            <a:r>
              <a:rPr lang="pt-BR" dirty="0">
                <a:solidFill>
                  <a:srgbClr val="0000FF"/>
                </a:solidFill>
              </a:rPr>
              <a:t>contínuo</a:t>
            </a:r>
          </a:p>
          <a:p>
            <a:pPr algn="just">
              <a:buNone/>
            </a:pPr>
            <a:r>
              <a:rPr lang="pt-BR" dirty="0"/>
              <a:t>	- </a:t>
            </a:r>
            <a:r>
              <a:rPr lang="pt-BR" dirty="0">
                <a:solidFill>
                  <a:srgbClr val="0000FF"/>
                </a:solidFill>
              </a:rPr>
              <a:t>contínuo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com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retenção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de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células</a:t>
            </a:r>
            <a:r>
              <a:rPr lang="pt-BR" dirty="0"/>
              <a:t> (perfusão)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-24"/>
            <a:ext cx="8715436" cy="66437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900" dirty="0"/>
              <a:t>Alguns fatores a se considerar para a decisão sobre o modo de operar um </a:t>
            </a:r>
            <a:r>
              <a:rPr lang="pt-BR" sz="2900" dirty="0" err="1"/>
              <a:t>biorreator</a:t>
            </a:r>
            <a:r>
              <a:rPr lang="pt-BR" sz="2900" dirty="0"/>
              <a:t> (em escala industrial)</a:t>
            </a:r>
          </a:p>
          <a:p>
            <a:pPr algn="just"/>
            <a:r>
              <a:rPr lang="pt-BR" sz="2900" dirty="0"/>
              <a:t>Características da linhagem, destacando:</a:t>
            </a:r>
          </a:p>
          <a:p>
            <a:pPr algn="just">
              <a:buNone/>
            </a:pPr>
            <a:r>
              <a:rPr lang="pt-BR" sz="2900" dirty="0"/>
              <a:t>	- estabilidade da expressão da proteína de interesse</a:t>
            </a:r>
          </a:p>
          <a:p>
            <a:pPr algn="just">
              <a:buNone/>
            </a:pPr>
            <a:r>
              <a:rPr lang="pt-BR" sz="2900" dirty="0"/>
              <a:t>	- capacidade de resistir a altas concentrações de metabólitos tóxicos</a:t>
            </a:r>
          </a:p>
          <a:p>
            <a:pPr algn="just">
              <a:buNone/>
            </a:pPr>
            <a:r>
              <a:rPr lang="pt-BR" sz="2900" dirty="0"/>
              <a:t>	- resistência a tensões de cisalhamento e outros esforços mecânicos</a:t>
            </a:r>
          </a:p>
          <a:p>
            <a:pPr algn="just"/>
            <a:r>
              <a:rPr lang="pt-BR" sz="2900" dirty="0"/>
              <a:t>Demanda do mercado a ser abastecido (determina a capacidade de produção requerida – </a:t>
            </a:r>
            <a:r>
              <a:rPr lang="pt-BR" sz="2900" dirty="0">
                <a:solidFill>
                  <a:srgbClr val="FF0000"/>
                </a:solidFill>
              </a:rPr>
              <a:t>n</a:t>
            </a:r>
            <a:r>
              <a:rPr lang="pt-BR" sz="2900" baseline="30000" dirty="0">
                <a:solidFill>
                  <a:srgbClr val="FF0000"/>
                </a:solidFill>
              </a:rPr>
              <a:t>o</a:t>
            </a:r>
            <a:r>
              <a:rPr lang="pt-BR" sz="2900" dirty="0">
                <a:solidFill>
                  <a:srgbClr val="FF0000"/>
                </a:solidFill>
              </a:rPr>
              <a:t> e capacidade</a:t>
            </a:r>
            <a:r>
              <a:rPr lang="pt-BR" sz="2900" dirty="0"/>
              <a:t>)</a:t>
            </a:r>
          </a:p>
          <a:p>
            <a:pPr algn="just"/>
            <a:r>
              <a:rPr lang="pt-BR" sz="2900" dirty="0"/>
              <a:t>Experiência técnica da equipe responsável pelo processo, assim como da equipe responsável pelos aspectos regulatórios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00FF"/>
                </a:solidFill>
              </a:rPr>
              <a:t>Cultivo Descontínuo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34474"/>
            <a:ext cx="8867547" cy="460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B0F0"/>
                </a:solidFill>
              </a:rPr>
              <a:t>Principais características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000108"/>
            <a:ext cx="8929718" cy="5643602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Simples do ponto de vista operacional</a:t>
            </a:r>
          </a:p>
          <a:p>
            <a:pPr algn="just"/>
            <a:r>
              <a:rPr lang="pt-BR" sz="2900" dirty="0"/>
              <a:t>Menor risco de contaminação quando comparado a outros modos de operação</a:t>
            </a:r>
          </a:p>
          <a:p>
            <a:pPr algn="just"/>
            <a:r>
              <a:rPr lang="pt-BR" sz="2900" dirty="0"/>
              <a:t>Produtividade muito baixa</a:t>
            </a:r>
          </a:p>
          <a:p>
            <a:pPr algn="just">
              <a:buNone/>
            </a:pPr>
            <a:r>
              <a:rPr lang="pt-BR" sz="2900" dirty="0"/>
              <a:t>	- pode ser aumentada adotando-se a variante batelada repetida</a:t>
            </a:r>
          </a:p>
          <a:p>
            <a:pPr algn="just"/>
            <a:r>
              <a:rPr lang="pt-BR" sz="2900" dirty="0"/>
              <a:t>Otimização fundamentalmente por manipulação da </a:t>
            </a:r>
            <a:r>
              <a:rPr lang="pt-BR" sz="2900" dirty="0">
                <a:solidFill>
                  <a:srgbClr val="0000FF"/>
                </a:solidFill>
              </a:rPr>
              <a:t>composição do meio</a:t>
            </a:r>
            <a:r>
              <a:rPr lang="pt-BR" sz="2900" dirty="0"/>
              <a:t> e do </a:t>
            </a:r>
            <a:r>
              <a:rPr lang="pt-BR" sz="2900" dirty="0">
                <a:solidFill>
                  <a:srgbClr val="0000FF"/>
                </a:solidFill>
              </a:rPr>
              <a:t>tempo de coleta do produto</a:t>
            </a:r>
          </a:p>
          <a:p>
            <a:pPr algn="just"/>
            <a:r>
              <a:rPr lang="pt-BR" sz="2900" dirty="0"/>
              <a:t>Empregado industrialmente em escalas de até 20.000 L</a:t>
            </a:r>
          </a:p>
          <a:p>
            <a:pPr algn="just"/>
            <a:endParaRPr lang="pt-BR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28" y="1796876"/>
            <a:ext cx="8492252" cy="46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00FF"/>
                </a:solidFill>
              </a:rPr>
              <a:t>Cultivo Descontínuo Alimentado</a:t>
            </a:r>
          </a:p>
        </p:txBody>
      </p:sp>
    </p:spTree>
    <p:extLst>
      <p:ext uri="{BB962C8B-B14F-4D97-AF65-F5344CB8AC3E}">
        <p14:creationId xmlns:p14="http://schemas.microsoft.com/office/powerpoint/2010/main" val="242440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00FF"/>
                </a:solidFill>
              </a:rPr>
              <a:t>Cultivo Descontínuo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34474"/>
            <a:ext cx="8867547" cy="460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620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28" y="1796876"/>
            <a:ext cx="8492252" cy="46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00FF"/>
                </a:solidFill>
              </a:rPr>
              <a:t>Cultivo Descontínuo Alimentado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2547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B0F0"/>
                </a:solidFill>
              </a:rPr>
              <a:t>Principais características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643050"/>
            <a:ext cx="8929718" cy="4214842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Complexidade operacional moderada</a:t>
            </a:r>
          </a:p>
          <a:p>
            <a:pPr algn="just"/>
            <a:r>
              <a:rPr lang="pt-BR" sz="2900" dirty="0"/>
              <a:t>Risco de contaminação moderado</a:t>
            </a:r>
          </a:p>
          <a:p>
            <a:pPr algn="just"/>
            <a:r>
              <a:rPr lang="pt-BR" sz="2900" dirty="0"/>
              <a:t>Moderada produtividade volumétrica</a:t>
            </a:r>
          </a:p>
          <a:p>
            <a:pPr algn="just"/>
            <a:r>
              <a:rPr lang="pt-BR" sz="2900" dirty="0"/>
              <a:t>Tempo de residência do produto elevado</a:t>
            </a:r>
          </a:p>
          <a:p>
            <a:pPr algn="just"/>
            <a:r>
              <a:rPr lang="pt-BR" sz="2900" dirty="0"/>
              <a:t>Otimização fundamentalmente por manipulação da </a:t>
            </a:r>
            <a:r>
              <a:rPr lang="pt-BR" sz="2900" dirty="0">
                <a:solidFill>
                  <a:srgbClr val="0000FF"/>
                </a:solidFill>
              </a:rPr>
              <a:t>composição do meio</a:t>
            </a:r>
            <a:r>
              <a:rPr lang="pt-BR" sz="2900" dirty="0"/>
              <a:t>, do </a:t>
            </a:r>
            <a:r>
              <a:rPr lang="pt-BR" sz="2900" dirty="0">
                <a:solidFill>
                  <a:srgbClr val="0000FF"/>
                </a:solidFill>
              </a:rPr>
              <a:t>tempo de coleta do produto</a:t>
            </a:r>
            <a:r>
              <a:rPr lang="pt-BR" sz="2900" dirty="0"/>
              <a:t> e da </a:t>
            </a:r>
            <a:r>
              <a:rPr lang="pt-BR" sz="2900" dirty="0">
                <a:solidFill>
                  <a:srgbClr val="0000FF"/>
                </a:solidFill>
              </a:rPr>
              <a:t>estratégia de alimentação </a:t>
            </a:r>
            <a:r>
              <a:rPr lang="pt-BR" sz="2900" dirty="0"/>
              <a:t>dos substratos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11818</TotalTime>
  <Words>396</Words>
  <Application>Microsoft Office PowerPoint</Application>
  <PresentationFormat>Apresentação na tela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Modo de operação de biorreatores</vt:lpstr>
      <vt:lpstr>Apresentação do PowerPoint</vt:lpstr>
      <vt:lpstr>Cultivo Descontínuo</vt:lpstr>
      <vt:lpstr>Principais características </vt:lpstr>
      <vt:lpstr>Cultivo Descontínuo Alimentado</vt:lpstr>
      <vt:lpstr>Cultivo Descontínuo</vt:lpstr>
      <vt:lpstr>Cultivo Descontínuo Alimentado</vt:lpstr>
      <vt:lpstr>Principais características </vt:lpstr>
      <vt:lpstr>Cultivo Descontínuo Alimentado</vt:lpstr>
      <vt:lpstr>Principais características </vt:lpstr>
      <vt:lpstr>Cultivo Contínuo</vt:lpstr>
      <vt:lpstr>Principais características </vt:lpstr>
      <vt:lpstr>Cultivo Contínuo com Retenção de Células</vt:lpstr>
      <vt:lpstr>Principais características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</dc:creator>
  <cp:lastModifiedBy>Arnaldo Márcio Ramalho Prata</cp:lastModifiedBy>
  <cp:revision>485</cp:revision>
  <dcterms:created xsi:type="dcterms:W3CDTF">2016-04-17T20:58:02Z</dcterms:created>
  <dcterms:modified xsi:type="dcterms:W3CDTF">2020-10-21T21:42:31Z</dcterms:modified>
</cp:coreProperties>
</file>