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67" r:id="rId9"/>
    <p:sldId id="295" r:id="rId10"/>
    <p:sldId id="261" r:id="rId11"/>
    <p:sldId id="297" r:id="rId12"/>
    <p:sldId id="296" r:id="rId13"/>
    <p:sldId id="299" r:id="rId14"/>
    <p:sldId id="300" r:id="rId15"/>
    <p:sldId id="307" r:id="rId16"/>
    <p:sldId id="308" r:id="rId17"/>
    <p:sldId id="301" r:id="rId18"/>
    <p:sldId id="303" r:id="rId19"/>
    <p:sldId id="268" r:id="rId20"/>
    <p:sldId id="302" r:id="rId21"/>
    <p:sldId id="304" r:id="rId22"/>
    <p:sldId id="305" r:id="rId23"/>
    <p:sldId id="26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8" d="100"/>
          <a:sy n="78" d="100"/>
        </p:scale>
        <p:origin x="15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896C-F8CF-467A-BBDE-42665F04FDA6}" type="datetimeFigureOut">
              <a:rPr lang="pt-BR" smtClean="0"/>
              <a:pPr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ypKspvYu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35785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>
                <a:solidFill>
                  <a:srgbClr val="FF0000"/>
                </a:solidFill>
              </a:rPr>
              <a:t>Características</a:t>
            </a:r>
            <a:endParaRPr lang="pt-BR" sz="3000" dirty="0"/>
          </a:p>
          <a:p>
            <a:pPr algn="just">
              <a:buFontTx/>
              <a:buChar char="-"/>
            </a:pPr>
            <a:r>
              <a:rPr lang="pt-BR" sz="3000" dirty="0"/>
              <a:t>Um compartimento onde as células permanecem aderidas a uma superfície ou imobilizadas no interior de um leito </a:t>
            </a:r>
            <a:r>
              <a:rPr lang="pt-BR" sz="3000" dirty="0" err="1"/>
              <a:t>biocompatível</a:t>
            </a:r>
            <a:endParaRPr lang="pt-BR" sz="3000" dirty="0"/>
          </a:p>
          <a:p>
            <a:pPr algn="just">
              <a:buFontTx/>
              <a:buChar char="-"/>
            </a:pPr>
            <a:r>
              <a:rPr lang="pt-BR" sz="3000" dirty="0"/>
              <a:t>Bombeamento do meio através deste </a:t>
            </a:r>
            <a:r>
              <a:rPr lang="pt-BR" sz="3000" dirty="0" err="1"/>
              <a:t>compar-timento</a:t>
            </a:r>
            <a:r>
              <a:rPr lang="pt-BR" sz="3000" dirty="0"/>
              <a:t> para que as células tenham acesso aos nutrientes e oxigênio</a:t>
            </a:r>
          </a:p>
          <a:p>
            <a:pPr algn="just"/>
            <a:r>
              <a:rPr lang="pt-BR" sz="3000" dirty="0">
                <a:solidFill>
                  <a:srgbClr val="FF0000"/>
                </a:solidFill>
              </a:rPr>
              <a:t>Desvantagens</a:t>
            </a:r>
          </a:p>
          <a:p>
            <a:pPr algn="just">
              <a:buFontTx/>
              <a:buChar char="-"/>
            </a:pPr>
            <a:r>
              <a:rPr lang="pt-BR" sz="3000" dirty="0"/>
              <a:t>Não permitem obter amostras homogêneas do meio</a:t>
            </a:r>
          </a:p>
          <a:p>
            <a:pPr algn="just">
              <a:buFontTx/>
              <a:buChar char="-"/>
            </a:pPr>
            <a:r>
              <a:rPr lang="pt-BR" sz="3000" dirty="0"/>
              <a:t>Limitação para ampliação de escala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>
            <a:normAutofit/>
          </a:bodyPr>
          <a:lstStyle/>
          <a:p>
            <a:r>
              <a:rPr lang="pt-BR" sz="3600" b="1" dirty="0" err="1">
                <a:solidFill>
                  <a:srgbClr val="FFC000"/>
                </a:solidFill>
              </a:rPr>
              <a:t>Biorreatores</a:t>
            </a:r>
            <a:r>
              <a:rPr lang="pt-BR" sz="3600" b="1" dirty="0">
                <a:solidFill>
                  <a:srgbClr val="FFC000"/>
                </a:solidFill>
              </a:rPr>
              <a:t> Heterogêneos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5735"/>
            <a:ext cx="8286808" cy="660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500034" y="0"/>
            <a:ext cx="5143536" cy="600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857620" y="6000768"/>
            <a:ext cx="485778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2. Biorreatores de Leito Fluidizado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785818"/>
            <a:ext cx="8929718" cy="6072206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Também são usadas células aderidas a </a:t>
            </a:r>
            <a:r>
              <a:rPr lang="pt-BR" sz="2900" dirty="0" err="1"/>
              <a:t>microcarregadores</a:t>
            </a:r>
            <a:endParaRPr lang="pt-BR" sz="2900" dirty="0"/>
          </a:p>
          <a:p>
            <a:pPr algn="just"/>
            <a:r>
              <a:rPr lang="pt-BR" sz="2900" dirty="0"/>
              <a:t>Uma quantidade de </a:t>
            </a:r>
            <a:r>
              <a:rPr lang="pt-BR" sz="2900" dirty="0" err="1"/>
              <a:t>microcarregadores</a:t>
            </a:r>
            <a:r>
              <a:rPr lang="pt-BR" sz="2900" dirty="0"/>
              <a:t> é fluidizada em um compartimento do </a:t>
            </a:r>
            <a:r>
              <a:rPr lang="pt-BR" sz="2900" dirty="0" err="1"/>
              <a:t>biorreator</a:t>
            </a:r>
            <a:r>
              <a:rPr lang="pt-BR" sz="2900" dirty="0"/>
              <a:t> , devido à circulação do meio de cultivo</a:t>
            </a:r>
          </a:p>
          <a:p>
            <a:pPr algn="just"/>
            <a:r>
              <a:rPr lang="pt-BR" sz="2900" dirty="0"/>
              <a:t>O suprimento de oxigênio é feito </a:t>
            </a:r>
            <a:r>
              <a:rPr lang="pt-BR" sz="2900" dirty="0">
                <a:solidFill>
                  <a:srgbClr val="FF0000"/>
                </a:solidFill>
              </a:rPr>
              <a:t>fora da região de </a:t>
            </a:r>
            <a:r>
              <a:rPr lang="pt-BR" sz="2900" dirty="0" err="1">
                <a:solidFill>
                  <a:srgbClr val="FF0000"/>
                </a:solidFill>
              </a:rPr>
              <a:t>fluidização</a:t>
            </a:r>
            <a:r>
              <a:rPr lang="pt-BR" sz="2900" dirty="0"/>
              <a:t>, mas no próprio </a:t>
            </a:r>
            <a:r>
              <a:rPr lang="pt-BR" sz="2900" dirty="0" err="1"/>
              <a:t>biorreator</a:t>
            </a:r>
            <a:endParaRPr lang="pt-BR" sz="2900" dirty="0"/>
          </a:p>
          <a:p>
            <a:pPr algn="just">
              <a:buNone/>
            </a:pPr>
            <a:r>
              <a:rPr lang="pt-BR" sz="2900" dirty="0"/>
              <a:t>	</a:t>
            </a:r>
            <a:r>
              <a:rPr lang="pt-BR" sz="2900" dirty="0">
                <a:sym typeface="Wingdings" pitchFamily="2" charset="2"/>
              </a:rPr>
              <a:t> </a:t>
            </a:r>
            <a:r>
              <a:rPr lang="pt-BR" sz="2900" dirty="0"/>
              <a:t>Evitam-se danos às células causados por bolhas de ar</a:t>
            </a:r>
          </a:p>
          <a:p>
            <a:pPr algn="just"/>
            <a:r>
              <a:rPr lang="pt-BR" sz="2900" dirty="0"/>
              <a:t>Atingem-se concentrações celulares da ordem de 5 a 10x10</a:t>
            </a:r>
            <a:r>
              <a:rPr lang="pt-BR" sz="2900" baseline="30000" dirty="0"/>
              <a:t>6</a:t>
            </a:r>
            <a:r>
              <a:rPr lang="pt-BR" sz="2900" dirty="0"/>
              <a:t> células/mL</a:t>
            </a:r>
          </a:p>
          <a:p>
            <a:pPr algn="just">
              <a:buNone/>
            </a:pPr>
            <a:r>
              <a:rPr lang="pt-BR" sz="2900" dirty="0"/>
              <a:t>	Expressando-se em termos de volume de </a:t>
            </a:r>
            <a:r>
              <a:rPr lang="pt-BR" sz="2900" dirty="0" err="1"/>
              <a:t>microcar-regador</a:t>
            </a:r>
            <a:r>
              <a:rPr lang="pt-BR" sz="2900" dirty="0"/>
              <a:t>, chega-se a 2 a 3,5x10</a:t>
            </a:r>
            <a:r>
              <a:rPr lang="pt-BR" sz="2900" baseline="30000" dirty="0"/>
              <a:t>7</a:t>
            </a:r>
            <a:r>
              <a:rPr lang="pt-BR" sz="2900" dirty="0"/>
              <a:t>  células/mL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5735"/>
            <a:ext cx="8286808" cy="660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500042"/>
            <a:ext cx="8363272" cy="642942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3. Biorreatores com crescimento sobre superfície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500198"/>
            <a:ext cx="8929718" cy="4714884"/>
          </a:xfrm>
        </p:spPr>
        <p:txBody>
          <a:bodyPr>
            <a:noAutofit/>
          </a:bodyPr>
          <a:lstStyle/>
          <a:p>
            <a:pPr algn="just"/>
            <a:r>
              <a:rPr lang="pt-BR" sz="3000" dirty="0">
                <a:solidFill>
                  <a:srgbClr val="FF0000"/>
                </a:solidFill>
              </a:rPr>
              <a:t>Garrafas rotatórias</a:t>
            </a:r>
            <a:r>
              <a:rPr lang="pt-BR" sz="3000" dirty="0"/>
              <a:t> (</a:t>
            </a:r>
            <a:r>
              <a:rPr lang="pt-BR" sz="3000" i="1" dirty="0" err="1"/>
              <a:t>roller</a:t>
            </a:r>
            <a:r>
              <a:rPr lang="pt-BR" sz="3000" dirty="0"/>
              <a:t> </a:t>
            </a:r>
            <a:r>
              <a:rPr lang="pt-BR" sz="3000" i="1" dirty="0" err="1"/>
              <a:t>bottles</a:t>
            </a:r>
            <a:r>
              <a:rPr lang="pt-BR" sz="3000" dirty="0"/>
              <a:t>)</a:t>
            </a:r>
          </a:p>
          <a:p>
            <a:pPr algn="just">
              <a:buNone/>
            </a:pPr>
            <a:r>
              <a:rPr lang="pt-BR" sz="3000" dirty="0"/>
              <a:t> </a:t>
            </a:r>
          </a:p>
          <a:p>
            <a:pPr algn="just"/>
            <a:r>
              <a:rPr lang="pt-BR" sz="3000" dirty="0"/>
              <a:t>As </a:t>
            </a:r>
            <a:r>
              <a:rPr lang="pt-BR" sz="3000" dirty="0">
                <a:solidFill>
                  <a:srgbClr val="0000FF"/>
                </a:solidFill>
              </a:rPr>
              <a:t>garrafas</a:t>
            </a:r>
            <a:r>
              <a:rPr lang="pt-BR" sz="3000" dirty="0"/>
              <a:t> </a:t>
            </a:r>
            <a:r>
              <a:rPr lang="pt-BR" sz="3000" dirty="0">
                <a:solidFill>
                  <a:srgbClr val="0000FF"/>
                </a:solidFill>
              </a:rPr>
              <a:t>rotatórias</a:t>
            </a:r>
            <a:r>
              <a:rPr lang="pt-BR" sz="3000" dirty="0"/>
              <a:t> apresentam pouca área relativa, sendo que o aumento de escala se dá pelo uso de grandes quantidades de garrafas</a:t>
            </a:r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rgbClr val="0000FF"/>
                </a:solidFill>
              </a:rPr>
              <a:t>Exemplo</a:t>
            </a:r>
            <a:r>
              <a:rPr lang="pt-BR" sz="3000" dirty="0"/>
              <a:t>: produção de </a:t>
            </a:r>
            <a:r>
              <a:rPr lang="pt-BR" sz="3000" dirty="0" err="1"/>
              <a:t>eritropoetina</a:t>
            </a:r>
            <a:r>
              <a:rPr lang="pt-BR" sz="3000" dirty="0"/>
              <a:t> pela </a:t>
            </a:r>
            <a:r>
              <a:rPr lang="pt-BR" sz="3000" dirty="0" err="1"/>
              <a:t>Amgen</a:t>
            </a:r>
            <a:endParaRPr lang="pt-BR" sz="3000" dirty="0"/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rgbClr val="0000FF"/>
                </a:solidFill>
              </a:rPr>
              <a:t>Desvantagens</a:t>
            </a:r>
            <a:r>
              <a:rPr lang="pt-BR" sz="3000" dirty="0"/>
              <a:t>: alto custo de operação e riscos de contaminação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tegra-biosciences.com/sites/us/images/cellroll_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14"/>
            <a:ext cx="4786346" cy="568618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584575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Equipamento para rotação de 4 garrafas rotatórias. Sistema CELLROLL. Fabricante INTEGRA.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285728"/>
            <a:ext cx="8929718" cy="6357982"/>
          </a:xfrm>
        </p:spPr>
        <p:txBody>
          <a:bodyPr>
            <a:noAutofit/>
          </a:bodyPr>
          <a:lstStyle/>
          <a:p>
            <a:pPr algn="just"/>
            <a:r>
              <a:rPr lang="pt-BR" sz="3000" dirty="0">
                <a:solidFill>
                  <a:srgbClr val="FF0000"/>
                </a:solidFill>
              </a:rPr>
              <a:t>Sistemas de múltiplas placas</a:t>
            </a:r>
            <a:r>
              <a:rPr lang="pt-BR" sz="3000" dirty="0"/>
              <a:t> (</a:t>
            </a:r>
            <a:r>
              <a:rPr lang="pt-BR" sz="3000" dirty="0" err="1"/>
              <a:t>CellFactory</a:t>
            </a:r>
            <a:r>
              <a:rPr lang="pt-BR" sz="3000" dirty="0"/>
              <a:t> e </a:t>
            </a:r>
            <a:r>
              <a:rPr lang="pt-BR" sz="3000" dirty="0" err="1"/>
              <a:t>CellCube</a:t>
            </a:r>
            <a:r>
              <a:rPr lang="pt-BR" sz="3000" dirty="0"/>
              <a:t>®)</a:t>
            </a:r>
          </a:p>
          <a:p>
            <a:pPr algn="just">
              <a:buNone/>
            </a:pPr>
            <a:endParaRPr lang="pt-BR" sz="3000" dirty="0"/>
          </a:p>
          <a:p>
            <a:pPr algn="just"/>
            <a:r>
              <a:rPr lang="pt-BR" sz="2800" dirty="0"/>
              <a:t>Os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>
                <a:solidFill>
                  <a:srgbClr val="0000FF"/>
                </a:solidFill>
              </a:rPr>
              <a:t>Sistemas de múltiplas placas</a:t>
            </a:r>
            <a:r>
              <a:rPr lang="pt-BR" sz="2800" dirty="0"/>
              <a:t> proporcionam grande área para adesão e crescimento celular, em equipamentos compactos</a:t>
            </a:r>
          </a:p>
          <a:p>
            <a:pPr algn="just"/>
            <a:r>
              <a:rPr lang="pt-BR" sz="2800" dirty="0"/>
              <a:t>O meio é adicionado por uma abertura de acesso e distribuído por inclinação da unidade</a:t>
            </a:r>
          </a:p>
          <a:p>
            <a:pPr algn="just">
              <a:buNone/>
            </a:pP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285728"/>
            <a:ext cx="8929718" cy="6357982"/>
          </a:xfrm>
        </p:spPr>
        <p:txBody>
          <a:bodyPr>
            <a:noAutofit/>
          </a:bodyPr>
          <a:lstStyle/>
          <a:p>
            <a:pPr algn="just"/>
            <a:r>
              <a:rPr lang="pt-BR" sz="3000" dirty="0">
                <a:solidFill>
                  <a:srgbClr val="FF0000"/>
                </a:solidFill>
              </a:rPr>
              <a:t>Sistemas de múltiplas placas</a:t>
            </a:r>
            <a:r>
              <a:rPr lang="pt-BR" sz="3000" dirty="0"/>
              <a:t> (</a:t>
            </a:r>
            <a:r>
              <a:rPr lang="pt-BR" sz="3000" dirty="0" err="1"/>
              <a:t>CellFactory</a:t>
            </a:r>
            <a:r>
              <a:rPr lang="pt-BR" sz="3000" dirty="0"/>
              <a:t> e </a:t>
            </a:r>
            <a:r>
              <a:rPr lang="pt-BR" sz="3000" dirty="0" err="1"/>
              <a:t>CellCube</a:t>
            </a:r>
            <a:r>
              <a:rPr lang="pt-BR" sz="3000" dirty="0"/>
              <a:t>®)</a:t>
            </a:r>
          </a:p>
          <a:p>
            <a:pPr algn="just">
              <a:buNone/>
            </a:pPr>
            <a:endParaRPr lang="pt-BR" sz="3000" dirty="0"/>
          </a:p>
          <a:p>
            <a:pPr algn="just"/>
            <a:r>
              <a:rPr lang="pt-BR" sz="2800" dirty="0"/>
              <a:t>Os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>
                <a:solidFill>
                  <a:srgbClr val="0000FF"/>
                </a:solidFill>
              </a:rPr>
              <a:t>Sistemas de múltiplas placas</a:t>
            </a:r>
            <a:r>
              <a:rPr lang="pt-BR" sz="2800" dirty="0"/>
              <a:t> proporcionam grande área para adesão e crescimento celular, em equipamentos compactos</a:t>
            </a:r>
          </a:p>
          <a:p>
            <a:pPr algn="just"/>
            <a:r>
              <a:rPr lang="pt-BR" sz="2800" dirty="0"/>
              <a:t>O meio é adicionado por uma abertura de acesso e distribuído por inclinação da unidade</a:t>
            </a:r>
          </a:p>
          <a:p>
            <a:pPr algn="just"/>
            <a:r>
              <a:rPr lang="pt-BR" sz="2800" dirty="0"/>
              <a:t>Ampliação de escala:</a:t>
            </a:r>
          </a:p>
          <a:p>
            <a:pPr algn="just">
              <a:buNone/>
            </a:pPr>
            <a:r>
              <a:rPr lang="pt-BR" sz="2800" dirty="0"/>
              <a:t>	pelo aumento do </a:t>
            </a:r>
            <a:r>
              <a:rPr lang="pt-BR" sz="2800" dirty="0">
                <a:solidFill>
                  <a:srgbClr val="0000FF"/>
                </a:solidFill>
              </a:rPr>
              <a:t>número de superfícies</a:t>
            </a:r>
            <a:r>
              <a:rPr lang="pt-BR" sz="2800" dirty="0"/>
              <a:t> na unidade </a:t>
            </a:r>
          </a:p>
          <a:p>
            <a:pPr algn="just">
              <a:buNone/>
            </a:pPr>
            <a:r>
              <a:rPr lang="pt-BR" sz="2800" dirty="0"/>
              <a:t>	pelo aumento do </a:t>
            </a:r>
            <a:r>
              <a:rPr lang="pt-BR" sz="2800" dirty="0">
                <a:solidFill>
                  <a:srgbClr val="0000FF"/>
                </a:solidFill>
              </a:rPr>
              <a:t>número de unidades</a:t>
            </a:r>
            <a:r>
              <a:rPr lang="pt-BR" sz="2800" dirty="0"/>
              <a:t> iguais</a:t>
            </a:r>
          </a:p>
          <a:p>
            <a:pPr algn="just">
              <a:buNone/>
            </a:pPr>
            <a:r>
              <a:rPr lang="pt-BR" sz="2800" dirty="0"/>
              <a:t>	</a:t>
            </a:r>
            <a:r>
              <a:rPr lang="pt-BR" sz="2800" dirty="0" err="1"/>
              <a:t>CellFactory</a:t>
            </a:r>
            <a:r>
              <a:rPr lang="pt-BR" sz="2800" dirty="0"/>
              <a:t>: múltiplas bandejas, com área de adesão na faixa de 700 a 25.000 cm</a:t>
            </a:r>
            <a:r>
              <a:rPr lang="pt-BR" sz="2800" baseline="30000" dirty="0"/>
              <a:t>2</a:t>
            </a:r>
          </a:p>
          <a:p>
            <a:pPr algn="just">
              <a:buNone/>
            </a:pPr>
            <a:r>
              <a:rPr lang="pt-BR" sz="2800" dirty="0"/>
              <a:t>	</a:t>
            </a:r>
            <a:r>
              <a:rPr lang="pt-BR" sz="2800" dirty="0" err="1"/>
              <a:t>CellCube</a:t>
            </a:r>
            <a:r>
              <a:rPr lang="pt-BR" sz="2800" dirty="0"/>
              <a:t>®: área de adesão de 8.500 a 85.000 cm</a:t>
            </a:r>
            <a:r>
              <a:rPr lang="pt-BR" sz="2800" baseline="30000" dirty="0"/>
              <a:t>2</a:t>
            </a:r>
            <a:endParaRPr lang="pt-BR" sz="2800" dirty="0"/>
          </a:p>
          <a:p>
            <a:pPr algn="just"/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hlinkClick r:id="rId2"/>
            <a:extLst>
              <a:ext uri="{FF2B5EF4-FFF2-40B4-BE49-F238E27FC236}">
                <a16:creationId xmlns:a16="http://schemas.microsoft.com/office/drawing/2014/main" id="{88389434-527B-468F-8D69-FE5668E0A1B9}"/>
              </a:ext>
            </a:extLst>
          </p:cNvPr>
          <p:cNvSpPr/>
          <p:nvPr/>
        </p:nvSpPr>
        <p:spPr>
          <a:xfrm>
            <a:off x="2286000" y="3105835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https://www.youtube.com/watch?v=KiypKspvYuw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4. Biorreatores de Fibras Ocas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928670"/>
            <a:ext cx="8929718" cy="5572164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3000" dirty="0"/>
              <a:t> Consiste de um cilindro plástico que contém centenas de </a:t>
            </a:r>
            <a:r>
              <a:rPr lang="pt-BR" sz="3000" dirty="0">
                <a:solidFill>
                  <a:srgbClr val="0000FF"/>
                </a:solidFill>
              </a:rPr>
              <a:t>membranas</a:t>
            </a:r>
            <a:r>
              <a:rPr lang="pt-BR" sz="3000" dirty="0"/>
              <a:t> </a:t>
            </a:r>
            <a:r>
              <a:rPr lang="pt-BR" sz="3000" dirty="0">
                <a:solidFill>
                  <a:srgbClr val="0000FF"/>
                </a:solidFill>
              </a:rPr>
              <a:t>semipermeáveis</a:t>
            </a:r>
            <a:r>
              <a:rPr lang="pt-BR" sz="3000" dirty="0"/>
              <a:t> na forma de </a:t>
            </a:r>
            <a:r>
              <a:rPr lang="pt-BR" sz="3000" dirty="0">
                <a:solidFill>
                  <a:srgbClr val="0000FF"/>
                </a:solidFill>
              </a:rPr>
              <a:t>capilares</a:t>
            </a:r>
            <a:r>
              <a:rPr lang="pt-BR" sz="3000" dirty="0"/>
              <a:t>, conhecidas como </a:t>
            </a:r>
            <a:r>
              <a:rPr lang="pt-BR" sz="3000" i="1" dirty="0">
                <a:solidFill>
                  <a:srgbClr val="0000FF"/>
                </a:solidFill>
              </a:rPr>
              <a:t>fibras ocas</a:t>
            </a:r>
            <a:r>
              <a:rPr lang="pt-BR" sz="3000" dirty="0"/>
              <a:t>. </a:t>
            </a:r>
          </a:p>
          <a:p>
            <a:pPr marL="0" indent="0" algn="just"/>
            <a:r>
              <a:rPr lang="pt-BR" sz="3000" dirty="0"/>
              <a:t> As </a:t>
            </a:r>
            <a:r>
              <a:rPr lang="pt-BR" sz="3000" b="1" dirty="0">
                <a:solidFill>
                  <a:srgbClr val="FFC000"/>
                </a:solidFill>
              </a:rPr>
              <a:t>células</a:t>
            </a:r>
            <a:r>
              <a:rPr lang="pt-BR" sz="3000" dirty="0"/>
              <a:t> são inoculadas no espaço exterior às fibras (espaço </a:t>
            </a:r>
            <a:r>
              <a:rPr lang="pt-BR" sz="3000" dirty="0" err="1"/>
              <a:t>extracapilar</a:t>
            </a:r>
            <a:r>
              <a:rPr lang="pt-BR" sz="3000" dirty="0"/>
              <a:t>, </a:t>
            </a:r>
            <a:r>
              <a:rPr lang="pt-BR" sz="3000" b="1" dirty="0">
                <a:solidFill>
                  <a:srgbClr val="FFC000"/>
                </a:solidFill>
              </a:rPr>
              <a:t>EEC</a:t>
            </a:r>
            <a:r>
              <a:rPr lang="pt-BR" sz="3000" dirty="0"/>
              <a:t>)</a:t>
            </a:r>
          </a:p>
          <a:p>
            <a:pPr marL="0" indent="0" algn="just"/>
            <a:r>
              <a:rPr lang="pt-BR" sz="3000" dirty="0"/>
              <a:t> o </a:t>
            </a:r>
            <a:r>
              <a:rPr lang="pt-BR" sz="3000" b="1" dirty="0">
                <a:solidFill>
                  <a:srgbClr val="C00000"/>
                </a:solidFill>
              </a:rPr>
              <a:t>meio</a:t>
            </a:r>
            <a:r>
              <a:rPr lang="pt-BR" sz="3000" dirty="0"/>
              <a:t> é bombeado através do espaço interior das fibras (espaço </a:t>
            </a:r>
            <a:r>
              <a:rPr lang="pt-BR" sz="3000" dirty="0" err="1"/>
              <a:t>intracapilar</a:t>
            </a:r>
            <a:r>
              <a:rPr lang="pt-BR" sz="3000" dirty="0"/>
              <a:t>, </a:t>
            </a:r>
            <a:r>
              <a:rPr lang="pt-BR" sz="3000" b="1" dirty="0">
                <a:solidFill>
                  <a:srgbClr val="C00000"/>
                </a:solidFill>
              </a:rPr>
              <a:t>EIC</a:t>
            </a:r>
            <a:r>
              <a:rPr lang="pt-BR" sz="3000" dirty="0"/>
              <a:t>)</a:t>
            </a:r>
          </a:p>
          <a:p>
            <a:pPr marL="0" indent="0" algn="just"/>
            <a:r>
              <a:rPr lang="pt-BR" sz="3000" dirty="0"/>
              <a:t> Os poros das membranas mais usadas têm diâmetro na faixa de 10 a 100 </a:t>
            </a:r>
            <a:r>
              <a:rPr lang="pt-BR" sz="3000" dirty="0" err="1"/>
              <a:t>kDa</a:t>
            </a:r>
            <a:endParaRPr lang="pt-BR" sz="3000" dirty="0"/>
          </a:p>
          <a:p>
            <a:pPr marL="0" indent="0" algn="just"/>
            <a:r>
              <a:rPr lang="pt-BR" sz="3000" dirty="0"/>
              <a:t> Nutrientes atravessam a membrana de </a:t>
            </a:r>
            <a:r>
              <a:rPr lang="pt-BR" sz="3000" b="1" dirty="0">
                <a:solidFill>
                  <a:srgbClr val="C00000"/>
                </a:solidFill>
              </a:rPr>
              <a:t>EIC</a:t>
            </a:r>
            <a:r>
              <a:rPr lang="pt-BR" sz="3000" dirty="0"/>
              <a:t> para </a:t>
            </a:r>
            <a:r>
              <a:rPr lang="pt-BR" sz="3000" b="1" dirty="0">
                <a:solidFill>
                  <a:srgbClr val="FFC000"/>
                </a:solidFill>
              </a:rPr>
              <a:t>EEC</a:t>
            </a:r>
          </a:p>
          <a:p>
            <a:pPr marL="0" indent="0" algn="just"/>
            <a:r>
              <a:rPr lang="pt-BR" sz="3000" dirty="0"/>
              <a:t> Metabólitos atravessam a membrana de </a:t>
            </a:r>
            <a:r>
              <a:rPr lang="pt-BR" sz="3000" b="1" dirty="0">
                <a:solidFill>
                  <a:srgbClr val="FFC000"/>
                </a:solidFill>
              </a:rPr>
              <a:t>EEC</a:t>
            </a:r>
            <a:r>
              <a:rPr lang="pt-BR" sz="3000" dirty="0"/>
              <a:t> para </a:t>
            </a:r>
            <a:r>
              <a:rPr lang="pt-BR" sz="3000" b="1" dirty="0">
                <a:solidFill>
                  <a:srgbClr val="C00000"/>
                </a:solidFill>
              </a:rPr>
              <a:t>EIC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0" y="1656300"/>
            <a:ext cx="9074127" cy="34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6000768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São </a:t>
            </a:r>
            <a:r>
              <a:rPr lang="pt-BR" sz="3000" i="1" dirty="0"/>
              <a:t>pequenas</a:t>
            </a:r>
            <a:r>
              <a:rPr lang="pt-BR" sz="3000" dirty="0"/>
              <a:t> partículas, de diversos materiais</a:t>
            </a:r>
            <a:r>
              <a:rPr lang="pt-BR" sz="3000" dirty="0">
                <a:solidFill>
                  <a:srgbClr val="FF0000"/>
                </a:solidFill>
              </a:rPr>
              <a:t>*</a:t>
            </a:r>
            <a:r>
              <a:rPr lang="pt-BR" sz="3000" dirty="0"/>
              <a:t>, de forma esférica</a:t>
            </a:r>
          </a:p>
          <a:p>
            <a:pPr algn="just"/>
            <a:r>
              <a:rPr lang="pt-BR" sz="3000" dirty="0"/>
              <a:t>Apresentam estrutura e composição da superfície que facilitam a adesão e o crescimento das células</a:t>
            </a: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* celulose, dextrana, vidro, colágeno ou gelatina</a:t>
            </a:r>
          </a:p>
          <a:p>
            <a:pPr algn="just">
              <a:buNone/>
            </a:pPr>
            <a:r>
              <a:rPr lang="pt-BR" sz="3000" dirty="0"/>
              <a:t>	primeiro cultivo foi realizado empregando-se as partículas de DEAE (</a:t>
            </a:r>
            <a:r>
              <a:rPr lang="pt-BR" sz="3000" dirty="0" err="1"/>
              <a:t>dietilaminoetil</a:t>
            </a:r>
            <a:r>
              <a:rPr lang="pt-BR" sz="3000" dirty="0"/>
              <a:t>), empregadas para cromatografia de troca iônica</a:t>
            </a:r>
          </a:p>
          <a:p>
            <a:pPr algn="just"/>
            <a:r>
              <a:rPr lang="pt-BR" sz="3000" dirty="0"/>
              <a:t>Primeiro produto produzido industrialmente foi a vacina </a:t>
            </a:r>
            <a:r>
              <a:rPr lang="pt-BR" sz="3000" dirty="0" err="1"/>
              <a:t>inativada</a:t>
            </a:r>
            <a:r>
              <a:rPr lang="pt-BR" sz="3000" dirty="0"/>
              <a:t> contra poliomielite</a:t>
            </a:r>
          </a:p>
          <a:p>
            <a:pPr algn="just"/>
            <a:r>
              <a:rPr lang="pt-BR" sz="3000" dirty="0"/>
              <a:t>Atualmente: além de vacinas, vetores para terapia gênica, proteínas recombinantes e </a:t>
            </a:r>
            <a:r>
              <a:rPr lang="pt-BR" sz="3000" dirty="0" err="1"/>
              <a:t>AcMo</a:t>
            </a:r>
            <a:r>
              <a:rPr lang="pt-BR" sz="3000" dirty="0"/>
              <a:t> são obtidos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Microcarreagadores</a:t>
            </a:r>
            <a:endParaRPr lang="pt-BR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285728"/>
            <a:ext cx="8929718" cy="5572164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3000" dirty="0"/>
              <a:t> Produto(s) de interesse permanece(m) em EEC </a:t>
            </a:r>
          </a:p>
          <a:p>
            <a:pPr marL="0" indent="0" algn="just"/>
            <a:r>
              <a:rPr lang="pt-BR" sz="3000" dirty="0"/>
              <a:t> Há um gradiente </a:t>
            </a:r>
            <a:r>
              <a:rPr lang="pt-BR" sz="3000" dirty="0">
                <a:solidFill>
                  <a:srgbClr val="C00000"/>
                </a:solidFill>
              </a:rPr>
              <a:t>decrescente</a:t>
            </a:r>
            <a:r>
              <a:rPr lang="pt-BR" sz="3000" dirty="0"/>
              <a:t> de concentração de componentes do meio e um gradiente </a:t>
            </a:r>
            <a:r>
              <a:rPr lang="pt-BR" sz="3000" dirty="0">
                <a:solidFill>
                  <a:srgbClr val="C00000"/>
                </a:solidFill>
              </a:rPr>
              <a:t>crescente</a:t>
            </a:r>
            <a:r>
              <a:rPr lang="pt-BR" sz="3000" dirty="0"/>
              <a:t> de concentração de metabólitos, ao longo do cartucho</a:t>
            </a:r>
          </a:p>
          <a:p>
            <a:pPr marL="269875" indent="0" algn="just">
              <a:buNone/>
            </a:pPr>
            <a:r>
              <a:rPr lang="pt-BR" sz="2800" dirty="0"/>
              <a:t>isso pode causar problemas para o crescimento da população celular, sobretudo na porção terminal das fibras</a:t>
            </a:r>
          </a:p>
          <a:p>
            <a:pPr marL="269875" lvl="2" indent="0" algn="just">
              <a:buNone/>
            </a:pPr>
            <a:r>
              <a:rPr lang="pt-BR" sz="2800" dirty="0"/>
              <a:t>pode-se contornar este problema introduzindo-se um </a:t>
            </a:r>
            <a:r>
              <a:rPr lang="pt-BR" sz="2800" dirty="0">
                <a:solidFill>
                  <a:srgbClr val="0000FF"/>
                </a:solidFill>
              </a:rPr>
              <a:t>fluxo adicional perpendicular às fibras</a:t>
            </a:r>
            <a:r>
              <a:rPr lang="pt-BR" sz="2800" dirty="0"/>
              <a:t>, no espaço </a:t>
            </a:r>
            <a:r>
              <a:rPr lang="pt-BR" sz="2800" dirty="0" err="1"/>
              <a:t>extracapilar</a:t>
            </a:r>
            <a:r>
              <a:rPr lang="pt-BR" sz="2800" dirty="0"/>
              <a:t>, também chamado de </a:t>
            </a:r>
            <a:r>
              <a:rPr lang="pt-BR" sz="2800" i="1" dirty="0">
                <a:solidFill>
                  <a:srgbClr val="0000FF"/>
                </a:solidFill>
              </a:rPr>
              <a:t>corrente de reciclo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</p:txBody>
      </p:sp>
      <p:sp>
        <p:nvSpPr>
          <p:cNvPr id="3" name="Retângulo 2"/>
          <p:cNvSpPr/>
          <p:nvPr/>
        </p:nvSpPr>
        <p:spPr>
          <a:xfrm>
            <a:off x="357158" y="3286124"/>
            <a:ext cx="8786842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0" y="1656300"/>
            <a:ext cx="9074127" cy="34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/>
        </p:nvGrpSpPr>
        <p:grpSpPr>
          <a:xfrm>
            <a:off x="2714612" y="688682"/>
            <a:ext cx="3599162" cy="954368"/>
            <a:chOff x="2714612" y="688682"/>
            <a:chExt cx="3599162" cy="954368"/>
          </a:xfrm>
        </p:grpSpPr>
        <p:cxnSp>
          <p:nvCxnSpPr>
            <p:cNvPr id="4" name="Conector de seta reta 3"/>
            <p:cNvCxnSpPr/>
            <p:nvPr/>
          </p:nvCxnSpPr>
          <p:spPr>
            <a:xfrm rot="5400000">
              <a:off x="5848633" y="1152235"/>
              <a:ext cx="928694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 rot="16200000">
              <a:off x="2251059" y="1177909"/>
              <a:ext cx="928694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714356"/>
            <a:ext cx="8929718" cy="5572164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3000" dirty="0"/>
              <a:t> Produto(s) de interesse permanece(m) em EEC </a:t>
            </a:r>
          </a:p>
          <a:p>
            <a:pPr marL="0" indent="0" algn="just"/>
            <a:r>
              <a:rPr lang="pt-BR" sz="3000" dirty="0"/>
              <a:t> Há um gradiente </a:t>
            </a:r>
            <a:r>
              <a:rPr lang="pt-BR" sz="3000" dirty="0">
                <a:solidFill>
                  <a:srgbClr val="C00000"/>
                </a:solidFill>
              </a:rPr>
              <a:t>decrescente</a:t>
            </a:r>
            <a:r>
              <a:rPr lang="pt-BR" sz="3000" dirty="0"/>
              <a:t> de concentração de componentes do meio e um gradiente </a:t>
            </a:r>
            <a:r>
              <a:rPr lang="pt-BR" sz="3000" dirty="0">
                <a:solidFill>
                  <a:srgbClr val="C00000"/>
                </a:solidFill>
              </a:rPr>
              <a:t>crescente</a:t>
            </a:r>
            <a:r>
              <a:rPr lang="pt-BR" sz="3000" dirty="0"/>
              <a:t> de concentração de metabólitos, ao longo do cartucho</a:t>
            </a:r>
          </a:p>
          <a:p>
            <a:pPr marL="269875" indent="0" algn="just">
              <a:buNone/>
            </a:pPr>
            <a:r>
              <a:rPr lang="pt-BR" sz="2800" dirty="0"/>
              <a:t>isso pode causar problemas para o crescimento da população celular, sobretudo na porção terminal das fibras</a:t>
            </a:r>
          </a:p>
          <a:p>
            <a:pPr marL="269875" lvl="2" indent="0" algn="just">
              <a:buNone/>
            </a:pPr>
            <a:r>
              <a:rPr lang="pt-BR" sz="2800" dirty="0"/>
              <a:t>pode-se contornar este problema introduzindo-se um </a:t>
            </a:r>
            <a:r>
              <a:rPr lang="pt-BR" sz="2800" dirty="0">
                <a:solidFill>
                  <a:srgbClr val="0000FF"/>
                </a:solidFill>
              </a:rPr>
              <a:t>fluxo adicional perpendicular às fibras</a:t>
            </a:r>
            <a:r>
              <a:rPr lang="pt-BR" sz="2800" dirty="0"/>
              <a:t>, no espaço </a:t>
            </a:r>
            <a:r>
              <a:rPr lang="pt-BR" sz="2800" dirty="0" err="1"/>
              <a:t>extracapilar</a:t>
            </a:r>
            <a:r>
              <a:rPr lang="pt-BR" sz="2800" dirty="0"/>
              <a:t>, também chamado de </a:t>
            </a:r>
            <a:r>
              <a:rPr lang="pt-BR" sz="2800" i="1" dirty="0">
                <a:solidFill>
                  <a:srgbClr val="0000FF"/>
                </a:solidFill>
              </a:rPr>
              <a:t>corrente de reciclo</a:t>
            </a:r>
          </a:p>
          <a:p>
            <a:pPr marL="0" lvl="2" indent="0" algn="just"/>
            <a:r>
              <a:rPr lang="pt-BR" sz="2800" dirty="0"/>
              <a:t> O suprimento de oxigênio é garantido oxigenando-se o meio </a:t>
            </a:r>
            <a:r>
              <a:rPr lang="pt-BR" sz="2800" i="1" dirty="0">
                <a:solidFill>
                  <a:srgbClr val="0000FF"/>
                </a:solidFill>
              </a:rPr>
              <a:t>antes de sua entrada no EIC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47" y="1000108"/>
            <a:ext cx="868735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Classificação </a:t>
            </a:r>
          </a:p>
          <a:p>
            <a:pPr algn="just">
              <a:buNone/>
            </a:pPr>
            <a:r>
              <a:rPr lang="pt-BR" sz="3000" dirty="0"/>
              <a:t>- </a:t>
            </a:r>
            <a:r>
              <a:rPr lang="pt-BR" sz="3000" dirty="0" err="1"/>
              <a:t>Microporosos</a:t>
            </a:r>
            <a:r>
              <a:rPr lang="pt-BR" sz="3000" dirty="0"/>
              <a:t> (ou </a:t>
            </a:r>
            <a:r>
              <a:rPr lang="pt-BR" sz="3000" i="1" dirty="0"/>
              <a:t>sólidos</a:t>
            </a:r>
            <a:r>
              <a:rPr lang="pt-BR" sz="3000" dirty="0"/>
              <a:t>)</a:t>
            </a:r>
            <a:r>
              <a:rPr lang="pt-BR" sz="3000" dirty="0">
                <a:solidFill>
                  <a:srgbClr val="FF0000"/>
                </a:solidFill>
              </a:rPr>
              <a:t>*</a:t>
            </a:r>
          </a:p>
          <a:p>
            <a:pPr marL="179388" indent="-179388" algn="just">
              <a:buFontTx/>
              <a:buChar char="-"/>
            </a:pPr>
            <a:r>
              <a:rPr lang="pt-BR" sz="3000" dirty="0" err="1"/>
              <a:t>Macroporosos</a:t>
            </a:r>
            <a:r>
              <a:rPr lang="pt-BR" sz="3000" dirty="0"/>
              <a:t> (ou </a:t>
            </a:r>
            <a:r>
              <a:rPr lang="pt-BR" sz="3000" i="1" dirty="0"/>
              <a:t>porosos</a:t>
            </a:r>
            <a:r>
              <a:rPr lang="pt-BR" sz="3000" dirty="0"/>
              <a:t>)</a:t>
            </a:r>
            <a:r>
              <a:rPr lang="pt-BR" sz="3000" dirty="0">
                <a:solidFill>
                  <a:srgbClr val="0000FF"/>
                </a:solidFill>
              </a:rPr>
              <a:t>**</a:t>
            </a:r>
          </a:p>
          <a:p>
            <a:pPr marL="179388" indent="-179388"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* poros com diâmetro </a:t>
            </a:r>
            <a:r>
              <a:rPr lang="pt-BR" sz="3000" b="1" dirty="0"/>
              <a:t>menor</a:t>
            </a:r>
            <a:r>
              <a:rPr lang="pt-BR" sz="3000" dirty="0">
                <a:solidFill>
                  <a:srgbClr val="FF0000"/>
                </a:solidFill>
              </a:rPr>
              <a:t> que o diâmetro das células (estas não podem crescer no seu interior)</a:t>
            </a:r>
          </a:p>
          <a:p>
            <a:pPr marL="179388" indent="-179388"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 *  apresentam uma faixa de diâmetro de 90 a 300 </a:t>
            </a:r>
            <a:r>
              <a:rPr lang="el-GR" sz="3000" dirty="0">
                <a:solidFill>
                  <a:srgbClr val="FF0000"/>
                </a:solidFill>
              </a:rPr>
              <a:t>μ</a:t>
            </a:r>
            <a:r>
              <a:rPr lang="pt-BR" sz="3000" dirty="0">
                <a:solidFill>
                  <a:srgbClr val="FF0000"/>
                </a:solidFill>
              </a:rPr>
              <a:t>m </a:t>
            </a:r>
          </a:p>
          <a:p>
            <a:pPr marL="179388" indent="-179388" algn="just">
              <a:buNone/>
            </a:pPr>
            <a:r>
              <a:rPr lang="pt-BR" sz="3000" dirty="0">
                <a:solidFill>
                  <a:srgbClr val="0000FF"/>
                </a:solidFill>
              </a:rPr>
              <a:t>**</a:t>
            </a:r>
            <a:r>
              <a:rPr lang="pt-BR" sz="3000" dirty="0">
                <a:solidFill>
                  <a:srgbClr val="FF0000"/>
                </a:solidFill>
              </a:rPr>
              <a:t> </a:t>
            </a:r>
            <a:r>
              <a:rPr lang="pt-BR" sz="3000" dirty="0">
                <a:solidFill>
                  <a:srgbClr val="0000FF"/>
                </a:solidFill>
              </a:rPr>
              <a:t>poros com diâmetro de 10 a 400 </a:t>
            </a:r>
            <a:r>
              <a:rPr lang="el-GR" sz="3000" dirty="0">
                <a:solidFill>
                  <a:srgbClr val="0000FF"/>
                </a:solidFill>
              </a:rPr>
              <a:t>μ</a:t>
            </a:r>
            <a:r>
              <a:rPr lang="pt-BR" sz="3000" dirty="0">
                <a:solidFill>
                  <a:srgbClr val="0000FF"/>
                </a:solidFill>
              </a:rPr>
              <a:t>m (células crescem no seu interior, até em forma tridimensional)</a:t>
            </a:r>
          </a:p>
          <a:p>
            <a:pPr marL="179388" indent="-179388" algn="just">
              <a:buNone/>
            </a:pPr>
            <a:r>
              <a:rPr lang="pt-BR" sz="3000" dirty="0">
                <a:solidFill>
                  <a:srgbClr val="0000FF"/>
                </a:solidFill>
              </a:rPr>
              <a:t>**</a:t>
            </a:r>
            <a:r>
              <a:rPr lang="pt-BR" sz="3000" dirty="0">
                <a:solidFill>
                  <a:srgbClr val="FF0000"/>
                </a:solidFill>
              </a:rPr>
              <a:t> </a:t>
            </a:r>
            <a:r>
              <a:rPr lang="pt-BR" sz="3000" dirty="0">
                <a:solidFill>
                  <a:srgbClr val="0000FF"/>
                </a:solidFill>
              </a:rPr>
              <a:t>apresentam uma faixa de diâmetro de 0,4 a 5 mm</a:t>
            </a:r>
          </a:p>
          <a:p>
            <a:pPr marL="0" indent="0" algn="just">
              <a:buNone/>
            </a:pPr>
            <a:r>
              <a:rPr lang="pt-BR" sz="3000" dirty="0"/>
              <a:t>Nos </a:t>
            </a:r>
            <a:r>
              <a:rPr lang="pt-BR" sz="3000" dirty="0" err="1"/>
              <a:t>microcarregadores</a:t>
            </a:r>
            <a:r>
              <a:rPr lang="pt-BR" sz="3000" dirty="0"/>
              <a:t> a concentração celular dentro ou sobre as matrizes porosas pode atingir de 0,5 a 5x10</a:t>
            </a:r>
            <a:r>
              <a:rPr lang="pt-BR" sz="3000" baseline="30000" dirty="0"/>
              <a:t>8</a:t>
            </a:r>
            <a:r>
              <a:rPr lang="pt-BR" sz="3000" dirty="0"/>
              <a:t> células/mL de </a:t>
            </a:r>
            <a:r>
              <a:rPr lang="pt-BR" sz="3000" dirty="0" err="1"/>
              <a:t>microcarregador</a:t>
            </a:r>
            <a:endParaRPr lang="pt-BR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00660"/>
          </a:xfrm>
        </p:spPr>
        <p:txBody>
          <a:bodyPr>
            <a:noAutofit/>
          </a:bodyPr>
          <a:lstStyle/>
          <a:p>
            <a:pPr algn="just"/>
            <a:r>
              <a:rPr lang="pt-BR" sz="3000" dirty="0" err="1"/>
              <a:t>Microcarregadores</a:t>
            </a:r>
            <a:r>
              <a:rPr lang="pt-BR" sz="3000" dirty="0"/>
              <a:t> </a:t>
            </a:r>
            <a:r>
              <a:rPr lang="pt-BR" sz="3000" i="1" dirty="0" err="1">
                <a:solidFill>
                  <a:srgbClr val="0000FF"/>
                </a:solidFill>
              </a:rPr>
              <a:t>microporosos</a:t>
            </a:r>
            <a:r>
              <a:rPr lang="pt-BR" sz="3000" dirty="0"/>
              <a:t> têm densidade de 1,02 a 1,04 g/cm</a:t>
            </a:r>
            <a:r>
              <a:rPr lang="pt-BR" sz="3000" baseline="30000" dirty="0"/>
              <a:t>3</a:t>
            </a:r>
            <a:r>
              <a:rPr lang="pt-BR" sz="3000" dirty="0"/>
              <a:t>, podendo ser mantidos em suspensão a baixas velocidades de agitação</a:t>
            </a:r>
          </a:p>
          <a:p>
            <a:pPr algn="just"/>
            <a:r>
              <a:rPr lang="pt-BR" sz="3000" dirty="0"/>
              <a:t>Sedimentam-se com facilidade quando a agitação é interrompida, facilitando a coleta de produto e adição de meio novo</a:t>
            </a:r>
          </a:p>
          <a:p>
            <a:pPr algn="just"/>
            <a:r>
              <a:rPr lang="pt-BR" sz="3000" dirty="0">
                <a:solidFill>
                  <a:srgbClr val="0000FF"/>
                </a:solidFill>
              </a:rPr>
              <a:t>Desvantagem</a:t>
            </a:r>
            <a:r>
              <a:rPr lang="pt-BR" sz="3000" dirty="0"/>
              <a:t>: células pouco protegidas contra choques e danos mecânicos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000792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Nos </a:t>
            </a:r>
            <a:r>
              <a:rPr lang="pt-BR" sz="3000" dirty="0" err="1"/>
              <a:t>microcarregadores</a:t>
            </a:r>
            <a:r>
              <a:rPr lang="pt-BR" sz="3000" dirty="0"/>
              <a:t> </a:t>
            </a:r>
            <a:r>
              <a:rPr lang="pt-BR" sz="3000" i="1" dirty="0" err="1">
                <a:solidFill>
                  <a:srgbClr val="0000FF"/>
                </a:solidFill>
              </a:rPr>
              <a:t>macroporosos</a:t>
            </a:r>
            <a:r>
              <a:rPr lang="pt-BR" sz="3000" dirty="0"/>
              <a:t> a </a:t>
            </a:r>
            <a:r>
              <a:rPr lang="pt-BR" sz="3000" dirty="0" err="1"/>
              <a:t>concen-tração</a:t>
            </a:r>
            <a:r>
              <a:rPr lang="pt-BR" sz="3000" dirty="0"/>
              <a:t> celular atinge valores elevados</a:t>
            </a:r>
          </a:p>
          <a:p>
            <a:pPr algn="just"/>
            <a:r>
              <a:rPr lang="pt-BR" sz="3000" dirty="0"/>
              <a:t>A alta concentração celular confere estabilidade à população celular e aumenta a longevidade do cultivo</a:t>
            </a:r>
          </a:p>
          <a:p>
            <a:pPr algn="just"/>
            <a:r>
              <a:rPr lang="pt-BR" sz="3000" dirty="0">
                <a:solidFill>
                  <a:srgbClr val="0000FF"/>
                </a:solidFill>
              </a:rPr>
              <a:t>Vantagens</a:t>
            </a:r>
            <a:r>
              <a:rPr lang="pt-BR" sz="3000" dirty="0"/>
              <a:t>: - Células protegidas contra tensões de cisalhamento dos sistemas agitados</a:t>
            </a:r>
          </a:p>
          <a:p>
            <a:pPr algn="just">
              <a:buNone/>
            </a:pPr>
            <a:r>
              <a:rPr lang="pt-BR" sz="3000" dirty="0"/>
              <a:t>	- Alternativa interessante para cultivos de longa duração</a:t>
            </a:r>
          </a:p>
          <a:p>
            <a:pPr algn="just">
              <a:buNone/>
            </a:pPr>
            <a:r>
              <a:rPr lang="pt-BR" sz="3000" dirty="0"/>
              <a:t>	- Crescimento </a:t>
            </a:r>
            <a:r>
              <a:rPr lang="pt-BR" sz="3000" dirty="0">
                <a:solidFill>
                  <a:srgbClr val="0000FF"/>
                </a:solidFill>
              </a:rPr>
              <a:t>tridimensional</a:t>
            </a:r>
            <a:r>
              <a:rPr lang="pt-BR" sz="3000" dirty="0"/>
              <a:t> favorece a ação de fatores crescimento produzidos pelas próprias células, reduzindo a necessidade de adição destes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Quando células dependentes de suporte para </a:t>
            </a:r>
            <a:r>
              <a:rPr lang="pt-BR" sz="3000" dirty="0">
                <a:solidFill>
                  <a:srgbClr val="0000FF"/>
                </a:solidFill>
              </a:rPr>
              <a:t>adesão</a:t>
            </a:r>
            <a:r>
              <a:rPr lang="pt-BR" sz="3000" dirty="0"/>
              <a:t> são imobilizadas em </a:t>
            </a:r>
            <a:r>
              <a:rPr lang="pt-BR" sz="3000" dirty="0" err="1"/>
              <a:t>microcarregadores</a:t>
            </a:r>
            <a:r>
              <a:rPr lang="pt-BR" sz="3000" dirty="0"/>
              <a:t>, podem ser cultivadas em </a:t>
            </a:r>
            <a:r>
              <a:rPr lang="pt-BR" sz="3000" dirty="0" err="1"/>
              <a:t>biorreatores</a:t>
            </a:r>
            <a:r>
              <a:rPr lang="pt-BR" sz="3000" dirty="0"/>
              <a:t> </a:t>
            </a:r>
            <a:r>
              <a:rPr lang="pt-BR" sz="3000" dirty="0">
                <a:solidFill>
                  <a:srgbClr val="0000FF"/>
                </a:solidFill>
              </a:rPr>
              <a:t>homogêneos</a:t>
            </a:r>
          </a:p>
          <a:p>
            <a:pPr algn="just">
              <a:buNone/>
            </a:pPr>
            <a:endParaRPr lang="pt-BR" sz="3000" dirty="0">
              <a:solidFill>
                <a:srgbClr val="0000FF"/>
              </a:solidFill>
            </a:endParaRPr>
          </a:p>
          <a:p>
            <a:pPr algn="just"/>
            <a:r>
              <a:rPr lang="pt-BR" sz="3000" dirty="0"/>
              <a:t>O uso de </a:t>
            </a:r>
            <a:r>
              <a:rPr lang="pt-BR" sz="3000" dirty="0" err="1"/>
              <a:t>microcarregadores</a:t>
            </a:r>
            <a:r>
              <a:rPr lang="pt-BR" sz="3000" dirty="0"/>
              <a:t> para processos em </a:t>
            </a:r>
            <a:r>
              <a:rPr lang="pt-BR" sz="3000" dirty="0">
                <a:solidFill>
                  <a:srgbClr val="0000FF"/>
                </a:solidFill>
              </a:rPr>
              <a:t>larga</a:t>
            </a:r>
            <a:r>
              <a:rPr lang="pt-BR" sz="3000" dirty="0"/>
              <a:t> </a:t>
            </a:r>
            <a:r>
              <a:rPr lang="pt-BR" sz="3000" dirty="0">
                <a:solidFill>
                  <a:srgbClr val="0000FF"/>
                </a:solidFill>
              </a:rPr>
              <a:t>escala</a:t>
            </a:r>
            <a:r>
              <a:rPr lang="pt-BR" sz="3000" dirty="0"/>
              <a:t> apresenta o problema na etapa de </a:t>
            </a:r>
            <a:r>
              <a:rPr lang="pt-BR" sz="3000" dirty="0">
                <a:solidFill>
                  <a:srgbClr val="0000FF"/>
                </a:solidFill>
              </a:rPr>
              <a:t>propagação</a:t>
            </a:r>
            <a:r>
              <a:rPr lang="pt-BR" sz="3000" dirty="0"/>
              <a:t> </a:t>
            </a:r>
            <a:r>
              <a:rPr lang="pt-BR" sz="3000" dirty="0">
                <a:solidFill>
                  <a:srgbClr val="0000FF"/>
                </a:solidFill>
              </a:rPr>
              <a:t>de</a:t>
            </a:r>
            <a:r>
              <a:rPr lang="pt-BR" sz="3000" dirty="0"/>
              <a:t> </a:t>
            </a:r>
            <a:r>
              <a:rPr lang="pt-BR" sz="3000" dirty="0" err="1">
                <a:solidFill>
                  <a:srgbClr val="0000FF"/>
                </a:solidFill>
              </a:rPr>
              <a:t>inóculo</a:t>
            </a:r>
            <a:r>
              <a:rPr lang="pt-BR" sz="3000" dirty="0">
                <a:solidFill>
                  <a:srgbClr val="0000FF"/>
                </a:solidFill>
              </a:rPr>
              <a:t>:</a:t>
            </a:r>
          </a:p>
          <a:p>
            <a:pPr algn="just">
              <a:buNone/>
            </a:pPr>
            <a:r>
              <a:rPr lang="pt-BR" sz="3000" dirty="0"/>
              <a:t>	Grande dificuldade de </a:t>
            </a:r>
            <a:r>
              <a:rPr lang="pt-BR" sz="3000" i="1" dirty="0">
                <a:solidFill>
                  <a:srgbClr val="0000FF"/>
                </a:solidFill>
              </a:rPr>
              <a:t>transferência</a:t>
            </a:r>
            <a:r>
              <a:rPr lang="pt-BR" sz="3000" dirty="0"/>
              <a:t> das células (aderidas) para </a:t>
            </a:r>
            <a:r>
              <a:rPr lang="pt-BR" sz="3000" dirty="0" err="1"/>
              <a:t>microcarregadores</a:t>
            </a:r>
            <a:r>
              <a:rPr lang="pt-BR" sz="3000" dirty="0"/>
              <a:t> na escala maior</a:t>
            </a:r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i="1" dirty="0">
                <a:solidFill>
                  <a:srgbClr val="0000FF"/>
                </a:solidFill>
              </a:rPr>
              <a:t>estratégia</a:t>
            </a:r>
            <a:r>
              <a:rPr lang="pt-BR" sz="3000" dirty="0"/>
              <a:t>: métodos enzimáticos e ultra-som para desprender as células dos </a:t>
            </a:r>
            <a:r>
              <a:rPr lang="pt-BR" sz="3000" dirty="0" err="1"/>
              <a:t>microcarregadores</a:t>
            </a:r>
            <a:endParaRPr lang="pt-BR" sz="3000" dirty="0"/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dirty="0">
                <a:sym typeface="Wingdings" pitchFamily="2" charset="2"/>
              </a:rPr>
              <a:t> por sua vez, são agressivos e podem afetar negativamente a fisiologia celular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1. Biorreatores de Leito Empacotado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785818"/>
            <a:ext cx="8929718" cy="6072206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As células são mantidas em um leito fixo, confinadas num ambiente definido</a:t>
            </a:r>
          </a:p>
          <a:p>
            <a:pPr algn="just"/>
            <a:r>
              <a:rPr lang="pt-BR" sz="2900" dirty="0"/>
              <a:t>Normalmente usam-se células aderidas a </a:t>
            </a:r>
            <a:r>
              <a:rPr lang="pt-BR" sz="2900" dirty="0" err="1"/>
              <a:t>microcarre-gadores</a:t>
            </a:r>
            <a:endParaRPr lang="pt-BR" sz="2900" dirty="0"/>
          </a:p>
          <a:p>
            <a:pPr algn="just"/>
            <a:r>
              <a:rPr lang="pt-BR" sz="2900" dirty="0"/>
              <a:t>O meio circula pelo leito empacotado, transportando nutrientes, metabólitos e produto(s) de interesse</a:t>
            </a:r>
          </a:p>
          <a:p>
            <a:pPr algn="just"/>
            <a:r>
              <a:rPr lang="pt-BR" sz="2900" dirty="0"/>
              <a:t>E o suprimento de oxigênio?</a:t>
            </a:r>
          </a:p>
          <a:p>
            <a:pPr algn="just">
              <a:buNone/>
            </a:pPr>
            <a:r>
              <a:rPr lang="pt-BR" sz="2900" dirty="0"/>
              <a:t>	circulação do meio por sistemas de areação em </a:t>
            </a:r>
            <a:r>
              <a:rPr lang="pt-BR" sz="2900" dirty="0">
                <a:solidFill>
                  <a:srgbClr val="0000FF"/>
                </a:solidFill>
              </a:rPr>
              <a:t>circuito externo</a:t>
            </a:r>
            <a:r>
              <a:rPr lang="pt-BR" sz="2900" dirty="0"/>
              <a:t> de recirculação</a:t>
            </a:r>
          </a:p>
          <a:p>
            <a:pPr algn="just">
              <a:buNone/>
            </a:pPr>
            <a:r>
              <a:rPr lang="pt-BR" sz="2900" dirty="0"/>
              <a:t> </a:t>
            </a:r>
            <a:r>
              <a:rPr lang="pt-BR" sz="2900" dirty="0">
                <a:solidFill>
                  <a:srgbClr val="0000FF"/>
                </a:solidFill>
              </a:rPr>
              <a:t>Vantagem destes </a:t>
            </a:r>
            <a:r>
              <a:rPr lang="pt-BR" sz="2900" dirty="0" err="1">
                <a:solidFill>
                  <a:srgbClr val="0000FF"/>
                </a:solidFill>
              </a:rPr>
              <a:t>biorreatores</a:t>
            </a:r>
            <a:r>
              <a:rPr lang="pt-BR" sz="2900" dirty="0"/>
              <a:t>: obtenção de corrente de meio </a:t>
            </a:r>
            <a:r>
              <a:rPr lang="pt-BR" sz="2900" dirty="0">
                <a:solidFill>
                  <a:srgbClr val="FF0000"/>
                </a:solidFill>
              </a:rPr>
              <a:t>clarificado</a:t>
            </a:r>
            <a:r>
              <a:rPr lang="pt-BR" sz="2900" dirty="0"/>
              <a:t>, eliminando a necessidade de equipamentos para esta finalidade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07" y="908720"/>
            <a:ext cx="871599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2. Biorreatores de Leito Fluidizado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785818"/>
            <a:ext cx="8929718" cy="5572140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Também são usadas células aderidas a </a:t>
            </a:r>
            <a:r>
              <a:rPr lang="pt-BR" sz="2900" dirty="0" err="1"/>
              <a:t>microcarre-gadores</a:t>
            </a:r>
            <a:endParaRPr lang="pt-BR" sz="2900" dirty="0"/>
          </a:p>
          <a:p>
            <a:pPr algn="just"/>
            <a:r>
              <a:rPr lang="pt-BR" sz="2900" dirty="0"/>
              <a:t>Uma quantidade de </a:t>
            </a:r>
            <a:r>
              <a:rPr lang="pt-BR" sz="2900" dirty="0" err="1"/>
              <a:t>microcarregadores</a:t>
            </a:r>
            <a:r>
              <a:rPr lang="pt-BR" sz="2900" dirty="0"/>
              <a:t> é fluidizada em um compartimento do biorreator, devido à circulação do meio de cultivo</a:t>
            </a:r>
          </a:p>
          <a:p>
            <a:pPr algn="just"/>
            <a:r>
              <a:rPr lang="pt-BR" sz="2900" dirty="0"/>
              <a:t>O suprimento de oxigênio é feito </a:t>
            </a:r>
            <a:r>
              <a:rPr lang="pt-BR" sz="2900" dirty="0">
                <a:solidFill>
                  <a:srgbClr val="FF0000"/>
                </a:solidFill>
              </a:rPr>
              <a:t>fora da região de </a:t>
            </a:r>
            <a:r>
              <a:rPr lang="pt-BR" sz="2900" dirty="0" err="1">
                <a:solidFill>
                  <a:srgbClr val="FF0000"/>
                </a:solidFill>
              </a:rPr>
              <a:t>fluidização</a:t>
            </a:r>
            <a:r>
              <a:rPr lang="pt-BR" sz="2900" dirty="0"/>
              <a:t>, mas no próprio </a:t>
            </a:r>
            <a:r>
              <a:rPr lang="pt-BR" sz="2900" dirty="0" err="1"/>
              <a:t>biorreator</a:t>
            </a:r>
            <a:endParaRPr lang="pt-BR" sz="2900" dirty="0"/>
          </a:p>
          <a:p>
            <a:pPr algn="just">
              <a:buNone/>
            </a:pPr>
            <a:r>
              <a:rPr lang="pt-BR" sz="2900" dirty="0"/>
              <a:t>	</a:t>
            </a:r>
            <a:r>
              <a:rPr lang="pt-BR" sz="2900" dirty="0">
                <a:sym typeface="Wingdings" pitchFamily="2" charset="2"/>
              </a:rPr>
              <a:t> </a:t>
            </a:r>
            <a:r>
              <a:rPr lang="pt-BR" sz="2900" dirty="0"/>
              <a:t>Evitam-se danos às células causados por bolhas de 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1138</Words>
  <Application>Microsoft Office PowerPoint</Application>
  <PresentationFormat>Apresentação na tela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do Office</vt:lpstr>
      <vt:lpstr>Biorreatores Heterogêneos</vt:lpstr>
      <vt:lpstr>Microcarreagadores</vt:lpstr>
      <vt:lpstr>Apresentação do PowerPoint</vt:lpstr>
      <vt:lpstr>Apresentação do PowerPoint</vt:lpstr>
      <vt:lpstr>Apresentação do PowerPoint</vt:lpstr>
      <vt:lpstr>Apresentação do PowerPoint</vt:lpstr>
      <vt:lpstr>1. Biorreatores de Leito Empacotado</vt:lpstr>
      <vt:lpstr>Apresentação do PowerPoint</vt:lpstr>
      <vt:lpstr>2. Biorreatores de Leito Fluidizado</vt:lpstr>
      <vt:lpstr>Apresentação do PowerPoint</vt:lpstr>
      <vt:lpstr>2. Biorreatores de Leito Fluidizado</vt:lpstr>
      <vt:lpstr>Apresentação do PowerPoint</vt:lpstr>
      <vt:lpstr>3. Biorreatores com crescimento sobre superfície</vt:lpstr>
      <vt:lpstr>Apresentação do PowerPoint</vt:lpstr>
      <vt:lpstr>Apresentação do PowerPoint</vt:lpstr>
      <vt:lpstr>Apresentação do PowerPoint</vt:lpstr>
      <vt:lpstr>Apresentação do PowerPoint</vt:lpstr>
      <vt:lpstr>4. Biorreatores de Fibras Ocas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</dc:creator>
  <cp:lastModifiedBy>Arnaldo Márcio Ramalho Prata</cp:lastModifiedBy>
  <cp:revision>221</cp:revision>
  <dcterms:created xsi:type="dcterms:W3CDTF">2016-04-17T20:58:02Z</dcterms:created>
  <dcterms:modified xsi:type="dcterms:W3CDTF">2020-09-30T21:24:25Z</dcterms:modified>
</cp:coreProperties>
</file>