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7" r:id="rId5"/>
    <p:sldId id="273" r:id="rId6"/>
    <p:sldId id="318" r:id="rId7"/>
    <p:sldId id="276" r:id="rId8"/>
    <p:sldId id="262" r:id="rId9"/>
    <p:sldId id="309" r:id="rId10"/>
    <p:sldId id="270" r:id="rId11"/>
    <p:sldId id="312" r:id="rId12"/>
    <p:sldId id="263" r:id="rId13"/>
    <p:sldId id="278" r:id="rId14"/>
    <p:sldId id="279" r:id="rId15"/>
    <p:sldId id="264" r:id="rId16"/>
    <p:sldId id="257" r:id="rId17"/>
    <p:sldId id="281" r:id="rId18"/>
    <p:sldId id="282" r:id="rId19"/>
    <p:sldId id="311" r:id="rId20"/>
    <p:sldId id="283" r:id="rId21"/>
    <p:sldId id="313" r:id="rId22"/>
    <p:sldId id="284" r:id="rId23"/>
    <p:sldId id="259" r:id="rId24"/>
    <p:sldId id="310" r:id="rId25"/>
    <p:sldId id="285" r:id="rId26"/>
    <p:sldId id="286" r:id="rId27"/>
    <p:sldId id="287" r:id="rId28"/>
    <p:sldId id="317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78" d="100"/>
          <a:sy n="78" d="100"/>
        </p:scale>
        <p:origin x="150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00:21:4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1505,'0'0'192,"0"0"0,0 0 64,0 0 800,0 0 65,0 0-225,0 0 209,-4-9-593,4 9-16,0 0-175,0-3 223,0 3 96,0 0-272,0 0-368,0 0 0,17 0-1552,21 0-1842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01/10/2020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01/10/2020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01/10/2020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01/10/2020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01/10/2020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01/10/2020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01/10/2020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01/10/2020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01/10/2020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01/10/2020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896C-F8CF-467A-BBDE-42665F04FDA6}" type="datetimeFigureOut">
              <a:rPr lang="pt-BR" smtClean="0"/>
              <a:pPr/>
              <a:t>01/10/2020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896C-F8CF-467A-BBDE-42665F04FDA6}" type="datetimeFigureOut">
              <a:rPr lang="pt-BR" smtClean="0"/>
              <a:pPr/>
              <a:t>01/10/2020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E43E8-E5A6-4C4D-9A2F-8C0D45150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lGUYQAv3-w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00166" y="500042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C00000"/>
                </a:solidFill>
              </a:rPr>
              <a:t>Biorreatores para cultivo de células animais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7387BB-5999-47A0-A53D-9A62C8ECB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6543" y="1916832"/>
            <a:ext cx="5915817" cy="444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886980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714348" y="642918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C00000"/>
                </a:solidFill>
              </a:rPr>
              <a:t>Esquema ilustrativo do processo completo (células em suspensão)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4459104" y="5045606"/>
            <a:ext cx="714380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7087320" y="5045606"/>
            <a:ext cx="928694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B58C2D-CB6A-42F1-A917-63D1FB3AB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5340349"/>
            <a:ext cx="8928992" cy="14730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/>
              <a:t>Meio de cultura em que exemplares do vírus </a:t>
            </a:r>
            <a:r>
              <a:rPr lang="pt-BR" sz="2800" dirty="0" err="1"/>
              <a:t>zika</a:t>
            </a:r>
            <a:r>
              <a:rPr lang="pt-BR" sz="2800" dirty="0"/>
              <a:t> se multiplicam em células de macaco (</a:t>
            </a:r>
            <a:r>
              <a:rPr lang="pt-BR" sz="2800" dirty="0" err="1"/>
              <a:t>Zorzetto</a:t>
            </a:r>
            <a:r>
              <a:rPr lang="pt-BR" sz="2800" dirty="0"/>
              <a:t>, R. Esperança contra o </a:t>
            </a:r>
            <a:r>
              <a:rPr lang="pt-BR" sz="2800" dirty="0" err="1"/>
              <a:t>zika</a:t>
            </a:r>
            <a:r>
              <a:rPr lang="pt-BR" sz="2800" dirty="0"/>
              <a:t>. Pesquisa FAPESP, n. 245, julho de 2016, 2016).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51C1DE1-9338-4205-8A97-61F503E28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4624"/>
            <a:ext cx="5737622" cy="533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9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71744"/>
            <a:ext cx="884935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714348" y="642918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C00000"/>
                </a:solidFill>
              </a:rPr>
              <a:t>Esquema ilustrativo do processo completo (células aderentes)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4500562" y="4525450"/>
            <a:ext cx="714380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5087056" y="4525450"/>
            <a:ext cx="928694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/>
          <a:lstStyle/>
          <a:p>
            <a:pPr algn="just">
              <a:buNone/>
            </a:pPr>
            <a:r>
              <a:rPr lang="pt-BR" dirty="0">
                <a:solidFill>
                  <a:srgbClr val="C00000"/>
                </a:solidFill>
              </a:rPr>
              <a:t>Considerações</a:t>
            </a:r>
          </a:p>
          <a:p>
            <a:pPr marL="0" indent="0" algn="just"/>
            <a:r>
              <a:rPr lang="pt-BR" dirty="0"/>
              <a:t> A quantidade de </a:t>
            </a:r>
            <a:r>
              <a:rPr lang="pt-BR" dirty="0">
                <a:solidFill>
                  <a:srgbClr val="C00000"/>
                </a:solidFill>
              </a:rPr>
              <a:t>frascos</a:t>
            </a:r>
            <a:r>
              <a:rPr lang="pt-BR" dirty="0"/>
              <a:t>, de </a:t>
            </a:r>
            <a:r>
              <a:rPr lang="pt-BR" dirty="0" err="1">
                <a:solidFill>
                  <a:srgbClr val="C00000"/>
                </a:solidFill>
              </a:rPr>
              <a:t>biorreatores</a:t>
            </a:r>
            <a:r>
              <a:rPr lang="pt-BR" dirty="0"/>
              <a:t> intermediários e de </a:t>
            </a:r>
            <a:r>
              <a:rPr lang="pt-BR" dirty="0">
                <a:solidFill>
                  <a:srgbClr val="C00000"/>
                </a:solidFill>
              </a:rPr>
              <a:t>etapas</a:t>
            </a:r>
            <a:r>
              <a:rPr lang="pt-BR" dirty="0"/>
              <a:t> de propagação depende da capacidade do </a:t>
            </a:r>
            <a:r>
              <a:rPr lang="pt-BR" dirty="0" err="1"/>
              <a:t>biorreator</a:t>
            </a:r>
            <a:r>
              <a:rPr lang="pt-BR" dirty="0"/>
              <a:t> de produção</a:t>
            </a:r>
          </a:p>
          <a:p>
            <a:pPr marL="0" indent="0" algn="just"/>
            <a:r>
              <a:rPr lang="pt-BR" dirty="0"/>
              <a:t> O “</a:t>
            </a:r>
            <a:r>
              <a:rPr lang="pt-BR" dirty="0" err="1"/>
              <a:t>biorreator</a:t>
            </a:r>
            <a:r>
              <a:rPr lang="pt-BR" dirty="0"/>
              <a:t> de produção” pode ser qualquer um dos diversos tipos, respeitada a forma de crescimento da célula</a:t>
            </a:r>
          </a:p>
          <a:p>
            <a:pPr marL="0" indent="0"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Tipos de </a:t>
            </a:r>
            <a:r>
              <a:rPr lang="pt-BR" dirty="0" err="1">
                <a:solidFill>
                  <a:srgbClr val="C00000"/>
                </a:solidFill>
              </a:rPr>
              <a:t>biorreatores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06" y="1600200"/>
            <a:ext cx="8929718" cy="4972072"/>
          </a:xfrm>
        </p:spPr>
        <p:txBody>
          <a:bodyPr>
            <a:normAutofit/>
          </a:bodyPr>
          <a:lstStyle/>
          <a:p>
            <a:r>
              <a:rPr lang="pt-BR" sz="3000" dirty="0"/>
              <a:t>Grande variedade de tipos foram desenvolvidos</a:t>
            </a:r>
          </a:p>
          <a:p>
            <a:pPr>
              <a:buNone/>
            </a:pPr>
            <a:r>
              <a:rPr lang="pt-BR" sz="3000" dirty="0"/>
              <a:t>	- tentativa de imitar o funcionamento de órgãos dos seres vivos</a:t>
            </a:r>
          </a:p>
          <a:p>
            <a:pPr>
              <a:buNone/>
            </a:pPr>
            <a:r>
              <a:rPr lang="pt-BR" sz="3000" dirty="0"/>
              <a:t>	- adaptação da fermentação microbiana submersa ao cultivo de células animais</a:t>
            </a:r>
          </a:p>
          <a:p>
            <a:r>
              <a:rPr lang="pt-BR" sz="3000" dirty="0"/>
              <a:t>Classificações diferentes, sendo a mais útil a que se refere à homogeneidade do sistema</a:t>
            </a:r>
          </a:p>
          <a:p>
            <a:pPr>
              <a:buNone/>
            </a:pPr>
            <a:r>
              <a:rPr lang="pt-BR" sz="2900" dirty="0"/>
              <a:t>- </a:t>
            </a:r>
            <a:r>
              <a:rPr lang="pt-BR" sz="2900" dirty="0">
                <a:solidFill>
                  <a:srgbClr val="C00000"/>
                </a:solidFill>
              </a:rPr>
              <a:t>homogêneo</a:t>
            </a:r>
            <a:r>
              <a:rPr lang="pt-BR" sz="2900" dirty="0"/>
              <a:t>: células uniformemente suspensas no meio</a:t>
            </a:r>
          </a:p>
          <a:p>
            <a:pPr>
              <a:buNone/>
            </a:pPr>
            <a:r>
              <a:rPr lang="pt-BR" sz="2900" dirty="0"/>
              <a:t>- </a:t>
            </a:r>
            <a:r>
              <a:rPr lang="pt-BR" sz="2900" dirty="0">
                <a:solidFill>
                  <a:srgbClr val="C00000"/>
                </a:solidFill>
              </a:rPr>
              <a:t>heterogêneo</a:t>
            </a:r>
            <a:r>
              <a:rPr lang="pt-BR" sz="2900" dirty="0"/>
              <a:t>: células não homogeneamente distribuídas</a:t>
            </a:r>
          </a:p>
          <a:p>
            <a:pPr>
              <a:buNone/>
            </a:pPr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33" y="1785926"/>
            <a:ext cx="862618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643182"/>
            <a:ext cx="5213287" cy="391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71406" y="71414"/>
            <a:ext cx="90011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70C0"/>
                </a:solidFill>
              </a:rPr>
              <a:t>Aspectos importantes</a:t>
            </a:r>
          </a:p>
          <a:p>
            <a:r>
              <a:rPr lang="pt-BR" sz="3000" dirty="0"/>
              <a:t>- </a:t>
            </a:r>
            <a:r>
              <a:rPr lang="pt-BR" sz="2900" dirty="0"/>
              <a:t>Material de construção (aço de qualidade farmacêutica)</a:t>
            </a:r>
          </a:p>
          <a:p>
            <a:r>
              <a:rPr lang="pt-BR" sz="3000" dirty="0"/>
              <a:t>- Rugosidade superficial (inferior a 0,8 </a:t>
            </a:r>
            <a:r>
              <a:rPr lang="el-GR" sz="3000" dirty="0"/>
              <a:t>μ</a:t>
            </a:r>
            <a:r>
              <a:rPr lang="pt-BR" sz="3000" dirty="0"/>
              <a:t>m)</a:t>
            </a:r>
          </a:p>
          <a:p>
            <a:r>
              <a:rPr lang="pt-BR" sz="3000" dirty="0"/>
              <a:t>- Juntas, anéis de vedação e membranas de válvulas em polímeros resistentes à esterilização e a ácidos e bases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395536" y="1484784"/>
            <a:ext cx="3456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Agrupar 5"/>
          <p:cNvGrpSpPr/>
          <p:nvPr/>
        </p:nvGrpSpPr>
        <p:grpSpPr>
          <a:xfrm>
            <a:off x="5429256" y="2560164"/>
            <a:ext cx="3643306" cy="4154984"/>
            <a:chOff x="5429256" y="2560164"/>
            <a:chExt cx="3643306" cy="4154984"/>
          </a:xfrm>
        </p:grpSpPr>
        <p:sp>
          <p:nvSpPr>
            <p:cNvPr id="4" name="CaixaDeTexto 3"/>
            <p:cNvSpPr txBox="1"/>
            <p:nvPr/>
          </p:nvSpPr>
          <p:spPr>
            <a:xfrm>
              <a:off x="5429256" y="2560164"/>
              <a:ext cx="3643306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400" dirty="0"/>
                <a:t>Acabamento da superfície interna de um biorreator de 1.000</a:t>
              </a:r>
              <a:r>
                <a:rPr lang="pt-BR" sz="2400" dirty="0">
                  <a:solidFill>
                    <a:schemeClr val="bg1"/>
                  </a:solidFill>
                </a:rPr>
                <a:t>.</a:t>
              </a:r>
              <a:r>
                <a:rPr lang="pt-BR" sz="2400" dirty="0"/>
                <a:t>L para o cultivo de células animais. É possível observar, também, as pás do agitador e as chicanas, que são placas defletoras instaladas perpendicular-mente à parede do reator com o objetivo de evitar a formação de vórtices.</a:t>
              </a:r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5508104" y="2967456"/>
              <a:ext cx="345638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96908"/>
          </a:xfrm>
        </p:spPr>
        <p:txBody>
          <a:bodyPr>
            <a:normAutofit/>
          </a:bodyPr>
          <a:lstStyle/>
          <a:p>
            <a:r>
              <a:rPr lang="pt-BR" sz="3600" b="1" dirty="0" err="1">
                <a:solidFill>
                  <a:srgbClr val="FFC000"/>
                </a:solidFill>
              </a:rPr>
              <a:t>Biorreatores</a:t>
            </a:r>
            <a:r>
              <a:rPr lang="pt-BR" sz="3600" b="1" dirty="0">
                <a:solidFill>
                  <a:srgbClr val="FFC000"/>
                </a:solidFill>
              </a:rPr>
              <a:t> Homogêneos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3929090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rgbClr val="0070C0"/>
                </a:solidFill>
              </a:rPr>
              <a:t>Vantagem</a:t>
            </a:r>
            <a:r>
              <a:rPr lang="pt-BR" dirty="0"/>
              <a:t> dos biorreatores </a:t>
            </a:r>
            <a:r>
              <a:rPr lang="pt-BR" dirty="0">
                <a:solidFill>
                  <a:srgbClr val="0070C0"/>
                </a:solidFill>
              </a:rPr>
              <a:t>homogêneos</a:t>
            </a:r>
            <a:r>
              <a:rPr lang="pt-BR" dirty="0"/>
              <a:t>: melhor </a:t>
            </a:r>
            <a:r>
              <a:rPr lang="pt-BR" dirty="0">
                <a:solidFill>
                  <a:srgbClr val="C00000"/>
                </a:solidFill>
              </a:rPr>
              <a:t>monitoramento</a:t>
            </a:r>
            <a:r>
              <a:rPr lang="pt-BR" dirty="0"/>
              <a:t> e </a:t>
            </a:r>
            <a:r>
              <a:rPr lang="pt-BR" dirty="0">
                <a:solidFill>
                  <a:srgbClr val="C00000"/>
                </a:solidFill>
              </a:rPr>
              <a:t>controle</a:t>
            </a:r>
            <a:r>
              <a:rPr lang="pt-BR" dirty="0"/>
              <a:t> das condições físico-químicas  que os heterogêneos</a:t>
            </a:r>
          </a:p>
          <a:p>
            <a:pPr algn="just"/>
            <a:r>
              <a:rPr lang="pt-BR" dirty="0"/>
              <a:t>Principais BH para células animais: </a:t>
            </a:r>
            <a:r>
              <a:rPr lang="pt-BR" dirty="0">
                <a:solidFill>
                  <a:srgbClr val="C00000"/>
                </a:solidFill>
              </a:rPr>
              <a:t>tanque agitado</a:t>
            </a:r>
            <a:r>
              <a:rPr lang="pt-BR" dirty="0"/>
              <a:t>, </a:t>
            </a:r>
            <a:r>
              <a:rPr lang="pt-BR" i="1" dirty="0" err="1">
                <a:solidFill>
                  <a:srgbClr val="C00000"/>
                </a:solidFill>
              </a:rPr>
              <a:t>air</a:t>
            </a:r>
            <a:r>
              <a:rPr lang="pt-BR" dirty="0">
                <a:solidFill>
                  <a:srgbClr val="C00000"/>
                </a:solidFill>
              </a:rPr>
              <a:t> </a:t>
            </a:r>
            <a:r>
              <a:rPr lang="pt-BR" i="1" dirty="0" err="1">
                <a:solidFill>
                  <a:srgbClr val="C00000"/>
                </a:solidFill>
              </a:rPr>
              <a:t>lift</a:t>
            </a:r>
            <a:r>
              <a:rPr lang="pt-BR" dirty="0"/>
              <a:t> e </a:t>
            </a:r>
            <a:r>
              <a:rPr lang="pt-BR" dirty="0">
                <a:solidFill>
                  <a:srgbClr val="C00000"/>
                </a:solidFill>
              </a:rPr>
              <a:t>ondas</a:t>
            </a:r>
          </a:p>
          <a:p>
            <a:pPr algn="just"/>
            <a:r>
              <a:rPr lang="pt-BR" dirty="0"/>
              <a:t>Dentre estes, o mais utilizado para produção em grande escala é o tipo </a:t>
            </a:r>
            <a:r>
              <a:rPr lang="pt-BR" b="1" dirty="0">
                <a:solidFill>
                  <a:srgbClr val="C00000"/>
                </a:solidFill>
              </a:rPr>
              <a:t>tanque agitado</a:t>
            </a:r>
            <a:r>
              <a:rPr lang="pt-BR" dirty="0"/>
              <a:t>	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E44532E5-7EAA-46F3-892A-B8E0AA5AD539}"/>
                  </a:ext>
                </a:extLst>
              </p14:cNvPr>
              <p14:cNvContentPartPr/>
              <p14:nvPr/>
            </p14:nvContentPartPr>
            <p14:xfrm>
              <a:off x="-1009409" y="4867653"/>
              <a:ext cx="20160" cy="468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E44532E5-7EAA-46F3-892A-B8E0AA5AD5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018409" y="4859013"/>
                <a:ext cx="37800" cy="2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1. Biorreatores tipo tanque agitado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504351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3000" dirty="0"/>
              <a:t>- São semelhantes aos empregados para fermentações com microrganismos</a:t>
            </a:r>
          </a:p>
          <a:p>
            <a:pPr marL="0" indent="0" algn="just">
              <a:buNone/>
            </a:pPr>
            <a:r>
              <a:rPr lang="pt-BR" sz="3000" dirty="0"/>
              <a:t>- Volumes úteis de até 20.000 L são viáveis em escala industrial</a:t>
            </a:r>
          </a:p>
          <a:p>
            <a:pPr marL="0" indent="0" algn="just">
              <a:buNone/>
            </a:pPr>
            <a:r>
              <a:rPr lang="pt-BR" sz="3000" dirty="0"/>
              <a:t>- Poucas linhagens celulares (como CHO e NS0) se destacam pela robustez e resistência ao cisalhamento, permitindo seu uso em processos industriais</a:t>
            </a:r>
          </a:p>
          <a:p>
            <a:pPr marL="0" indent="0" algn="just">
              <a:buNone/>
            </a:pPr>
            <a:r>
              <a:rPr lang="pt-BR" sz="3000" dirty="0">
                <a:solidFill>
                  <a:srgbClr val="0070C0"/>
                </a:solidFill>
              </a:rPr>
              <a:t>- Desafio</a:t>
            </a:r>
            <a:r>
              <a:rPr lang="pt-BR" sz="3000" dirty="0"/>
              <a:t>: manter a assepsia e a esterilidade em tanques de grandes dimensões, devido ao grande volume que deve ser manipulado e à existência de partes móveis</a:t>
            </a:r>
          </a:p>
          <a:p>
            <a:pPr>
              <a:buNone/>
            </a:pPr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643182"/>
            <a:ext cx="5213287" cy="391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71406" y="71414"/>
            <a:ext cx="90011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70C0"/>
                </a:solidFill>
              </a:rPr>
              <a:t>Aspectos importantes</a:t>
            </a:r>
          </a:p>
          <a:p>
            <a:r>
              <a:rPr lang="pt-BR" sz="3000" dirty="0"/>
              <a:t>- </a:t>
            </a:r>
            <a:r>
              <a:rPr lang="pt-BR" sz="2900" dirty="0"/>
              <a:t>Material de construção (aço de qualidade farmacêutica)</a:t>
            </a:r>
          </a:p>
          <a:p>
            <a:r>
              <a:rPr lang="pt-BR" sz="3000" dirty="0"/>
              <a:t>- Rugosidade superficial (inferior a 0,8 </a:t>
            </a:r>
            <a:r>
              <a:rPr lang="el-GR" sz="3000" dirty="0"/>
              <a:t>μ</a:t>
            </a:r>
            <a:r>
              <a:rPr lang="pt-BR" sz="3000" dirty="0"/>
              <a:t>m)</a:t>
            </a:r>
          </a:p>
          <a:p>
            <a:r>
              <a:rPr lang="pt-BR" sz="3000" dirty="0"/>
              <a:t>- Juntas, anéis de vedação e membranas de válvulas em polímeros resistentes à esterilização e a ácidos e bases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395536" y="1484784"/>
            <a:ext cx="3456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Agrupar 5"/>
          <p:cNvGrpSpPr/>
          <p:nvPr/>
        </p:nvGrpSpPr>
        <p:grpSpPr>
          <a:xfrm>
            <a:off x="5429256" y="2560164"/>
            <a:ext cx="3643306" cy="4154984"/>
            <a:chOff x="5429256" y="2560164"/>
            <a:chExt cx="3643306" cy="4154984"/>
          </a:xfrm>
        </p:grpSpPr>
        <p:sp>
          <p:nvSpPr>
            <p:cNvPr id="4" name="CaixaDeTexto 3"/>
            <p:cNvSpPr txBox="1"/>
            <p:nvPr/>
          </p:nvSpPr>
          <p:spPr>
            <a:xfrm>
              <a:off x="5429256" y="2560164"/>
              <a:ext cx="3643306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400" dirty="0"/>
                <a:t>Acabamento da superfície interna de um biorreator de 1.000</a:t>
              </a:r>
              <a:r>
                <a:rPr lang="pt-BR" sz="2400" dirty="0">
                  <a:solidFill>
                    <a:schemeClr val="bg1"/>
                  </a:solidFill>
                </a:rPr>
                <a:t>.</a:t>
              </a:r>
              <a:r>
                <a:rPr lang="pt-BR" sz="2400" dirty="0"/>
                <a:t>L para o cultivo de células animais. É possível observar, também, as pás do agitador e as chicanas, que são placas defletoras instaladas perpendicular-mente à parede do reator com o objetivo de evitar a formação de vórtices.</a:t>
              </a:r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5508104" y="2967456"/>
              <a:ext cx="345638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657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Nos </a:t>
            </a:r>
            <a:r>
              <a:rPr lang="pt-BR" dirty="0" err="1">
                <a:solidFill>
                  <a:srgbClr val="FF0000"/>
                </a:solidFill>
              </a:rPr>
              <a:t>biorreatores</a:t>
            </a:r>
            <a:r>
              <a:rPr lang="pt-BR" dirty="0">
                <a:solidFill>
                  <a:srgbClr val="FF0000"/>
                </a:solidFill>
              </a:rPr>
              <a:t>, devem-se assegurar as seguintes funções: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000660"/>
          </a:xfrm>
        </p:spPr>
        <p:txBody>
          <a:bodyPr>
            <a:noAutofit/>
          </a:bodyPr>
          <a:lstStyle/>
          <a:p>
            <a:r>
              <a:rPr lang="pt-BR" sz="2800" dirty="0"/>
              <a:t>Controle do equilíbrio </a:t>
            </a:r>
            <a:r>
              <a:rPr lang="pt-BR" sz="2800" dirty="0" err="1"/>
              <a:t>ácido-base</a:t>
            </a:r>
            <a:r>
              <a:rPr lang="pt-BR" sz="2800" dirty="0"/>
              <a:t> (pH);</a:t>
            </a:r>
          </a:p>
          <a:p>
            <a:r>
              <a:rPr lang="pt-BR" sz="2800" dirty="0"/>
              <a:t>Controle da temperatura;</a:t>
            </a:r>
          </a:p>
          <a:p>
            <a:r>
              <a:rPr lang="pt-BR" sz="2800" dirty="0"/>
              <a:t>Troca de gases que permita um suprimento adequado de O</a:t>
            </a:r>
            <a:r>
              <a:rPr lang="pt-BR" sz="2800" baseline="-25000" dirty="0"/>
              <a:t>2</a:t>
            </a:r>
            <a:r>
              <a:rPr lang="pt-BR" sz="2800" dirty="0"/>
              <a:t>, assim como a eliminação do excesso de CO</a:t>
            </a:r>
            <a:r>
              <a:rPr lang="pt-BR" sz="2800" baseline="-25000" dirty="0"/>
              <a:t>2</a:t>
            </a:r>
            <a:r>
              <a:rPr lang="pt-BR" sz="2800" dirty="0"/>
              <a:t>;</a:t>
            </a:r>
          </a:p>
          <a:p>
            <a:r>
              <a:rPr lang="pt-BR" sz="2800" dirty="0"/>
              <a:t>Suprimento de nutrientes, utilizando meios de cultivo de formulação adequada;</a:t>
            </a:r>
          </a:p>
          <a:p>
            <a:r>
              <a:rPr lang="pt-BR" sz="2800" dirty="0"/>
              <a:t>Suprimento de suporte para adesão celular, no caso do cultivo de células aderentes;</a:t>
            </a:r>
          </a:p>
          <a:p>
            <a:r>
              <a:rPr lang="pt-BR" sz="2800" dirty="0"/>
              <a:t>Manutenção da assepsia, evitando contaminação por microrganismos, vírus e outras células.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528630"/>
            <a:ext cx="8715436" cy="60436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000" dirty="0"/>
              <a:t>- No sistema devem haver válvulas de diafragma e suprimento de vapor para esterilização </a:t>
            </a:r>
            <a:r>
              <a:rPr lang="pt-BR" sz="3000" i="1" dirty="0"/>
              <a:t>in</a:t>
            </a:r>
            <a:r>
              <a:rPr lang="pt-BR" sz="3000" dirty="0"/>
              <a:t> </a:t>
            </a:r>
            <a:r>
              <a:rPr lang="pt-BR" sz="3000" i="1" dirty="0" err="1"/>
              <a:t>situ</a:t>
            </a:r>
            <a:r>
              <a:rPr lang="pt-BR" sz="3000" dirty="0"/>
              <a:t> (SIP)</a:t>
            </a:r>
          </a:p>
          <a:p>
            <a:pPr marL="0" indent="0" algn="just">
              <a:buNone/>
            </a:pPr>
            <a:r>
              <a:rPr lang="pt-BR" sz="3000" dirty="0"/>
              <a:t>- Devem haver também arranjos de válvulas para os fluidos destinados à limpeza </a:t>
            </a:r>
            <a:r>
              <a:rPr lang="pt-BR" sz="3000" i="1" dirty="0"/>
              <a:t>in</a:t>
            </a:r>
            <a:r>
              <a:rPr lang="pt-BR" sz="3000" dirty="0"/>
              <a:t> </a:t>
            </a:r>
            <a:r>
              <a:rPr lang="pt-BR" sz="3000" i="1" dirty="0" err="1"/>
              <a:t>situ</a:t>
            </a:r>
            <a:r>
              <a:rPr lang="pt-BR" sz="3000" dirty="0"/>
              <a:t> (CIP)</a:t>
            </a:r>
          </a:p>
          <a:p>
            <a:pPr marL="0" indent="0" algn="just">
              <a:buFontTx/>
              <a:buChar char="-"/>
            </a:pPr>
            <a:r>
              <a:rPr lang="pt-BR" sz="3000" dirty="0"/>
              <a:t> Selos mecânicos, ou acoplamentos magnéticos, nos eixos dos agitadores são necessários para garantir a contenção do sistema</a:t>
            </a:r>
          </a:p>
          <a:p>
            <a:pPr marL="0" indent="0" algn="just">
              <a:buFontTx/>
              <a:buChar char="-"/>
            </a:pPr>
            <a:r>
              <a:rPr lang="pt-BR" sz="3000" dirty="0"/>
              <a:t> A </a:t>
            </a:r>
            <a:r>
              <a:rPr lang="pt-BR" sz="3000" b="1" dirty="0">
                <a:solidFill>
                  <a:srgbClr val="0070C0"/>
                </a:solidFill>
              </a:rPr>
              <a:t>validação</a:t>
            </a:r>
            <a:r>
              <a:rPr lang="pt-BR" sz="3000" dirty="0"/>
              <a:t> dos </a:t>
            </a:r>
            <a:r>
              <a:rPr lang="pt-BR" sz="3000" dirty="0" err="1"/>
              <a:t>biorreatores</a:t>
            </a:r>
            <a:r>
              <a:rPr lang="pt-BR" sz="3000" dirty="0"/>
              <a:t> é obrigatória, assim como de demais sistemas envolvidos na fabricação de </a:t>
            </a:r>
            <a:r>
              <a:rPr lang="pt-BR" sz="3000" dirty="0" err="1"/>
              <a:t>biofármacos</a:t>
            </a:r>
            <a:endParaRPr lang="pt-BR" sz="3000" dirty="0"/>
          </a:p>
          <a:p>
            <a:pPr marL="0" indent="0" algn="just">
              <a:buNone/>
            </a:pPr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528630"/>
            <a:ext cx="8715436" cy="604364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3000" dirty="0"/>
              <a:t>- No sistema devem haver válvulas de diafragma e suprimento de vapor para esterilização </a:t>
            </a:r>
            <a:r>
              <a:rPr lang="pt-BR" sz="3000" i="1" dirty="0"/>
              <a:t>in</a:t>
            </a:r>
            <a:r>
              <a:rPr lang="pt-BR" sz="3000" dirty="0"/>
              <a:t> </a:t>
            </a:r>
            <a:r>
              <a:rPr lang="pt-BR" sz="3000" i="1" dirty="0" err="1"/>
              <a:t>situ</a:t>
            </a:r>
            <a:r>
              <a:rPr lang="pt-BR" sz="3000" dirty="0"/>
              <a:t> (SIP)</a:t>
            </a:r>
          </a:p>
          <a:p>
            <a:pPr marL="0" indent="0" algn="just">
              <a:buNone/>
            </a:pPr>
            <a:r>
              <a:rPr lang="pt-BR" sz="3000" dirty="0"/>
              <a:t>- Devem haver também arranjos de válvulas para os fluidos destinados à limpeza </a:t>
            </a:r>
            <a:r>
              <a:rPr lang="pt-BR" sz="3000" i="1" dirty="0"/>
              <a:t>in</a:t>
            </a:r>
            <a:r>
              <a:rPr lang="pt-BR" sz="3000" dirty="0"/>
              <a:t> </a:t>
            </a:r>
            <a:r>
              <a:rPr lang="pt-BR" sz="3000" i="1" dirty="0" err="1"/>
              <a:t>situ</a:t>
            </a:r>
            <a:r>
              <a:rPr lang="pt-BR" sz="3000" dirty="0"/>
              <a:t> (CIP)</a:t>
            </a:r>
          </a:p>
          <a:p>
            <a:pPr marL="0" indent="0" algn="just">
              <a:buFontTx/>
              <a:buChar char="-"/>
            </a:pPr>
            <a:r>
              <a:rPr lang="pt-BR" sz="3000" dirty="0"/>
              <a:t> Selos mecânicos, ou acoplamentos magnéticos, nos eixos dos agitadores são necessários para garantir a contenção do sistema</a:t>
            </a:r>
          </a:p>
          <a:p>
            <a:pPr marL="0" indent="0" algn="just">
              <a:buFontTx/>
              <a:buChar char="-"/>
            </a:pPr>
            <a:r>
              <a:rPr lang="pt-BR" sz="3000" dirty="0"/>
              <a:t> A </a:t>
            </a:r>
            <a:r>
              <a:rPr lang="pt-BR" sz="3000" b="1" dirty="0">
                <a:solidFill>
                  <a:srgbClr val="0070C0"/>
                </a:solidFill>
              </a:rPr>
              <a:t>validação</a:t>
            </a:r>
            <a:r>
              <a:rPr lang="pt-BR" sz="3000" dirty="0"/>
              <a:t> dos </a:t>
            </a:r>
            <a:r>
              <a:rPr lang="pt-BR" sz="3000" dirty="0" err="1"/>
              <a:t>biorreatores</a:t>
            </a:r>
            <a:r>
              <a:rPr lang="pt-BR" sz="3000" dirty="0"/>
              <a:t> é obrigatória, assim como de demais sistemas envolvidos na fabricação de </a:t>
            </a:r>
            <a:r>
              <a:rPr lang="pt-BR" sz="3000" dirty="0" err="1"/>
              <a:t>biofármacos</a:t>
            </a:r>
            <a:endParaRPr lang="pt-BR" sz="3000" dirty="0"/>
          </a:p>
          <a:p>
            <a:pPr marL="0" indent="0" algn="just">
              <a:buFontTx/>
              <a:buChar char="-"/>
            </a:pPr>
            <a:r>
              <a:rPr lang="pt-BR" sz="3000" dirty="0"/>
              <a:t> Além disso, devem ser validados, também, os </a:t>
            </a:r>
            <a:r>
              <a:rPr lang="pt-BR" sz="3000" dirty="0">
                <a:solidFill>
                  <a:srgbClr val="0070C0"/>
                </a:solidFill>
              </a:rPr>
              <a:t>procedimentos</a:t>
            </a:r>
            <a:r>
              <a:rPr lang="pt-BR" sz="3000" dirty="0"/>
              <a:t> de </a:t>
            </a:r>
            <a:r>
              <a:rPr lang="pt-BR" sz="3000" dirty="0">
                <a:solidFill>
                  <a:srgbClr val="0070C0"/>
                </a:solidFill>
              </a:rPr>
              <a:t>limpeza</a:t>
            </a:r>
            <a:r>
              <a:rPr lang="pt-BR" sz="3000" dirty="0"/>
              <a:t> e de </a:t>
            </a:r>
            <a:r>
              <a:rPr lang="pt-BR" sz="3000" dirty="0">
                <a:solidFill>
                  <a:srgbClr val="0070C0"/>
                </a:solidFill>
              </a:rPr>
              <a:t>esterilização</a:t>
            </a:r>
            <a:r>
              <a:rPr lang="pt-BR" sz="3000" dirty="0"/>
              <a:t> dos </a:t>
            </a:r>
            <a:r>
              <a:rPr lang="pt-BR" sz="3000" dirty="0" err="1"/>
              <a:t>biorreatores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75904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4525963"/>
          </a:xfrm>
        </p:spPr>
        <p:txBody>
          <a:bodyPr/>
          <a:lstStyle/>
          <a:p>
            <a:pPr algn="just"/>
            <a:r>
              <a:rPr lang="pt-BR" dirty="0"/>
              <a:t>Principais partes</a:t>
            </a:r>
          </a:p>
          <a:p>
            <a:pPr algn="just">
              <a:buNone/>
            </a:pPr>
            <a:r>
              <a:rPr lang="pt-BR" dirty="0"/>
              <a:t>	</a:t>
            </a:r>
            <a:r>
              <a:rPr lang="pt-BR" i="1" dirty="0">
                <a:solidFill>
                  <a:srgbClr val="C00000"/>
                </a:solidFill>
              </a:rPr>
              <a:t>bolsa</a:t>
            </a:r>
            <a:r>
              <a:rPr lang="pt-BR" dirty="0"/>
              <a:t> estéril de plástico flexível, para as células</a:t>
            </a:r>
          </a:p>
          <a:p>
            <a:pPr algn="just">
              <a:buNone/>
            </a:pPr>
            <a:r>
              <a:rPr lang="pt-BR" dirty="0"/>
              <a:t>	</a:t>
            </a:r>
            <a:r>
              <a:rPr lang="pt-BR" i="1" dirty="0">
                <a:solidFill>
                  <a:srgbClr val="C00000"/>
                </a:solidFill>
              </a:rPr>
              <a:t>plataforma</a:t>
            </a:r>
            <a:r>
              <a:rPr lang="pt-BR" dirty="0"/>
              <a:t> móvel onde a bolsa fica apoiada</a:t>
            </a:r>
          </a:p>
          <a:p>
            <a:pPr algn="just">
              <a:buNone/>
            </a:pPr>
            <a:r>
              <a:rPr lang="pt-BR" dirty="0"/>
              <a:t>	contém também </a:t>
            </a:r>
            <a:r>
              <a:rPr lang="pt-BR" i="1" dirty="0">
                <a:solidFill>
                  <a:srgbClr val="C00000"/>
                </a:solidFill>
              </a:rPr>
              <a:t>acessórios</a:t>
            </a:r>
            <a:r>
              <a:rPr lang="pt-BR" dirty="0"/>
              <a:t> para suprimento de gases, amostragem, adição de nutrientes e coleta do produto</a:t>
            </a:r>
          </a:p>
          <a:p>
            <a:pPr algn="just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2. Biorreatores de Ondas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11464"/>
            <a:ext cx="8626616" cy="297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428596" y="357166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Esquema de funcionamento e foto de um </a:t>
            </a:r>
            <a:r>
              <a:rPr lang="pt-BR" sz="3200" dirty="0" err="1">
                <a:solidFill>
                  <a:srgbClr val="0070C0"/>
                </a:solidFill>
              </a:rPr>
              <a:t>biorreator</a:t>
            </a:r>
            <a:r>
              <a:rPr lang="pt-BR" sz="3200" dirty="0">
                <a:solidFill>
                  <a:srgbClr val="0070C0"/>
                </a:solidFill>
              </a:rPr>
              <a:t> de ondas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785786" y="2428868"/>
            <a:ext cx="4714908" cy="1857388"/>
            <a:chOff x="785786" y="1785926"/>
            <a:chExt cx="4714908" cy="1857388"/>
          </a:xfrm>
        </p:grpSpPr>
        <p:sp>
          <p:nvSpPr>
            <p:cNvPr id="4" name="CaixaDeTexto 3"/>
            <p:cNvSpPr txBox="1"/>
            <p:nvPr/>
          </p:nvSpPr>
          <p:spPr>
            <a:xfrm>
              <a:off x="785786" y="1785926"/>
              <a:ext cx="1285884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2800" dirty="0"/>
                <a:t>Bolsa </a:t>
              </a:r>
            </a:p>
          </p:txBody>
        </p:sp>
        <p:cxnSp>
          <p:nvCxnSpPr>
            <p:cNvPr id="7" name="Conector de seta reta 6"/>
            <p:cNvCxnSpPr>
              <a:stCxn id="4" idx="2"/>
            </p:cNvCxnSpPr>
            <p:nvPr/>
          </p:nvCxnSpPr>
          <p:spPr>
            <a:xfrm rot="16200000" flipH="1">
              <a:off x="1511743" y="2226131"/>
              <a:ext cx="334036" cy="500066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ixaDeTexto 7"/>
            <p:cNvSpPr txBox="1"/>
            <p:nvPr/>
          </p:nvSpPr>
          <p:spPr>
            <a:xfrm>
              <a:off x="3428992" y="1857364"/>
              <a:ext cx="2071702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2800" dirty="0"/>
                <a:t>Plataforma</a:t>
              </a:r>
            </a:p>
          </p:txBody>
        </p:sp>
        <p:sp>
          <p:nvSpPr>
            <p:cNvPr id="18" name="Arco 17"/>
            <p:cNvSpPr/>
            <p:nvPr/>
          </p:nvSpPr>
          <p:spPr>
            <a:xfrm>
              <a:off x="3929058" y="2387410"/>
              <a:ext cx="1000132" cy="1255904"/>
            </a:xfrm>
            <a:prstGeom prst="arc">
              <a:avLst>
                <a:gd name="adj1" fmla="val 16200000"/>
                <a:gd name="adj2" fmla="val 3668229"/>
              </a:avLst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1928794" y="6093296"/>
            <a:ext cx="473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https://youtu.be/olGUYQAv3-w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hlinkClick r:id="rId2"/>
            <a:extLst>
              <a:ext uri="{FF2B5EF4-FFF2-40B4-BE49-F238E27FC236}">
                <a16:creationId xmlns:a16="http://schemas.microsoft.com/office/drawing/2014/main" id="{B9A89C90-4D60-441F-BAA4-CD81CB3D14BB}"/>
              </a:ext>
            </a:extLst>
          </p:cNvPr>
          <p:cNvSpPr/>
          <p:nvPr/>
        </p:nvSpPr>
        <p:spPr>
          <a:xfrm>
            <a:off x="2195736" y="3244334"/>
            <a:ext cx="4950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https://www.youtube.com/watch?v=olGUYQAv3-w</a:t>
            </a:r>
          </a:p>
        </p:txBody>
      </p:sp>
    </p:spTree>
    <p:extLst>
      <p:ext uri="{BB962C8B-B14F-4D97-AF65-F5344CB8AC3E}">
        <p14:creationId xmlns:p14="http://schemas.microsoft.com/office/powerpoint/2010/main" val="3458442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928670"/>
            <a:ext cx="8715436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bolsa é fornecida já estéril e é descartável</a:t>
            </a:r>
          </a:p>
          <a:p>
            <a:pPr algn="just">
              <a:buNone/>
            </a:pPr>
            <a:r>
              <a:rPr lang="pt-BR" dirty="0"/>
              <a:t>	</a:t>
            </a:r>
            <a:r>
              <a:rPr lang="pt-BR" dirty="0">
                <a:solidFill>
                  <a:srgbClr val="C00000"/>
                </a:solidFill>
              </a:rPr>
              <a:t>Vantagem</a:t>
            </a:r>
            <a:r>
              <a:rPr lang="pt-BR" dirty="0"/>
              <a:t> sob o ponto de vista de processo produtivo, sobretudo para escalas “não muito grandes”</a:t>
            </a:r>
          </a:p>
          <a:p>
            <a:pPr algn="just">
              <a:buNone/>
            </a:pPr>
            <a:r>
              <a:rPr lang="pt-BR" dirty="0"/>
              <a:t>	Não é necessário esterilizar a </a:t>
            </a:r>
            <a:r>
              <a:rPr lang="pt-BR" i="1" dirty="0">
                <a:solidFill>
                  <a:srgbClr val="C00000"/>
                </a:solidFill>
              </a:rPr>
              <a:t>bolsa</a:t>
            </a:r>
            <a:r>
              <a:rPr lang="pt-BR" dirty="0"/>
              <a:t> na indústria, logo, elimina-se a validação deste processo</a:t>
            </a:r>
          </a:p>
          <a:p>
            <a:pPr algn="just">
              <a:buNone/>
            </a:pPr>
            <a:r>
              <a:rPr lang="pt-BR" dirty="0"/>
              <a:t>	Não é necessário efetuar limpeza, eliminando-se, também, a validação deste procedimento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357166"/>
            <a:ext cx="8715436" cy="614366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000" dirty="0"/>
              <a:t>O movimento do meio em forma de ondas é eficiente para:</a:t>
            </a:r>
          </a:p>
          <a:p>
            <a:pPr algn="just">
              <a:spcBef>
                <a:spcPts val="0"/>
              </a:spcBef>
              <a:buNone/>
            </a:pPr>
            <a:r>
              <a:rPr lang="pt-BR" sz="3000" dirty="0"/>
              <a:t>	- evitar zonas </a:t>
            </a:r>
            <a:r>
              <a:rPr lang="pt-BR" sz="3000" i="1" dirty="0"/>
              <a:t>mortas</a:t>
            </a:r>
          </a:p>
          <a:p>
            <a:pPr algn="just">
              <a:spcBef>
                <a:spcPts val="0"/>
              </a:spcBef>
              <a:buNone/>
            </a:pPr>
            <a:r>
              <a:rPr lang="pt-BR" sz="3000" dirty="0"/>
              <a:t>	- manter as células em suspensão</a:t>
            </a:r>
          </a:p>
          <a:p>
            <a:pPr algn="just">
              <a:spcBef>
                <a:spcPts val="0"/>
              </a:spcBef>
              <a:buNone/>
            </a:pPr>
            <a:r>
              <a:rPr lang="pt-BR" sz="3000" dirty="0"/>
              <a:t>	- garantir a homogeneidade</a:t>
            </a:r>
          </a:p>
          <a:p>
            <a:pPr algn="just">
              <a:spcBef>
                <a:spcPts val="0"/>
              </a:spcBef>
              <a:buNone/>
            </a:pPr>
            <a:r>
              <a:rPr lang="pt-BR" sz="3000" dirty="0"/>
              <a:t>	- proporcionar baixas tensões de cisalhamento</a:t>
            </a:r>
          </a:p>
          <a:p>
            <a:pPr algn="just"/>
            <a:r>
              <a:rPr lang="pt-BR" sz="3000" dirty="0"/>
              <a:t>As características deste </a:t>
            </a:r>
            <a:r>
              <a:rPr lang="pt-BR" sz="3000" dirty="0" err="1"/>
              <a:t>biorreator</a:t>
            </a:r>
            <a:r>
              <a:rPr lang="pt-BR" sz="3000" dirty="0"/>
              <a:t> também permitem uma transferência de oxigênio satisfatória</a:t>
            </a:r>
          </a:p>
          <a:p>
            <a:pPr algn="just">
              <a:buNone/>
            </a:pPr>
            <a:r>
              <a:rPr lang="pt-BR" sz="3000" dirty="0"/>
              <a:t>	- valores de </a:t>
            </a:r>
            <a:r>
              <a:rPr lang="pt-BR" sz="3000" dirty="0" err="1"/>
              <a:t>k</a:t>
            </a:r>
            <a:r>
              <a:rPr lang="pt-BR" sz="3000" baseline="-25000" dirty="0" err="1"/>
              <a:t>L</a:t>
            </a:r>
            <a:r>
              <a:rPr lang="pt-BR" sz="3000" dirty="0" err="1"/>
              <a:t>a</a:t>
            </a:r>
            <a:r>
              <a:rPr lang="pt-BR" sz="3000" dirty="0"/>
              <a:t> da ordem de 3 a 4 h</a:t>
            </a:r>
            <a:r>
              <a:rPr lang="pt-BR" sz="3000" baseline="30000" dirty="0"/>
              <a:t>-1</a:t>
            </a:r>
            <a:r>
              <a:rPr lang="pt-BR" sz="3000" dirty="0"/>
              <a:t> foram obtidos em bolsas de 1 a 100 L</a:t>
            </a:r>
          </a:p>
          <a:p>
            <a:pPr algn="just"/>
            <a:r>
              <a:rPr lang="pt-BR" sz="3000" dirty="0"/>
              <a:t>Ampliação de escala é limitada, devido à diminuição da relação área/volume</a:t>
            </a:r>
          </a:p>
          <a:p>
            <a:pPr algn="just"/>
            <a:r>
              <a:rPr lang="pt-BR" sz="3000" dirty="0"/>
              <a:t>Há biorreatores de ondas de até 500 L (volume útil)</a:t>
            </a:r>
          </a:p>
          <a:p>
            <a:pPr algn="just">
              <a:buNone/>
            </a:pPr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428736"/>
            <a:ext cx="8472518" cy="475775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Caracterizados pela elevada relação altura/</a:t>
            </a:r>
            <a:r>
              <a:rPr lang="pt-BR" dirty="0" err="1"/>
              <a:t>diâ-metro</a:t>
            </a:r>
            <a:r>
              <a:rPr lang="pt-BR" dirty="0"/>
              <a:t> (</a:t>
            </a:r>
            <a:r>
              <a:rPr lang="pt-BR" dirty="0">
                <a:solidFill>
                  <a:srgbClr val="C00000"/>
                </a:solidFill>
              </a:rPr>
              <a:t>H</a:t>
            </a:r>
            <a:r>
              <a:rPr lang="pt-BR" baseline="-25000" dirty="0">
                <a:solidFill>
                  <a:srgbClr val="C00000"/>
                </a:solidFill>
              </a:rPr>
              <a:t>L</a:t>
            </a:r>
            <a:r>
              <a:rPr lang="pt-BR" dirty="0">
                <a:solidFill>
                  <a:srgbClr val="C00000"/>
                </a:solidFill>
              </a:rPr>
              <a:t>/D</a:t>
            </a:r>
            <a:r>
              <a:rPr lang="pt-BR" baseline="-25000" dirty="0">
                <a:solidFill>
                  <a:srgbClr val="C00000"/>
                </a:solidFill>
              </a:rPr>
              <a:t>T</a:t>
            </a:r>
            <a:r>
              <a:rPr lang="pt-BR" dirty="0"/>
              <a:t>) e pela existência de um cilindro concêntrico no seu interior (</a:t>
            </a:r>
            <a:r>
              <a:rPr lang="pt-BR" sz="3900" dirty="0">
                <a:solidFill>
                  <a:srgbClr val="FF0000"/>
                </a:solidFill>
              </a:rPr>
              <a:t>*</a:t>
            </a:r>
            <a:r>
              <a:rPr lang="pt-BR" dirty="0"/>
              <a:t>)</a:t>
            </a:r>
          </a:p>
          <a:p>
            <a:pPr algn="just"/>
            <a:r>
              <a:rPr lang="pt-BR" dirty="0"/>
              <a:t>Proporcionam baixos níveis de danos às células</a:t>
            </a:r>
          </a:p>
          <a:p>
            <a:pPr algn="just"/>
            <a:r>
              <a:rPr lang="pt-BR" dirty="0"/>
              <a:t>Podem funcionar em qualquer </a:t>
            </a:r>
            <a:r>
              <a:rPr lang="pt-BR" dirty="0">
                <a:solidFill>
                  <a:srgbClr val="C00000"/>
                </a:solidFill>
              </a:rPr>
              <a:t>modo de operação</a:t>
            </a:r>
            <a:r>
              <a:rPr lang="pt-BR" dirty="0"/>
              <a:t> (item a ser estudado posteriormente)</a:t>
            </a:r>
          </a:p>
          <a:p>
            <a:pPr algn="just"/>
            <a:r>
              <a:rPr lang="pt-BR" dirty="0"/>
              <a:t>Também tem limitação quanto à ampliação de escala, mas chega-se a 5.000 L</a:t>
            </a:r>
          </a:p>
          <a:p>
            <a:pPr algn="just"/>
            <a:r>
              <a:rPr lang="pt-BR" dirty="0"/>
              <a:t>Atualmente</a:t>
            </a:r>
            <a:r>
              <a:rPr lang="pt-BR" dirty="0">
                <a:solidFill>
                  <a:srgbClr val="0000FF"/>
                </a:solidFill>
              </a:rPr>
              <a:t>*</a:t>
            </a:r>
            <a:r>
              <a:rPr lang="pt-BR" dirty="0"/>
              <a:t> usado apenas por uma empresa para produção de anticorpos monoclonais e algumas proteínas terapêuticas	</a:t>
            </a:r>
            <a:r>
              <a:rPr lang="pt-BR" dirty="0">
                <a:solidFill>
                  <a:srgbClr val="0000FF"/>
                </a:solidFill>
              </a:rPr>
              <a:t>*</a:t>
            </a:r>
            <a:r>
              <a:rPr lang="pt-BR" dirty="0"/>
              <a:t>Ref. Ano </a:t>
            </a:r>
            <a:r>
              <a:rPr lang="pt-BR" dirty="0">
                <a:solidFill>
                  <a:schemeClr val="accent1"/>
                </a:solidFill>
              </a:rPr>
              <a:t>2008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3. Biorreatores tipo </a:t>
            </a:r>
            <a:r>
              <a:rPr lang="pt-BR" sz="3600" i="1" dirty="0" err="1">
                <a:solidFill>
                  <a:srgbClr val="0070C0"/>
                </a:solidFill>
              </a:rPr>
              <a:t>air</a:t>
            </a:r>
            <a:r>
              <a:rPr lang="pt-BR" sz="3600" i="1" dirty="0">
                <a:solidFill>
                  <a:srgbClr val="0070C0"/>
                </a:solidFill>
              </a:rPr>
              <a:t> </a:t>
            </a:r>
            <a:r>
              <a:rPr lang="pt-BR" sz="3600" i="1" dirty="0" err="1">
                <a:solidFill>
                  <a:srgbClr val="0070C0"/>
                </a:solidFill>
              </a:rPr>
              <a:t>lift</a:t>
            </a:r>
            <a:endParaRPr lang="pt-BR" sz="3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78C791F-0832-4174-BC5D-813195EC2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7095"/>
            <a:ext cx="4214842" cy="548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4E4E687-FABB-43A0-A764-AA544362D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0783" y="6000768"/>
            <a:ext cx="551586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277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60007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b="1" dirty="0">
                <a:solidFill>
                  <a:srgbClr val="0070C0"/>
                </a:solidFill>
              </a:rPr>
              <a:t>Aspectos fundamentais</a:t>
            </a:r>
          </a:p>
          <a:p>
            <a:pPr marL="0" indent="0" algn="just">
              <a:buNone/>
            </a:pPr>
            <a:r>
              <a:rPr lang="pt-BR" dirty="0"/>
              <a:t>- Garantir a homogeneidade de tais condições para toda a população de células</a:t>
            </a:r>
          </a:p>
          <a:p>
            <a:pPr marL="0" indent="0" algn="just">
              <a:buNone/>
            </a:pPr>
            <a:endParaRPr lang="pt-BR" dirty="0"/>
          </a:p>
          <a:p>
            <a:pPr marL="180000" indent="0" algn="just">
              <a:buNone/>
            </a:pPr>
            <a:r>
              <a:rPr lang="pt-BR" dirty="0"/>
              <a:t>evitar a ocorrência de ambiente </a:t>
            </a:r>
            <a:r>
              <a:rPr lang="pt-BR" dirty="0">
                <a:solidFill>
                  <a:srgbClr val="C00000"/>
                </a:solidFill>
              </a:rPr>
              <a:t>inadequado</a:t>
            </a:r>
            <a:r>
              <a:rPr lang="pt-BR" dirty="0"/>
              <a:t> e que resulte a </a:t>
            </a:r>
            <a:r>
              <a:rPr lang="pt-BR" dirty="0">
                <a:solidFill>
                  <a:srgbClr val="C00000"/>
                </a:solidFill>
              </a:rPr>
              <a:t>morte</a:t>
            </a:r>
            <a:r>
              <a:rPr lang="pt-BR" dirty="0"/>
              <a:t> indesejada de parte da população de células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- Necessidade de sensores e sistemas de controle do processo para garantir as condições adequadas</a:t>
            </a:r>
          </a:p>
        </p:txBody>
      </p:sp>
      <p:sp>
        <p:nvSpPr>
          <p:cNvPr id="4" name="Seta para baixo 3"/>
          <p:cNvSpPr/>
          <p:nvPr/>
        </p:nvSpPr>
        <p:spPr>
          <a:xfrm>
            <a:off x="3786182" y="2071678"/>
            <a:ext cx="500066" cy="5715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pt-BR" dirty="0" err="1">
                <a:solidFill>
                  <a:srgbClr val="0070C0"/>
                </a:solidFill>
              </a:rPr>
              <a:t>Inóculo</a:t>
            </a:r>
            <a:r>
              <a:rPr lang="pt-BR" dirty="0">
                <a:solidFill>
                  <a:srgbClr val="0070C0"/>
                </a:solidFill>
              </a:rPr>
              <a:t> e cultivo em pequena escala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8" y="1600200"/>
            <a:ext cx="8929718" cy="4525963"/>
          </a:xfrm>
        </p:spPr>
        <p:txBody>
          <a:bodyPr>
            <a:normAutofit/>
          </a:bodyPr>
          <a:lstStyle/>
          <a:p>
            <a:pPr marL="179388" indent="-179388" algn="just"/>
            <a:r>
              <a:rPr lang="pt-BR" sz="3000" dirty="0"/>
              <a:t>Para garantir a reprodutibilidade do processo e a qualidade do produto final, os lotes de produção devem ser iniciados com células de características </a:t>
            </a:r>
            <a:r>
              <a:rPr lang="pt-BR" sz="3000" dirty="0">
                <a:solidFill>
                  <a:srgbClr val="0070C0"/>
                </a:solidFill>
              </a:rPr>
              <a:t>idênticas</a:t>
            </a:r>
          </a:p>
          <a:p>
            <a:pPr marL="179388" indent="-179388" algn="just"/>
            <a:r>
              <a:rPr lang="pt-BR" sz="3000" dirty="0"/>
              <a:t>Assim, existem os </a:t>
            </a:r>
            <a:r>
              <a:rPr lang="pt-BR" sz="3000" dirty="0">
                <a:solidFill>
                  <a:srgbClr val="0070C0"/>
                </a:solidFill>
              </a:rPr>
              <a:t>bancos de células</a:t>
            </a:r>
            <a:r>
              <a:rPr lang="pt-BR" sz="3000" dirty="0"/>
              <a:t>, que possibilitam o fornecimento de culturas idênticas para todo um período de produção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07209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t-BR" dirty="0">
                <a:solidFill>
                  <a:schemeClr val="tx1">
                    <a:alpha val="12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- Linhagens </a:t>
            </a:r>
            <a:r>
              <a:rPr lang="pt-BR" i="1" dirty="0">
                <a:solidFill>
                  <a:srgbClr val="FF0000">
                    <a:alpha val="12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finitas</a:t>
            </a:r>
            <a:r>
              <a:rPr lang="pt-BR" dirty="0">
                <a:solidFill>
                  <a:schemeClr val="tx1">
                    <a:alpha val="12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 são aquelas capazes de se duplicar um número limitado de vezes (após o que a proliferação cessa)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dirty="0">
                <a:solidFill>
                  <a:schemeClr val="tx1">
                    <a:alpha val="12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Linhagens </a:t>
            </a:r>
            <a:r>
              <a:rPr lang="pt-BR" i="1" dirty="0">
                <a:solidFill>
                  <a:srgbClr val="FF0000">
                    <a:alpha val="12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contínuas</a:t>
            </a:r>
            <a:r>
              <a:rPr lang="pt-BR" dirty="0">
                <a:solidFill>
                  <a:schemeClr val="tx1">
                    <a:alpha val="12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 são aquelas capazes de se duplicar indefinidamente (sendo também denominadas </a:t>
            </a:r>
            <a:r>
              <a:rPr lang="pt-BR" i="1" dirty="0">
                <a:solidFill>
                  <a:schemeClr val="tx2">
                    <a:lumMod val="60000"/>
                    <a:lumOff val="40000"/>
                    <a:alpha val="12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imortalizadas</a:t>
            </a:r>
            <a:r>
              <a:rPr lang="pt-BR" dirty="0">
                <a:solidFill>
                  <a:schemeClr val="tx1">
                    <a:alpha val="12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)</a:t>
            </a:r>
            <a:endParaRPr lang="pt-BR" i="1" dirty="0">
              <a:solidFill>
                <a:schemeClr val="tx1">
                  <a:alpha val="12000"/>
                </a:schemeClr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r>
              <a:rPr lang="pt-BR" dirty="0"/>
              <a:t> OBS.: tanto as linhagens </a:t>
            </a:r>
            <a:r>
              <a:rPr lang="pt-BR" dirty="0">
                <a:solidFill>
                  <a:srgbClr val="FFC000"/>
                </a:solidFill>
              </a:rPr>
              <a:t>finitas</a:t>
            </a:r>
            <a:r>
              <a:rPr lang="pt-BR" dirty="0"/>
              <a:t> como as </a:t>
            </a:r>
            <a:r>
              <a:rPr lang="pt-BR" dirty="0">
                <a:solidFill>
                  <a:srgbClr val="FFC000"/>
                </a:solidFill>
              </a:rPr>
              <a:t>contínuas</a:t>
            </a:r>
            <a:r>
              <a:rPr lang="pt-BR" dirty="0"/>
              <a:t> podem ser propagadas e expandidas para constituírem </a:t>
            </a:r>
            <a:r>
              <a:rPr lang="pt-BR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bancos celulares</a:t>
            </a:r>
            <a:r>
              <a:rPr lang="pt-BR" dirty="0"/>
              <a:t> caracterizados e conservados por criopreservação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pt-BR" dirty="0" err="1">
                <a:solidFill>
                  <a:srgbClr val="0070C0"/>
                </a:solidFill>
              </a:rPr>
              <a:t>Inóculo</a:t>
            </a:r>
            <a:r>
              <a:rPr lang="pt-BR" dirty="0">
                <a:solidFill>
                  <a:srgbClr val="0070C0"/>
                </a:solidFill>
              </a:rPr>
              <a:t> e cultivo em pequena escala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8" y="1600200"/>
            <a:ext cx="8929718" cy="4525963"/>
          </a:xfrm>
        </p:spPr>
        <p:txBody>
          <a:bodyPr>
            <a:normAutofit lnSpcReduction="10000"/>
          </a:bodyPr>
          <a:lstStyle/>
          <a:p>
            <a:pPr marL="179388" indent="-179388" algn="just"/>
            <a:r>
              <a:rPr lang="pt-BR" sz="3000" dirty="0"/>
              <a:t>Para garantir a reprodutibilidade do processo e a qualidade do produto final, os lotes de produção devem ser iniciados com células de características </a:t>
            </a:r>
            <a:r>
              <a:rPr lang="pt-BR" sz="3000" dirty="0">
                <a:solidFill>
                  <a:srgbClr val="0070C0"/>
                </a:solidFill>
              </a:rPr>
              <a:t>idênticas</a:t>
            </a:r>
          </a:p>
          <a:p>
            <a:pPr marL="179388" indent="-179388" algn="just"/>
            <a:r>
              <a:rPr lang="pt-BR" sz="3000" dirty="0"/>
              <a:t>Assim, existem os </a:t>
            </a:r>
            <a:r>
              <a:rPr lang="pt-BR" sz="3000" dirty="0">
                <a:solidFill>
                  <a:srgbClr val="0070C0"/>
                </a:solidFill>
              </a:rPr>
              <a:t>bancos de células</a:t>
            </a:r>
            <a:r>
              <a:rPr lang="pt-BR" sz="3000" dirty="0"/>
              <a:t>, que possibilitam o fornecimento de culturas idênticas para todo um período de produção</a:t>
            </a:r>
          </a:p>
          <a:p>
            <a:pPr marL="179388" indent="-179388" algn="just"/>
            <a:r>
              <a:rPr lang="pt-BR" sz="3000" dirty="0"/>
              <a:t>As culturas são conservadas por </a:t>
            </a:r>
            <a:r>
              <a:rPr lang="pt-BR" sz="3000" dirty="0">
                <a:solidFill>
                  <a:srgbClr val="0070C0"/>
                </a:solidFill>
              </a:rPr>
              <a:t>criopreservação</a:t>
            </a:r>
            <a:r>
              <a:rPr lang="pt-BR" sz="3000" dirty="0"/>
              <a:t>, a uma temperatura de  – 196 </a:t>
            </a:r>
            <a:r>
              <a:rPr lang="pt-BR" sz="3000" baseline="30000" dirty="0" err="1"/>
              <a:t>o</a:t>
            </a:r>
            <a:r>
              <a:rPr lang="pt-BR" sz="3000" dirty="0" err="1"/>
              <a:t>C</a:t>
            </a:r>
            <a:endParaRPr lang="pt-BR" sz="3000" dirty="0"/>
          </a:p>
          <a:p>
            <a:pPr marL="179388" indent="-179388" algn="just"/>
            <a:r>
              <a:rPr lang="pt-BR" sz="3000" dirty="0"/>
              <a:t>As culturas são normalmente fornecidas em </a:t>
            </a:r>
            <a:r>
              <a:rPr lang="pt-BR" sz="3000" dirty="0" err="1">
                <a:solidFill>
                  <a:srgbClr val="0070C0"/>
                </a:solidFill>
              </a:rPr>
              <a:t>criotubos</a:t>
            </a:r>
            <a:endParaRPr lang="pt-BR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4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Sequência resumida do processo de produção</a:t>
            </a:r>
            <a:br>
              <a:rPr lang="pt-BR" sz="3600" dirty="0">
                <a:solidFill>
                  <a:srgbClr val="0070C0"/>
                </a:solidFill>
              </a:rPr>
            </a:br>
            <a:r>
              <a:rPr lang="pt-BR" sz="3600" dirty="0">
                <a:solidFill>
                  <a:srgbClr val="0070C0"/>
                </a:solidFill>
              </a:rPr>
              <a:t>(linha ascendente)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714488"/>
            <a:ext cx="8929718" cy="4786346"/>
          </a:xfrm>
        </p:spPr>
        <p:txBody>
          <a:bodyPr>
            <a:noAutofit/>
          </a:bodyPr>
          <a:lstStyle/>
          <a:p>
            <a:pPr marL="179388" indent="-179388" algn="just"/>
            <a:r>
              <a:rPr lang="pt-BR" sz="2800" dirty="0"/>
              <a:t>Descongelamento da cultura (cuidados para evitar morte das células)</a:t>
            </a:r>
            <a:endParaRPr lang="pt-BR" sz="2800" dirty="0">
              <a:solidFill>
                <a:srgbClr val="0070C0"/>
              </a:solidFill>
            </a:endParaRPr>
          </a:p>
          <a:p>
            <a:pPr marL="179388" indent="-179388" algn="just"/>
            <a:r>
              <a:rPr lang="pt-BR" sz="2800" dirty="0"/>
              <a:t>Suspensão das células em meio fresco (1 a 4 x 10</a:t>
            </a:r>
            <a:r>
              <a:rPr lang="pt-BR" sz="2800" baseline="30000" dirty="0"/>
              <a:t>5</a:t>
            </a:r>
            <a:r>
              <a:rPr lang="pt-BR" sz="2800" dirty="0"/>
              <a:t> </a:t>
            </a:r>
            <a:r>
              <a:rPr lang="pt-BR" sz="2800" dirty="0" err="1"/>
              <a:t>cél</a:t>
            </a:r>
            <a:r>
              <a:rPr lang="pt-BR" sz="2800" dirty="0"/>
              <a:t>/mL)</a:t>
            </a:r>
          </a:p>
          <a:p>
            <a:pPr marL="179388" indent="-179388" algn="just"/>
            <a:r>
              <a:rPr lang="pt-BR" sz="2800" dirty="0"/>
              <a:t>Incubação e propagação até se constituir o </a:t>
            </a:r>
            <a:r>
              <a:rPr lang="pt-BR" sz="2800" dirty="0" err="1"/>
              <a:t>inóculo</a:t>
            </a:r>
            <a:r>
              <a:rPr lang="pt-BR" sz="2800" dirty="0"/>
              <a:t> </a:t>
            </a:r>
            <a:r>
              <a:rPr lang="pt-BR" sz="2800" dirty="0">
                <a:solidFill>
                  <a:srgbClr val="C00000"/>
                </a:solidFill>
              </a:rPr>
              <a:t>*</a:t>
            </a:r>
          </a:p>
          <a:p>
            <a:pPr marL="179388" indent="-179388" algn="just"/>
            <a:r>
              <a:rPr lang="pt-BR" sz="2800" dirty="0"/>
              <a:t>Inoculação e fermentação</a:t>
            </a:r>
          </a:p>
          <a:p>
            <a:pPr marL="179388" indent="-179388" algn="just"/>
            <a:endParaRPr lang="pt-BR" sz="2800" dirty="0"/>
          </a:p>
          <a:p>
            <a:pPr marL="360363" indent="-360363" algn="just">
              <a:buNone/>
            </a:pPr>
            <a:r>
              <a:rPr lang="pt-BR" sz="2800" dirty="0">
                <a:solidFill>
                  <a:srgbClr val="C00000"/>
                </a:solidFill>
              </a:rPr>
              <a:t>* Frasco estacionário, Garrafa Rotatória ou frasco agitado (</a:t>
            </a:r>
            <a:r>
              <a:rPr lang="pt-BR" sz="2800" i="1" dirty="0" err="1">
                <a:solidFill>
                  <a:srgbClr val="C00000"/>
                </a:solidFill>
              </a:rPr>
              <a:t>Spinner</a:t>
            </a:r>
            <a:r>
              <a:rPr lang="pt-BR" sz="2800" dirty="0">
                <a:solidFill>
                  <a:srgbClr val="C00000"/>
                </a:solidFill>
              </a:rPr>
              <a:t> ou </a:t>
            </a:r>
            <a:r>
              <a:rPr lang="pt-BR" sz="2800" i="1" dirty="0" err="1">
                <a:solidFill>
                  <a:srgbClr val="C00000"/>
                </a:solidFill>
              </a:rPr>
              <a:t>Erlenmeyer</a:t>
            </a:r>
            <a:r>
              <a:rPr lang="pt-BR" sz="2800" dirty="0">
                <a:solidFill>
                  <a:srgbClr val="C00000"/>
                </a:solidFill>
              </a:rPr>
              <a:t>), dependendo do tipo de crescimento da célula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888619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8229600" cy="706090"/>
          </a:xfrm>
        </p:spPr>
        <p:txBody>
          <a:bodyPr>
            <a:normAutofit/>
          </a:bodyPr>
          <a:lstStyle/>
          <a:p>
            <a:r>
              <a:rPr lang="pt-BR" sz="3600" dirty="0"/>
              <a:t>Frasco </a:t>
            </a:r>
            <a:r>
              <a:rPr lang="pt-BR" sz="3600" dirty="0" err="1">
                <a:solidFill>
                  <a:srgbClr val="FF0000"/>
                </a:solidFill>
              </a:rPr>
              <a:t>Spinner</a:t>
            </a:r>
            <a:endParaRPr lang="pt-BR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tristars.4t.com/images/spinner_fla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88640"/>
            <a:ext cx="5238750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3478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7464</TotalTime>
  <Words>1358</Words>
  <Application>Microsoft Office PowerPoint</Application>
  <PresentationFormat>Apresentação na tela (4:3)</PresentationFormat>
  <Paragraphs>103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1" baseType="lpstr">
      <vt:lpstr>Arial</vt:lpstr>
      <vt:lpstr>Calibri</vt:lpstr>
      <vt:lpstr>Tema do Office</vt:lpstr>
      <vt:lpstr>Apresentação do PowerPoint</vt:lpstr>
      <vt:lpstr>Nos biorreatores, devem-se assegurar as seguintes funções: </vt:lpstr>
      <vt:lpstr>Apresentação do PowerPoint</vt:lpstr>
      <vt:lpstr>Inóculo e cultivo em pequena escala</vt:lpstr>
      <vt:lpstr>Apresentação do PowerPoint</vt:lpstr>
      <vt:lpstr>Inóculo e cultivo em pequena escala</vt:lpstr>
      <vt:lpstr>Sequência resumida do processo de produção (linha ascendente)</vt:lpstr>
      <vt:lpstr>Apresentação do PowerPoint</vt:lpstr>
      <vt:lpstr>Frasco Spinner</vt:lpstr>
      <vt:lpstr>Apresentação do PowerPoint</vt:lpstr>
      <vt:lpstr>Apresentação do PowerPoint</vt:lpstr>
      <vt:lpstr>Apresentação do PowerPoint</vt:lpstr>
      <vt:lpstr>Apresentação do PowerPoint</vt:lpstr>
      <vt:lpstr>Tipos de biorreatores</vt:lpstr>
      <vt:lpstr>Apresentação do PowerPoint</vt:lpstr>
      <vt:lpstr>Apresentação do PowerPoint</vt:lpstr>
      <vt:lpstr>Biorreatores Homogêneos</vt:lpstr>
      <vt:lpstr>1. Biorreatores tipo tanque agitado</vt:lpstr>
      <vt:lpstr>Apresentação do PowerPoint</vt:lpstr>
      <vt:lpstr>Apresentação do PowerPoint</vt:lpstr>
      <vt:lpstr>Apresentação do PowerPoint</vt:lpstr>
      <vt:lpstr>2. Biorreatores de Ondas</vt:lpstr>
      <vt:lpstr>Apresentação do PowerPoint</vt:lpstr>
      <vt:lpstr>Apresentação do PowerPoint</vt:lpstr>
      <vt:lpstr>Apresentação do PowerPoint</vt:lpstr>
      <vt:lpstr>Apresentação do PowerPoint</vt:lpstr>
      <vt:lpstr>3. Biorreatores tipo air lift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Arnaldo</dc:creator>
  <cp:lastModifiedBy>Arnaldo Márcio Ramalho Prata</cp:lastModifiedBy>
  <cp:revision>223</cp:revision>
  <dcterms:created xsi:type="dcterms:W3CDTF">2016-04-17T20:58:02Z</dcterms:created>
  <dcterms:modified xsi:type="dcterms:W3CDTF">2020-10-02T02:41:08Z</dcterms:modified>
</cp:coreProperties>
</file>