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88" r:id="rId10"/>
    <p:sldId id="264" r:id="rId11"/>
    <p:sldId id="265" r:id="rId12"/>
    <p:sldId id="266" r:id="rId13"/>
    <p:sldId id="301" r:id="rId14"/>
    <p:sldId id="267" r:id="rId15"/>
    <p:sldId id="268" r:id="rId16"/>
    <p:sldId id="28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00" r:id="rId25"/>
    <p:sldId id="291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9" r:id="rId36"/>
    <p:sldId id="290" r:id="rId37"/>
    <p:sldId id="285" r:id="rId38"/>
    <p:sldId id="286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00"/>
    <a:srgbClr val="B93B13"/>
    <a:srgbClr val="C56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96EE-E291-47D9-8A77-C0D8DB114F0E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9C47-D48F-4AC4-9EC2-2C2018084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01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96EE-E291-47D9-8A77-C0D8DB114F0E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9C47-D48F-4AC4-9EC2-2C2018084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04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96EE-E291-47D9-8A77-C0D8DB114F0E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9C47-D48F-4AC4-9EC2-2C2018084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942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831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58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16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247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19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412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98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48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96EE-E291-47D9-8A77-C0D8DB114F0E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9C47-D48F-4AC4-9EC2-2C2018084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00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664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524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00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96EE-E291-47D9-8A77-C0D8DB114F0E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9C47-D48F-4AC4-9EC2-2C2018084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29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96EE-E291-47D9-8A77-C0D8DB114F0E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9C47-D48F-4AC4-9EC2-2C2018084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56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96EE-E291-47D9-8A77-C0D8DB114F0E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9C47-D48F-4AC4-9EC2-2C2018084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34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96EE-E291-47D9-8A77-C0D8DB114F0E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9C47-D48F-4AC4-9EC2-2C2018084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44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96EE-E291-47D9-8A77-C0D8DB114F0E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9C47-D48F-4AC4-9EC2-2C2018084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78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96EE-E291-47D9-8A77-C0D8DB114F0E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9C47-D48F-4AC4-9EC2-2C2018084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09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96EE-E291-47D9-8A77-C0D8DB114F0E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9C47-D48F-4AC4-9EC2-2C2018084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01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296EE-E291-47D9-8A77-C0D8DB114F0E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49C47-D48F-4AC4-9EC2-2C20180849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11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13309-B115-4301-A860-5512AA5BF037}" type="datetimeFigureOut">
              <a:rPr lang="pt-BR" smtClean="0"/>
              <a:pPr/>
              <a:t>16/09/2020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64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07894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rgbClr val="C00000"/>
                </a:solidFill>
              </a:rPr>
              <a:t>Influência das condições ambientais sobre a indução da morte celular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95438" y="1419142"/>
            <a:ext cx="8929718" cy="5350151"/>
          </a:xfrm>
        </p:spPr>
        <p:txBody>
          <a:bodyPr>
            <a:noAutofit/>
          </a:bodyPr>
          <a:lstStyle/>
          <a:p>
            <a:pPr algn="just"/>
            <a:r>
              <a:rPr lang="pt-BR" sz="2900" dirty="0"/>
              <a:t>Qualquer agente ou condição, </a:t>
            </a:r>
            <a:r>
              <a:rPr lang="pt-BR" sz="2900" i="1" dirty="0"/>
              <a:t>in</a:t>
            </a:r>
            <a:r>
              <a:rPr lang="pt-BR" sz="2900" dirty="0"/>
              <a:t> </a:t>
            </a:r>
            <a:r>
              <a:rPr lang="pt-BR" sz="2900" i="1" dirty="0" err="1"/>
              <a:t>vitro</a:t>
            </a:r>
            <a:r>
              <a:rPr lang="pt-BR" sz="2900" dirty="0"/>
              <a:t>, que altere o metabolismo celular é capaz de ativar o processo de </a:t>
            </a:r>
            <a:r>
              <a:rPr lang="pt-BR" sz="2900" dirty="0">
                <a:solidFill>
                  <a:srgbClr val="0070C0"/>
                </a:solidFill>
              </a:rPr>
              <a:t>morte celular programada</a:t>
            </a:r>
            <a:r>
              <a:rPr lang="pt-BR" sz="2900" dirty="0"/>
              <a:t>.</a:t>
            </a:r>
          </a:p>
          <a:p>
            <a:pPr algn="just"/>
            <a:r>
              <a:rPr lang="pt-BR" sz="2900" dirty="0"/>
              <a:t>Quando as condições de </a:t>
            </a:r>
            <a:r>
              <a:rPr lang="pt-BR" sz="2900" i="1" dirty="0"/>
              <a:t>estresse</a:t>
            </a:r>
            <a:r>
              <a:rPr lang="pt-BR" sz="2900" dirty="0"/>
              <a:t> são </a:t>
            </a:r>
            <a:r>
              <a:rPr lang="pt-BR" sz="2900" dirty="0">
                <a:solidFill>
                  <a:srgbClr val="FF0000"/>
                </a:solidFill>
              </a:rPr>
              <a:t>extremas</a:t>
            </a:r>
            <a:r>
              <a:rPr lang="pt-BR" sz="2900" dirty="0"/>
              <a:t>, como altos níveis de toxinas, grandes alterações de pH e elevadas velocidades de agitação, a morte é geralmente por </a:t>
            </a:r>
            <a:r>
              <a:rPr lang="pt-BR" sz="2900" dirty="0">
                <a:solidFill>
                  <a:srgbClr val="0070C0"/>
                </a:solidFill>
              </a:rPr>
              <a:t>necrose</a:t>
            </a:r>
            <a:r>
              <a:rPr lang="pt-BR" sz="2900" dirty="0"/>
              <a:t>.</a:t>
            </a:r>
          </a:p>
          <a:p>
            <a:pPr algn="just">
              <a:buNone/>
            </a:pPr>
            <a:r>
              <a:rPr lang="pt-BR" sz="2900" dirty="0"/>
              <a:t>	Isto se deve à </a:t>
            </a:r>
            <a:r>
              <a:rPr lang="pt-BR" sz="2900" b="1" i="1" dirty="0">
                <a:solidFill>
                  <a:srgbClr val="0070C0"/>
                </a:solidFill>
              </a:rPr>
              <a:t>falta de tempo</a:t>
            </a:r>
            <a:r>
              <a:rPr lang="pt-BR" sz="2900" dirty="0"/>
              <a:t> para a célula processar uma resposta ao estímulo.</a:t>
            </a:r>
          </a:p>
          <a:p>
            <a:pPr algn="just"/>
            <a:r>
              <a:rPr lang="pt-BR" sz="2900" dirty="0"/>
              <a:t>Perturbações em </a:t>
            </a:r>
            <a:r>
              <a:rPr lang="pt-BR" sz="2900" dirty="0">
                <a:solidFill>
                  <a:srgbClr val="FF0000"/>
                </a:solidFill>
              </a:rPr>
              <a:t>níveis intermediários</a:t>
            </a:r>
            <a:r>
              <a:rPr lang="pt-BR" sz="2900" dirty="0"/>
              <a:t> podem danificar a célula, porém esta não morre, havendo tempo para ativar a </a:t>
            </a:r>
            <a:r>
              <a:rPr lang="pt-BR" sz="2900" dirty="0">
                <a:solidFill>
                  <a:srgbClr val="0070C0"/>
                </a:solidFill>
              </a:rPr>
              <a:t>morte programada</a:t>
            </a:r>
          </a:p>
        </p:txBody>
      </p:sp>
    </p:spTree>
    <p:extLst>
      <p:ext uri="{BB962C8B-B14F-4D97-AF65-F5344CB8AC3E}">
        <p14:creationId xmlns:p14="http://schemas.microsoft.com/office/powerpoint/2010/main" val="364561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2881" y="759854"/>
            <a:ext cx="11732454" cy="5992324"/>
          </a:xfrm>
        </p:spPr>
        <p:txBody>
          <a:bodyPr>
            <a:normAutofit/>
          </a:bodyPr>
          <a:lstStyle/>
          <a:p>
            <a:pPr algn="just"/>
            <a:r>
              <a:rPr lang="pt-BR" sz="3000" dirty="0"/>
              <a:t>Durante a morte programada, o DNA é cortado em fragmentos de diferentes tamanhos, dando origem aos fragmentos de </a:t>
            </a:r>
            <a:r>
              <a:rPr lang="pt-BR" sz="3000" dirty="0">
                <a:solidFill>
                  <a:srgbClr val="0070C0"/>
                </a:solidFill>
              </a:rPr>
              <a:t>baixa massa molar</a:t>
            </a:r>
            <a:r>
              <a:rPr lang="pt-BR" sz="3000" dirty="0"/>
              <a:t> (LMW-DNA) e aos fragmentos de </a:t>
            </a:r>
            <a:r>
              <a:rPr lang="pt-BR" sz="3000" dirty="0">
                <a:solidFill>
                  <a:srgbClr val="0070C0"/>
                </a:solidFill>
              </a:rPr>
              <a:t>alta massa molar</a:t>
            </a:r>
            <a:r>
              <a:rPr lang="pt-BR" sz="3000" dirty="0"/>
              <a:t> (HMW-DNA)</a:t>
            </a:r>
          </a:p>
          <a:p>
            <a:pPr algn="just"/>
            <a:r>
              <a:rPr lang="pt-BR" sz="3000" dirty="0"/>
              <a:t>Os primeiros passam pelos poros do núcleo e alcançam o citoplasma, enquanto os outros permanecem no núcleo</a:t>
            </a:r>
          </a:p>
          <a:p>
            <a:pPr algn="just"/>
            <a:endParaRPr lang="pt-BR" sz="3000" dirty="0"/>
          </a:p>
          <a:p>
            <a:pPr marL="514350" indent="-514350" algn="just">
              <a:buAutoNum type="arabicPeriod"/>
            </a:pPr>
            <a:r>
              <a:rPr lang="pt-BR" i="1" dirty="0">
                <a:solidFill>
                  <a:srgbClr val="0070C0"/>
                </a:solidFill>
              </a:rPr>
              <a:t>Eletroforese em gel de agarose -	Bandas com </a:t>
            </a:r>
            <a:r>
              <a:rPr lang="pt-BR" i="1" u="sng" dirty="0">
                <a:solidFill>
                  <a:srgbClr val="0070C0"/>
                </a:solidFill>
              </a:rPr>
              <a:t>tamanho padrão</a:t>
            </a:r>
            <a:r>
              <a:rPr lang="pt-BR" i="1" dirty="0">
                <a:solidFill>
                  <a:srgbClr val="0070C0"/>
                </a:solidFill>
              </a:rPr>
              <a:t> (Apoptose)</a:t>
            </a:r>
          </a:p>
          <a:p>
            <a:pPr marL="0" indent="0" algn="just">
              <a:buNone/>
            </a:pPr>
            <a:r>
              <a:rPr lang="pt-BR" i="1" dirty="0">
                <a:solidFill>
                  <a:srgbClr val="0070C0"/>
                </a:solidFill>
              </a:rPr>
              <a:t>					     -	</a:t>
            </a:r>
            <a:r>
              <a:rPr lang="pt-BR" i="1" u="sng" dirty="0">
                <a:solidFill>
                  <a:srgbClr val="0070C0"/>
                </a:solidFill>
              </a:rPr>
              <a:t>Borrão</a:t>
            </a:r>
            <a:r>
              <a:rPr lang="pt-BR" i="1" dirty="0">
                <a:solidFill>
                  <a:srgbClr val="0070C0"/>
                </a:solidFill>
              </a:rPr>
              <a:t> na raia de corrida (Necrose)</a:t>
            </a:r>
          </a:p>
          <a:p>
            <a:pPr marL="0" indent="0" algn="just">
              <a:buNone/>
            </a:pPr>
            <a:endParaRPr lang="pt-BR" i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t-BR" sz="3000" i="1" dirty="0">
                <a:solidFill>
                  <a:srgbClr val="0070C0"/>
                </a:solidFill>
              </a:rPr>
              <a:t>2. TUNEL</a:t>
            </a:r>
            <a:r>
              <a:rPr lang="pt-BR" sz="3000" dirty="0"/>
              <a:t> (</a:t>
            </a:r>
            <a:r>
              <a:rPr lang="pt-BR" sz="3000" b="1" i="1" dirty="0">
                <a:solidFill>
                  <a:srgbClr val="FF0000"/>
                </a:solidFill>
              </a:rPr>
              <a:t>T</a:t>
            </a:r>
            <a:r>
              <a:rPr lang="pt-BR" sz="3000" i="1" dirty="0"/>
              <a:t>erminal </a:t>
            </a:r>
            <a:r>
              <a:rPr lang="pt-BR" sz="3000" i="1" dirty="0" err="1"/>
              <a:t>deoxynucleotidil</a:t>
            </a:r>
            <a:r>
              <a:rPr lang="pt-BR" sz="3000" i="1" dirty="0"/>
              <a:t> </a:t>
            </a:r>
            <a:r>
              <a:rPr lang="pt-BR" sz="3000" i="1" dirty="0" err="1"/>
              <a:t>transferase-mediated</a:t>
            </a:r>
            <a:r>
              <a:rPr lang="pt-BR" sz="3000" i="1" dirty="0"/>
              <a:t> </a:t>
            </a:r>
            <a:r>
              <a:rPr lang="pt-BR" sz="3000" i="1" dirty="0" err="1"/>
              <a:t>x-d</a:t>
            </a:r>
            <a:r>
              <a:rPr lang="pt-BR" sz="3000" b="1" i="1" dirty="0" err="1">
                <a:solidFill>
                  <a:srgbClr val="FF0000"/>
                </a:solidFill>
              </a:rPr>
              <a:t>U</a:t>
            </a:r>
            <a:r>
              <a:rPr lang="pt-BR" sz="3000" i="1" dirty="0" err="1"/>
              <a:t>TP</a:t>
            </a:r>
            <a:r>
              <a:rPr lang="pt-BR" sz="3000" i="1" dirty="0"/>
              <a:t> </a:t>
            </a:r>
            <a:r>
              <a:rPr lang="pt-BR" sz="3000" b="1" i="1" dirty="0">
                <a:solidFill>
                  <a:srgbClr val="FF0000"/>
                </a:solidFill>
              </a:rPr>
              <a:t>N</a:t>
            </a:r>
            <a:r>
              <a:rPr lang="pt-BR" sz="3000" i="1" dirty="0"/>
              <a:t>ick </a:t>
            </a:r>
            <a:r>
              <a:rPr lang="pt-BR" sz="3000" b="1" i="1" dirty="0" err="1">
                <a:solidFill>
                  <a:srgbClr val="FF0000"/>
                </a:solidFill>
              </a:rPr>
              <a:t>E</a:t>
            </a:r>
            <a:r>
              <a:rPr lang="pt-BR" sz="3000" i="1" dirty="0" err="1"/>
              <a:t>nd</a:t>
            </a:r>
            <a:r>
              <a:rPr lang="pt-BR" sz="3000" i="1" dirty="0"/>
              <a:t> </a:t>
            </a:r>
            <a:r>
              <a:rPr lang="pt-BR" sz="3000" b="1" i="1" dirty="0" err="1">
                <a:solidFill>
                  <a:srgbClr val="FF0000"/>
                </a:solidFill>
              </a:rPr>
              <a:t>L</a:t>
            </a:r>
            <a:r>
              <a:rPr lang="pt-BR" sz="3000" i="1" dirty="0" err="1"/>
              <a:t>abeling</a:t>
            </a:r>
            <a:r>
              <a:rPr lang="pt-BR" sz="3000" dirty="0"/>
              <a:t>)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881158" y="105822"/>
            <a:ext cx="8329642" cy="582594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Métodos baseados na fragmentação do DNA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EEFF4D5-92AA-409F-8097-6561D89BB15E}"/>
              </a:ext>
            </a:extLst>
          </p:cNvPr>
          <p:cNvSpPr/>
          <p:nvPr/>
        </p:nvSpPr>
        <p:spPr>
          <a:xfrm>
            <a:off x="5683348" y="3559126"/>
            <a:ext cx="6119446" cy="582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2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3673" y="285727"/>
            <a:ext cx="10363200" cy="643862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3000" dirty="0"/>
              <a:t>	</a:t>
            </a:r>
            <a:r>
              <a:rPr lang="pt-BR" sz="3000" dirty="0">
                <a:solidFill>
                  <a:schemeClr val="accent2"/>
                </a:solidFill>
              </a:rPr>
              <a:t>Princípio do TUNEL:</a:t>
            </a:r>
            <a:r>
              <a:rPr lang="pt-BR" sz="3000" dirty="0"/>
              <a:t> adição de nucleotídeos na extremidade    3’-OH dos fragmentos de DNA, sendo um deles o x-</a:t>
            </a:r>
            <a:r>
              <a:rPr lang="pt-BR" sz="3000" dirty="0" err="1"/>
              <a:t>dUTP</a:t>
            </a:r>
            <a:r>
              <a:rPr lang="pt-BR" sz="3000" dirty="0"/>
              <a:t>, marcado com </a:t>
            </a:r>
            <a:r>
              <a:rPr lang="pt-BR" sz="3000" dirty="0" err="1">
                <a:solidFill>
                  <a:srgbClr val="FF0000"/>
                </a:solidFill>
              </a:rPr>
              <a:t>fluorocromo</a:t>
            </a:r>
            <a:r>
              <a:rPr lang="pt-BR" sz="3000" dirty="0"/>
              <a:t>, com uma </a:t>
            </a:r>
            <a:r>
              <a:rPr lang="pt-BR" sz="3000" dirty="0">
                <a:solidFill>
                  <a:srgbClr val="00B050"/>
                </a:solidFill>
              </a:rPr>
              <a:t>enzima</a:t>
            </a:r>
            <a:r>
              <a:rPr lang="pt-BR" sz="3000" dirty="0"/>
              <a:t> ou com </a:t>
            </a:r>
            <a:r>
              <a:rPr lang="pt-BR" sz="3000" dirty="0">
                <a:solidFill>
                  <a:srgbClr val="0070C0"/>
                </a:solidFill>
              </a:rPr>
              <a:t>antígeno</a:t>
            </a:r>
          </a:p>
          <a:p>
            <a:pPr algn="just">
              <a:buNone/>
            </a:pPr>
            <a:r>
              <a:rPr lang="pt-BR" sz="3000" dirty="0"/>
              <a:t>	Posteriormente é feita a leitura: </a:t>
            </a:r>
            <a:r>
              <a:rPr lang="pt-BR" sz="3000" dirty="0">
                <a:solidFill>
                  <a:srgbClr val="FF0000"/>
                </a:solidFill>
              </a:rPr>
              <a:t>fluorescência</a:t>
            </a:r>
            <a:r>
              <a:rPr lang="pt-BR" sz="3000" dirty="0"/>
              <a:t>, </a:t>
            </a:r>
            <a:r>
              <a:rPr lang="pt-BR" sz="3000" dirty="0">
                <a:solidFill>
                  <a:srgbClr val="00B050"/>
                </a:solidFill>
              </a:rPr>
              <a:t>atividade</a:t>
            </a:r>
            <a:r>
              <a:rPr lang="pt-BR" sz="3000" dirty="0"/>
              <a:t> da enzima ou </a:t>
            </a:r>
            <a:r>
              <a:rPr lang="pt-BR" sz="3000" dirty="0">
                <a:solidFill>
                  <a:srgbClr val="0070C0"/>
                </a:solidFill>
              </a:rPr>
              <a:t>anticorpos</a:t>
            </a:r>
          </a:p>
          <a:p>
            <a:pPr algn="just">
              <a:buNone/>
            </a:pPr>
            <a:endParaRPr lang="pt-BR" sz="3000" dirty="0">
              <a:solidFill>
                <a:srgbClr val="0070C0"/>
              </a:solidFill>
            </a:endParaRPr>
          </a:p>
          <a:p>
            <a:pPr algn="just">
              <a:buNone/>
            </a:pPr>
            <a:endParaRPr lang="pt-BR" sz="3000" dirty="0"/>
          </a:p>
          <a:p>
            <a:pPr marL="0" indent="0" algn="just">
              <a:buNone/>
            </a:pPr>
            <a:r>
              <a:rPr lang="pt-BR" sz="3000" dirty="0"/>
              <a:t>Analisando-se a amostra em um microscópio de fluorescência:</a:t>
            </a:r>
          </a:p>
          <a:p>
            <a:pPr algn="just">
              <a:buFontTx/>
              <a:buChar char="-"/>
            </a:pPr>
            <a:r>
              <a:rPr lang="pt-BR" sz="3000" dirty="0"/>
              <a:t>as células que apresentarem intensa fluorescência no núcleo são as que estão em atividade apoptótica</a:t>
            </a:r>
          </a:p>
          <a:p>
            <a:pPr marL="182563" indent="-182563" algn="just">
              <a:buNone/>
            </a:pPr>
            <a:r>
              <a:rPr lang="pt-BR" sz="3000" dirty="0"/>
              <a:t>- em estágios avançados de apoptose, visualiza-se a fragmentação do núcleo</a:t>
            </a:r>
          </a:p>
        </p:txBody>
      </p:sp>
    </p:spTree>
    <p:extLst>
      <p:ext uri="{BB962C8B-B14F-4D97-AF65-F5344CB8AC3E}">
        <p14:creationId xmlns:p14="http://schemas.microsoft.com/office/powerpoint/2010/main" val="36008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AC083AD-9873-4A00-A60A-1A32A2978D1F}"/>
              </a:ext>
            </a:extLst>
          </p:cNvPr>
          <p:cNvSpPr/>
          <p:nvPr/>
        </p:nvSpPr>
        <p:spPr>
          <a:xfrm>
            <a:off x="464234" y="267285"/>
            <a:ext cx="11571821" cy="528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i="1" dirty="0">
                <a:solidFill>
                  <a:srgbClr val="0070C0"/>
                </a:solidFill>
              </a:rPr>
              <a:t>3. Marcadores de DNA</a:t>
            </a:r>
          </a:p>
          <a:p>
            <a:pPr marL="900113" indent="-900113" algn="just">
              <a:buNone/>
            </a:pPr>
            <a:r>
              <a:rPr lang="pt-BR" sz="3200" dirty="0"/>
              <a:t>	Iodeto de </a:t>
            </a:r>
            <a:r>
              <a:rPr lang="pt-BR" sz="3200" dirty="0" err="1"/>
              <a:t>propídeo</a:t>
            </a:r>
            <a:r>
              <a:rPr lang="pt-BR" sz="3200" dirty="0"/>
              <a:t>, Brometo de </a:t>
            </a:r>
            <a:r>
              <a:rPr lang="pt-BR" sz="3200" dirty="0" err="1"/>
              <a:t>Etídio</a:t>
            </a:r>
            <a:r>
              <a:rPr lang="pt-BR" sz="3200" dirty="0"/>
              <a:t> e Corante Fluorescente 4’,6-Diamino-2-Fenilindol (DAPI)</a:t>
            </a:r>
          </a:p>
          <a:p>
            <a:pPr marL="900113" indent="-900113" algn="just">
              <a:buNone/>
            </a:pPr>
            <a:endParaRPr lang="pt-BR" sz="3200" dirty="0"/>
          </a:p>
          <a:p>
            <a:pPr algn="just">
              <a:lnSpc>
                <a:spcPct val="110000"/>
              </a:lnSpc>
              <a:buNone/>
            </a:pPr>
            <a:r>
              <a:rPr lang="pt-BR" sz="3200" dirty="0"/>
              <a:t>	</a:t>
            </a:r>
            <a:r>
              <a:rPr lang="pt-BR" sz="32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pt-BR" sz="3200" dirty="0">
                <a:sym typeface="Wingdings" pitchFamily="2" charset="2"/>
              </a:rPr>
              <a:t> Incorporação de marcadores ao DNA das células previamente permeabilizadas, tornando-os altamente fluorescentes.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sz="3200" dirty="0">
                <a:sym typeface="Wingdings" pitchFamily="2" charset="2"/>
              </a:rPr>
              <a:t>		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sz="3200" dirty="0">
                <a:sym typeface="Wingdings" pitchFamily="2" charset="2"/>
              </a:rPr>
              <a:t>	As células </a:t>
            </a:r>
            <a:r>
              <a:rPr lang="pt-BR" sz="3200" i="1" u="sng" dirty="0">
                <a:sym typeface="Wingdings" pitchFamily="2" charset="2"/>
              </a:rPr>
              <a:t>apoptóticas</a:t>
            </a:r>
            <a:r>
              <a:rPr lang="pt-BR" sz="3200" dirty="0">
                <a:sym typeface="Wingdings" pitchFamily="2" charset="2"/>
              </a:rPr>
              <a:t> apresentarão menor fluorescência medida por </a:t>
            </a:r>
            <a:r>
              <a:rPr lang="pt-BR" sz="3200" dirty="0" err="1">
                <a:sym typeface="Wingdings" pitchFamily="2" charset="2"/>
              </a:rPr>
              <a:t>citometria</a:t>
            </a:r>
            <a:r>
              <a:rPr lang="pt-BR" sz="3200" dirty="0">
                <a:sym typeface="Wingdings" pitchFamily="2" charset="2"/>
              </a:rPr>
              <a:t> de fluxo, devido ao extravasamento dos fragmentos LMW-DNA</a:t>
            </a:r>
          </a:p>
        </p:txBody>
      </p:sp>
    </p:spTree>
    <p:extLst>
      <p:ext uri="{BB962C8B-B14F-4D97-AF65-F5344CB8AC3E}">
        <p14:creationId xmlns:p14="http://schemas.microsoft.com/office/powerpoint/2010/main" val="417584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455" y="1000108"/>
            <a:ext cx="10792690" cy="50435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dirty="0"/>
              <a:t>Baseia-se na observação microscópica da morfologia celular</a:t>
            </a:r>
          </a:p>
          <a:p>
            <a:pPr algn="just">
              <a:buNone/>
            </a:pPr>
            <a:r>
              <a:rPr lang="pt-BR" sz="3200" dirty="0"/>
              <a:t>Principal indicador: </a:t>
            </a:r>
            <a:r>
              <a:rPr lang="pt-BR" sz="3200" dirty="0">
                <a:solidFill>
                  <a:srgbClr val="FF0000"/>
                </a:solidFill>
              </a:rPr>
              <a:t>condensação da cromatina</a:t>
            </a:r>
          </a:p>
          <a:p>
            <a:pPr marL="0" indent="0" algn="just">
              <a:buNone/>
            </a:pPr>
            <a:r>
              <a:rPr lang="pt-BR" sz="3200" dirty="0"/>
              <a:t>Usam-se </a:t>
            </a:r>
            <a:r>
              <a:rPr lang="pt-BR" sz="3200" dirty="0">
                <a:solidFill>
                  <a:srgbClr val="FF0000"/>
                </a:solidFill>
              </a:rPr>
              <a:t>marcadores</a:t>
            </a:r>
            <a:r>
              <a:rPr lang="pt-BR" sz="3200" dirty="0"/>
              <a:t> (laranja de </a:t>
            </a:r>
            <a:r>
              <a:rPr lang="pt-BR" sz="3200" dirty="0" err="1"/>
              <a:t>acridina</a:t>
            </a:r>
            <a:r>
              <a:rPr lang="pt-BR" sz="3200" dirty="0"/>
              <a:t>, brometo de </a:t>
            </a:r>
            <a:r>
              <a:rPr lang="pt-BR" sz="3200" dirty="0" err="1"/>
              <a:t>etídio</a:t>
            </a:r>
            <a:r>
              <a:rPr lang="pt-BR" sz="3200" dirty="0"/>
              <a:t> e iodeto de </a:t>
            </a:r>
            <a:r>
              <a:rPr lang="pt-BR" sz="3200" dirty="0" err="1"/>
              <a:t>propídio</a:t>
            </a:r>
            <a:r>
              <a:rPr lang="pt-BR" sz="3200" dirty="0"/>
              <a:t>) que se complexam com o DNA da célula</a:t>
            </a:r>
          </a:p>
          <a:p>
            <a:pPr marL="0" indent="0" algn="just">
              <a:buNone/>
            </a:pPr>
            <a:r>
              <a:rPr lang="pt-BR" sz="3200" dirty="0"/>
              <a:t>Por microscopia de fluorescência, é possível identificar claramente a condensação e a fragmentação da cromatina</a:t>
            </a:r>
          </a:p>
          <a:p>
            <a:pPr marL="0" indent="0" algn="just">
              <a:buNone/>
            </a:pPr>
            <a:r>
              <a:rPr lang="pt-BR" sz="3200" dirty="0"/>
              <a:t>Empregando-se laranja de </a:t>
            </a:r>
            <a:r>
              <a:rPr lang="pt-BR" sz="3200" dirty="0" err="1"/>
              <a:t>acridina</a:t>
            </a:r>
            <a:r>
              <a:rPr lang="pt-BR" sz="3200" dirty="0"/>
              <a:t> e brometo de </a:t>
            </a:r>
            <a:r>
              <a:rPr lang="pt-BR" sz="3200" dirty="0" err="1"/>
              <a:t>etídio</a:t>
            </a:r>
            <a:r>
              <a:rPr lang="pt-BR" sz="3200" dirty="0"/>
              <a:t> podem-se identificar quatro níveis de viabilidade celular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881158" y="274638"/>
            <a:ext cx="8329642" cy="582594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Métodos baseados nas mudanças morfológicas</a:t>
            </a:r>
          </a:p>
        </p:txBody>
      </p:sp>
    </p:spTree>
    <p:extLst>
      <p:ext uri="{BB962C8B-B14F-4D97-AF65-F5344CB8AC3E}">
        <p14:creationId xmlns:p14="http://schemas.microsoft.com/office/powerpoint/2010/main" val="272657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66844" y="285728"/>
            <a:ext cx="8786842" cy="63579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Células viáveis (viáveis </a:t>
            </a:r>
            <a:r>
              <a:rPr lang="pt-BR" b="1" dirty="0" err="1">
                <a:solidFill>
                  <a:srgbClr val="0070C0"/>
                </a:solidFill>
              </a:rPr>
              <a:t>não-apoptóticas</a:t>
            </a:r>
            <a:r>
              <a:rPr lang="pt-BR" b="1" dirty="0">
                <a:solidFill>
                  <a:srgbClr val="0070C0"/>
                </a:solidFill>
              </a:rPr>
              <a:t>)</a:t>
            </a:r>
          </a:p>
          <a:p>
            <a:pPr marL="0" indent="0" algn="just">
              <a:buNone/>
            </a:pPr>
            <a:r>
              <a:rPr lang="pt-BR" dirty="0"/>
              <a:t>Núcleo marcado em </a:t>
            </a:r>
            <a:r>
              <a:rPr lang="pt-BR" dirty="0">
                <a:solidFill>
                  <a:srgbClr val="00B050"/>
                </a:solidFill>
              </a:rPr>
              <a:t>verde</a:t>
            </a:r>
            <a:r>
              <a:rPr lang="pt-BR" dirty="0"/>
              <a:t>, sem condensação da </a:t>
            </a:r>
            <a:r>
              <a:rPr lang="pt-BR" dirty="0" err="1"/>
              <a:t>cromativa</a:t>
            </a:r>
            <a:endParaRPr lang="pt-BR" dirty="0"/>
          </a:p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Células </a:t>
            </a:r>
            <a:r>
              <a:rPr lang="pt-BR" b="1" dirty="0" err="1">
                <a:solidFill>
                  <a:srgbClr val="0070C0"/>
                </a:solidFill>
              </a:rPr>
              <a:t>apoptóticas</a:t>
            </a:r>
            <a:r>
              <a:rPr lang="pt-BR" b="1" dirty="0">
                <a:solidFill>
                  <a:srgbClr val="0070C0"/>
                </a:solidFill>
              </a:rPr>
              <a:t> recentes (viáveis </a:t>
            </a:r>
            <a:r>
              <a:rPr lang="pt-BR" b="1" dirty="0" err="1">
                <a:solidFill>
                  <a:srgbClr val="0070C0"/>
                </a:solidFill>
              </a:rPr>
              <a:t>apoptóticas</a:t>
            </a:r>
            <a:r>
              <a:rPr lang="pt-BR" b="1" dirty="0">
                <a:solidFill>
                  <a:srgbClr val="0070C0"/>
                </a:solidFill>
              </a:rPr>
              <a:t>)</a:t>
            </a:r>
            <a:r>
              <a:rPr lang="pt-BR" b="1" dirty="0"/>
              <a:t> </a:t>
            </a:r>
          </a:p>
          <a:p>
            <a:pPr marL="0" indent="0" algn="just">
              <a:buNone/>
            </a:pPr>
            <a:r>
              <a:rPr lang="pt-BR" dirty="0"/>
              <a:t>Apresenta grânulos em </a:t>
            </a:r>
            <a:r>
              <a:rPr lang="pt-BR" dirty="0">
                <a:solidFill>
                  <a:srgbClr val="00B050"/>
                </a:solidFill>
              </a:rPr>
              <a:t>verde</a:t>
            </a:r>
            <a:r>
              <a:rPr lang="pt-BR" dirty="0"/>
              <a:t> brilhante na região nuclear, que correspondem à cromatina condensada e fragmentada</a:t>
            </a:r>
          </a:p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Células </a:t>
            </a:r>
            <a:r>
              <a:rPr lang="pt-BR" b="1" dirty="0" err="1">
                <a:solidFill>
                  <a:srgbClr val="0070C0"/>
                </a:solidFill>
              </a:rPr>
              <a:t>apoptóticas</a:t>
            </a:r>
            <a:r>
              <a:rPr lang="pt-BR" b="1" dirty="0">
                <a:solidFill>
                  <a:srgbClr val="0070C0"/>
                </a:solidFill>
              </a:rPr>
              <a:t> tardias (não viáveis </a:t>
            </a:r>
            <a:r>
              <a:rPr lang="pt-BR" b="1" dirty="0" err="1">
                <a:solidFill>
                  <a:srgbClr val="0070C0"/>
                </a:solidFill>
              </a:rPr>
              <a:t>apoptóticas</a:t>
            </a:r>
            <a:r>
              <a:rPr lang="pt-BR" b="1" dirty="0">
                <a:solidFill>
                  <a:srgbClr val="0070C0"/>
                </a:solidFill>
              </a:rPr>
              <a:t>)</a:t>
            </a:r>
          </a:p>
          <a:p>
            <a:pPr marL="0" indent="0" algn="just">
              <a:buNone/>
            </a:pPr>
            <a:r>
              <a:rPr lang="pt-BR" dirty="0"/>
              <a:t>Coradas em </a:t>
            </a:r>
            <a:r>
              <a:rPr lang="pt-BR" dirty="0">
                <a:solidFill>
                  <a:srgbClr val="B93B13"/>
                </a:solidFill>
              </a:rPr>
              <a:t>vermelho-alaranjado</a:t>
            </a:r>
            <a:r>
              <a:rPr lang="pt-BR" dirty="0"/>
              <a:t>, com grânulos corados em </a:t>
            </a:r>
            <a:r>
              <a:rPr lang="pt-BR" dirty="0">
                <a:solidFill>
                  <a:srgbClr val="FF6600"/>
                </a:solidFill>
              </a:rPr>
              <a:t>laranja-brilhante</a:t>
            </a:r>
            <a:r>
              <a:rPr lang="pt-BR" dirty="0"/>
              <a:t> (começo de perda da integridade da membrana) e redução do volume celular</a:t>
            </a:r>
          </a:p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Células necróticas </a:t>
            </a:r>
          </a:p>
          <a:p>
            <a:pPr marL="0" indent="0" algn="just">
              <a:buNone/>
            </a:pPr>
            <a:r>
              <a:rPr lang="pt-BR" dirty="0"/>
              <a:t>Coradas totalmente em </a:t>
            </a:r>
            <a:r>
              <a:rPr lang="pt-BR" dirty="0">
                <a:solidFill>
                  <a:srgbClr val="FF6600"/>
                </a:solidFill>
              </a:rPr>
              <a:t>laranja</a:t>
            </a:r>
            <a:r>
              <a:rPr lang="pt-BR" dirty="0"/>
              <a:t> (perda da integridade da membrana), aumento de volume celular, núcleo não é condensado nem fragmentado e não há corpos </a:t>
            </a:r>
            <a:r>
              <a:rPr lang="pt-BR" dirty="0" err="1"/>
              <a:t>apoptóticos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96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115562"/>
            <a:ext cx="8429684" cy="662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/>
        </p:nvGrpSpPr>
        <p:grpSpPr>
          <a:xfrm>
            <a:off x="7855527" y="581891"/>
            <a:ext cx="4114801" cy="1631216"/>
            <a:chOff x="7855527" y="581891"/>
            <a:chExt cx="4114801" cy="1631216"/>
          </a:xfrm>
        </p:grpSpPr>
        <p:sp>
          <p:nvSpPr>
            <p:cNvPr id="3" name="CaixaDeTexto 2"/>
            <p:cNvSpPr txBox="1"/>
            <p:nvPr/>
          </p:nvSpPr>
          <p:spPr>
            <a:xfrm>
              <a:off x="9019309" y="581891"/>
              <a:ext cx="295101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400" dirty="0"/>
                <a:t>Viáveis: Núcleo marcado em </a:t>
              </a:r>
              <a:r>
                <a:rPr lang="pt-BR" sz="2400" dirty="0">
                  <a:solidFill>
                    <a:srgbClr val="00B050"/>
                  </a:solidFill>
                </a:rPr>
                <a:t>verde</a:t>
              </a:r>
              <a:r>
                <a:rPr lang="pt-BR" sz="2400" dirty="0"/>
                <a:t>, sem condensação da </a:t>
              </a:r>
              <a:r>
                <a:rPr lang="pt-BR" sz="2400" dirty="0" err="1"/>
                <a:t>cromativa</a:t>
              </a:r>
              <a:endParaRPr lang="pt-BR" sz="2400" dirty="0"/>
            </a:p>
          </p:txBody>
        </p:sp>
        <p:cxnSp>
          <p:nvCxnSpPr>
            <p:cNvPr id="5" name="Conector de seta reta 4"/>
            <p:cNvCxnSpPr>
              <a:stCxn id="3" idx="1"/>
            </p:cNvCxnSpPr>
            <p:nvPr/>
          </p:nvCxnSpPr>
          <p:spPr>
            <a:xfrm rot="10800000">
              <a:off x="7855527" y="858983"/>
              <a:ext cx="1163782" cy="53851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o 6"/>
          <p:cNvGrpSpPr/>
          <p:nvPr/>
        </p:nvGrpSpPr>
        <p:grpSpPr>
          <a:xfrm>
            <a:off x="8672944" y="1634866"/>
            <a:ext cx="3422074" cy="1631216"/>
            <a:chOff x="8559736" y="581891"/>
            <a:chExt cx="3410592" cy="1631216"/>
          </a:xfrm>
        </p:grpSpPr>
        <p:sp>
          <p:nvSpPr>
            <p:cNvPr id="8" name="CaixaDeTexto 7"/>
            <p:cNvSpPr txBox="1"/>
            <p:nvPr/>
          </p:nvSpPr>
          <p:spPr>
            <a:xfrm>
              <a:off x="8977745" y="581891"/>
              <a:ext cx="299258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400" dirty="0" err="1"/>
                <a:t>Apoptóticas</a:t>
              </a:r>
              <a:r>
                <a:rPr lang="pt-BR" sz="2400" dirty="0"/>
                <a:t> recentes:</a:t>
              </a:r>
              <a:r>
                <a:rPr lang="pt-BR" sz="2000" dirty="0"/>
                <a:t> </a:t>
              </a:r>
              <a:r>
                <a:rPr lang="pt-BR" sz="2400" dirty="0"/>
                <a:t>grânulos em </a:t>
              </a:r>
              <a:r>
                <a:rPr lang="pt-BR" sz="2400" dirty="0">
                  <a:solidFill>
                    <a:srgbClr val="00B050"/>
                  </a:solidFill>
                </a:rPr>
                <a:t>verde</a:t>
              </a:r>
              <a:r>
                <a:rPr lang="pt-BR" sz="2400" dirty="0"/>
                <a:t> </a:t>
              </a:r>
              <a:r>
                <a:rPr lang="pt-BR" sz="2400" dirty="0">
                  <a:solidFill>
                    <a:srgbClr val="00B050"/>
                  </a:solidFill>
                </a:rPr>
                <a:t>brilhante</a:t>
              </a:r>
              <a:r>
                <a:rPr lang="pt-BR" sz="2400" dirty="0"/>
                <a:t> na região nuclear</a:t>
              </a:r>
            </a:p>
          </p:txBody>
        </p:sp>
        <p:cxnSp>
          <p:nvCxnSpPr>
            <p:cNvPr id="9" name="Conector de seta reta 8"/>
            <p:cNvCxnSpPr>
              <a:stCxn id="8" idx="1"/>
            </p:cNvCxnSpPr>
            <p:nvPr/>
          </p:nvCxnSpPr>
          <p:spPr>
            <a:xfrm rot="10800000">
              <a:off x="8559736" y="1011337"/>
              <a:ext cx="418009" cy="38616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/>
          <p:cNvGrpSpPr/>
          <p:nvPr/>
        </p:nvGrpSpPr>
        <p:grpSpPr>
          <a:xfrm>
            <a:off x="8428760" y="2603846"/>
            <a:ext cx="3660623" cy="1785104"/>
            <a:chOff x="8637777" y="581891"/>
            <a:chExt cx="3332551" cy="2164210"/>
          </a:xfrm>
        </p:grpSpPr>
        <p:sp>
          <p:nvSpPr>
            <p:cNvPr id="16" name="CaixaDeTexto 15"/>
            <p:cNvSpPr txBox="1"/>
            <p:nvPr/>
          </p:nvSpPr>
          <p:spPr>
            <a:xfrm>
              <a:off x="8977745" y="581891"/>
              <a:ext cx="2992583" cy="2164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200" dirty="0" err="1"/>
                <a:t>Apoptóticas</a:t>
              </a:r>
              <a:r>
                <a:rPr lang="pt-BR" sz="2200" dirty="0"/>
                <a:t> tardias: Coradas em </a:t>
              </a:r>
              <a:r>
                <a:rPr lang="pt-BR" sz="2200" dirty="0">
                  <a:solidFill>
                    <a:srgbClr val="B93B13"/>
                  </a:solidFill>
                </a:rPr>
                <a:t>vermelho-alaranjado</a:t>
              </a:r>
              <a:r>
                <a:rPr lang="pt-BR" sz="2200" dirty="0"/>
                <a:t>, com grânulos corados em </a:t>
              </a:r>
              <a:r>
                <a:rPr lang="pt-BR" sz="2200" dirty="0">
                  <a:solidFill>
                    <a:srgbClr val="FF6600"/>
                  </a:solidFill>
                </a:rPr>
                <a:t>laranja-brilhante</a:t>
              </a:r>
              <a:endParaRPr lang="pt-BR" sz="2200" dirty="0"/>
            </a:p>
          </p:txBody>
        </p:sp>
        <p:cxnSp>
          <p:nvCxnSpPr>
            <p:cNvPr id="17" name="Conector de seta reta 16"/>
            <p:cNvCxnSpPr>
              <a:stCxn id="16" idx="1"/>
            </p:cNvCxnSpPr>
            <p:nvPr/>
          </p:nvCxnSpPr>
          <p:spPr>
            <a:xfrm rot="10800000">
              <a:off x="8637777" y="1396990"/>
              <a:ext cx="339969" cy="26700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/>
          <p:cNvGrpSpPr/>
          <p:nvPr/>
        </p:nvGrpSpPr>
        <p:grpSpPr>
          <a:xfrm>
            <a:off x="7370620" y="1808049"/>
            <a:ext cx="4544291" cy="1938992"/>
            <a:chOff x="7616604" y="581891"/>
            <a:chExt cx="4353724" cy="1938992"/>
          </a:xfrm>
        </p:grpSpPr>
        <p:sp>
          <p:nvSpPr>
            <p:cNvPr id="21" name="CaixaDeTexto 20"/>
            <p:cNvSpPr txBox="1"/>
            <p:nvPr/>
          </p:nvSpPr>
          <p:spPr>
            <a:xfrm>
              <a:off x="9019309" y="581891"/>
              <a:ext cx="29510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400" dirty="0"/>
                <a:t>Necróticas:  totalmente </a:t>
              </a:r>
              <a:r>
                <a:rPr lang="pt-BR" sz="2400" dirty="0">
                  <a:solidFill>
                    <a:srgbClr val="FF6600"/>
                  </a:solidFill>
                </a:rPr>
                <a:t>laranjas</a:t>
              </a:r>
              <a:r>
                <a:rPr lang="pt-BR" sz="2400" dirty="0"/>
                <a:t>, aumento de volume celular, não há corpos apoptóticos</a:t>
              </a:r>
            </a:p>
            <a:p>
              <a:pPr algn="just"/>
              <a:endParaRPr lang="pt-BR" sz="2400" dirty="0"/>
            </a:p>
          </p:txBody>
        </p:sp>
        <p:cxnSp>
          <p:nvCxnSpPr>
            <p:cNvPr id="22" name="Conector de seta reta 21"/>
            <p:cNvCxnSpPr>
              <a:stCxn id="21" idx="1"/>
            </p:cNvCxnSpPr>
            <p:nvPr/>
          </p:nvCxnSpPr>
          <p:spPr>
            <a:xfrm flipH="1" flipV="1">
              <a:off x="7616604" y="879733"/>
              <a:ext cx="1402705" cy="67165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24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81158" y="1000108"/>
            <a:ext cx="8572560" cy="50435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dirty="0"/>
              <a:t>Baseia-se na translocação de </a:t>
            </a:r>
            <a:r>
              <a:rPr lang="pt-BR" dirty="0" err="1">
                <a:solidFill>
                  <a:srgbClr val="FF0000"/>
                </a:solidFill>
              </a:rPr>
              <a:t>fosfatidilserina</a:t>
            </a:r>
            <a:r>
              <a:rPr lang="pt-BR" dirty="0"/>
              <a:t> do folheto interno da membrana citoplasmática para o folheto externo desta (evento inicial do processo de apoptose)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881158" y="274638"/>
            <a:ext cx="8329642" cy="582594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Assimetria de Membrana</a:t>
            </a:r>
          </a:p>
        </p:txBody>
      </p:sp>
    </p:spTree>
    <p:extLst>
      <p:ext uri="{BB962C8B-B14F-4D97-AF65-F5344CB8AC3E}">
        <p14:creationId xmlns:p14="http://schemas.microsoft.com/office/powerpoint/2010/main" val="1263528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per.es/website/wp-content/uploads/necrosis-apoptosi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3828" y="857232"/>
            <a:ext cx="8431491" cy="500066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952596" y="729347"/>
            <a:ext cx="16430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Fluoróforo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881950" y="928671"/>
            <a:ext cx="24288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/>
              <a:t>Célula </a:t>
            </a:r>
            <a:r>
              <a:rPr lang="pt-BR" sz="2400" b="1" dirty="0" err="1"/>
              <a:t>apoptótica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738414" y="5467666"/>
            <a:ext cx="24288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Fosfatidilserina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4881554" y="2038642"/>
            <a:ext cx="15001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Anexina</a:t>
            </a:r>
            <a:r>
              <a:rPr lang="pt-BR" sz="2400" b="1" dirty="0"/>
              <a:t> V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809720" y="3538840"/>
            <a:ext cx="164307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/>
              <a:t>Membrana plasmática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881158" y="2681584"/>
            <a:ext cx="17145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Extracelular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738282" y="4572009"/>
            <a:ext cx="16430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Intracelular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024034" y="785795"/>
            <a:ext cx="422436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/>
              <a:t> </a:t>
            </a:r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372228" y="938196"/>
            <a:ext cx="4224366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381488" y="1467138"/>
            <a:ext cx="17145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/>
              <a:t>Célula sadia</a:t>
            </a:r>
          </a:p>
        </p:txBody>
      </p:sp>
    </p:spTree>
    <p:extLst>
      <p:ext uri="{BB962C8B-B14F-4D97-AF65-F5344CB8AC3E}">
        <p14:creationId xmlns:p14="http://schemas.microsoft.com/office/powerpoint/2010/main" val="1356081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81158" y="1000108"/>
            <a:ext cx="8572560" cy="50435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dirty="0"/>
              <a:t>Baseia-se na translocação de </a:t>
            </a:r>
            <a:r>
              <a:rPr lang="pt-BR" dirty="0" err="1">
                <a:solidFill>
                  <a:srgbClr val="FF0000"/>
                </a:solidFill>
              </a:rPr>
              <a:t>fosfatidilserina</a:t>
            </a:r>
            <a:r>
              <a:rPr lang="pt-BR" dirty="0"/>
              <a:t> do folheto interno da membrana citoplasmática para o folheto externo desta (evento inicial do processo de apoptose)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A mudança de assimetria pode ser detectada por </a:t>
            </a:r>
            <a:r>
              <a:rPr lang="pt-BR" dirty="0" err="1"/>
              <a:t>citometria</a:t>
            </a:r>
            <a:r>
              <a:rPr lang="pt-BR" dirty="0"/>
              <a:t> de fluxo, empregando um marcador conjugado à </a:t>
            </a:r>
            <a:r>
              <a:rPr lang="pt-BR" b="1" i="1" dirty="0" err="1">
                <a:solidFill>
                  <a:srgbClr val="0070C0"/>
                </a:solidFill>
              </a:rPr>
              <a:t>anexina</a:t>
            </a:r>
            <a:r>
              <a:rPr lang="pt-BR" b="1" i="1" dirty="0">
                <a:solidFill>
                  <a:srgbClr val="0070C0"/>
                </a:solidFill>
              </a:rPr>
              <a:t> V</a:t>
            </a:r>
            <a:r>
              <a:rPr lang="pt-BR" dirty="0"/>
              <a:t> (proteína que tem afinidade pela </a:t>
            </a:r>
            <a:r>
              <a:rPr lang="pt-BR" dirty="0" err="1">
                <a:solidFill>
                  <a:srgbClr val="FF0000"/>
                </a:solidFill>
              </a:rPr>
              <a:t>fosfatidilserina</a:t>
            </a:r>
            <a:r>
              <a:rPr lang="pt-BR" dirty="0"/>
              <a:t>), como a </a:t>
            </a:r>
            <a:r>
              <a:rPr lang="pt-BR" b="1" dirty="0" err="1">
                <a:solidFill>
                  <a:srgbClr val="0070C0"/>
                </a:solidFill>
              </a:rPr>
              <a:t>fluoresceína</a:t>
            </a:r>
            <a:r>
              <a:rPr lang="pt-BR" dirty="0"/>
              <a:t>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881158" y="274638"/>
            <a:ext cx="8329642" cy="582594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Assimetria de Membrana</a:t>
            </a:r>
          </a:p>
        </p:txBody>
      </p:sp>
    </p:spTree>
    <p:extLst>
      <p:ext uri="{BB962C8B-B14F-4D97-AF65-F5344CB8AC3E}">
        <p14:creationId xmlns:p14="http://schemas.microsoft.com/office/powerpoint/2010/main" val="339127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per.es/website/wp-content/uploads/necrosis-apoptosi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3828" y="857232"/>
            <a:ext cx="8431491" cy="500066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952596" y="729347"/>
            <a:ext cx="16430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Fluoróforo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881950" y="928671"/>
            <a:ext cx="24288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/>
              <a:t>Célula </a:t>
            </a:r>
            <a:r>
              <a:rPr lang="pt-BR" sz="2400" b="1" dirty="0" err="1"/>
              <a:t>apoptótica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738414" y="5467666"/>
            <a:ext cx="24288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Fosfatidilserina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4881554" y="2038642"/>
            <a:ext cx="15001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Anexina</a:t>
            </a:r>
            <a:r>
              <a:rPr lang="pt-BR" sz="2400" b="1" dirty="0"/>
              <a:t> V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809720" y="3538840"/>
            <a:ext cx="164307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/>
              <a:t>Membrana plasmática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881158" y="2681584"/>
            <a:ext cx="17145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Extracelular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738282" y="4572009"/>
            <a:ext cx="16430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Intracelular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372228" y="938196"/>
            <a:ext cx="4224366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381488" y="928671"/>
            <a:ext cx="17145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/>
              <a:t>Célula sadia</a:t>
            </a:r>
          </a:p>
        </p:txBody>
      </p:sp>
    </p:spTree>
    <p:extLst>
      <p:ext uri="{BB962C8B-B14F-4D97-AF65-F5344CB8AC3E}">
        <p14:creationId xmlns:p14="http://schemas.microsoft.com/office/powerpoint/2010/main" val="265438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1158" y="274638"/>
            <a:ext cx="8329642" cy="1143000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Limitação de nutrientes e fatores de crescimento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9720" y="1600201"/>
            <a:ext cx="857256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3000" dirty="0"/>
              <a:t>A falta ou a exaustão de nutrientes e fatores de crescimento pode levar ao bloqueio da proliferação ou mesmo à morte por apoptose</a:t>
            </a:r>
          </a:p>
          <a:p>
            <a:pPr marL="0" indent="0" algn="just">
              <a:buNone/>
            </a:pPr>
            <a:endParaRPr lang="pt-BR" sz="3000" dirty="0"/>
          </a:p>
          <a:p>
            <a:pPr marL="0" indent="0" algn="just">
              <a:buNone/>
            </a:pPr>
            <a:r>
              <a:rPr lang="pt-BR" sz="3000" u="sng" dirty="0">
                <a:solidFill>
                  <a:srgbClr val="FF0000"/>
                </a:solidFill>
              </a:rPr>
              <a:t>Exemplos</a:t>
            </a:r>
          </a:p>
          <a:p>
            <a:pPr algn="just"/>
            <a:r>
              <a:rPr lang="pt-BR" sz="3000" dirty="0"/>
              <a:t>O soro animal é um importante fator de crescimento e de sobrevivência das células em cultivos </a:t>
            </a:r>
            <a:r>
              <a:rPr lang="pt-BR" sz="3000" i="1" dirty="0"/>
              <a:t>in</a:t>
            </a:r>
            <a:r>
              <a:rPr lang="pt-BR" sz="3000" dirty="0"/>
              <a:t> </a:t>
            </a:r>
            <a:r>
              <a:rPr lang="pt-BR" sz="3000" i="1" dirty="0"/>
              <a:t>vitro</a:t>
            </a:r>
          </a:p>
          <a:p>
            <a:pPr algn="just">
              <a:buNone/>
            </a:pPr>
            <a:r>
              <a:rPr lang="pt-BR" sz="3000" dirty="0"/>
              <a:t>		sua privação pode levar à apoptose</a:t>
            </a:r>
          </a:p>
          <a:p>
            <a:pPr algn="just"/>
            <a:r>
              <a:rPr lang="pt-BR" sz="3000" dirty="0"/>
              <a:t>A privação das fontes de energia glutamina e glicose pode induzir a apoptose</a:t>
            </a:r>
          </a:p>
        </p:txBody>
      </p:sp>
    </p:spTree>
    <p:extLst>
      <p:ext uri="{BB962C8B-B14F-4D97-AF65-F5344CB8AC3E}">
        <p14:creationId xmlns:p14="http://schemas.microsoft.com/office/powerpoint/2010/main" val="19020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5109" y="994938"/>
            <a:ext cx="10376215" cy="55132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dirty="0"/>
              <a:t>Baseia-se na translocação de </a:t>
            </a:r>
            <a:r>
              <a:rPr lang="pt-BR" sz="3200" dirty="0" err="1">
                <a:solidFill>
                  <a:srgbClr val="FF0000"/>
                </a:solidFill>
              </a:rPr>
              <a:t>fosfatidilserina</a:t>
            </a:r>
            <a:r>
              <a:rPr lang="pt-BR" sz="3200" dirty="0"/>
              <a:t> do folheto interno da membrana citoplasmática para o folheto externo desta (evento inicial do processo de apoptose)</a:t>
            </a:r>
          </a:p>
          <a:p>
            <a:pPr marL="0" indent="0" algn="just">
              <a:buNone/>
            </a:pPr>
            <a:r>
              <a:rPr lang="pt-BR" sz="3200" dirty="0"/>
              <a:t>A mudança de assimetria pode ser detectada por </a:t>
            </a:r>
            <a:r>
              <a:rPr lang="pt-BR" sz="3200" dirty="0" err="1"/>
              <a:t>citometria</a:t>
            </a:r>
            <a:r>
              <a:rPr lang="pt-BR" sz="3200" dirty="0"/>
              <a:t> de fluxo, empregando um marcador conjugado à </a:t>
            </a:r>
            <a:r>
              <a:rPr lang="pt-BR" sz="3200" b="1" i="1" dirty="0" err="1">
                <a:solidFill>
                  <a:srgbClr val="0070C0"/>
                </a:solidFill>
              </a:rPr>
              <a:t>anexina</a:t>
            </a:r>
            <a:r>
              <a:rPr lang="pt-BR" sz="3200" b="1" i="1" dirty="0">
                <a:solidFill>
                  <a:srgbClr val="0070C0"/>
                </a:solidFill>
              </a:rPr>
              <a:t> V</a:t>
            </a:r>
            <a:r>
              <a:rPr lang="pt-BR" sz="3200" dirty="0"/>
              <a:t> (proteína que tem afinidade pela </a:t>
            </a:r>
            <a:r>
              <a:rPr lang="pt-BR" sz="3200" dirty="0" err="1">
                <a:solidFill>
                  <a:srgbClr val="FF0000"/>
                </a:solidFill>
              </a:rPr>
              <a:t>fosfatidilserina</a:t>
            </a:r>
            <a:r>
              <a:rPr lang="pt-BR" sz="3200" dirty="0"/>
              <a:t>), como a </a:t>
            </a:r>
            <a:r>
              <a:rPr lang="pt-BR" sz="3200" b="1" dirty="0">
                <a:solidFill>
                  <a:srgbClr val="0070C0"/>
                </a:solidFill>
              </a:rPr>
              <a:t>fluoresceína</a:t>
            </a:r>
            <a:r>
              <a:rPr lang="pt-BR" sz="3200" dirty="0"/>
              <a:t>.</a:t>
            </a:r>
          </a:p>
          <a:p>
            <a:pPr marL="0" indent="0" algn="just">
              <a:buNone/>
            </a:pPr>
            <a:r>
              <a:rPr lang="pt-BR" sz="3200" dirty="0"/>
              <a:t>Em células necróticas, a </a:t>
            </a:r>
            <a:r>
              <a:rPr lang="pt-BR" sz="3200" b="1" i="1" dirty="0" err="1">
                <a:solidFill>
                  <a:srgbClr val="0070C0"/>
                </a:solidFill>
              </a:rPr>
              <a:t>anexina</a:t>
            </a:r>
            <a:r>
              <a:rPr lang="pt-BR" sz="3200" b="1" i="1" dirty="0">
                <a:solidFill>
                  <a:srgbClr val="0070C0"/>
                </a:solidFill>
              </a:rPr>
              <a:t> V</a:t>
            </a:r>
            <a:r>
              <a:rPr lang="pt-BR" sz="3200" dirty="0"/>
              <a:t> se liga à </a:t>
            </a:r>
            <a:r>
              <a:rPr lang="pt-BR" sz="3200" dirty="0" err="1"/>
              <a:t>fosfatidilserina</a:t>
            </a:r>
            <a:r>
              <a:rPr lang="pt-BR" sz="3200" dirty="0"/>
              <a:t> do folheto interno da membrana, podendo resultar falso positivo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864704" y="190230"/>
            <a:ext cx="4646250" cy="582594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Assimetria de Membrana</a:t>
            </a:r>
          </a:p>
        </p:txBody>
      </p:sp>
    </p:spTree>
    <p:extLst>
      <p:ext uri="{BB962C8B-B14F-4D97-AF65-F5344CB8AC3E}">
        <p14:creationId xmlns:p14="http://schemas.microsoft.com/office/powerpoint/2010/main" val="232680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81158" y="1000108"/>
            <a:ext cx="8572560" cy="50435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dirty="0"/>
              <a:t>Existem várias proteínas que modulam o processo de morte celular</a:t>
            </a:r>
          </a:p>
          <a:p>
            <a:pPr marL="0" indent="0" algn="just">
              <a:buNone/>
            </a:pPr>
            <a:r>
              <a:rPr lang="pt-BR" dirty="0"/>
              <a:t>Portanto, testes que detectam tais proteínas ou suas atividades são amplamente utilizados para detectar a apoptose em cultura de células </a:t>
            </a:r>
          </a:p>
          <a:p>
            <a:pPr marL="0" indent="0" algn="just">
              <a:buNone/>
            </a:pPr>
            <a:r>
              <a:rPr lang="pt-BR" dirty="0"/>
              <a:t>Teoricamente, qualquer proteína chave da via </a:t>
            </a:r>
            <a:r>
              <a:rPr lang="pt-BR" dirty="0" err="1"/>
              <a:t>apoptótica</a:t>
            </a:r>
            <a:r>
              <a:rPr lang="pt-BR" dirty="0"/>
              <a:t> pode ser utilizada para caracterização do processo</a:t>
            </a:r>
          </a:p>
          <a:p>
            <a:pPr marL="0" indent="0" algn="just">
              <a:buNone/>
            </a:pPr>
            <a:r>
              <a:rPr lang="pt-BR" dirty="0"/>
              <a:t>Exemplos: </a:t>
            </a:r>
            <a:r>
              <a:rPr lang="pt-BR" dirty="0">
                <a:solidFill>
                  <a:srgbClr val="C00000"/>
                </a:solidFill>
              </a:rPr>
              <a:t>p53</a:t>
            </a:r>
            <a:r>
              <a:rPr lang="pt-BR" dirty="0"/>
              <a:t> e </a:t>
            </a:r>
            <a:r>
              <a:rPr lang="pt-BR" dirty="0" err="1">
                <a:solidFill>
                  <a:srgbClr val="C00000"/>
                </a:solidFill>
              </a:rPr>
              <a:t>caspases</a:t>
            </a:r>
            <a:r>
              <a:rPr lang="pt-BR" dirty="0"/>
              <a:t> 3 e 7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881158" y="274638"/>
            <a:ext cx="8329642" cy="582594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Proteínas </a:t>
            </a:r>
            <a:r>
              <a:rPr lang="pt-BR" sz="3200" dirty="0" err="1">
                <a:solidFill>
                  <a:srgbClr val="0070C0"/>
                </a:solidFill>
              </a:rPr>
              <a:t>Apoptóticas</a:t>
            </a:r>
            <a:r>
              <a:rPr lang="pt-BR" sz="3200" dirty="0">
                <a:solidFill>
                  <a:srgbClr val="0070C0"/>
                </a:solidFill>
              </a:rPr>
              <a:t> e Relacionadas</a:t>
            </a:r>
          </a:p>
        </p:txBody>
      </p:sp>
    </p:spTree>
    <p:extLst>
      <p:ext uri="{BB962C8B-B14F-4D97-AF65-F5344CB8AC3E}">
        <p14:creationId xmlns:p14="http://schemas.microsoft.com/office/powerpoint/2010/main" val="389863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81158" y="1000108"/>
            <a:ext cx="8572560" cy="50435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dirty="0"/>
              <a:t>Alterações em nível de membrana mitocondrial (tanto interna quanto externa) levam à liberação de proteínas </a:t>
            </a:r>
            <a:r>
              <a:rPr lang="pt-BR" dirty="0" err="1"/>
              <a:t>intermembranares</a:t>
            </a:r>
            <a:r>
              <a:rPr lang="pt-BR" dirty="0"/>
              <a:t> através da membrana externa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881158" y="274638"/>
            <a:ext cx="8329642" cy="582594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Liberação de </a:t>
            </a:r>
            <a:r>
              <a:rPr lang="pt-BR" sz="3200" dirty="0" err="1">
                <a:solidFill>
                  <a:srgbClr val="0070C0"/>
                </a:solidFill>
              </a:rPr>
              <a:t>Citrocromo</a:t>
            </a:r>
            <a:r>
              <a:rPr lang="pt-BR" sz="3200" dirty="0">
                <a:solidFill>
                  <a:srgbClr val="0070C0"/>
                </a:solidFill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43349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02jABgxBBvs/UEefq42i3BI/AAAAAAAAAGs/LZErSqT5Tz4/s1600/CELULA+EXPLICATI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916" y="299792"/>
            <a:ext cx="7771298" cy="6343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81158" y="1000108"/>
            <a:ext cx="8572560" cy="50435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dirty="0"/>
              <a:t>Alterações em nível de membrana mitocondrial (tanto interna como externa) levam à liberação de proteínas </a:t>
            </a:r>
            <a:r>
              <a:rPr lang="pt-BR" dirty="0" err="1"/>
              <a:t>intermembranares</a:t>
            </a:r>
            <a:r>
              <a:rPr lang="pt-BR" dirty="0"/>
              <a:t> através da membrana externa</a:t>
            </a:r>
          </a:p>
          <a:p>
            <a:pPr marL="0" indent="0" algn="just">
              <a:buNone/>
            </a:pPr>
            <a:r>
              <a:rPr lang="pt-BR" dirty="0"/>
              <a:t>Principal grupo de proteínas responsável por isso é o grupo de proteínas </a:t>
            </a:r>
            <a:r>
              <a:rPr lang="pt-BR" dirty="0" err="1"/>
              <a:t>Bax</a:t>
            </a:r>
            <a:r>
              <a:rPr lang="pt-BR" dirty="0"/>
              <a:t>, que formam poros na membrana</a:t>
            </a:r>
          </a:p>
          <a:p>
            <a:pPr marL="0" indent="0" algn="just">
              <a:buNone/>
            </a:pPr>
            <a:r>
              <a:rPr lang="pt-BR" dirty="0" err="1">
                <a:solidFill>
                  <a:srgbClr val="C00000"/>
                </a:solidFill>
              </a:rPr>
              <a:t>Consequência</a:t>
            </a:r>
            <a:r>
              <a:rPr lang="pt-BR" dirty="0"/>
              <a:t>: liberação de </a:t>
            </a:r>
            <a:r>
              <a:rPr lang="pt-BR" dirty="0" err="1">
                <a:solidFill>
                  <a:srgbClr val="C00000"/>
                </a:solidFill>
              </a:rPr>
              <a:t>citocromo</a:t>
            </a:r>
            <a:r>
              <a:rPr lang="pt-BR" dirty="0">
                <a:solidFill>
                  <a:srgbClr val="C00000"/>
                </a:solidFill>
              </a:rPr>
              <a:t> C</a:t>
            </a:r>
            <a:r>
              <a:rPr lang="pt-BR" dirty="0"/>
              <a:t> no citoplasma das células</a:t>
            </a:r>
          </a:p>
          <a:p>
            <a:pPr marL="0" indent="0" algn="just">
              <a:buNone/>
            </a:pPr>
            <a:r>
              <a:rPr lang="pt-BR" dirty="0"/>
              <a:t>Técnica de </a:t>
            </a:r>
            <a:r>
              <a:rPr lang="pt-BR" b="1" i="1" dirty="0"/>
              <a:t>Western </a:t>
            </a:r>
            <a:r>
              <a:rPr lang="pt-BR" b="1" i="1" dirty="0" err="1"/>
              <a:t>blot</a:t>
            </a:r>
            <a:r>
              <a:rPr lang="pt-BR" dirty="0"/>
              <a:t> é capaz de detectar especificamente o </a:t>
            </a:r>
            <a:r>
              <a:rPr lang="pt-BR" dirty="0" err="1">
                <a:solidFill>
                  <a:srgbClr val="C00000"/>
                </a:solidFill>
              </a:rPr>
              <a:t>citocromo</a:t>
            </a:r>
            <a:r>
              <a:rPr lang="pt-BR" dirty="0">
                <a:solidFill>
                  <a:srgbClr val="C00000"/>
                </a:solidFill>
              </a:rPr>
              <a:t> C</a:t>
            </a:r>
            <a:r>
              <a:rPr lang="pt-BR" dirty="0"/>
              <a:t> no citoplasma</a:t>
            </a:r>
          </a:p>
          <a:p>
            <a:pPr marL="0" indent="0" algn="just">
              <a:buNone/>
            </a:pPr>
            <a:r>
              <a:rPr lang="pt-BR" dirty="0"/>
              <a:t>Por ser muito complexa, a técnica não é largamente empregada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881158" y="274638"/>
            <a:ext cx="8329642" cy="582594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Liberação de </a:t>
            </a:r>
            <a:r>
              <a:rPr lang="pt-BR" sz="3200" dirty="0" err="1">
                <a:solidFill>
                  <a:srgbClr val="0070C0"/>
                </a:solidFill>
              </a:rPr>
              <a:t>Citrocromo</a:t>
            </a:r>
            <a:r>
              <a:rPr lang="pt-BR" sz="3200" dirty="0">
                <a:solidFill>
                  <a:srgbClr val="0070C0"/>
                </a:solidFill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38550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434" y="156336"/>
            <a:ext cx="9504218" cy="922114"/>
          </a:xfrm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rgbClr val="FF0000"/>
                </a:solidFill>
              </a:rPr>
              <a:t>Controle da apoptose por técnicas moleculares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2434" y="1170706"/>
            <a:ext cx="8229600" cy="604664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0070C0"/>
                </a:solidFill>
              </a:rPr>
              <a:t>Bases moleculares da morte por Apoptose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29491" y="2046001"/>
            <a:ext cx="11180618" cy="4767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600" dirty="0"/>
              <a:t>As mudanças morfológicas características do processo de apoptose decorrem da ação direta ou indireta de um grupo de proteases denominadas </a:t>
            </a:r>
            <a:r>
              <a:rPr lang="pt-BR" sz="3600" i="1" dirty="0" err="1">
                <a:solidFill>
                  <a:srgbClr val="C00000"/>
                </a:solidFill>
              </a:rPr>
              <a:t>caspases</a:t>
            </a:r>
            <a:r>
              <a:rPr lang="pt-BR" sz="3600" dirty="0"/>
              <a:t>.</a:t>
            </a:r>
          </a:p>
          <a:p>
            <a:pPr algn="just"/>
            <a:r>
              <a:rPr lang="pt-BR" sz="3600" dirty="0"/>
              <a:t>Já foram identificadas </a:t>
            </a:r>
            <a:r>
              <a:rPr lang="pt-BR" sz="2800" b="1" dirty="0">
                <a:solidFill>
                  <a:srgbClr val="002060"/>
                </a:solidFill>
              </a:rPr>
              <a:t>(2008)</a:t>
            </a:r>
            <a:r>
              <a:rPr lang="pt-BR" sz="3600" b="1" dirty="0">
                <a:solidFill>
                  <a:srgbClr val="002060"/>
                </a:solidFill>
              </a:rPr>
              <a:t> </a:t>
            </a:r>
            <a:r>
              <a:rPr lang="pt-BR" sz="3600" dirty="0"/>
              <a:t>14 </a:t>
            </a:r>
            <a:r>
              <a:rPr lang="pt-BR" sz="3600" dirty="0" err="1"/>
              <a:t>caspases</a:t>
            </a:r>
            <a:r>
              <a:rPr lang="pt-BR" sz="3600" dirty="0"/>
              <a:t> em mamíferos.</a:t>
            </a:r>
          </a:p>
          <a:p>
            <a:pPr algn="just"/>
            <a:r>
              <a:rPr lang="pt-BR" sz="3600" dirty="0"/>
              <a:t>São divididas em 2 grupos: as que participam da </a:t>
            </a:r>
            <a:r>
              <a:rPr lang="pt-BR" sz="3600" dirty="0">
                <a:solidFill>
                  <a:srgbClr val="FF0000"/>
                </a:solidFill>
              </a:rPr>
              <a:t>apoptose</a:t>
            </a:r>
            <a:r>
              <a:rPr lang="pt-BR" sz="3600" dirty="0"/>
              <a:t> (</a:t>
            </a:r>
            <a:r>
              <a:rPr lang="pt-BR" sz="3600" dirty="0" err="1"/>
              <a:t>caspases</a:t>
            </a:r>
            <a:r>
              <a:rPr lang="pt-BR" sz="3600" dirty="0"/>
              <a:t> </a:t>
            </a:r>
            <a:r>
              <a:rPr lang="pt-BR" sz="3600" dirty="0">
                <a:solidFill>
                  <a:srgbClr val="FF0000"/>
                </a:solidFill>
              </a:rPr>
              <a:t>2, 3, 6, 7, 8, 9, 10 e 12</a:t>
            </a:r>
            <a:r>
              <a:rPr lang="pt-BR" sz="3600" dirty="0"/>
              <a:t>) e as que estão envolvidas em processos </a:t>
            </a:r>
            <a:r>
              <a:rPr lang="pt-BR" sz="3600" dirty="0">
                <a:solidFill>
                  <a:schemeClr val="accent1"/>
                </a:solidFill>
              </a:rPr>
              <a:t>inflamatórios</a:t>
            </a:r>
            <a:r>
              <a:rPr lang="pt-BR" sz="3600" dirty="0"/>
              <a:t> (</a:t>
            </a:r>
            <a:r>
              <a:rPr lang="pt-BR" sz="3600" dirty="0" err="1"/>
              <a:t>caspases</a:t>
            </a:r>
            <a:r>
              <a:rPr lang="pt-BR" sz="3600" dirty="0"/>
              <a:t> </a:t>
            </a:r>
            <a:r>
              <a:rPr lang="pt-BR" sz="3600" dirty="0">
                <a:solidFill>
                  <a:schemeClr val="accent1"/>
                </a:solidFill>
              </a:rPr>
              <a:t>1, 4, 5 e 11</a:t>
            </a:r>
            <a:r>
              <a:rPr lang="pt-BR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833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108877" y="290941"/>
            <a:ext cx="7713996" cy="6442364"/>
            <a:chOff x="2108877" y="290941"/>
            <a:chExt cx="7713996" cy="64423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8877" y="290941"/>
              <a:ext cx="7677068" cy="6442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tângulo 4"/>
            <p:cNvSpPr/>
            <p:nvPr/>
          </p:nvSpPr>
          <p:spPr>
            <a:xfrm>
              <a:off x="9379527" y="4003964"/>
              <a:ext cx="443346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Elipse 7"/>
          <p:cNvSpPr/>
          <p:nvPr/>
        </p:nvSpPr>
        <p:spPr>
          <a:xfrm>
            <a:off x="6996545" y="1607127"/>
            <a:ext cx="803564" cy="2632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996540" y="2022772"/>
            <a:ext cx="803564" cy="2632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7024250" y="3311287"/>
            <a:ext cx="803564" cy="2632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7024250" y="3740792"/>
            <a:ext cx="803564" cy="2632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7024245" y="4170292"/>
            <a:ext cx="803564" cy="2632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7024240" y="4599792"/>
            <a:ext cx="803564" cy="2632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7024235" y="5015437"/>
            <a:ext cx="803564" cy="2632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1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1781" y="260648"/>
            <a:ext cx="11208327" cy="6408712"/>
          </a:xfrm>
        </p:spPr>
        <p:txBody>
          <a:bodyPr>
            <a:noAutofit/>
          </a:bodyPr>
          <a:lstStyle/>
          <a:p>
            <a:pPr algn="just"/>
            <a:r>
              <a:rPr lang="pt-BR" sz="3200" dirty="0"/>
              <a:t>Outro grupo proteínas fundamental para o processo </a:t>
            </a:r>
            <a:r>
              <a:rPr lang="pt-BR" sz="3200" dirty="0" err="1"/>
              <a:t>apoptótico</a:t>
            </a:r>
            <a:r>
              <a:rPr lang="pt-BR" sz="3200" dirty="0"/>
              <a:t> é o grupo das proteínas </a:t>
            </a:r>
            <a:r>
              <a:rPr lang="pt-BR" sz="3200" b="1" dirty="0">
                <a:solidFill>
                  <a:srgbClr val="C00000"/>
                </a:solidFill>
              </a:rPr>
              <a:t>Bcl-2</a:t>
            </a:r>
          </a:p>
          <a:p>
            <a:pPr algn="just"/>
            <a:r>
              <a:rPr lang="pt-BR" sz="3200" dirty="0"/>
              <a:t>Já foram identificados 20 membros da família Bcl-2, sendo também divididos em dois grupos:</a:t>
            </a:r>
          </a:p>
          <a:p>
            <a:pPr marL="900113" indent="-900113" algn="just">
              <a:buNone/>
            </a:pPr>
            <a:r>
              <a:rPr lang="pt-BR" sz="3200" dirty="0"/>
              <a:t>	o grupo </a:t>
            </a:r>
            <a:r>
              <a:rPr lang="pt-BR" sz="3200" i="1" dirty="0">
                <a:solidFill>
                  <a:srgbClr val="0070C0"/>
                </a:solidFill>
              </a:rPr>
              <a:t>pró-</a:t>
            </a:r>
            <a:r>
              <a:rPr lang="pt-BR" sz="3200" i="1" dirty="0" err="1">
                <a:solidFill>
                  <a:srgbClr val="0070C0"/>
                </a:solidFill>
              </a:rPr>
              <a:t>apoptótico</a:t>
            </a:r>
            <a:r>
              <a:rPr lang="pt-BR" sz="3200" dirty="0"/>
              <a:t> (</a:t>
            </a:r>
            <a:r>
              <a:rPr lang="pt-BR" sz="3200" dirty="0" err="1"/>
              <a:t>Bax</a:t>
            </a:r>
            <a:r>
              <a:rPr lang="pt-BR" sz="3200" dirty="0"/>
              <a:t>, </a:t>
            </a:r>
            <a:r>
              <a:rPr lang="pt-BR" sz="3200" dirty="0" err="1"/>
              <a:t>Bcl</a:t>
            </a:r>
            <a:r>
              <a:rPr lang="pt-BR" sz="3200" dirty="0"/>
              <a:t>-X</a:t>
            </a:r>
            <a:r>
              <a:rPr lang="pt-BR" sz="3200" baseline="-25000" dirty="0"/>
              <a:t>S</a:t>
            </a:r>
            <a:r>
              <a:rPr lang="pt-BR" sz="3200" dirty="0"/>
              <a:t>, </a:t>
            </a:r>
            <a:r>
              <a:rPr lang="pt-BR" sz="3200" dirty="0" err="1"/>
              <a:t>Bak</a:t>
            </a:r>
            <a:r>
              <a:rPr lang="pt-BR" sz="3200" dirty="0"/>
              <a:t>, </a:t>
            </a:r>
            <a:r>
              <a:rPr lang="pt-BR" sz="3200" dirty="0" err="1"/>
              <a:t>Bad</a:t>
            </a:r>
            <a:r>
              <a:rPr lang="pt-BR" sz="3200" dirty="0"/>
              <a:t>, </a:t>
            </a:r>
            <a:r>
              <a:rPr lang="pt-BR" sz="3200" dirty="0" err="1"/>
              <a:t>Bid</a:t>
            </a:r>
            <a:r>
              <a:rPr lang="pt-BR" sz="3200" dirty="0"/>
              <a:t>, </a:t>
            </a:r>
            <a:r>
              <a:rPr lang="pt-BR" sz="3200" dirty="0" err="1"/>
              <a:t>Bik</a:t>
            </a:r>
            <a:r>
              <a:rPr lang="pt-BR" sz="3200" dirty="0"/>
              <a:t>, </a:t>
            </a:r>
            <a:r>
              <a:rPr lang="pt-BR" sz="3200" dirty="0" err="1"/>
              <a:t>Boo</a:t>
            </a:r>
            <a:r>
              <a:rPr lang="pt-BR" sz="3200" dirty="0"/>
              <a:t> e outras)</a:t>
            </a:r>
          </a:p>
          <a:p>
            <a:pPr marL="0" indent="0" algn="just">
              <a:buNone/>
            </a:pPr>
            <a:r>
              <a:rPr lang="pt-BR" sz="3200" dirty="0"/>
              <a:t>	estas proteínas induzem a </a:t>
            </a:r>
            <a:r>
              <a:rPr lang="pt-BR" sz="3200" b="1" dirty="0">
                <a:solidFill>
                  <a:srgbClr val="FF0000"/>
                </a:solidFill>
              </a:rPr>
              <a:t>liberação</a:t>
            </a:r>
            <a:r>
              <a:rPr lang="pt-BR" sz="3200" dirty="0"/>
              <a:t> dos </a:t>
            </a:r>
            <a:r>
              <a:rPr lang="pt-BR" sz="3200" dirty="0">
                <a:solidFill>
                  <a:srgbClr val="C00000"/>
                </a:solidFill>
              </a:rPr>
              <a:t>fatores </a:t>
            </a:r>
            <a:r>
              <a:rPr lang="pt-BR" sz="3200" dirty="0" err="1">
                <a:solidFill>
                  <a:srgbClr val="C00000"/>
                </a:solidFill>
              </a:rPr>
              <a:t>apoptogênicos</a:t>
            </a:r>
            <a:r>
              <a:rPr lang="pt-BR" sz="3200" dirty="0"/>
              <a:t> da mitocôndria para o citoplasma, desencadeando o processo de apoptose</a:t>
            </a:r>
          </a:p>
          <a:p>
            <a:pPr marL="900113" indent="-900113" algn="just">
              <a:buNone/>
            </a:pPr>
            <a:r>
              <a:rPr lang="pt-BR" sz="3200" dirty="0"/>
              <a:t>	o grupo </a:t>
            </a:r>
            <a:r>
              <a:rPr lang="pt-BR" sz="3200" i="1" dirty="0" err="1">
                <a:solidFill>
                  <a:srgbClr val="0070C0"/>
                </a:solidFill>
              </a:rPr>
              <a:t>antiapoptótico</a:t>
            </a:r>
            <a:r>
              <a:rPr lang="pt-BR" sz="3200" dirty="0"/>
              <a:t> (Bcl-2, </a:t>
            </a:r>
            <a:r>
              <a:rPr lang="pt-BR" sz="3200" dirty="0" err="1"/>
              <a:t>Bcl</a:t>
            </a:r>
            <a:r>
              <a:rPr lang="pt-BR" sz="3200" dirty="0"/>
              <a:t>-X</a:t>
            </a:r>
            <a:r>
              <a:rPr lang="pt-BR" sz="3200" baseline="-25000" dirty="0"/>
              <a:t>L</a:t>
            </a:r>
            <a:r>
              <a:rPr lang="pt-BR" sz="3200" dirty="0"/>
              <a:t>, Mcl-1, </a:t>
            </a:r>
            <a:r>
              <a:rPr lang="pt-BR" sz="3200" dirty="0" err="1"/>
              <a:t>Bcl</a:t>
            </a:r>
            <a:r>
              <a:rPr lang="pt-BR" sz="3200" dirty="0"/>
              <a:t>-w e outras)</a:t>
            </a:r>
          </a:p>
          <a:p>
            <a:pPr marL="0" indent="0" algn="just">
              <a:buNone/>
            </a:pPr>
            <a:r>
              <a:rPr lang="pt-BR" sz="3200" dirty="0"/>
              <a:t>	estas proteínas são responsáveis por </a:t>
            </a:r>
            <a:r>
              <a:rPr lang="pt-BR" sz="3200" b="1" dirty="0">
                <a:solidFill>
                  <a:srgbClr val="FF0000"/>
                </a:solidFill>
              </a:rPr>
              <a:t>manter</a:t>
            </a:r>
            <a:r>
              <a:rPr lang="pt-BR" sz="3200" dirty="0"/>
              <a:t> os referidos </a:t>
            </a:r>
            <a:r>
              <a:rPr lang="pt-BR" sz="3200" dirty="0">
                <a:solidFill>
                  <a:srgbClr val="C00000"/>
                </a:solidFill>
              </a:rPr>
              <a:t>fatores</a:t>
            </a:r>
            <a:r>
              <a:rPr lang="pt-BR" sz="3200" dirty="0"/>
              <a:t> dentro da mitocôndria, inibindo o processo de apoptose</a:t>
            </a:r>
          </a:p>
        </p:txBody>
      </p:sp>
    </p:spTree>
    <p:extLst>
      <p:ext uri="{BB962C8B-B14F-4D97-AF65-F5344CB8AC3E}">
        <p14:creationId xmlns:p14="http://schemas.microsoft.com/office/powerpoint/2010/main" val="217204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3228108" y="133666"/>
            <a:ext cx="5818910" cy="6555760"/>
            <a:chOff x="3228108" y="133666"/>
            <a:chExt cx="5818910" cy="655576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28108" y="133666"/>
              <a:ext cx="5763491" cy="655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tângulo 4"/>
            <p:cNvSpPr/>
            <p:nvPr/>
          </p:nvSpPr>
          <p:spPr>
            <a:xfrm>
              <a:off x="8603672" y="4641273"/>
              <a:ext cx="443346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Elipse 6"/>
          <p:cNvSpPr/>
          <p:nvPr/>
        </p:nvSpPr>
        <p:spPr>
          <a:xfrm>
            <a:off x="7412175" y="2161374"/>
            <a:ext cx="803564" cy="2632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7412190" y="2424567"/>
            <a:ext cx="803564" cy="2632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7384480" y="3200447"/>
            <a:ext cx="803564" cy="2632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7370625" y="3477547"/>
            <a:ext cx="803564" cy="2632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7398330" y="4253422"/>
            <a:ext cx="803564" cy="2632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095955" y="6123842"/>
            <a:ext cx="803564" cy="2632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7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2727" y="620688"/>
            <a:ext cx="10626437" cy="5904656"/>
          </a:xfrm>
        </p:spPr>
        <p:txBody>
          <a:bodyPr>
            <a:noAutofit/>
          </a:bodyPr>
          <a:lstStyle/>
          <a:p>
            <a:pPr algn="just"/>
            <a:r>
              <a:rPr lang="pt-BR" sz="3600" dirty="0"/>
              <a:t>A ativação das </a:t>
            </a:r>
            <a:r>
              <a:rPr lang="pt-BR" sz="3600" b="1" i="1" dirty="0" err="1">
                <a:solidFill>
                  <a:srgbClr val="FF0000"/>
                </a:solidFill>
              </a:rPr>
              <a:t>caspases</a:t>
            </a:r>
            <a:r>
              <a:rPr lang="pt-BR" sz="3600" dirty="0"/>
              <a:t> é um estágio comum a todas as células em processo de apoptose</a:t>
            </a:r>
          </a:p>
          <a:p>
            <a:pPr algn="just"/>
            <a:r>
              <a:rPr lang="pt-BR" sz="3600" dirty="0"/>
              <a:t>No entanto, várias são as </a:t>
            </a:r>
            <a:r>
              <a:rPr lang="pt-BR" sz="3600" i="1" dirty="0">
                <a:solidFill>
                  <a:srgbClr val="0070C0"/>
                </a:solidFill>
              </a:rPr>
              <a:t>vias iniciais</a:t>
            </a:r>
            <a:r>
              <a:rPr lang="pt-BR" sz="3600" dirty="0"/>
              <a:t> que resultam sua ativação</a:t>
            </a:r>
          </a:p>
          <a:p>
            <a:pPr algn="just"/>
            <a:r>
              <a:rPr lang="pt-BR" sz="3600" dirty="0"/>
              <a:t>Por sua vez, essas vias são consequência de diferentes estímulos </a:t>
            </a:r>
            <a:r>
              <a:rPr lang="pt-BR" sz="3600" dirty="0" err="1"/>
              <a:t>apoptóticos</a:t>
            </a:r>
            <a:endParaRPr lang="pt-BR" sz="3600" dirty="0"/>
          </a:p>
          <a:p>
            <a:pPr algn="just"/>
            <a:r>
              <a:rPr lang="pt-BR" sz="3600" dirty="0"/>
              <a:t>Em células de mamíferos tem-se a via </a:t>
            </a:r>
            <a:r>
              <a:rPr lang="pt-BR" sz="3600" dirty="0">
                <a:solidFill>
                  <a:srgbClr val="C00000"/>
                </a:solidFill>
              </a:rPr>
              <a:t>intrínseca</a:t>
            </a:r>
            <a:r>
              <a:rPr lang="pt-BR" sz="3600" dirty="0"/>
              <a:t> e a via </a:t>
            </a:r>
            <a:r>
              <a:rPr lang="pt-BR" sz="3600" dirty="0">
                <a:solidFill>
                  <a:srgbClr val="C00000"/>
                </a:solidFill>
              </a:rPr>
              <a:t>extrínseca</a:t>
            </a:r>
          </a:p>
          <a:p>
            <a:pPr marL="0" indent="0" algn="just">
              <a:buNone/>
            </a:pPr>
            <a:r>
              <a:rPr lang="pt-BR" sz="3600" dirty="0"/>
              <a:t>	a via intrínseca é dividida em via </a:t>
            </a:r>
            <a:r>
              <a:rPr lang="pt-BR" sz="3600" i="1" dirty="0">
                <a:solidFill>
                  <a:srgbClr val="0070C0"/>
                </a:solidFill>
              </a:rPr>
              <a:t>mitocondrial</a:t>
            </a:r>
            <a:r>
              <a:rPr lang="pt-BR" sz="3600" dirty="0"/>
              <a:t> e via de </a:t>
            </a:r>
            <a:r>
              <a:rPr lang="pt-BR" sz="3600" i="1" dirty="0">
                <a:solidFill>
                  <a:srgbClr val="0070C0"/>
                </a:solidFill>
              </a:rPr>
              <a:t>estresse do retículo endoplasmático</a:t>
            </a:r>
          </a:p>
        </p:txBody>
      </p:sp>
    </p:spTree>
    <p:extLst>
      <p:ext uri="{BB962C8B-B14F-4D97-AF65-F5344CB8AC3E}">
        <p14:creationId xmlns:p14="http://schemas.microsoft.com/office/powerpoint/2010/main" val="13765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1158" y="274638"/>
            <a:ext cx="8329642" cy="1143000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Limitação de oxigênio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9720" y="1600201"/>
            <a:ext cx="857256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3000" dirty="0"/>
              <a:t>Foi demonstrado que:</a:t>
            </a:r>
          </a:p>
          <a:p>
            <a:pPr algn="just"/>
            <a:r>
              <a:rPr lang="pt-BR" sz="3000" dirty="0"/>
              <a:t>Condições </a:t>
            </a:r>
            <a:r>
              <a:rPr lang="pt-BR" sz="3000" dirty="0" err="1">
                <a:solidFill>
                  <a:srgbClr val="0070C0"/>
                </a:solidFill>
              </a:rPr>
              <a:t>anóxicas</a:t>
            </a:r>
            <a:r>
              <a:rPr lang="pt-BR" sz="3000" dirty="0"/>
              <a:t> podem causar </a:t>
            </a:r>
            <a:r>
              <a:rPr lang="pt-BR" sz="3000" dirty="0">
                <a:solidFill>
                  <a:srgbClr val="0070C0"/>
                </a:solidFill>
              </a:rPr>
              <a:t>apoptose</a:t>
            </a:r>
            <a:endParaRPr lang="pt-BR" sz="3000" i="1" dirty="0">
              <a:solidFill>
                <a:srgbClr val="0070C0"/>
              </a:solidFill>
            </a:endParaRPr>
          </a:p>
          <a:p>
            <a:pPr algn="just"/>
            <a:r>
              <a:rPr lang="pt-BR" sz="3000" dirty="0"/>
              <a:t>A proteína </a:t>
            </a:r>
            <a:r>
              <a:rPr lang="pt-BR" sz="3000" dirty="0" err="1">
                <a:solidFill>
                  <a:srgbClr val="0070C0"/>
                </a:solidFill>
              </a:rPr>
              <a:t>Bcl</a:t>
            </a:r>
            <a:r>
              <a:rPr lang="pt-BR" sz="3000" dirty="0">
                <a:solidFill>
                  <a:srgbClr val="0070C0"/>
                </a:solidFill>
              </a:rPr>
              <a:t>-2</a:t>
            </a:r>
            <a:r>
              <a:rPr lang="pt-BR" sz="3000" dirty="0"/>
              <a:t> é um fator </a:t>
            </a:r>
            <a:r>
              <a:rPr lang="pt-BR" sz="3000" dirty="0" err="1">
                <a:solidFill>
                  <a:srgbClr val="0070C0"/>
                </a:solidFill>
              </a:rPr>
              <a:t>antiapoptótico</a:t>
            </a:r>
            <a:r>
              <a:rPr lang="pt-BR" sz="3000" dirty="0"/>
              <a:t> mesmo em condições de limitação de oxigênio</a:t>
            </a:r>
          </a:p>
          <a:p>
            <a:pPr algn="just"/>
            <a:endParaRPr lang="pt-BR" sz="3000" dirty="0"/>
          </a:p>
          <a:p>
            <a:pPr marL="539750" indent="-539750" algn="just">
              <a:buNone/>
              <a:tabLst>
                <a:tab pos="360363" algn="l"/>
              </a:tabLst>
            </a:pPr>
            <a:r>
              <a:rPr lang="pt-BR" sz="3000" dirty="0">
                <a:sym typeface="Wingdings" pitchFamily="2" charset="2"/>
              </a:rPr>
              <a:t> Grande importância para cultivos em larga escala e processos em que ocorre limitação de oxigênio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47859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4181" y="612299"/>
            <a:ext cx="11152909" cy="5328592"/>
          </a:xfrm>
        </p:spPr>
        <p:txBody>
          <a:bodyPr>
            <a:noAutofit/>
          </a:bodyPr>
          <a:lstStyle/>
          <a:p>
            <a:pPr algn="just"/>
            <a:r>
              <a:rPr lang="pt-BR" sz="3600" dirty="0"/>
              <a:t>Assim, tem-se:</a:t>
            </a:r>
          </a:p>
          <a:p>
            <a:pPr algn="just">
              <a:buFontTx/>
              <a:buChar char="-"/>
            </a:pPr>
            <a:r>
              <a:rPr lang="pt-BR" sz="3600" dirty="0"/>
              <a:t>Via </a:t>
            </a:r>
            <a:r>
              <a:rPr lang="pt-BR" sz="3600" dirty="0">
                <a:solidFill>
                  <a:srgbClr val="C00000"/>
                </a:solidFill>
              </a:rPr>
              <a:t>intrínseca mitocondrial</a:t>
            </a:r>
          </a:p>
          <a:p>
            <a:pPr algn="just">
              <a:buFontTx/>
              <a:buChar char="-"/>
            </a:pPr>
            <a:r>
              <a:rPr lang="pt-BR" sz="3600" dirty="0"/>
              <a:t>Via </a:t>
            </a:r>
            <a:r>
              <a:rPr lang="pt-BR" sz="3600" dirty="0">
                <a:solidFill>
                  <a:srgbClr val="C00000"/>
                </a:solidFill>
              </a:rPr>
              <a:t>intrínseca de estresse do retículo endoplasmático</a:t>
            </a:r>
          </a:p>
          <a:p>
            <a:pPr algn="just">
              <a:buFontTx/>
              <a:buChar char="-"/>
            </a:pPr>
            <a:r>
              <a:rPr lang="pt-BR" sz="3600" dirty="0"/>
              <a:t>Via </a:t>
            </a:r>
            <a:r>
              <a:rPr lang="pt-BR" sz="3600" dirty="0">
                <a:solidFill>
                  <a:srgbClr val="C00000"/>
                </a:solidFill>
              </a:rPr>
              <a:t>extrínseca</a:t>
            </a:r>
            <a:r>
              <a:rPr lang="pt-BR" sz="3600" dirty="0"/>
              <a:t> ou via dos </a:t>
            </a:r>
            <a:r>
              <a:rPr lang="pt-BR" sz="3600" dirty="0">
                <a:solidFill>
                  <a:srgbClr val="C00000"/>
                </a:solidFill>
              </a:rPr>
              <a:t>receptores de morte da membrana plasmática</a:t>
            </a:r>
          </a:p>
          <a:p>
            <a:pPr marL="0" indent="0" algn="just">
              <a:buNone/>
            </a:pPr>
            <a:endParaRPr lang="pt-BR" sz="3600" dirty="0">
              <a:solidFill>
                <a:srgbClr val="C00000"/>
              </a:solidFill>
            </a:endParaRPr>
          </a:p>
          <a:p>
            <a:pPr algn="just"/>
            <a:r>
              <a:rPr lang="pt-BR" sz="3600" dirty="0"/>
              <a:t>A primeira e a terceira envolvem a liberação de fatores </a:t>
            </a:r>
            <a:r>
              <a:rPr lang="pt-BR" sz="3600" dirty="0" err="1"/>
              <a:t>apoptogênicos</a:t>
            </a:r>
            <a:r>
              <a:rPr lang="pt-BR" sz="3600" dirty="0"/>
              <a:t> do espaço </a:t>
            </a:r>
            <a:r>
              <a:rPr lang="pt-BR" sz="3600" dirty="0" err="1"/>
              <a:t>intermembranar</a:t>
            </a:r>
            <a:r>
              <a:rPr lang="pt-BR" sz="3600" dirty="0"/>
              <a:t> da mitocôndria (destacando-se o </a:t>
            </a:r>
            <a:r>
              <a:rPr lang="pt-BR" sz="3600" dirty="0" err="1"/>
              <a:t>citocromo</a:t>
            </a:r>
            <a:r>
              <a:rPr lang="pt-BR" sz="3600" dirty="0"/>
              <a:t> C) e a formação de </a:t>
            </a:r>
            <a:r>
              <a:rPr lang="pt-BR" sz="3600" dirty="0" err="1">
                <a:solidFill>
                  <a:srgbClr val="C00000"/>
                </a:solidFill>
              </a:rPr>
              <a:t>apoptossomo</a:t>
            </a:r>
            <a:r>
              <a:rPr lang="pt-BR" sz="3600" dirty="0"/>
              <a:t>, que é um ativador de </a:t>
            </a:r>
            <a:r>
              <a:rPr lang="pt-BR" sz="3600" dirty="0" err="1"/>
              <a:t>caspases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9507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470887" y="110831"/>
            <a:ext cx="7591677" cy="6580909"/>
            <a:chOff x="2470887" y="110831"/>
            <a:chExt cx="7591677" cy="658090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70887" y="110831"/>
              <a:ext cx="7591677" cy="658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tângulo 4"/>
            <p:cNvSpPr/>
            <p:nvPr/>
          </p:nvSpPr>
          <p:spPr>
            <a:xfrm>
              <a:off x="9476508" y="3491345"/>
              <a:ext cx="443346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Elipse 6"/>
          <p:cNvSpPr/>
          <p:nvPr/>
        </p:nvSpPr>
        <p:spPr>
          <a:xfrm rot="19386495">
            <a:off x="214682" y="2770908"/>
            <a:ext cx="2715490" cy="162098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0000"/>
                </a:solidFill>
              </a:rPr>
              <a:t>Via Intrínseca Mitocondrial</a:t>
            </a:r>
          </a:p>
        </p:txBody>
      </p:sp>
    </p:spTree>
    <p:extLst>
      <p:ext uri="{BB962C8B-B14F-4D97-AF65-F5344CB8AC3E}">
        <p14:creationId xmlns:p14="http://schemas.microsoft.com/office/powerpoint/2010/main" val="392031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0182" y="69258"/>
            <a:ext cx="6751599" cy="667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e 4"/>
          <p:cNvSpPr/>
          <p:nvPr/>
        </p:nvSpPr>
        <p:spPr>
          <a:xfrm rot="19386495">
            <a:off x="214682" y="2770908"/>
            <a:ext cx="2715490" cy="162098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Via Extrínseca</a:t>
            </a:r>
          </a:p>
        </p:txBody>
      </p:sp>
    </p:spTree>
    <p:extLst>
      <p:ext uri="{BB962C8B-B14F-4D97-AF65-F5344CB8AC3E}">
        <p14:creationId xmlns:p14="http://schemas.microsoft.com/office/powerpoint/2010/main" val="279498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5748" y="903253"/>
            <a:ext cx="11000509" cy="5904656"/>
          </a:xfrm>
        </p:spPr>
        <p:txBody>
          <a:bodyPr>
            <a:noAutofit/>
          </a:bodyPr>
          <a:lstStyle/>
          <a:p>
            <a:pPr algn="just"/>
            <a:r>
              <a:rPr lang="pt-BR" sz="3200" dirty="0"/>
              <a:t>Desenvolvimento de linhagens celulares recombinantes que expressam genes </a:t>
            </a:r>
            <a:r>
              <a:rPr lang="pt-BR" sz="3200" dirty="0" err="1"/>
              <a:t>anti-apoptóticos</a:t>
            </a:r>
            <a:r>
              <a:rPr lang="pt-BR" sz="3200" dirty="0"/>
              <a:t>, ou seja, que regulam as duas principais famílias de proteínas </a:t>
            </a:r>
            <a:r>
              <a:rPr lang="pt-BR" sz="3200" dirty="0" err="1"/>
              <a:t>apoptóticas</a:t>
            </a:r>
            <a:r>
              <a:rPr lang="pt-BR" sz="3200" dirty="0"/>
              <a:t>: </a:t>
            </a:r>
            <a:r>
              <a:rPr lang="pt-BR" sz="3200" dirty="0">
                <a:solidFill>
                  <a:srgbClr val="C00000"/>
                </a:solidFill>
              </a:rPr>
              <a:t>Bcl-2</a:t>
            </a:r>
            <a:r>
              <a:rPr lang="pt-BR" sz="3200" dirty="0"/>
              <a:t> e </a:t>
            </a:r>
            <a:r>
              <a:rPr lang="pt-BR" sz="3200" dirty="0" err="1">
                <a:solidFill>
                  <a:srgbClr val="C00000"/>
                </a:solidFill>
              </a:rPr>
              <a:t>caspases</a:t>
            </a:r>
            <a:endParaRPr lang="pt-BR" sz="32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pt-BR" sz="3200" dirty="0"/>
              <a:t>	Diversas linhagens de importância industrial, como </a:t>
            </a:r>
            <a:r>
              <a:rPr lang="pt-BR" sz="3200" dirty="0" err="1"/>
              <a:t>hibridomas</a:t>
            </a:r>
            <a:r>
              <a:rPr lang="pt-BR" sz="3200" dirty="0"/>
              <a:t>, mielomas, células CHO, BHK e COS, podem ser protegidas contra diversos estímulos apoptóticos pela </a:t>
            </a:r>
            <a:r>
              <a:rPr lang="pt-BR" sz="3200" dirty="0" err="1"/>
              <a:t>superexpressão</a:t>
            </a:r>
            <a:r>
              <a:rPr lang="pt-BR" sz="3200" dirty="0"/>
              <a:t> do gene </a:t>
            </a:r>
            <a:r>
              <a:rPr lang="pt-BR" sz="3200" dirty="0">
                <a:solidFill>
                  <a:srgbClr val="C00000"/>
                </a:solidFill>
              </a:rPr>
              <a:t>Bcl-2</a:t>
            </a:r>
          </a:p>
          <a:p>
            <a:pPr marL="900113" indent="-900113" algn="just">
              <a:buNone/>
            </a:pPr>
            <a:r>
              <a:rPr lang="pt-BR" sz="3200" dirty="0"/>
              <a:t>	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847528" y="116632"/>
            <a:ext cx="8640960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rgbClr val="0070C0"/>
                </a:solidFill>
              </a:rPr>
              <a:t>Estratégias Moleculares para Controle da Apoptose</a:t>
            </a:r>
          </a:p>
        </p:txBody>
      </p:sp>
    </p:spTree>
    <p:extLst>
      <p:ext uri="{BB962C8B-B14F-4D97-AF65-F5344CB8AC3E}">
        <p14:creationId xmlns:p14="http://schemas.microsoft.com/office/powerpoint/2010/main" val="423048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1781" y="260648"/>
            <a:ext cx="11208327" cy="6408712"/>
          </a:xfrm>
        </p:spPr>
        <p:txBody>
          <a:bodyPr>
            <a:noAutofit/>
          </a:bodyPr>
          <a:lstStyle/>
          <a:p>
            <a:pPr algn="just"/>
            <a:r>
              <a:rPr lang="pt-BR" sz="3200" dirty="0">
                <a:solidFill>
                  <a:schemeClr val="bg2">
                    <a:lumMod val="90000"/>
                  </a:schemeClr>
                </a:solidFill>
              </a:rPr>
              <a:t>Outro grupo proteínas fundamental para o processo </a:t>
            </a:r>
            <a:r>
              <a:rPr lang="pt-BR" sz="3200" dirty="0" err="1">
                <a:solidFill>
                  <a:schemeClr val="bg2">
                    <a:lumMod val="90000"/>
                  </a:schemeClr>
                </a:solidFill>
              </a:rPr>
              <a:t>apoptótico</a:t>
            </a:r>
            <a:r>
              <a:rPr lang="pt-BR" sz="3200" dirty="0">
                <a:solidFill>
                  <a:schemeClr val="bg2">
                    <a:lumMod val="90000"/>
                  </a:schemeClr>
                </a:solidFill>
              </a:rPr>
              <a:t> é o grupo das proteínas </a:t>
            </a:r>
            <a:r>
              <a:rPr lang="pt-BR" sz="3200" b="1" dirty="0">
                <a:solidFill>
                  <a:schemeClr val="bg2">
                    <a:lumMod val="90000"/>
                  </a:schemeClr>
                </a:solidFill>
              </a:rPr>
              <a:t>Bcl-2</a:t>
            </a:r>
          </a:p>
          <a:p>
            <a:pPr algn="just"/>
            <a:r>
              <a:rPr lang="pt-BR" sz="3200" dirty="0">
                <a:solidFill>
                  <a:schemeClr val="bg2">
                    <a:lumMod val="90000"/>
                  </a:schemeClr>
                </a:solidFill>
              </a:rPr>
              <a:t>Já foram identificadas 20 membros da família Bcl-2, sendo também divididos em dois grupos:</a:t>
            </a:r>
          </a:p>
          <a:p>
            <a:pPr marL="900113" indent="-900113" algn="just">
              <a:buNone/>
            </a:pPr>
            <a:r>
              <a:rPr lang="pt-BR" sz="3200" dirty="0">
                <a:solidFill>
                  <a:schemeClr val="bg2">
                    <a:lumMod val="90000"/>
                  </a:schemeClr>
                </a:solidFill>
              </a:rPr>
              <a:t>	o grupo </a:t>
            </a:r>
            <a:r>
              <a:rPr lang="pt-BR" sz="3200" i="1" dirty="0">
                <a:solidFill>
                  <a:schemeClr val="bg2">
                    <a:lumMod val="90000"/>
                  </a:schemeClr>
                </a:solidFill>
              </a:rPr>
              <a:t>pró-</a:t>
            </a:r>
            <a:r>
              <a:rPr lang="pt-BR" sz="3200" i="1" dirty="0" err="1">
                <a:solidFill>
                  <a:schemeClr val="bg2">
                    <a:lumMod val="90000"/>
                  </a:schemeClr>
                </a:solidFill>
              </a:rPr>
              <a:t>apoptótico</a:t>
            </a:r>
            <a:r>
              <a:rPr lang="pt-BR" sz="3200" dirty="0">
                <a:solidFill>
                  <a:schemeClr val="bg2">
                    <a:lumMod val="90000"/>
                  </a:schemeClr>
                </a:solidFill>
              </a:rPr>
              <a:t> (</a:t>
            </a:r>
            <a:r>
              <a:rPr lang="pt-BR" sz="3200" dirty="0" err="1">
                <a:solidFill>
                  <a:schemeClr val="bg2">
                    <a:lumMod val="90000"/>
                  </a:schemeClr>
                </a:solidFill>
              </a:rPr>
              <a:t>Bax</a:t>
            </a:r>
            <a:r>
              <a:rPr lang="pt-BR" sz="320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pt-BR" sz="3200" dirty="0" err="1">
                <a:solidFill>
                  <a:schemeClr val="bg2">
                    <a:lumMod val="90000"/>
                  </a:schemeClr>
                </a:solidFill>
              </a:rPr>
              <a:t>Bcl</a:t>
            </a:r>
            <a:r>
              <a:rPr lang="pt-BR" sz="3200" dirty="0">
                <a:solidFill>
                  <a:schemeClr val="bg2">
                    <a:lumMod val="90000"/>
                  </a:schemeClr>
                </a:solidFill>
              </a:rPr>
              <a:t>-X</a:t>
            </a:r>
            <a:r>
              <a:rPr lang="pt-BR" sz="3200" baseline="-25000" dirty="0">
                <a:solidFill>
                  <a:schemeClr val="bg2">
                    <a:lumMod val="90000"/>
                  </a:schemeClr>
                </a:solidFill>
              </a:rPr>
              <a:t>S</a:t>
            </a:r>
            <a:r>
              <a:rPr lang="pt-BR" sz="320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pt-BR" sz="3200" dirty="0" err="1">
                <a:solidFill>
                  <a:schemeClr val="bg2">
                    <a:lumMod val="90000"/>
                  </a:schemeClr>
                </a:solidFill>
              </a:rPr>
              <a:t>Bak</a:t>
            </a:r>
            <a:r>
              <a:rPr lang="pt-BR" sz="320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pt-BR" sz="3200" dirty="0" err="1">
                <a:solidFill>
                  <a:schemeClr val="bg2">
                    <a:lumMod val="90000"/>
                  </a:schemeClr>
                </a:solidFill>
              </a:rPr>
              <a:t>Bad</a:t>
            </a:r>
            <a:r>
              <a:rPr lang="pt-BR" sz="320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pt-BR" sz="3200" dirty="0" err="1">
                <a:solidFill>
                  <a:schemeClr val="bg2">
                    <a:lumMod val="90000"/>
                  </a:schemeClr>
                </a:solidFill>
              </a:rPr>
              <a:t>Bid</a:t>
            </a:r>
            <a:r>
              <a:rPr lang="pt-BR" sz="320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pt-BR" sz="3200" dirty="0" err="1">
                <a:solidFill>
                  <a:schemeClr val="bg2">
                    <a:lumMod val="90000"/>
                  </a:schemeClr>
                </a:solidFill>
              </a:rPr>
              <a:t>Bik</a:t>
            </a:r>
            <a:r>
              <a:rPr lang="pt-BR" sz="320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pt-BR" sz="3200" dirty="0" err="1">
                <a:solidFill>
                  <a:schemeClr val="bg2">
                    <a:lumMod val="90000"/>
                  </a:schemeClr>
                </a:solidFill>
              </a:rPr>
              <a:t>Boo</a:t>
            </a:r>
            <a:r>
              <a:rPr lang="pt-BR" sz="3200" dirty="0">
                <a:solidFill>
                  <a:schemeClr val="bg2">
                    <a:lumMod val="90000"/>
                  </a:schemeClr>
                </a:solidFill>
              </a:rPr>
              <a:t> e outras)</a:t>
            </a:r>
          </a:p>
          <a:p>
            <a:pPr marL="0" indent="0" algn="just">
              <a:buNone/>
            </a:pPr>
            <a:r>
              <a:rPr lang="pt-BR" sz="3200" dirty="0">
                <a:solidFill>
                  <a:schemeClr val="bg2">
                    <a:lumMod val="90000"/>
                  </a:schemeClr>
                </a:solidFill>
              </a:rPr>
              <a:t>	estas proteínas induzem a </a:t>
            </a:r>
            <a:r>
              <a:rPr lang="pt-BR" sz="3200" b="1" dirty="0">
                <a:solidFill>
                  <a:schemeClr val="bg2">
                    <a:lumMod val="90000"/>
                  </a:schemeClr>
                </a:solidFill>
              </a:rPr>
              <a:t>liberação</a:t>
            </a:r>
            <a:r>
              <a:rPr lang="pt-BR" sz="3200" dirty="0">
                <a:solidFill>
                  <a:schemeClr val="bg2">
                    <a:lumMod val="90000"/>
                  </a:schemeClr>
                </a:solidFill>
              </a:rPr>
              <a:t> dos fatores </a:t>
            </a:r>
            <a:r>
              <a:rPr lang="pt-BR" sz="3200" dirty="0" err="1">
                <a:solidFill>
                  <a:schemeClr val="bg2">
                    <a:lumMod val="90000"/>
                  </a:schemeClr>
                </a:solidFill>
              </a:rPr>
              <a:t>apoptogênicos</a:t>
            </a:r>
            <a:r>
              <a:rPr lang="pt-BR" sz="3200" dirty="0">
                <a:solidFill>
                  <a:schemeClr val="bg2">
                    <a:lumMod val="90000"/>
                  </a:schemeClr>
                </a:solidFill>
              </a:rPr>
              <a:t> da mitocôndria para o citoplasma, desencadeando o processo de apoptose</a:t>
            </a:r>
          </a:p>
          <a:p>
            <a:pPr marL="900113" indent="-900113" algn="just">
              <a:buNone/>
            </a:pPr>
            <a:r>
              <a:rPr lang="pt-BR" sz="3200" dirty="0"/>
              <a:t>	o grupo </a:t>
            </a:r>
            <a:r>
              <a:rPr lang="pt-BR" sz="3200" i="1" dirty="0" err="1">
                <a:solidFill>
                  <a:srgbClr val="0070C0"/>
                </a:solidFill>
              </a:rPr>
              <a:t>antiapoptótico</a:t>
            </a:r>
            <a:r>
              <a:rPr lang="pt-BR" sz="3200" dirty="0"/>
              <a:t> (Bcl-2, </a:t>
            </a:r>
            <a:r>
              <a:rPr lang="pt-BR" sz="3200" dirty="0" err="1"/>
              <a:t>Bcl</a:t>
            </a:r>
            <a:r>
              <a:rPr lang="pt-BR" sz="3200" dirty="0"/>
              <a:t>-X</a:t>
            </a:r>
            <a:r>
              <a:rPr lang="pt-BR" sz="3200" baseline="-25000" dirty="0"/>
              <a:t>L</a:t>
            </a:r>
            <a:r>
              <a:rPr lang="pt-BR" sz="3200" dirty="0"/>
              <a:t>, Mcl-1, </a:t>
            </a:r>
            <a:r>
              <a:rPr lang="pt-BR" sz="3200" dirty="0" err="1"/>
              <a:t>Bcl</a:t>
            </a:r>
            <a:r>
              <a:rPr lang="pt-BR" sz="3200" dirty="0"/>
              <a:t>-w e outras)</a:t>
            </a:r>
          </a:p>
          <a:p>
            <a:pPr marL="0" indent="0" algn="just">
              <a:buNone/>
            </a:pPr>
            <a:r>
              <a:rPr lang="pt-BR" sz="3200" dirty="0"/>
              <a:t>	estas proteínas são responsáveis por </a:t>
            </a:r>
            <a:r>
              <a:rPr lang="pt-BR" sz="3200" b="1" dirty="0">
                <a:solidFill>
                  <a:srgbClr val="FF0000"/>
                </a:solidFill>
              </a:rPr>
              <a:t>manter</a:t>
            </a:r>
            <a:r>
              <a:rPr lang="pt-BR" sz="3200" dirty="0"/>
              <a:t> os referidos </a:t>
            </a:r>
            <a:r>
              <a:rPr lang="pt-BR" sz="3200" dirty="0">
                <a:solidFill>
                  <a:srgbClr val="C00000"/>
                </a:solidFill>
              </a:rPr>
              <a:t>fatores</a:t>
            </a:r>
            <a:r>
              <a:rPr lang="pt-BR" sz="3200" dirty="0"/>
              <a:t> dentro da mitocôndria, inibindo o processo de apoptose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4B9DE00-3F36-4F33-B666-15614D7FA813}"/>
              </a:ext>
            </a:extLst>
          </p:cNvPr>
          <p:cNvSpPr/>
          <p:nvPr/>
        </p:nvSpPr>
        <p:spPr>
          <a:xfrm>
            <a:off x="401781" y="4659086"/>
            <a:ext cx="11208327" cy="1769423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966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5748" y="903253"/>
            <a:ext cx="11000509" cy="5904656"/>
          </a:xfrm>
        </p:spPr>
        <p:txBody>
          <a:bodyPr>
            <a:noAutofit/>
          </a:bodyPr>
          <a:lstStyle/>
          <a:p>
            <a:pPr algn="just"/>
            <a:r>
              <a:rPr lang="pt-BR" sz="3200" dirty="0"/>
              <a:t>Desenvolvimento de linhagens celulares recombinantes que expressam genes </a:t>
            </a:r>
            <a:r>
              <a:rPr lang="pt-BR" sz="3200" dirty="0" err="1"/>
              <a:t>anti-apoptóticos</a:t>
            </a:r>
            <a:r>
              <a:rPr lang="pt-BR" sz="3200" dirty="0"/>
              <a:t>, ou seja, que regulam as duas principais famílias de proteínas </a:t>
            </a:r>
            <a:r>
              <a:rPr lang="pt-BR" sz="3200" dirty="0" err="1"/>
              <a:t>apoptóticas</a:t>
            </a:r>
            <a:r>
              <a:rPr lang="pt-BR" sz="3200" dirty="0"/>
              <a:t>: </a:t>
            </a:r>
            <a:r>
              <a:rPr lang="pt-BR" sz="3200" dirty="0">
                <a:solidFill>
                  <a:srgbClr val="C00000"/>
                </a:solidFill>
              </a:rPr>
              <a:t>Bcl-2</a:t>
            </a:r>
            <a:r>
              <a:rPr lang="pt-BR" sz="3200" dirty="0"/>
              <a:t> e </a:t>
            </a:r>
            <a:r>
              <a:rPr lang="pt-BR" sz="3200" dirty="0" err="1">
                <a:solidFill>
                  <a:srgbClr val="C00000"/>
                </a:solidFill>
              </a:rPr>
              <a:t>caspases</a:t>
            </a:r>
            <a:endParaRPr lang="pt-BR" sz="32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pt-BR" sz="3200" dirty="0"/>
              <a:t>	Diversas linhagens de importância industrial, como </a:t>
            </a:r>
            <a:r>
              <a:rPr lang="pt-BR" sz="3200" dirty="0" err="1"/>
              <a:t>hibridomas</a:t>
            </a:r>
            <a:r>
              <a:rPr lang="pt-BR" sz="3200" dirty="0"/>
              <a:t>, mielomas, células CHO, BHK e COS, podem ser protegidas contra diversos estímulos apoptóticos pela </a:t>
            </a:r>
            <a:r>
              <a:rPr lang="pt-BR" sz="3200" dirty="0" err="1"/>
              <a:t>superexpressão</a:t>
            </a:r>
            <a:r>
              <a:rPr lang="pt-BR" sz="3200" dirty="0"/>
              <a:t> do gene </a:t>
            </a:r>
            <a:r>
              <a:rPr lang="pt-BR" sz="3200" dirty="0">
                <a:solidFill>
                  <a:srgbClr val="C00000"/>
                </a:solidFill>
              </a:rPr>
              <a:t>Bcl-2</a:t>
            </a:r>
          </a:p>
          <a:p>
            <a:pPr marL="900113" indent="-900113" algn="just">
              <a:buNone/>
            </a:pPr>
            <a:r>
              <a:rPr lang="pt-BR" sz="3200" dirty="0"/>
              <a:t>	Os efeitos, porém, variam, podendo trazer consequências indesejáveis</a:t>
            </a:r>
          </a:p>
          <a:p>
            <a:pPr marL="900113" indent="-900113" algn="just">
              <a:buNone/>
            </a:pPr>
            <a:r>
              <a:rPr lang="pt-BR" sz="3200" dirty="0"/>
              <a:t>	essas proteínas podem ser degradadas ou, até mesmo, transformadas em pró-apoptóticas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847528" y="116632"/>
            <a:ext cx="8640960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rgbClr val="0070C0"/>
                </a:solidFill>
              </a:rPr>
              <a:t>Estratégias Moleculares para Controle da Apoptose</a:t>
            </a:r>
          </a:p>
        </p:txBody>
      </p:sp>
    </p:spTree>
    <p:extLst>
      <p:ext uri="{BB962C8B-B14F-4D97-AF65-F5344CB8AC3E}">
        <p14:creationId xmlns:p14="http://schemas.microsoft.com/office/powerpoint/2010/main" val="28763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7" y="548680"/>
            <a:ext cx="9490961" cy="5904656"/>
          </a:xfrm>
        </p:spPr>
        <p:txBody>
          <a:bodyPr>
            <a:normAutofit/>
          </a:bodyPr>
          <a:lstStyle/>
          <a:p>
            <a:pPr algn="just"/>
            <a:r>
              <a:rPr lang="pt-BR" sz="3600" dirty="0"/>
              <a:t>Introdução de genes homólogos a </a:t>
            </a:r>
            <a:r>
              <a:rPr lang="pt-BR" sz="3600" dirty="0">
                <a:solidFill>
                  <a:srgbClr val="C00000"/>
                </a:solidFill>
              </a:rPr>
              <a:t>Bcl-2</a:t>
            </a:r>
            <a:r>
              <a:rPr lang="pt-BR" sz="3600" dirty="0"/>
              <a:t>, presentes em vírus, como o </a:t>
            </a:r>
            <a:r>
              <a:rPr lang="pt-BR" sz="3600" i="1" dirty="0">
                <a:solidFill>
                  <a:srgbClr val="0070C0"/>
                </a:solidFill>
              </a:rPr>
              <a:t>E1B-19kDa</a:t>
            </a:r>
            <a:r>
              <a:rPr lang="pt-BR" sz="3600" dirty="0"/>
              <a:t>, o </a:t>
            </a:r>
            <a:r>
              <a:rPr lang="pt-BR" sz="3600" i="1" dirty="0">
                <a:solidFill>
                  <a:srgbClr val="0070C0"/>
                </a:solidFill>
              </a:rPr>
              <a:t>BHRF1</a:t>
            </a:r>
            <a:r>
              <a:rPr lang="pt-BR" sz="3600" dirty="0"/>
              <a:t> e o </a:t>
            </a:r>
            <a:r>
              <a:rPr lang="pt-BR" sz="3600" i="1" dirty="0">
                <a:solidFill>
                  <a:srgbClr val="0070C0"/>
                </a:solidFill>
              </a:rPr>
              <a:t>KSBcl-2</a:t>
            </a:r>
          </a:p>
          <a:p>
            <a:pPr marL="900113" indent="-900113" algn="just">
              <a:buNone/>
            </a:pPr>
            <a:r>
              <a:rPr lang="pt-BR" sz="3600" dirty="0"/>
              <a:t>	</a:t>
            </a:r>
            <a:r>
              <a:rPr lang="pt-BR" sz="3600" dirty="0">
                <a:solidFill>
                  <a:srgbClr val="C00000"/>
                </a:solidFill>
              </a:rPr>
              <a:t>Exemplo</a:t>
            </a:r>
            <a:r>
              <a:rPr lang="pt-BR" sz="3600" dirty="0"/>
              <a:t>: o gene </a:t>
            </a:r>
            <a:r>
              <a:rPr lang="pt-BR" sz="3600" i="1" dirty="0">
                <a:solidFill>
                  <a:srgbClr val="0070C0"/>
                </a:solidFill>
              </a:rPr>
              <a:t>E1B-19kDa</a:t>
            </a:r>
            <a:r>
              <a:rPr lang="pt-BR" sz="3600" dirty="0"/>
              <a:t> foi eficaz para proteger células NS0 da apoptose</a:t>
            </a:r>
          </a:p>
          <a:p>
            <a:pPr marL="900113" indent="-900113" algn="just">
              <a:buNone/>
            </a:pPr>
            <a:endParaRPr lang="pt-BR" sz="3600" dirty="0"/>
          </a:p>
          <a:p>
            <a:pPr algn="just"/>
            <a:r>
              <a:rPr lang="pt-BR" sz="3600" dirty="0"/>
              <a:t>Utilização de inibidores de </a:t>
            </a:r>
            <a:r>
              <a:rPr lang="pt-BR" sz="3600" dirty="0" err="1"/>
              <a:t>caspases</a:t>
            </a:r>
            <a:r>
              <a:rPr lang="pt-BR" sz="3600" dirty="0"/>
              <a:t>	</a:t>
            </a:r>
          </a:p>
          <a:p>
            <a:pPr marL="0" indent="0" algn="just">
              <a:buNone/>
            </a:pPr>
            <a:r>
              <a:rPr lang="pt-BR" sz="3600" dirty="0"/>
              <a:t>	</a:t>
            </a:r>
            <a:r>
              <a:rPr lang="pt-BR" sz="3600" dirty="0">
                <a:solidFill>
                  <a:srgbClr val="C00000"/>
                </a:solidFill>
              </a:rPr>
              <a:t> Exemplo</a:t>
            </a:r>
            <a:r>
              <a:rPr lang="pt-BR" sz="3600" dirty="0"/>
              <a:t>: a proteína </a:t>
            </a:r>
            <a:r>
              <a:rPr lang="pt-BR" sz="3600" i="1" dirty="0" err="1">
                <a:solidFill>
                  <a:srgbClr val="C00000"/>
                </a:solidFill>
              </a:rPr>
              <a:t>CrmA</a:t>
            </a:r>
            <a:r>
              <a:rPr lang="pt-BR" sz="3600" dirty="0"/>
              <a:t>, que é uma proteína do vírus da varíola, inibe as </a:t>
            </a:r>
            <a:r>
              <a:rPr lang="pt-BR" sz="3600" dirty="0" err="1"/>
              <a:t>caspases</a:t>
            </a:r>
            <a:r>
              <a:rPr lang="pt-BR" sz="3600" dirty="0"/>
              <a:t> 1, 8 e 10 em diversos tipos celulares</a:t>
            </a:r>
          </a:p>
        </p:txBody>
      </p:sp>
    </p:spTree>
    <p:extLst>
      <p:ext uri="{BB962C8B-B14F-4D97-AF65-F5344CB8AC3E}">
        <p14:creationId xmlns:p14="http://schemas.microsoft.com/office/powerpoint/2010/main" val="321575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3054" y="1130399"/>
            <a:ext cx="9421091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600" dirty="0">
                <a:solidFill>
                  <a:srgbClr val="FF0000"/>
                </a:solidFill>
              </a:rPr>
              <a:t>Considerações</a:t>
            </a:r>
          </a:p>
          <a:p>
            <a:pPr algn="just"/>
            <a:r>
              <a:rPr lang="pt-BR" sz="3600" dirty="0"/>
              <a:t>Todas as estratégias com base na utilização de técnicas moleculares já estudadas conseguiram retardar o início da morte celular </a:t>
            </a:r>
          </a:p>
          <a:p>
            <a:pPr algn="just"/>
            <a:r>
              <a:rPr lang="pt-BR" sz="3600" dirty="0"/>
              <a:t>Porém, todas as culturas, em algum momento, acabaram morrendo</a:t>
            </a:r>
          </a:p>
          <a:p>
            <a:pPr algn="just"/>
            <a:r>
              <a:rPr lang="pt-BR" sz="3600" dirty="0"/>
              <a:t>Isto sugere que as células possuem outros mecanismos para superar a atividade </a:t>
            </a:r>
            <a:r>
              <a:rPr lang="pt-BR" sz="3600" dirty="0" err="1"/>
              <a:t>antiapoptótica</a:t>
            </a:r>
            <a:r>
              <a:rPr lang="pt-BR" sz="3600" dirty="0"/>
              <a:t> das proteínas expressadas</a:t>
            </a:r>
          </a:p>
        </p:txBody>
      </p:sp>
    </p:spTree>
    <p:extLst>
      <p:ext uri="{BB962C8B-B14F-4D97-AF65-F5344CB8AC3E}">
        <p14:creationId xmlns:p14="http://schemas.microsoft.com/office/powerpoint/2010/main" val="90836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1158" y="274638"/>
            <a:ext cx="8329642" cy="582594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Susceptibilidade a Tensões </a:t>
            </a:r>
            <a:r>
              <a:rPr lang="pt-BR" sz="3200" dirty="0" err="1">
                <a:solidFill>
                  <a:srgbClr val="0070C0"/>
                </a:solidFill>
              </a:rPr>
              <a:t>Hidrodinâmicas</a:t>
            </a: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3673" y="1000108"/>
            <a:ext cx="9541483" cy="564360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sz="3000" dirty="0"/>
              <a:t>Ausência de parede celular (característica das células animais) </a:t>
            </a:r>
            <a:r>
              <a:rPr lang="pt-BR" sz="3000" dirty="0">
                <a:sym typeface="Wingdings" pitchFamily="2" charset="2"/>
              </a:rPr>
              <a:t>  alta sensibilidade às tensões de cisalhamento</a:t>
            </a:r>
            <a:endParaRPr lang="pt-BR" sz="3000" dirty="0"/>
          </a:p>
          <a:p>
            <a:pPr algn="just"/>
            <a:r>
              <a:rPr lang="pt-BR" sz="3000" dirty="0"/>
              <a:t>A resposta ao estresse hidrodinâmico é muito rápida</a:t>
            </a:r>
          </a:p>
          <a:p>
            <a:pPr algn="just"/>
            <a:r>
              <a:rPr lang="pt-BR" sz="3000" dirty="0"/>
              <a:t>A membrana plasmática é o principal local de danos</a:t>
            </a:r>
          </a:p>
          <a:p>
            <a:pPr algn="just"/>
            <a:r>
              <a:rPr lang="pt-BR" sz="3000" dirty="0"/>
              <a:t>Para algumas linhagens, os efeitos do cisalhamento estão relacionados como o tamanho da célula e com a fase de proliferação</a:t>
            </a:r>
          </a:p>
          <a:p>
            <a:pPr algn="just">
              <a:buNone/>
            </a:pPr>
            <a:r>
              <a:rPr lang="pt-BR" sz="3000" dirty="0"/>
              <a:t>	</a:t>
            </a:r>
            <a:r>
              <a:rPr lang="pt-BR" sz="30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pt-BR" sz="3000" dirty="0">
                <a:sym typeface="Wingdings" pitchFamily="2" charset="2"/>
              </a:rPr>
              <a:t> células menores são mais resistentes</a:t>
            </a:r>
          </a:p>
          <a:p>
            <a:pPr algn="just">
              <a:buNone/>
            </a:pPr>
            <a:r>
              <a:rPr lang="pt-BR" sz="3000" dirty="0">
                <a:sym typeface="Wingdings" pitchFamily="2" charset="2"/>
              </a:rPr>
              <a:t>	</a:t>
            </a:r>
            <a:r>
              <a:rPr lang="pt-BR" sz="30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pt-BR" sz="3000" dirty="0">
                <a:sym typeface="Wingdings" pitchFamily="2" charset="2"/>
              </a:rPr>
              <a:t> células nas fases </a:t>
            </a:r>
            <a:r>
              <a:rPr lang="pt-BR" sz="3000" dirty="0">
                <a:solidFill>
                  <a:srgbClr val="FF0000"/>
                </a:solidFill>
                <a:sym typeface="Wingdings" pitchFamily="2" charset="2"/>
              </a:rPr>
              <a:t>G</a:t>
            </a:r>
            <a:r>
              <a:rPr lang="pt-BR" sz="3000" baseline="-25000" dirty="0">
                <a:solidFill>
                  <a:srgbClr val="FF0000"/>
                </a:solidFill>
                <a:sym typeface="Wingdings" pitchFamily="2" charset="2"/>
              </a:rPr>
              <a:t>1</a:t>
            </a:r>
            <a:r>
              <a:rPr lang="pt-BR" sz="3000" dirty="0">
                <a:sym typeface="Wingdings" pitchFamily="2" charset="2"/>
              </a:rPr>
              <a:t> e </a:t>
            </a:r>
            <a:r>
              <a:rPr lang="pt-BR" sz="3000" dirty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pt-BR" sz="3000" dirty="0">
                <a:sym typeface="Wingdings" pitchFamily="2" charset="2"/>
              </a:rPr>
              <a:t> são mais sensíveis</a:t>
            </a:r>
          </a:p>
          <a:p>
            <a:pPr algn="just"/>
            <a:r>
              <a:rPr lang="pt-BR" sz="3000" dirty="0"/>
              <a:t>Para </a:t>
            </a:r>
            <a:r>
              <a:rPr lang="pt-BR" sz="3000" dirty="0" err="1"/>
              <a:t>hibridomas</a:t>
            </a:r>
            <a:r>
              <a:rPr lang="pt-BR" sz="3000" dirty="0"/>
              <a:t>, níveis moderados de agitação aumentam a taxa de morte por apoptose e de perda de viabilidade celular, ao passo que níveis extremos de cisalhamento resultam morte por necrose, com completa fragmentação da célula</a:t>
            </a:r>
          </a:p>
        </p:txBody>
      </p:sp>
    </p:spTree>
    <p:extLst>
      <p:ext uri="{BB962C8B-B14F-4D97-AF65-F5344CB8AC3E}">
        <p14:creationId xmlns:p14="http://schemas.microsoft.com/office/powerpoint/2010/main" val="19701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24042" y="214290"/>
            <a:ext cx="8901114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000" dirty="0">
                <a:solidFill>
                  <a:srgbClr val="FF0000"/>
                </a:solidFill>
              </a:rPr>
              <a:t>“situação/conhecimento” 1</a:t>
            </a:r>
          </a:p>
          <a:p>
            <a:pPr algn="just"/>
            <a:r>
              <a:rPr lang="pt-BR" sz="3000" dirty="0"/>
              <a:t>A necessidade de se manter a homogeneidade e as células em suspensão, em biorreator tipo tanque agitado, requer um alto aporte de energia</a:t>
            </a:r>
          </a:p>
          <a:p>
            <a:pPr algn="just">
              <a:buNone/>
            </a:pPr>
            <a:r>
              <a:rPr lang="pt-BR" sz="3000" dirty="0"/>
              <a:t>	</a:t>
            </a:r>
            <a:r>
              <a:rPr lang="pt-BR" sz="30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pt-BR" sz="3000" dirty="0">
                <a:sym typeface="Wingdings" pitchFamily="2" charset="2"/>
              </a:rPr>
              <a:t> </a:t>
            </a:r>
            <a:r>
              <a:rPr lang="pt-BR" sz="3000" dirty="0"/>
              <a:t>isto pode ser estressante para as células animais (induzindo apoptose ou levando à necrose)</a:t>
            </a:r>
          </a:p>
          <a:p>
            <a:pPr algn="just"/>
            <a:r>
              <a:rPr lang="pt-BR" sz="3000" dirty="0"/>
              <a:t>Além disso, o borbulhamento de gás também causa danos às células</a:t>
            </a:r>
          </a:p>
          <a:p>
            <a:pPr algn="ctr">
              <a:buNone/>
            </a:pPr>
            <a:r>
              <a:rPr lang="pt-BR" sz="3000" dirty="0">
                <a:solidFill>
                  <a:srgbClr val="FF0000"/>
                </a:solidFill>
              </a:rPr>
              <a:t>“solução” 1</a:t>
            </a:r>
          </a:p>
          <a:p>
            <a:pPr algn="just"/>
            <a:r>
              <a:rPr lang="pt-BR" sz="3000" dirty="0"/>
              <a:t>Isto levou ao aperfeiçoamento dos biorreatores e das estratégias de operação, visando reduzir o </a:t>
            </a:r>
            <a:r>
              <a:rPr lang="pt-BR" sz="3000" i="1" dirty="0"/>
              <a:t>estresse</a:t>
            </a:r>
            <a:r>
              <a:rPr lang="pt-BR" sz="3000" dirty="0"/>
              <a:t> hidrodinâmico</a:t>
            </a:r>
          </a:p>
          <a:p>
            <a:pPr algn="just"/>
            <a:endParaRPr lang="pt-BR" sz="3000" dirty="0"/>
          </a:p>
          <a:p>
            <a:pPr algn="just"/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99554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9720" y="142852"/>
            <a:ext cx="8572560" cy="63579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900" dirty="0">
                <a:solidFill>
                  <a:srgbClr val="FF0000"/>
                </a:solidFill>
              </a:rPr>
              <a:t>“situação/conhecimento” 2</a:t>
            </a:r>
          </a:p>
          <a:p>
            <a:pPr algn="just"/>
            <a:r>
              <a:rPr lang="pt-BR" sz="2900" dirty="0"/>
              <a:t>Com vistas a </a:t>
            </a:r>
            <a:r>
              <a:rPr lang="pt-BR" sz="2900" dirty="0">
                <a:solidFill>
                  <a:srgbClr val="0070C0"/>
                </a:solidFill>
              </a:rPr>
              <a:t>melhorar</a:t>
            </a:r>
            <a:r>
              <a:rPr lang="pt-BR" sz="2900" dirty="0"/>
              <a:t> </a:t>
            </a:r>
            <a:r>
              <a:rPr lang="pt-BR" sz="2900" dirty="0">
                <a:solidFill>
                  <a:srgbClr val="0070C0"/>
                </a:solidFill>
              </a:rPr>
              <a:t>ainda mais</a:t>
            </a:r>
            <a:r>
              <a:rPr lang="pt-BR" sz="2900" dirty="0"/>
              <a:t> os processos, a relação entre bons níveis de mistura e aeração e a susceptibilidade das células ao cisalhamento continua sendo relevante</a:t>
            </a:r>
          </a:p>
          <a:p>
            <a:pPr algn="just">
              <a:buNone/>
            </a:pPr>
            <a:endParaRPr lang="pt-BR" sz="2900" dirty="0"/>
          </a:p>
          <a:p>
            <a:pPr algn="ctr">
              <a:buNone/>
            </a:pPr>
            <a:r>
              <a:rPr lang="pt-BR" sz="2900" dirty="0">
                <a:solidFill>
                  <a:srgbClr val="FF0000"/>
                </a:solidFill>
              </a:rPr>
              <a:t>“solução” 2</a:t>
            </a:r>
          </a:p>
          <a:p>
            <a:pPr algn="just"/>
            <a:r>
              <a:rPr lang="pt-BR" sz="2900" dirty="0"/>
              <a:t>Emprego de técnicas que permitem suprimir o mecanismo de indução da morte celular programada</a:t>
            </a:r>
          </a:p>
          <a:p>
            <a:pPr marL="809625" indent="-809625" algn="just">
              <a:buNone/>
            </a:pPr>
            <a:r>
              <a:rPr lang="pt-BR" sz="2900" dirty="0">
                <a:sym typeface="Wingdings" pitchFamily="2" charset="2"/>
              </a:rPr>
              <a:t>    </a:t>
            </a:r>
            <a:r>
              <a:rPr lang="pt-BR" sz="29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pt-BR" sz="2900" dirty="0"/>
              <a:t> isto permitiria o emprego de maiores valores de agitação e de borbulhamento, levando a melhor aeração e transferência de massa, com menor impacto negativo sobre a viabilidade celular</a:t>
            </a:r>
          </a:p>
          <a:p>
            <a:pPr algn="just"/>
            <a:endParaRPr lang="pt-BR" sz="2900" dirty="0"/>
          </a:p>
        </p:txBody>
      </p:sp>
    </p:spTree>
    <p:extLst>
      <p:ext uri="{BB962C8B-B14F-4D97-AF65-F5344CB8AC3E}">
        <p14:creationId xmlns:p14="http://schemas.microsoft.com/office/powerpoint/2010/main" val="85158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1158" y="274638"/>
            <a:ext cx="8329642" cy="582594"/>
          </a:xfrm>
        </p:spPr>
        <p:txBody>
          <a:bodyPr>
            <a:noAutofit/>
          </a:bodyPr>
          <a:lstStyle/>
          <a:p>
            <a:r>
              <a:rPr lang="pt-BR" sz="3200" dirty="0" err="1">
                <a:solidFill>
                  <a:srgbClr val="0070C0"/>
                </a:solidFill>
              </a:rPr>
              <a:t>Osmolalidade</a:t>
            </a: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66876" y="1000108"/>
            <a:ext cx="8858280" cy="5643602"/>
          </a:xfrm>
        </p:spPr>
        <p:txBody>
          <a:bodyPr>
            <a:normAutofit fontScale="92500" lnSpcReduction="10000"/>
          </a:bodyPr>
          <a:lstStyle/>
          <a:p>
            <a:pPr marL="2773363" indent="-2773363" algn="just">
              <a:buNone/>
            </a:pPr>
            <a:r>
              <a:rPr lang="pt-BR" sz="3000" dirty="0" err="1"/>
              <a:t>Osmolalidade</a:t>
            </a:r>
            <a:r>
              <a:rPr lang="pt-BR" sz="3000" dirty="0"/>
              <a:t> </a:t>
            </a:r>
            <a:r>
              <a:rPr lang="pt-BR" sz="3000" dirty="0">
                <a:sym typeface="Wingdings" pitchFamily="2" charset="2"/>
              </a:rPr>
              <a:t> grande influência sobre o cultivo de células animais</a:t>
            </a:r>
          </a:p>
          <a:p>
            <a:pPr algn="just">
              <a:buNone/>
            </a:pPr>
            <a:endParaRPr lang="pt-BR" sz="3000" dirty="0">
              <a:sym typeface="Wingdings" pitchFamily="2" charset="2"/>
            </a:endParaRPr>
          </a:p>
          <a:p>
            <a:pPr algn="just"/>
            <a:r>
              <a:rPr lang="pt-BR" sz="3000" dirty="0"/>
              <a:t>O emprego de condições </a:t>
            </a:r>
            <a:r>
              <a:rPr lang="pt-BR" sz="3000" dirty="0" err="1"/>
              <a:t>hiperosmóticas</a:t>
            </a:r>
            <a:r>
              <a:rPr lang="pt-BR" sz="3000" dirty="0"/>
              <a:t> (sais, CO</a:t>
            </a:r>
            <a:r>
              <a:rPr lang="pt-BR" sz="3000" baseline="-25000" dirty="0"/>
              <a:t>2</a:t>
            </a:r>
            <a:r>
              <a:rPr lang="pt-BR" sz="3000" dirty="0"/>
              <a:t> e meios concentrados) pode ser útil para aumentar a produtividade específica das células</a:t>
            </a:r>
          </a:p>
          <a:p>
            <a:pPr marL="0" indent="0" algn="just">
              <a:buNone/>
            </a:pPr>
            <a:r>
              <a:rPr lang="pt-BR" sz="3000" b="1" dirty="0">
                <a:solidFill>
                  <a:srgbClr val="FF0000"/>
                </a:solidFill>
                <a:sym typeface="Wingdings" pitchFamily="2" charset="2"/>
              </a:rPr>
              <a:t>    </a:t>
            </a:r>
            <a:r>
              <a:rPr lang="pt-BR" sz="3000" dirty="0"/>
              <a:t>Porém, diversas linhagens tiveram o crescimento prejudicado nestas condições, devido à morte por apoptose</a:t>
            </a:r>
          </a:p>
          <a:p>
            <a:pPr algn="just"/>
            <a:r>
              <a:rPr lang="pt-BR" sz="3000" dirty="0"/>
              <a:t>Como alternativa, pode-se </a:t>
            </a:r>
            <a:r>
              <a:rPr lang="pt-BR" sz="3000" dirty="0" err="1"/>
              <a:t>superexpressar</a:t>
            </a:r>
            <a:r>
              <a:rPr lang="pt-BR" sz="3000" dirty="0"/>
              <a:t> genes </a:t>
            </a:r>
            <a:r>
              <a:rPr lang="pt-BR" sz="3000" dirty="0" err="1"/>
              <a:t>antiapoptóticos</a:t>
            </a:r>
            <a:r>
              <a:rPr lang="pt-BR" sz="3000" dirty="0"/>
              <a:t> (como </a:t>
            </a:r>
            <a:r>
              <a:rPr lang="pt-BR" sz="3000" b="1" dirty="0" err="1">
                <a:solidFill>
                  <a:srgbClr val="0070C0"/>
                </a:solidFill>
              </a:rPr>
              <a:t>Bcl</a:t>
            </a:r>
            <a:r>
              <a:rPr lang="pt-BR" sz="3000" b="1" dirty="0">
                <a:solidFill>
                  <a:srgbClr val="0070C0"/>
                </a:solidFill>
              </a:rPr>
              <a:t>-2</a:t>
            </a:r>
            <a:r>
              <a:rPr lang="pt-BR" sz="3000" dirty="0"/>
              <a:t>) em associação com as condições </a:t>
            </a:r>
            <a:r>
              <a:rPr lang="pt-BR" sz="3000" dirty="0" err="1"/>
              <a:t>hiperosmóticas</a:t>
            </a:r>
            <a:endParaRPr lang="pt-BR" sz="3000" dirty="0"/>
          </a:p>
          <a:p>
            <a:pPr algn="just">
              <a:buNone/>
            </a:pPr>
            <a:r>
              <a:rPr lang="pt-BR" sz="3000" dirty="0"/>
              <a:t>	</a:t>
            </a:r>
            <a:r>
              <a:rPr lang="pt-BR" sz="30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pt-BR" sz="3000" dirty="0">
                <a:sym typeface="Wingdings" pitchFamily="2" charset="2"/>
              </a:rPr>
              <a:t> assim, limita-se a morte celular e aumenta-se a produtividade da cultura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31609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CAC8F9-FEEB-45E6-8988-66F0428CE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/>
              <a:t>Portanto, num cultivo </a:t>
            </a:r>
            <a:r>
              <a:rPr lang="pt-BR" sz="4000" i="1" dirty="0"/>
              <a:t>in</a:t>
            </a:r>
            <a:r>
              <a:rPr lang="pt-BR" sz="4000" dirty="0"/>
              <a:t> </a:t>
            </a:r>
            <a:r>
              <a:rPr lang="pt-BR" sz="4000" i="1" dirty="0"/>
              <a:t>vitro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dirty="0"/>
              <a:t>É preciso </a:t>
            </a:r>
            <a:r>
              <a:rPr lang="pt-BR" sz="4000" i="1" dirty="0">
                <a:solidFill>
                  <a:srgbClr val="0070C0"/>
                </a:solidFill>
              </a:rPr>
              <a:t>detectar</a:t>
            </a:r>
            <a:r>
              <a:rPr lang="pt-BR" sz="4000" dirty="0"/>
              <a:t> a apoptose</a:t>
            </a:r>
          </a:p>
          <a:p>
            <a:pPr marL="0" indent="0">
              <a:buNone/>
            </a:pPr>
            <a:r>
              <a:rPr lang="pt-BR" sz="4000" dirty="0"/>
              <a:t>e empregar técnicas para </a:t>
            </a:r>
            <a:r>
              <a:rPr lang="pt-BR" sz="4000" i="1" dirty="0">
                <a:solidFill>
                  <a:srgbClr val="0070C0"/>
                </a:solidFill>
              </a:rPr>
              <a:t>controlá-la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214381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2547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rgbClr val="C00000"/>
                </a:solidFill>
              </a:rPr>
              <a:t>Métodos de detecção da morte celular por apoptose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38282" y="1285860"/>
            <a:ext cx="8715436" cy="50435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000" dirty="0"/>
              <a:t>Os vários métodos para determinação da morte por apoptose em culturas de células e tecidos se baseiam justamente nas mudanças que </a:t>
            </a:r>
            <a:r>
              <a:rPr lang="pt-BR" sz="3000" dirty="0">
                <a:solidFill>
                  <a:srgbClr val="C00000"/>
                </a:solidFill>
              </a:rPr>
              <a:t>caracterizam</a:t>
            </a:r>
            <a:r>
              <a:rPr lang="pt-BR" sz="3000" dirty="0"/>
              <a:t> a </a:t>
            </a:r>
            <a:r>
              <a:rPr lang="pt-BR" sz="3000" dirty="0">
                <a:solidFill>
                  <a:srgbClr val="C00000"/>
                </a:solidFill>
              </a:rPr>
              <a:t>apoptose</a:t>
            </a:r>
          </a:p>
          <a:p>
            <a:pPr marL="0" indent="0" algn="just">
              <a:buNone/>
            </a:pPr>
            <a:r>
              <a:rPr lang="pt-BR" sz="3000" dirty="0"/>
              <a:t>Tais características, abordadas nos métodos, são:</a:t>
            </a:r>
          </a:p>
          <a:p>
            <a:pPr marL="0" indent="0" algn="just">
              <a:buFontTx/>
              <a:buChar char="-"/>
            </a:pPr>
            <a:r>
              <a:rPr lang="pt-BR" sz="3000" dirty="0">
                <a:solidFill>
                  <a:srgbClr val="0070C0"/>
                </a:solidFill>
              </a:rPr>
              <a:t> Fragmentação do DNA</a:t>
            </a:r>
          </a:p>
          <a:p>
            <a:pPr marL="0" indent="0" algn="just">
              <a:buFontTx/>
              <a:buChar char="-"/>
            </a:pPr>
            <a:r>
              <a:rPr lang="pt-BR" sz="3000" dirty="0">
                <a:solidFill>
                  <a:srgbClr val="0070C0"/>
                </a:solidFill>
              </a:rPr>
              <a:t> Mudanças morfológicas</a:t>
            </a:r>
          </a:p>
          <a:p>
            <a:pPr marL="0" indent="0" algn="just">
              <a:buFontTx/>
              <a:buChar char="-"/>
            </a:pPr>
            <a:r>
              <a:rPr lang="pt-BR" sz="3000" dirty="0">
                <a:solidFill>
                  <a:srgbClr val="0070C0"/>
                </a:solidFill>
              </a:rPr>
              <a:t> Alterações de assimetria da membrana</a:t>
            </a:r>
          </a:p>
          <a:p>
            <a:pPr algn="just">
              <a:buNone/>
            </a:pPr>
            <a:r>
              <a:rPr lang="pt-BR" sz="3000" dirty="0">
                <a:solidFill>
                  <a:srgbClr val="0070C0"/>
                </a:solidFill>
              </a:rPr>
              <a:t>- Ativação de proteínas </a:t>
            </a:r>
            <a:r>
              <a:rPr lang="pt-BR" sz="3000" dirty="0" err="1">
                <a:solidFill>
                  <a:srgbClr val="0070C0"/>
                </a:solidFill>
              </a:rPr>
              <a:t>apoptóticas</a:t>
            </a:r>
            <a:endParaRPr lang="pt-BR" sz="3000" dirty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pt-BR" sz="3000" dirty="0">
                <a:solidFill>
                  <a:srgbClr val="0070C0"/>
                </a:solidFill>
              </a:rPr>
              <a:t>- Liberação de </a:t>
            </a:r>
            <a:r>
              <a:rPr lang="pt-BR" sz="3000" dirty="0" err="1">
                <a:solidFill>
                  <a:srgbClr val="0070C0"/>
                </a:solidFill>
              </a:rPr>
              <a:t>citocromo</a:t>
            </a:r>
            <a:r>
              <a:rPr lang="pt-BR" sz="3000" dirty="0">
                <a:solidFill>
                  <a:srgbClr val="0070C0"/>
                </a:solidFill>
              </a:rPr>
              <a:t> C no citoplasma</a:t>
            </a:r>
          </a:p>
          <a:p>
            <a:pPr algn="just">
              <a:buNone/>
            </a:pPr>
            <a:endParaRPr lang="pt-BR" sz="3000" dirty="0"/>
          </a:p>
        </p:txBody>
      </p:sp>
      <p:sp>
        <p:nvSpPr>
          <p:cNvPr id="4" name="Seta para a esquerda 3"/>
          <p:cNvSpPr/>
          <p:nvPr/>
        </p:nvSpPr>
        <p:spPr>
          <a:xfrm>
            <a:off x="6040582" y="4254765"/>
            <a:ext cx="512618" cy="24938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esquerda 4"/>
          <p:cNvSpPr/>
          <p:nvPr/>
        </p:nvSpPr>
        <p:spPr>
          <a:xfrm>
            <a:off x="8285087" y="4791430"/>
            <a:ext cx="512618" cy="24938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82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2180</Words>
  <Application>Microsoft Office PowerPoint</Application>
  <PresentationFormat>Widescreen</PresentationFormat>
  <Paragraphs>206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Tema do Office</vt:lpstr>
      <vt:lpstr>1_Tema do Office</vt:lpstr>
      <vt:lpstr>Influência das condições ambientais sobre a indução da morte celular</vt:lpstr>
      <vt:lpstr>Limitação de nutrientes e fatores de crescimento</vt:lpstr>
      <vt:lpstr>Limitação de oxigênio</vt:lpstr>
      <vt:lpstr>Susceptibilidade a Tensões Hidrodinâmicas</vt:lpstr>
      <vt:lpstr>Apresentação do PowerPoint</vt:lpstr>
      <vt:lpstr>Apresentação do PowerPoint</vt:lpstr>
      <vt:lpstr>Osmolalidade</vt:lpstr>
      <vt:lpstr>Apresentação do PowerPoint</vt:lpstr>
      <vt:lpstr>Métodos de detecção da morte celular por apoptose</vt:lpstr>
      <vt:lpstr>Métodos baseados na fragmentação do DNA</vt:lpstr>
      <vt:lpstr>Apresentação do PowerPoint</vt:lpstr>
      <vt:lpstr>Apresentação do PowerPoint</vt:lpstr>
      <vt:lpstr>Métodos baseados nas mudanças morfológicas</vt:lpstr>
      <vt:lpstr>Apresentação do PowerPoint</vt:lpstr>
      <vt:lpstr>Apresentação do PowerPoint</vt:lpstr>
      <vt:lpstr>Assimetria de Membrana</vt:lpstr>
      <vt:lpstr>Apresentação do PowerPoint</vt:lpstr>
      <vt:lpstr>Assimetria de Membrana</vt:lpstr>
      <vt:lpstr>Apresentação do PowerPoint</vt:lpstr>
      <vt:lpstr>Assimetria de Membrana</vt:lpstr>
      <vt:lpstr>Proteínas Apoptóticas e Relacionadas</vt:lpstr>
      <vt:lpstr>Liberação de Citrocromo C</vt:lpstr>
      <vt:lpstr>Apresentação do PowerPoint</vt:lpstr>
      <vt:lpstr>Liberação de Citrocromo C</vt:lpstr>
      <vt:lpstr>Controle da apoptose por técnicas moleculares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Influência das condições ambientais sobre a indução da morte celular</dc:title>
  <dc:creator>Arnaldo Prata</dc:creator>
  <cp:lastModifiedBy>Arnaldo Márcio Ramalho Prata</cp:lastModifiedBy>
  <cp:revision>50</cp:revision>
  <dcterms:created xsi:type="dcterms:W3CDTF">2016-04-02T19:21:38Z</dcterms:created>
  <dcterms:modified xsi:type="dcterms:W3CDTF">2020-09-16T22:59:01Z</dcterms:modified>
</cp:coreProperties>
</file>