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300" r:id="rId5"/>
    <p:sldId id="260" r:id="rId6"/>
    <p:sldId id="327" r:id="rId7"/>
    <p:sldId id="328" r:id="rId8"/>
    <p:sldId id="262" r:id="rId9"/>
    <p:sldId id="264" r:id="rId10"/>
    <p:sldId id="299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23" r:id="rId30"/>
    <p:sldId id="319" r:id="rId31"/>
    <p:sldId id="331" r:id="rId32"/>
    <p:sldId id="332" r:id="rId33"/>
    <p:sldId id="322" r:id="rId34"/>
    <p:sldId id="321" r:id="rId35"/>
    <p:sldId id="320" r:id="rId36"/>
    <p:sldId id="324" r:id="rId37"/>
    <p:sldId id="326" r:id="rId38"/>
    <p:sldId id="32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3309-B115-4301-A860-5512AA5BF037}" type="datetimeFigureOut">
              <a:rPr lang="pt-BR" smtClean="0"/>
              <a:pPr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572560" cy="147002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Tecnologia do Cultivo de Células Animais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0232" y="3286124"/>
            <a:ext cx="6400800" cy="1357322"/>
          </a:xfrm>
        </p:spPr>
        <p:txBody>
          <a:bodyPr/>
          <a:lstStyle/>
          <a:p>
            <a:pPr algn="r"/>
            <a:r>
              <a:rPr lang="pt-BR" dirty="0">
                <a:solidFill>
                  <a:srgbClr val="0070C0"/>
                </a:solidFill>
              </a:rPr>
              <a:t>Prof. Arnaldo Márcio Ramalho Prata</a:t>
            </a:r>
          </a:p>
          <a:p>
            <a:pPr algn="r"/>
            <a:r>
              <a:rPr lang="pt-BR" sz="2800" dirty="0">
                <a:solidFill>
                  <a:srgbClr val="0070C0"/>
                </a:solidFill>
              </a:rPr>
              <a:t>Departamento de Biotecnologia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solidFill>
                  <a:srgbClr val="C00000"/>
                </a:solidFill>
              </a:rPr>
              <a:t>pH</a:t>
            </a:r>
            <a:r>
              <a:rPr lang="pt-BR" dirty="0"/>
              <a:t> - neutro ou ligeiramente alcalino – 7,0-7,7 (exceto células de insetos – 6,2 a 6,5)</a:t>
            </a:r>
          </a:p>
          <a:p>
            <a:r>
              <a:rPr lang="pt-BR" dirty="0">
                <a:solidFill>
                  <a:srgbClr val="C00000"/>
                </a:solidFill>
              </a:rPr>
              <a:t>Temperatura</a:t>
            </a:r>
            <a:r>
              <a:rPr lang="pt-BR" dirty="0"/>
              <a:t> – 35 a 37 </a:t>
            </a:r>
            <a:r>
              <a:rPr lang="pt-BR" baseline="30000" dirty="0" err="1"/>
              <a:t>o</a:t>
            </a:r>
            <a:r>
              <a:rPr lang="pt-BR" dirty="0" err="1"/>
              <a:t>C</a:t>
            </a:r>
            <a:r>
              <a:rPr lang="pt-BR" dirty="0"/>
              <a:t> (células de insetos – 26 a 28 </a:t>
            </a:r>
            <a:r>
              <a:rPr lang="pt-BR" baseline="30000" dirty="0" err="1"/>
              <a:t>o</a:t>
            </a:r>
            <a:r>
              <a:rPr lang="pt-BR" dirty="0" err="1"/>
              <a:t>C</a:t>
            </a:r>
            <a:r>
              <a:rPr lang="pt-BR" dirty="0"/>
              <a:t>)</a:t>
            </a:r>
          </a:p>
          <a:p>
            <a:r>
              <a:rPr lang="pt-BR" dirty="0">
                <a:solidFill>
                  <a:srgbClr val="C00000"/>
                </a:solidFill>
              </a:rPr>
              <a:t>Suprimento de oxigênio</a:t>
            </a:r>
            <a:r>
              <a:rPr lang="pt-BR" dirty="0"/>
              <a:t> – 30 a 60% da saturação</a:t>
            </a:r>
          </a:p>
          <a:p>
            <a:pPr>
              <a:buNone/>
            </a:pPr>
            <a:r>
              <a:rPr lang="pt-BR" dirty="0"/>
              <a:t>	- agitação e aeração devem ser aplicadas com muito cuidado, devido à sensibilidade das células</a:t>
            </a:r>
          </a:p>
          <a:p>
            <a:r>
              <a:rPr lang="pt-BR" dirty="0" err="1">
                <a:solidFill>
                  <a:srgbClr val="C00000"/>
                </a:solidFill>
              </a:rPr>
              <a:t>Osmolalidade</a:t>
            </a:r>
            <a:r>
              <a:rPr lang="pt-BR" dirty="0"/>
              <a:t>  (relativo à pressão osmótica do meio) - 260 a 320 </a:t>
            </a:r>
            <a:r>
              <a:rPr lang="pt-BR" dirty="0" err="1"/>
              <a:t>mOsm</a:t>
            </a:r>
            <a:r>
              <a:rPr lang="pt-BR" dirty="0"/>
              <a:t>/kg</a:t>
            </a:r>
          </a:p>
          <a:p>
            <a:r>
              <a:rPr lang="pt-BR" dirty="0"/>
              <a:t>Forma e composição de </a:t>
            </a:r>
            <a:r>
              <a:rPr lang="pt-BR" dirty="0">
                <a:solidFill>
                  <a:srgbClr val="C00000"/>
                </a:solidFill>
              </a:rPr>
              <a:t>suportes para adesão</a:t>
            </a:r>
            <a:r>
              <a:rPr lang="pt-BR" dirty="0"/>
              <a:t> – vidro e plástico</a:t>
            </a:r>
          </a:p>
          <a:p>
            <a:pPr>
              <a:buNone/>
            </a:pPr>
            <a:r>
              <a:rPr lang="pt-BR" dirty="0"/>
              <a:t>	-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laboratório</a:t>
            </a:r>
            <a:r>
              <a:rPr lang="pt-BR" dirty="0"/>
              <a:t> - vidro (</a:t>
            </a:r>
            <a:r>
              <a:rPr lang="pt-BR" dirty="0" err="1"/>
              <a:t>borosilicato</a:t>
            </a:r>
            <a:r>
              <a:rPr lang="pt-BR" dirty="0"/>
              <a:t>) / plástico –(poliestireno)</a:t>
            </a:r>
          </a:p>
          <a:p>
            <a:pPr>
              <a:buNone/>
            </a:pPr>
            <a:r>
              <a:rPr lang="pt-BR" dirty="0"/>
              <a:t>	-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grande</a:t>
            </a:r>
            <a:r>
              <a:rPr lang="pt-BR" dirty="0"/>
              <a:t>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escala</a:t>
            </a:r>
            <a:r>
              <a:rPr lang="pt-BR" dirty="0"/>
              <a:t> – </a:t>
            </a:r>
            <a:r>
              <a:rPr lang="pt-BR" dirty="0" err="1"/>
              <a:t>microcarregadores</a:t>
            </a:r>
            <a:r>
              <a:rPr lang="pt-BR" dirty="0"/>
              <a:t> (partículas esféricas, - vários materiais - que proporcionam grande área para adesão)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4348" y="71414"/>
            <a:ext cx="79296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3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Influência das condições ambientais no cultivo de Células Animais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896" y="642918"/>
            <a:ext cx="8929718" cy="6000792"/>
          </a:xfrm>
        </p:spPr>
        <p:txBody>
          <a:bodyPr>
            <a:noAutofit/>
          </a:bodyPr>
          <a:lstStyle/>
          <a:p>
            <a:pPr marL="3402013" indent="-3402013">
              <a:buNone/>
            </a:pPr>
            <a:r>
              <a:rPr lang="pt-BR" sz="3000" dirty="0"/>
              <a:t>Reprodução celular:    </a:t>
            </a:r>
            <a:r>
              <a:rPr lang="pt-BR" sz="3000" dirty="0">
                <a:solidFill>
                  <a:srgbClr val="FF0000"/>
                </a:solidFill>
              </a:rPr>
              <a:t>duplicação do conteúdo</a:t>
            </a:r>
            <a:r>
              <a:rPr lang="pt-BR" sz="3000" dirty="0"/>
              <a:t> celular e </a:t>
            </a:r>
            <a:r>
              <a:rPr lang="pt-BR" sz="3000" dirty="0">
                <a:solidFill>
                  <a:srgbClr val="FF0000"/>
                </a:solidFill>
              </a:rPr>
              <a:t>divisão</a:t>
            </a:r>
            <a:r>
              <a:rPr lang="pt-BR" sz="3000" dirty="0"/>
              <a:t> celular</a:t>
            </a:r>
          </a:p>
          <a:p>
            <a:pPr marL="3402013" indent="-3402013">
              <a:buNone/>
            </a:pPr>
            <a:r>
              <a:rPr lang="pt-BR" sz="3000" dirty="0"/>
              <a:t>	Isso constitui o </a:t>
            </a: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</a:rPr>
              <a:t>ciclo celular</a:t>
            </a:r>
          </a:p>
          <a:p>
            <a:pPr marL="3402013" indent="-3402013">
              <a:buNone/>
            </a:pPr>
            <a:endParaRPr lang="pt-BR" sz="3000" dirty="0"/>
          </a:p>
          <a:p>
            <a:pPr marL="3402013" indent="-3402013">
              <a:buNone/>
            </a:pPr>
            <a:r>
              <a:rPr lang="pt-BR" sz="3000" dirty="0"/>
              <a:t>Função </a:t>
            </a:r>
            <a:r>
              <a:rPr lang="pt-BR" sz="3000" b="1" i="1" dirty="0">
                <a:solidFill>
                  <a:srgbClr val="7030A0"/>
                </a:solidFill>
              </a:rPr>
              <a:t>básica essencial</a:t>
            </a:r>
            <a:r>
              <a:rPr lang="pt-BR" sz="3000" dirty="0"/>
              <a:t> do ciclo:</a:t>
            </a:r>
          </a:p>
          <a:p>
            <a:pPr marL="0" indent="0" algn="just">
              <a:buNone/>
            </a:pPr>
            <a:r>
              <a:rPr lang="pt-BR" sz="3000" b="1" i="1" dirty="0">
                <a:solidFill>
                  <a:srgbClr val="FF0000"/>
                </a:solidFill>
              </a:rPr>
              <a:t>duplicar corretamente</a:t>
            </a: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</a:rPr>
              <a:t> o material genético e segregar as cópias em </a:t>
            </a:r>
            <a:r>
              <a:rPr lang="pt-BR" sz="3000" b="1" i="1" dirty="0">
                <a:solidFill>
                  <a:srgbClr val="FF0000"/>
                </a:solidFill>
              </a:rPr>
              <a:t>duas células filhas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3000" dirty="0"/>
              <a:t>Denominando duas fases importantes do ciclo:</a:t>
            </a:r>
          </a:p>
          <a:p>
            <a:pPr marL="0" indent="0" algn="just">
              <a:buNone/>
            </a:pPr>
            <a:r>
              <a:rPr lang="pt-BR" sz="3000" b="1" dirty="0">
                <a:solidFill>
                  <a:srgbClr val="C00000"/>
                </a:solidFill>
              </a:rPr>
              <a:t>Fase S</a:t>
            </a:r>
            <a:r>
              <a:rPr lang="pt-BR" sz="3000" dirty="0"/>
              <a:t> (síntese) – duplicação do DNA propriamente dita</a:t>
            </a:r>
          </a:p>
          <a:p>
            <a:pPr marL="0" indent="0" algn="just">
              <a:buNone/>
            </a:pPr>
            <a:r>
              <a:rPr lang="pt-BR" sz="3000" b="1" dirty="0">
                <a:solidFill>
                  <a:srgbClr val="C00000"/>
                </a:solidFill>
              </a:rPr>
              <a:t>Fase M</a:t>
            </a:r>
            <a:r>
              <a:rPr lang="pt-BR" sz="3000" dirty="0"/>
              <a:t> (mitose) – segregação dos cromossomos e divisão celular</a:t>
            </a:r>
          </a:p>
          <a:p>
            <a:pPr marL="0" indent="0" algn="just">
              <a:buNone/>
            </a:pPr>
            <a:endParaRPr lang="pt-BR" sz="30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896" y="13653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Mecanismos de Crescimento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000" dirty="0"/>
              <a:t>A fase M é dividida em seis etapas:</a:t>
            </a:r>
          </a:p>
          <a:p>
            <a:pPr marL="0" indent="0" algn="just">
              <a:buNone/>
            </a:pPr>
            <a:r>
              <a:rPr lang="pt-BR" sz="3000" i="1" dirty="0">
                <a:solidFill>
                  <a:srgbClr val="C00000"/>
                </a:solidFill>
              </a:rPr>
              <a:t>Prófase, </a:t>
            </a:r>
            <a:r>
              <a:rPr lang="pt-BR" sz="3000" i="1" dirty="0" err="1">
                <a:solidFill>
                  <a:srgbClr val="C00000"/>
                </a:solidFill>
              </a:rPr>
              <a:t>prometáfase</a:t>
            </a:r>
            <a:r>
              <a:rPr lang="pt-BR" sz="3000" i="1" dirty="0">
                <a:solidFill>
                  <a:srgbClr val="C00000"/>
                </a:solidFill>
              </a:rPr>
              <a:t>, metáfase, anáfase, telófase e citocinese</a:t>
            </a:r>
            <a:r>
              <a:rPr lang="pt-BR" sz="3000" dirty="0"/>
              <a:t>.</a:t>
            </a:r>
          </a:p>
          <a:p>
            <a:pPr marL="0" indent="0" algn="just">
              <a:buNone/>
            </a:pPr>
            <a:r>
              <a:rPr lang="pt-BR" sz="3000" dirty="0"/>
              <a:t>Etapas </a:t>
            </a:r>
            <a:r>
              <a:rPr lang="pt-BR" sz="3000" dirty="0">
                <a:solidFill>
                  <a:srgbClr val="C00000"/>
                </a:solidFill>
              </a:rPr>
              <a:t>iniciais</a:t>
            </a:r>
            <a:r>
              <a:rPr lang="pt-BR" sz="3000" dirty="0"/>
              <a:t>: condensação do DNA em cromossomos, rompimento do envelope nuclear e ligação dos cromossomos aos centríolos.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02jABgxBBvs/UEefq42i3BI/AAAAAAAAAGs/LZErSqT5Tz4/s1600/CELULA+EXPLICA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916" y="299792"/>
            <a:ext cx="7771298" cy="6343918"/>
          </a:xfrm>
          <a:prstGeom prst="rect">
            <a:avLst/>
          </a:prstGeom>
          <a:noFill/>
        </p:spPr>
      </p:pic>
      <p:sp>
        <p:nvSpPr>
          <p:cNvPr id="3" name="Elipse 2"/>
          <p:cNvSpPr/>
          <p:nvPr/>
        </p:nvSpPr>
        <p:spPr>
          <a:xfrm>
            <a:off x="4788024" y="1340768"/>
            <a:ext cx="1584176" cy="108012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6732240" y="1237676"/>
            <a:ext cx="1071570" cy="158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292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3000" dirty="0"/>
              <a:t>A fase </a:t>
            </a:r>
            <a:r>
              <a:rPr lang="pt-BR" sz="3000" b="1" dirty="0">
                <a:solidFill>
                  <a:srgbClr val="0070C0"/>
                </a:solidFill>
              </a:rPr>
              <a:t>M</a:t>
            </a:r>
            <a:r>
              <a:rPr lang="pt-BR" sz="3000" dirty="0"/>
              <a:t> é dividida em seis etapas:</a:t>
            </a:r>
          </a:p>
          <a:p>
            <a:pPr marL="0" indent="0" algn="just">
              <a:buNone/>
            </a:pPr>
            <a:r>
              <a:rPr lang="pt-BR" sz="3000" i="1" dirty="0">
                <a:solidFill>
                  <a:srgbClr val="C00000"/>
                </a:solidFill>
              </a:rPr>
              <a:t>Prófase, </a:t>
            </a:r>
            <a:r>
              <a:rPr lang="pt-BR" sz="3000" i="1" dirty="0" err="1">
                <a:solidFill>
                  <a:srgbClr val="C00000"/>
                </a:solidFill>
              </a:rPr>
              <a:t>prometáfase</a:t>
            </a:r>
            <a:r>
              <a:rPr lang="pt-BR" sz="3000" i="1" dirty="0">
                <a:solidFill>
                  <a:srgbClr val="C00000"/>
                </a:solidFill>
              </a:rPr>
              <a:t>, metáfase, anáfase, telófase e citocinese</a:t>
            </a:r>
            <a:r>
              <a:rPr lang="pt-BR" sz="3000" dirty="0"/>
              <a:t>.</a:t>
            </a:r>
          </a:p>
          <a:p>
            <a:pPr marL="0" indent="0" algn="just">
              <a:buNone/>
            </a:pPr>
            <a:r>
              <a:rPr lang="pt-BR" sz="3000" dirty="0"/>
              <a:t>Etapas </a:t>
            </a:r>
            <a:r>
              <a:rPr lang="pt-BR" sz="3000" dirty="0">
                <a:solidFill>
                  <a:srgbClr val="C00000"/>
                </a:solidFill>
              </a:rPr>
              <a:t>iniciais</a:t>
            </a:r>
            <a:r>
              <a:rPr lang="pt-BR" sz="3000" dirty="0"/>
              <a:t>: condensação do DNA em cromossomos, rompimento do envelope nuclear e ligação dos cromossomos aos centríolos.</a:t>
            </a:r>
          </a:p>
          <a:p>
            <a:pPr marL="0" indent="0" algn="just">
              <a:buNone/>
            </a:pPr>
            <a:r>
              <a:rPr lang="pt-BR" sz="3000" dirty="0"/>
              <a:t>Em </a:t>
            </a:r>
            <a:r>
              <a:rPr lang="pt-BR" sz="3000" dirty="0">
                <a:solidFill>
                  <a:srgbClr val="C00000"/>
                </a:solidFill>
              </a:rPr>
              <a:t>seguida</a:t>
            </a:r>
            <a:r>
              <a:rPr lang="pt-BR" sz="3000" dirty="0"/>
              <a:t>: alinhamento, posicionamento e deslocamento para lados opostos para formar dois novos núcleos.</a:t>
            </a:r>
          </a:p>
          <a:p>
            <a:pPr marL="0" indent="0" algn="just">
              <a:buNone/>
            </a:pPr>
            <a:r>
              <a:rPr lang="pt-BR" sz="3000" dirty="0"/>
              <a:t>Etapa </a:t>
            </a:r>
            <a:r>
              <a:rPr lang="pt-BR" sz="3000" dirty="0">
                <a:solidFill>
                  <a:srgbClr val="C00000"/>
                </a:solidFill>
              </a:rPr>
              <a:t>final</a:t>
            </a:r>
            <a:r>
              <a:rPr lang="pt-BR" sz="3000" dirty="0"/>
              <a:t>: divisão completa em duas células pela segregação do citoplasma.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034" y="3429000"/>
            <a:ext cx="8143932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28596" y="4786322"/>
            <a:ext cx="8143932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97786" cy="22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428596" y="3643314"/>
            <a:ext cx="83918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/>
              <a:t>Denominando e </a:t>
            </a:r>
            <a:r>
              <a:rPr lang="pt-BR" sz="3000" b="1" i="1" dirty="0">
                <a:solidFill>
                  <a:srgbClr val="0070C0"/>
                </a:solidFill>
              </a:rPr>
              <a:t>quantificando</a:t>
            </a:r>
            <a:r>
              <a:rPr lang="pt-BR" sz="3000" dirty="0"/>
              <a:t> as fases do ciclo:</a:t>
            </a:r>
          </a:p>
          <a:p>
            <a:pPr algn="just"/>
            <a:r>
              <a:rPr lang="pt-BR" sz="3000" b="1" dirty="0">
                <a:solidFill>
                  <a:srgbClr val="C00000"/>
                </a:solidFill>
              </a:rPr>
              <a:t>Fase S</a:t>
            </a:r>
            <a:r>
              <a:rPr lang="pt-BR" sz="3000" dirty="0"/>
              <a:t> (síntese) – duplicação do DNA “</a:t>
            </a:r>
            <a:r>
              <a:rPr lang="pt-BR" sz="3000" dirty="0" err="1"/>
              <a:t>ppd</a:t>
            </a:r>
            <a:r>
              <a:rPr lang="pt-BR" sz="3000" dirty="0"/>
              <a:t>” – 10-12h em mamífero (metade do ciclo)</a:t>
            </a:r>
          </a:p>
          <a:p>
            <a:pPr algn="just"/>
            <a:r>
              <a:rPr lang="pt-BR" sz="3000" b="1" dirty="0">
                <a:solidFill>
                  <a:srgbClr val="C00000"/>
                </a:solidFill>
              </a:rPr>
              <a:t>Fase M</a:t>
            </a:r>
            <a:r>
              <a:rPr lang="pt-BR" sz="3000" dirty="0"/>
              <a:t> (mitose) – segregação dos cromossomos e divisão celular - cerca de uma hora, em mamífero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444513" y="606439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?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42852"/>
            <a:ext cx="8929718" cy="6572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/>
              <a:t>Ocorre que a duplicação do conteúdo citoplasmático, massa protéica, organelas, etc., demora mais que a replicação do DNA</a:t>
            </a:r>
          </a:p>
          <a:p>
            <a:pPr marL="0" indent="0" algn="just">
              <a:buNone/>
            </a:pPr>
            <a:r>
              <a:rPr lang="pt-BR" sz="3000" dirty="0"/>
              <a:t>Portanto, existem duas fases </a:t>
            </a:r>
            <a:r>
              <a:rPr lang="pt-BR" sz="3000" b="1" i="1" dirty="0">
                <a:solidFill>
                  <a:srgbClr val="7030A0"/>
                </a:solidFill>
              </a:rPr>
              <a:t>adicionais</a:t>
            </a:r>
            <a:r>
              <a:rPr lang="pt-BR" sz="3000" dirty="0"/>
              <a:t> no ciclo:</a:t>
            </a:r>
          </a:p>
          <a:p>
            <a:pPr marL="0" indent="0" algn="just">
              <a:buNone/>
            </a:pPr>
            <a:r>
              <a:rPr lang="pt-BR" sz="3000" dirty="0"/>
              <a:t>Fase </a:t>
            </a:r>
            <a:r>
              <a:rPr lang="pt-BR" sz="3000" b="1" dirty="0">
                <a:solidFill>
                  <a:srgbClr val="C00000"/>
                </a:solidFill>
              </a:rPr>
              <a:t>G</a:t>
            </a:r>
            <a:r>
              <a:rPr lang="pt-BR" sz="3000" b="1" baseline="-25000" dirty="0">
                <a:solidFill>
                  <a:srgbClr val="C00000"/>
                </a:solidFill>
              </a:rPr>
              <a:t>1</a:t>
            </a:r>
            <a:r>
              <a:rPr lang="pt-BR" sz="3000" dirty="0"/>
              <a:t>, entre as fases M e S</a:t>
            </a:r>
          </a:p>
          <a:p>
            <a:pPr marL="0" indent="0" algn="just">
              <a:buNone/>
            </a:pPr>
            <a:r>
              <a:rPr lang="pt-BR" sz="3000" dirty="0"/>
              <a:t>Fase </a:t>
            </a:r>
            <a:r>
              <a:rPr lang="pt-BR" sz="3000" b="1" dirty="0">
                <a:solidFill>
                  <a:srgbClr val="C00000"/>
                </a:solidFill>
              </a:rPr>
              <a:t>G</a:t>
            </a:r>
            <a:r>
              <a:rPr lang="pt-BR" sz="3000" b="1" baseline="-25000" dirty="0">
                <a:solidFill>
                  <a:srgbClr val="C00000"/>
                </a:solidFill>
              </a:rPr>
              <a:t>2</a:t>
            </a:r>
            <a:r>
              <a:rPr lang="pt-BR" sz="3000" dirty="0"/>
              <a:t>, entre as fases S e M</a:t>
            </a:r>
          </a:p>
          <a:p>
            <a:pPr marL="0" indent="0" algn="just">
              <a:buNone/>
            </a:pPr>
            <a:r>
              <a:rPr lang="pt-BR" sz="3000" dirty="0"/>
              <a:t>Assim, o ciclo é, de fato, divido em 4 fases: </a:t>
            </a:r>
            <a:r>
              <a:rPr lang="pt-BR" sz="3000" b="1" i="1" dirty="0">
                <a:solidFill>
                  <a:srgbClr val="C00000"/>
                </a:solidFill>
              </a:rPr>
              <a:t>G</a:t>
            </a:r>
            <a:r>
              <a:rPr lang="pt-BR" sz="3000" b="1" i="1" baseline="-25000" dirty="0">
                <a:solidFill>
                  <a:srgbClr val="C00000"/>
                </a:solidFill>
              </a:rPr>
              <a:t>1</a:t>
            </a:r>
            <a:r>
              <a:rPr lang="pt-BR" sz="3000" b="1" i="1" dirty="0">
                <a:solidFill>
                  <a:srgbClr val="C00000"/>
                </a:solidFill>
              </a:rPr>
              <a:t>, S, G</a:t>
            </a:r>
            <a:r>
              <a:rPr lang="pt-BR" sz="3000" b="1" i="1" baseline="-25000" dirty="0">
                <a:solidFill>
                  <a:srgbClr val="C00000"/>
                </a:solidFill>
              </a:rPr>
              <a:t>2</a:t>
            </a:r>
            <a:r>
              <a:rPr lang="pt-BR" sz="3000" b="1" i="1" dirty="0">
                <a:solidFill>
                  <a:srgbClr val="C00000"/>
                </a:solidFill>
              </a:rPr>
              <a:t> e M</a:t>
            </a:r>
            <a:r>
              <a:rPr lang="pt-BR" sz="3000" dirty="0"/>
              <a:t>.</a:t>
            </a:r>
          </a:p>
          <a:p>
            <a:pPr marL="0" indent="0" algn="just">
              <a:buNone/>
            </a:pPr>
            <a:r>
              <a:rPr lang="pt-BR" sz="3000" dirty="0"/>
              <a:t>A etapa que envolve as fases G</a:t>
            </a:r>
            <a:r>
              <a:rPr lang="pt-BR" sz="3000" baseline="-25000" dirty="0"/>
              <a:t>1</a:t>
            </a:r>
            <a:r>
              <a:rPr lang="pt-BR" sz="3000" dirty="0"/>
              <a:t>, S e G</a:t>
            </a:r>
            <a:r>
              <a:rPr lang="pt-BR" sz="3000" baseline="-25000" dirty="0"/>
              <a:t>2</a:t>
            </a:r>
            <a:r>
              <a:rPr lang="pt-BR" sz="3000" dirty="0"/>
              <a:t> é denominada </a:t>
            </a:r>
            <a:r>
              <a:rPr lang="pt-BR" sz="3000" b="1" i="1" dirty="0" err="1">
                <a:solidFill>
                  <a:srgbClr val="C00000"/>
                </a:solidFill>
              </a:rPr>
              <a:t>Intérfase</a:t>
            </a:r>
            <a:r>
              <a:rPr lang="pt-BR" sz="3000" dirty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86776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</a:rPr>
              <a:t>*</a:t>
            </a: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23168"/>
            <a:ext cx="8516529" cy="517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42852"/>
            <a:ext cx="8929718" cy="4714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/>
              <a:t>Ocorre que a duplicação do conteúdo citoplasmático, massa protéica, organelas, etc., demora mais que a replicação do DNA</a:t>
            </a:r>
          </a:p>
          <a:p>
            <a:pPr marL="0" indent="0" algn="just">
              <a:buNone/>
            </a:pPr>
            <a:r>
              <a:rPr lang="pt-BR" sz="3000" dirty="0"/>
              <a:t>Portanto, existem duas fases </a:t>
            </a:r>
            <a:r>
              <a:rPr lang="pt-BR" sz="3000" b="1" i="1" dirty="0">
                <a:solidFill>
                  <a:srgbClr val="7030A0"/>
                </a:solidFill>
              </a:rPr>
              <a:t>adicionais</a:t>
            </a:r>
            <a:r>
              <a:rPr lang="pt-BR" sz="3000" dirty="0"/>
              <a:t> no ciclo:</a:t>
            </a:r>
          </a:p>
          <a:p>
            <a:pPr marL="0" indent="0" algn="just">
              <a:buNone/>
            </a:pPr>
            <a:r>
              <a:rPr lang="pt-BR" sz="3000" dirty="0"/>
              <a:t>Fase </a:t>
            </a:r>
            <a:r>
              <a:rPr lang="pt-BR" sz="3000" b="1" dirty="0">
                <a:solidFill>
                  <a:srgbClr val="C00000"/>
                </a:solidFill>
              </a:rPr>
              <a:t>G</a:t>
            </a:r>
            <a:r>
              <a:rPr lang="pt-BR" sz="3000" b="1" baseline="-25000" dirty="0">
                <a:solidFill>
                  <a:srgbClr val="C00000"/>
                </a:solidFill>
              </a:rPr>
              <a:t>1</a:t>
            </a:r>
            <a:r>
              <a:rPr lang="pt-BR" sz="3000" dirty="0"/>
              <a:t>, entre as fases M e S</a:t>
            </a:r>
          </a:p>
          <a:p>
            <a:pPr marL="0" indent="0" algn="just">
              <a:buNone/>
            </a:pPr>
            <a:r>
              <a:rPr lang="pt-BR" sz="3000" dirty="0"/>
              <a:t>Fase </a:t>
            </a:r>
            <a:r>
              <a:rPr lang="pt-BR" sz="3000" b="1" dirty="0">
                <a:solidFill>
                  <a:srgbClr val="C00000"/>
                </a:solidFill>
              </a:rPr>
              <a:t>G</a:t>
            </a:r>
            <a:r>
              <a:rPr lang="pt-BR" sz="3000" b="1" baseline="-25000" dirty="0">
                <a:solidFill>
                  <a:srgbClr val="C00000"/>
                </a:solidFill>
              </a:rPr>
              <a:t>2</a:t>
            </a:r>
            <a:r>
              <a:rPr lang="pt-BR" sz="3000" dirty="0"/>
              <a:t>, entre as fases S e M</a:t>
            </a:r>
          </a:p>
          <a:p>
            <a:pPr marL="0" indent="0" algn="just">
              <a:buNone/>
            </a:pPr>
            <a:r>
              <a:rPr lang="pt-BR" sz="3000" dirty="0"/>
              <a:t>Assim, o ciclo é, de fato, divido em 4 fases: </a:t>
            </a:r>
            <a:r>
              <a:rPr lang="pt-BR" sz="3000" b="1" i="1" dirty="0">
                <a:solidFill>
                  <a:srgbClr val="C00000"/>
                </a:solidFill>
              </a:rPr>
              <a:t>G</a:t>
            </a:r>
            <a:r>
              <a:rPr lang="pt-BR" sz="3000" b="1" i="1" baseline="-25000" dirty="0">
                <a:solidFill>
                  <a:srgbClr val="C00000"/>
                </a:solidFill>
              </a:rPr>
              <a:t>1</a:t>
            </a:r>
            <a:r>
              <a:rPr lang="pt-BR" sz="3000" b="1" i="1" dirty="0">
                <a:solidFill>
                  <a:srgbClr val="C00000"/>
                </a:solidFill>
              </a:rPr>
              <a:t>, S, G</a:t>
            </a:r>
            <a:r>
              <a:rPr lang="pt-BR" sz="3000" b="1" i="1" baseline="-25000" dirty="0">
                <a:solidFill>
                  <a:srgbClr val="C00000"/>
                </a:solidFill>
              </a:rPr>
              <a:t>2</a:t>
            </a:r>
            <a:r>
              <a:rPr lang="pt-BR" sz="3000" b="1" i="1" dirty="0">
                <a:solidFill>
                  <a:srgbClr val="C00000"/>
                </a:solidFill>
              </a:rPr>
              <a:t> e M</a:t>
            </a:r>
            <a:r>
              <a:rPr lang="pt-BR" sz="3000" dirty="0"/>
              <a:t>.</a:t>
            </a:r>
          </a:p>
          <a:p>
            <a:pPr marL="0" indent="0" algn="just">
              <a:buNone/>
            </a:pPr>
            <a:r>
              <a:rPr lang="pt-BR" sz="3000" dirty="0"/>
              <a:t>A etapa que envolve as fases G</a:t>
            </a:r>
            <a:r>
              <a:rPr lang="pt-BR" sz="3000" baseline="-25000" dirty="0"/>
              <a:t>1</a:t>
            </a:r>
            <a:r>
              <a:rPr lang="pt-BR" sz="3000" dirty="0"/>
              <a:t>, S e G</a:t>
            </a:r>
            <a:r>
              <a:rPr lang="pt-BR" sz="3000" baseline="-25000" dirty="0"/>
              <a:t>2</a:t>
            </a:r>
            <a:r>
              <a:rPr lang="pt-BR" sz="3000" dirty="0"/>
              <a:t> é denominada </a:t>
            </a:r>
            <a:r>
              <a:rPr lang="pt-BR" sz="3000" b="1" i="1" dirty="0" err="1">
                <a:solidFill>
                  <a:srgbClr val="C00000"/>
                </a:solidFill>
              </a:rPr>
              <a:t>Intérfase</a:t>
            </a:r>
            <a:r>
              <a:rPr lang="pt-BR" sz="3000" dirty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643702" y="5650072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!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8" y="4880630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/>
              <a:t>A </a:t>
            </a:r>
            <a:r>
              <a:rPr lang="pt-BR" sz="3000" dirty="0" err="1"/>
              <a:t>intérfase</a:t>
            </a:r>
            <a:r>
              <a:rPr lang="pt-BR" sz="3000" dirty="0"/>
              <a:t> tem uma duração de cerca de 23 h e a mitose cerca de uma hora, em mamíferos, resultando um tempo de duplicação </a:t>
            </a:r>
            <a:r>
              <a:rPr lang="pt-BR" sz="3000" b="1" dirty="0">
                <a:solidFill>
                  <a:srgbClr val="C00000"/>
                </a:solidFill>
              </a:rPr>
              <a:t>(</a:t>
            </a:r>
            <a:r>
              <a:rPr lang="pt-BR" sz="3000" b="1" dirty="0" err="1">
                <a:solidFill>
                  <a:srgbClr val="C00000"/>
                </a:solidFill>
              </a:rPr>
              <a:t>t</a:t>
            </a:r>
            <a:r>
              <a:rPr lang="pt-BR" sz="3000" b="1" baseline="-25000" dirty="0" err="1">
                <a:solidFill>
                  <a:srgbClr val="C00000"/>
                </a:solidFill>
              </a:rPr>
              <a:t>d</a:t>
            </a:r>
            <a:r>
              <a:rPr lang="pt-BR" sz="3000" b="1" dirty="0">
                <a:solidFill>
                  <a:srgbClr val="C00000"/>
                </a:solidFill>
              </a:rPr>
              <a:t>)</a:t>
            </a:r>
            <a:r>
              <a:rPr lang="pt-BR" sz="3000" dirty="0"/>
              <a:t> médio de 24 horas.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438" y="4786322"/>
            <a:ext cx="8929718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42852"/>
            <a:ext cx="8929718" cy="65008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/>
              <a:t>Nas fases </a:t>
            </a:r>
            <a:r>
              <a:rPr lang="pt-BR" sz="3000" dirty="0">
                <a:solidFill>
                  <a:srgbClr val="C00000"/>
                </a:solidFill>
              </a:rPr>
              <a:t>G</a:t>
            </a:r>
            <a:r>
              <a:rPr lang="pt-BR" sz="3000" baseline="-25000" dirty="0">
                <a:solidFill>
                  <a:srgbClr val="C00000"/>
                </a:solidFill>
              </a:rPr>
              <a:t>1</a:t>
            </a:r>
            <a:r>
              <a:rPr lang="pt-BR" sz="3000" dirty="0"/>
              <a:t> e </a:t>
            </a:r>
            <a:r>
              <a:rPr lang="pt-BR" sz="3000" dirty="0">
                <a:solidFill>
                  <a:srgbClr val="C00000"/>
                </a:solidFill>
              </a:rPr>
              <a:t>G</a:t>
            </a:r>
            <a:r>
              <a:rPr lang="pt-BR" sz="3000" baseline="-25000" dirty="0">
                <a:solidFill>
                  <a:srgbClr val="C00000"/>
                </a:solidFill>
              </a:rPr>
              <a:t>2</a:t>
            </a:r>
            <a:r>
              <a:rPr lang="pt-BR" sz="3000" dirty="0"/>
              <a:t> ocorrem importantes fenômenos </a:t>
            </a:r>
            <a:r>
              <a:rPr lang="pt-BR" sz="3000" i="1" dirty="0">
                <a:solidFill>
                  <a:srgbClr val="C00000"/>
                </a:solidFill>
              </a:rPr>
              <a:t>regulatórios</a:t>
            </a:r>
            <a:r>
              <a:rPr lang="pt-BR" sz="3000" dirty="0"/>
              <a:t>:</a:t>
            </a:r>
          </a:p>
          <a:p>
            <a:pPr marL="0" indent="0" algn="just">
              <a:buNone/>
            </a:pPr>
            <a:r>
              <a:rPr lang="pt-BR" sz="3000" dirty="0"/>
              <a:t>	monitoramento dos ambientes intra e extracelular visando “assegurar-se” que as condições são adequadas e que a célula está preparada para a próxima fase.</a:t>
            </a:r>
          </a:p>
          <a:p>
            <a:pPr marL="0" indent="0" algn="just">
              <a:buNone/>
            </a:pPr>
            <a:r>
              <a:rPr lang="pt-BR" sz="3000" dirty="0"/>
              <a:t>A fase </a:t>
            </a:r>
            <a:r>
              <a:rPr lang="pt-BR" sz="3000" dirty="0">
                <a:solidFill>
                  <a:srgbClr val="C00000"/>
                </a:solidFill>
              </a:rPr>
              <a:t>G</a:t>
            </a:r>
            <a:r>
              <a:rPr lang="pt-BR" sz="3000" baseline="-25000" dirty="0">
                <a:solidFill>
                  <a:srgbClr val="C00000"/>
                </a:solidFill>
              </a:rPr>
              <a:t>1</a:t>
            </a:r>
            <a:r>
              <a:rPr lang="pt-BR" sz="3000" dirty="0"/>
              <a:t> tem duração variável, dependendo das condições extracelulares e dos sinais externos.</a:t>
            </a:r>
          </a:p>
          <a:p>
            <a:pPr marL="0" indent="0" algn="just">
              <a:buNone/>
            </a:pPr>
            <a:r>
              <a:rPr lang="pt-BR" sz="3000" dirty="0"/>
              <a:t>Se as </a:t>
            </a:r>
            <a:r>
              <a:rPr lang="pt-BR" sz="3000" dirty="0">
                <a:solidFill>
                  <a:srgbClr val="C00000"/>
                </a:solidFill>
              </a:rPr>
              <a:t>condições</a:t>
            </a:r>
            <a:r>
              <a:rPr lang="pt-BR" sz="3000" dirty="0"/>
              <a:t> são </a:t>
            </a:r>
            <a:r>
              <a:rPr lang="pt-BR" sz="3000" dirty="0">
                <a:solidFill>
                  <a:srgbClr val="C00000"/>
                </a:solidFill>
              </a:rPr>
              <a:t>desfavoráveis</a:t>
            </a:r>
            <a:r>
              <a:rPr lang="pt-BR" sz="3000" dirty="0"/>
              <a:t> </a:t>
            </a:r>
            <a:r>
              <a:rPr lang="pt-BR" sz="3000" dirty="0">
                <a:sym typeface="Wingdings" pitchFamily="2" charset="2"/>
              </a:rPr>
              <a:t> </a:t>
            </a:r>
            <a:r>
              <a:rPr lang="pt-BR" sz="3000" b="1" dirty="0">
                <a:solidFill>
                  <a:srgbClr val="C00000"/>
                </a:solidFill>
                <a:sym typeface="Wingdings" pitchFamily="2" charset="2"/>
              </a:rPr>
              <a:t>atraso</a:t>
            </a:r>
            <a:r>
              <a:rPr lang="pt-BR" sz="3000" dirty="0">
                <a:sym typeface="Wingdings" pitchFamily="2" charset="2"/>
              </a:rPr>
              <a:t> em G</a:t>
            </a:r>
            <a:r>
              <a:rPr lang="pt-BR" sz="3000" baseline="-25000" dirty="0">
                <a:sym typeface="Wingdings" pitchFamily="2" charset="2"/>
              </a:rPr>
              <a:t>1</a:t>
            </a:r>
            <a:r>
              <a:rPr lang="pt-BR" sz="3000" dirty="0">
                <a:sym typeface="Wingdings" pitchFamily="2" charset="2"/>
              </a:rPr>
              <a:t> ou mesmo entrada na fase G</a:t>
            </a:r>
            <a:r>
              <a:rPr lang="pt-BR" sz="3000" baseline="-25000" dirty="0">
                <a:sym typeface="Wingdings" pitchFamily="2" charset="2"/>
              </a:rPr>
              <a:t>0</a:t>
            </a:r>
            <a:r>
              <a:rPr lang="pt-BR" sz="3000" dirty="0">
                <a:sym typeface="Wingdings" pitchFamily="2" charset="2"/>
              </a:rPr>
              <a:t> (</a:t>
            </a:r>
            <a:r>
              <a:rPr lang="pt-BR" sz="3000" dirty="0" err="1">
                <a:sym typeface="Wingdings" pitchFamily="2" charset="2"/>
              </a:rPr>
              <a:t>quiescência</a:t>
            </a:r>
            <a:r>
              <a:rPr lang="pt-BR" sz="3000" dirty="0">
                <a:sym typeface="Wingdings" pitchFamily="2" charset="2"/>
              </a:rPr>
              <a:t>) por tempo indeterminado.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>
                <a:solidFill>
                  <a:srgbClr val="C00000"/>
                </a:solidFill>
              </a:rPr>
              <a:t>Mecanismos de Crescimento e Morte de Células Animais Cultivadas </a:t>
            </a:r>
            <a:r>
              <a:rPr lang="pt-BR" i="1" dirty="0">
                <a:solidFill>
                  <a:srgbClr val="C00000"/>
                </a:solidFill>
              </a:rPr>
              <a:t>in </a:t>
            </a:r>
            <a:r>
              <a:rPr lang="pt-BR" i="1" dirty="0" err="1">
                <a:solidFill>
                  <a:srgbClr val="C00000"/>
                </a:solidFill>
              </a:rPr>
              <a:t>vitro</a:t>
            </a:r>
            <a:endParaRPr lang="pt-BR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23168"/>
            <a:ext cx="8516529" cy="517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Conector de Seta Reta 2"/>
          <p:cNvCxnSpPr>
            <a:cxnSpLocks/>
          </p:cNvCxnSpPr>
          <p:nvPr/>
        </p:nvCxnSpPr>
        <p:spPr>
          <a:xfrm>
            <a:off x="2915816" y="1268760"/>
            <a:ext cx="0" cy="57606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42852"/>
            <a:ext cx="8929718" cy="65008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/>
              <a:t>Nas fases </a:t>
            </a:r>
            <a:r>
              <a:rPr lang="pt-BR" sz="3000" dirty="0">
                <a:solidFill>
                  <a:srgbClr val="C00000"/>
                </a:solidFill>
              </a:rPr>
              <a:t>G</a:t>
            </a:r>
            <a:r>
              <a:rPr lang="pt-BR" sz="3000" baseline="-25000" dirty="0">
                <a:solidFill>
                  <a:srgbClr val="C00000"/>
                </a:solidFill>
              </a:rPr>
              <a:t>1</a:t>
            </a:r>
            <a:r>
              <a:rPr lang="pt-BR" sz="3000" dirty="0"/>
              <a:t> e </a:t>
            </a:r>
            <a:r>
              <a:rPr lang="pt-BR" sz="3000" dirty="0">
                <a:solidFill>
                  <a:srgbClr val="C00000"/>
                </a:solidFill>
              </a:rPr>
              <a:t>G</a:t>
            </a:r>
            <a:r>
              <a:rPr lang="pt-BR" sz="3000" baseline="-25000" dirty="0">
                <a:solidFill>
                  <a:srgbClr val="C00000"/>
                </a:solidFill>
              </a:rPr>
              <a:t>2</a:t>
            </a:r>
            <a:r>
              <a:rPr lang="pt-BR" sz="3000" dirty="0"/>
              <a:t> ocorrem importantes fenômenos </a:t>
            </a:r>
            <a:r>
              <a:rPr lang="pt-BR" sz="3000" i="1" dirty="0">
                <a:solidFill>
                  <a:srgbClr val="C00000"/>
                </a:solidFill>
              </a:rPr>
              <a:t>regulatórios</a:t>
            </a:r>
            <a:r>
              <a:rPr lang="pt-BR" sz="3000" dirty="0"/>
              <a:t>:</a:t>
            </a:r>
          </a:p>
          <a:p>
            <a:pPr marL="0" indent="0" algn="just">
              <a:buNone/>
            </a:pPr>
            <a:r>
              <a:rPr lang="pt-BR" sz="3000" dirty="0"/>
              <a:t>	monitoramento dos ambientes intra e extracelular visando “assegurar-se” que as condições são adequadas e que a célula está preparada para a próxima fase.</a:t>
            </a:r>
          </a:p>
          <a:p>
            <a:pPr marL="0" indent="0" algn="just">
              <a:buNone/>
            </a:pPr>
            <a:r>
              <a:rPr lang="pt-BR" sz="3000" dirty="0"/>
              <a:t>A fase </a:t>
            </a:r>
            <a:r>
              <a:rPr lang="pt-BR" sz="3000" dirty="0">
                <a:solidFill>
                  <a:srgbClr val="C00000"/>
                </a:solidFill>
              </a:rPr>
              <a:t>G</a:t>
            </a:r>
            <a:r>
              <a:rPr lang="pt-BR" sz="3000" baseline="-25000" dirty="0">
                <a:solidFill>
                  <a:srgbClr val="C00000"/>
                </a:solidFill>
              </a:rPr>
              <a:t>1</a:t>
            </a:r>
            <a:r>
              <a:rPr lang="pt-BR" sz="3000" dirty="0"/>
              <a:t> tem duração variável, dependendo das condições extracelulares e dos sinais externos.</a:t>
            </a:r>
          </a:p>
          <a:p>
            <a:pPr marL="0" indent="0" algn="just">
              <a:buNone/>
            </a:pPr>
            <a:r>
              <a:rPr lang="pt-BR" sz="3000" dirty="0"/>
              <a:t>Se as </a:t>
            </a:r>
            <a:r>
              <a:rPr lang="pt-BR" sz="3000" dirty="0">
                <a:solidFill>
                  <a:srgbClr val="C00000"/>
                </a:solidFill>
              </a:rPr>
              <a:t>condições</a:t>
            </a:r>
            <a:r>
              <a:rPr lang="pt-BR" sz="3000" dirty="0"/>
              <a:t> são </a:t>
            </a:r>
            <a:r>
              <a:rPr lang="pt-BR" sz="3000" dirty="0">
                <a:solidFill>
                  <a:srgbClr val="C00000"/>
                </a:solidFill>
              </a:rPr>
              <a:t>desfavoráveis</a:t>
            </a:r>
            <a:r>
              <a:rPr lang="pt-BR" sz="3000" dirty="0"/>
              <a:t> </a:t>
            </a:r>
            <a:r>
              <a:rPr lang="pt-BR" sz="3000" dirty="0">
                <a:sym typeface="Wingdings" pitchFamily="2" charset="2"/>
              </a:rPr>
              <a:t> </a:t>
            </a:r>
            <a:r>
              <a:rPr lang="pt-BR" sz="3000" b="1" dirty="0">
                <a:solidFill>
                  <a:srgbClr val="C00000"/>
                </a:solidFill>
                <a:sym typeface="Wingdings" pitchFamily="2" charset="2"/>
              </a:rPr>
              <a:t>atraso</a:t>
            </a:r>
            <a:r>
              <a:rPr lang="pt-BR" sz="3000" dirty="0">
                <a:sym typeface="Wingdings" pitchFamily="2" charset="2"/>
              </a:rPr>
              <a:t> em G</a:t>
            </a:r>
            <a:r>
              <a:rPr lang="pt-BR" sz="3000" baseline="-25000" dirty="0">
                <a:sym typeface="Wingdings" pitchFamily="2" charset="2"/>
              </a:rPr>
              <a:t>1</a:t>
            </a:r>
            <a:r>
              <a:rPr lang="pt-BR" sz="3000" dirty="0">
                <a:sym typeface="Wingdings" pitchFamily="2" charset="2"/>
              </a:rPr>
              <a:t> ou mesmo entrada na fase G</a:t>
            </a:r>
            <a:r>
              <a:rPr lang="pt-BR" sz="3000" baseline="-25000" dirty="0">
                <a:sym typeface="Wingdings" pitchFamily="2" charset="2"/>
              </a:rPr>
              <a:t>0</a:t>
            </a:r>
            <a:r>
              <a:rPr lang="pt-BR" sz="3000" dirty="0">
                <a:sym typeface="Wingdings" pitchFamily="2" charset="2"/>
              </a:rPr>
              <a:t> (</a:t>
            </a:r>
            <a:r>
              <a:rPr lang="pt-BR" sz="3000" dirty="0" err="1">
                <a:sym typeface="Wingdings" pitchFamily="2" charset="2"/>
              </a:rPr>
              <a:t>quiescência</a:t>
            </a:r>
            <a:r>
              <a:rPr lang="pt-BR" sz="3000" dirty="0">
                <a:sym typeface="Wingdings" pitchFamily="2" charset="2"/>
              </a:rPr>
              <a:t>) por tempo indeterminado.</a:t>
            </a:r>
          </a:p>
          <a:p>
            <a:pPr marL="0" indent="0" algn="just">
              <a:buNone/>
            </a:pPr>
            <a:r>
              <a:rPr lang="pt-BR" sz="3000" dirty="0"/>
              <a:t>Se as </a:t>
            </a:r>
            <a:r>
              <a:rPr lang="pt-BR" sz="3000" dirty="0">
                <a:solidFill>
                  <a:srgbClr val="C00000"/>
                </a:solidFill>
              </a:rPr>
              <a:t>condições</a:t>
            </a:r>
            <a:r>
              <a:rPr lang="pt-BR" sz="3000" dirty="0"/>
              <a:t> internas e externas são </a:t>
            </a:r>
            <a:r>
              <a:rPr lang="pt-BR" sz="3000" dirty="0">
                <a:solidFill>
                  <a:srgbClr val="C00000"/>
                </a:solidFill>
              </a:rPr>
              <a:t>adequadas</a:t>
            </a:r>
            <a:r>
              <a:rPr lang="pt-BR" sz="3000" dirty="0"/>
              <a:t>, a célula em G</a:t>
            </a:r>
            <a:r>
              <a:rPr lang="pt-BR" sz="3000" baseline="-25000" dirty="0"/>
              <a:t>1</a:t>
            </a:r>
            <a:r>
              <a:rPr lang="pt-BR" sz="3000" dirty="0"/>
              <a:t> ou G</a:t>
            </a:r>
            <a:r>
              <a:rPr lang="pt-BR" sz="3000" baseline="-25000" dirty="0"/>
              <a:t>0</a:t>
            </a:r>
            <a:r>
              <a:rPr lang="pt-BR" sz="3000" dirty="0"/>
              <a:t> progride até um ponto sem retorno, mesmo que as condições se tornem inadequadas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844" y="5143512"/>
            <a:ext cx="8929718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Mas como a célula “conclui” se as condições são favoráveis ou desfavoráveis?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4" y="1428736"/>
            <a:ext cx="1114404" cy="614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dirty="0">
                <a:solidFill>
                  <a:srgbClr val="FF0000"/>
                </a:solidFill>
              </a:rPr>
              <a:t>Sinais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4348" y="2071678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Ambiente extracelular  </a:t>
            </a:r>
            <a:r>
              <a:rPr lang="pt-BR" sz="2800" dirty="0">
                <a:sym typeface="Wingdings" pitchFamily="2" charset="2"/>
              </a:rPr>
              <a:t>  - fatores de crescimento</a:t>
            </a:r>
          </a:p>
          <a:p>
            <a:r>
              <a:rPr lang="pt-BR" sz="2800" dirty="0">
                <a:sym typeface="Wingdings" pitchFamily="2" charset="2"/>
              </a:rPr>
              <a:t>				   - hormônios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348" y="3071810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Ambiente intracelular  </a:t>
            </a:r>
            <a:r>
              <a:rPr lang="pt-BR" sz="2800" dirty="0">
                <a:sym typeface="Wingdings" pitchFamily="2" charset="2"/>
              </a:rPr>
              <a:t>    família de proteínas</a:t>
            </a:r>
          </a:p>
          <a:p>
            <a:r>
              <a:rPr lang="pt-BR" sz="2800" dirty="0">
                <a:sym typeface="Wingdings" pitchFamily="2" charset="2"/>
              </a:rPr>
              <a:t>chamadas de </a:t>
            </a:r>
            <a:r>
              <a:rPr lang="pt-BR" sz="2800" i="1" dirty="0" err="1">
                <a:solidFill>
                  <a:srgbClr val="0070C0"/>
                </a:solidFill>
                <a:sym typeface="Wingdings" pitchFamily="2" charset="2"/>
              </a:rPr>
              <a:t>Quinases</a:t>
            </a:r>
            <a:r>
              <a:rPr lang="pt-BR" sz="2800" i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pt-BR" sz="2800" i="1" dirty="0" err="1">
                <a:solidFill>
                  <a:srgbClr val="0070C0"/>
                </a:solidFill>
                <a:sym typeface="Wingdings" pitchFamily="2" charset="2"/>
              </a:rPr>
              <a:t>ciclina-dependentes</a:t>
            </a:r>
            <a:endParaRPr lang="pt-BR" sz="2800" i="1" dirty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pt-BR" sz="2800" i="1" dirty="0">
                <a:sym typeface="Wingdings" pitchFamily="2" charset="2"/>
              </a:rPr>
              <a:t>ou</a:t>
            </a:r>
            <a:r>
              <a:rPr lang="pt-BR" sz="2800" i="1" dirty="0">
                <a:solidFill>
                  <a:srgbClr val="0070C0"/>
                </a:solidFill>
                <a:sym typeface="Wingdings" pitchFamily="2" charset="2"/>
              </a:rPr>
              <a:t> CDK </a:t>
            </a:r>
            <a:r>
              <a:rPr lang="pt-BR" sz="2800" dirty="0">
                <a:sym typeface="Wingdings" pitchFamily="2" charset="2"/>
              </a:rPr>
              <a:t>(do inglês </a:t>
            </a:r>
            <a:r>
              <a:rPr lang="pt-BR" sz="2800" i="1" dirty="0" err="1">
                <a:sym typeface="Wingdings" pitchFamily="2" charset="2"/>
              </a:rPr>
              <a:t>Cyclin-dependent</a:t>
            </a:r>
            <a:r>
              <a:rPr lang="pt-BR" sz="2800" i="1" dirty="0">
                <a:sym typeface="Wingdings" pitchFamily="2" charset="2"/>
              </a:rPr>
              <a:t> </a:t>
            </a:r>
            <a:r>
              <a:rPr lang="pt-BR" sz="2800" i="1" dirty="0" err="1">
                <a:sym typeface="Wingdings" pitchFamily="2" charset="2"/>
              </a:rPr>
              <a:t>kinases</a:t>
            </a:r>
            <a:r>
              <a:rPr lang="pt-BR" sz="2800" dirty="0">
                <a:sym typeface="Wingdings" pitchFamily="2" charset="2"/>
              </a:rPr>
              <a:t>)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4348" y="457200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Alterações na atividade das </a:t>
            </a:r>
            <a:r>
              <a:rPr lang="pt-BR" sz="2800" i="1" dirty="0">
                <a:solidFill>
                  <a:srgbClr val="0070C0"/>
                </a:solidFill>
              </a:rPr>
              <a:t>CDK</a:t>
            </a:r>
            <a:r>
              <a:rPr lang="pt-BR" sz="2800" dirty="0"/>
              <a:t> levam a mudanças nas proteínas envolvidas nos principais eventos do ciclo celular</a:t>
            </a:r>
          </a:p>
          <a:p>
            <a:pPr algn="just"/>
            <a:r>
              <a:rPr lang="pt-BR" sz="2800" dirty="0"/>
              <a:t>Por sua vez, as mudanças na atividade das </a:t>
            </a:r>
            <a:r>
              <a:rPr lang="pt-BR" sz="2800" dirty="0">
                <a:solidFill>
                  <a:srgbClr val="0070C0"/>
                </a:solidFill>
              </a:rPr>
              <a:t>CDK</a:t>
            </a:r>
            <a:r>
              <a:rPr lang="pt-BR" sz="2800" dirty="0"/>
              <a:t> são controladas por outras proteínas, as </a:t>
            </a:r>
            <a:r>
              <a:rPr lang="pt-BR" sz="2800" b="1" i="1" dirty="0" err="1">
                <a:solidFill>
                  <a:srgbClr val="FF0000"/>
                </a:solidFill>
              </a:rPr>
              <a:t>ciclinas</a:t>
            </a:r>
            <a:r>
              <a:rPr lang="pt-BR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571480"/>
            <a:ext cx="2757478" cy="542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>
                <a:solidFill>
                  <a:srgbClr val="C00000"/>
                </a:solidFill>
              </a:rPr>
              <a:t>Assim, tem-se:</a:t>
            </a:r>
          </a:p>
          <a:p>
            <a:pPr>
              <a:buNone/>
            </a:pP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000528" y="1428736"/>
            <a:ext cx="5214942" cy="542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800" dirty="0"/>
              <a:t>Ciclos de Síntese e de degradação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42844" y="2726098"/>
            <a:ext cx="4214842" cy="542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Complexo CICLINA-CDK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2844" y="1428736"/>
            <a:ext cx="1857388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3200" dirty="0"/>
              <a:t>CICLINAS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42844" y="2071678"/>
            <a:ext cx="1071570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3200" dirty="0"/>
              <a:t>CDK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000496" y="2071678"/>
            <a:ext cx="3143272" cy="542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800" dirty="0"/>
              <a:t>Níveis constantes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000496" y="2714620"/>
            <a:ext cx="3143272" cy="542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800" dirty="0"/>
              <a:t>Ciclos de atividade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42844" y="3500438"/>
            <a:ext cx="371477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800" dirty="0"/>
              <a:t>Acionamento dos eventos do Ciclo Celular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000496" y="3529026"/>
            <a:ext cx="5000660" cy="971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800" dirty="0"/>
              <a:t>De acordo com a existência do </a:t>
            </a:r>
            <a:r>
              <a:rPr lang="pt-BR" sz="2800" dirty="0">
                <a:solidFill>
                  <a:srgbClr val="FF0000"/>
                </a:solidFill>
              </a:rPr>
              <a:t>complexo </a:t>
            </a:r>
            <a:r>
              <a:rPr lang="pt-BR" sz="2800" dirty="0" err="1">
                <a:solidFill>
                  <a:srgbClr val="FF0000"/>
                </a:solidFill>
              </a:rPr>
              <a:t>Ciclina-CDK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2844" y="714356"/>
            <a:ext cx="8929718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800" b="1" dirty="0">
                <a:solidFill>
                  <a:srgbClr val="0070C0"/>
                </a:solidFill>
              </a:rPr>
              <a:t>Outras proteínas importantes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2800" b="1" dirty="0">
              <a:solidFill>
                <a:srgbClr val="0070C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p53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 ativada quando há danos no DNA durante replicação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800" dirty="0"/>
              <a:t>Consequência: paralisação do ciclo e ativação do mecanismo de morte ou senescência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44" y="3786190"/>
            <a:ext cx="8572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pt-BR" sz="2800" b="1" dirty="0">
                <a:solidFill>
                  <a:srgbClr val="C00000"/>
                </a:solidFill>
              </a:rPr>
              <a:t>PLK </a:t>
            </a:r>
            <a:r>
              <a:rPr lang="pt-BR" sz="2800" dirty="0">
                <a:solidFill>
                  <a:prstClr val="black"/>
                </a:solidFill>
              </a:rPr>
              <a:t>(</a:t>
            </a:r>
            <a:r>
              <a:rPr lang="pt-BR" sz="2800" i="1" dirty="0" err="1">
                <a:solidFill>
                  <a:srgbClr val="0070C0"/>
                </a:solidFill>
              </a:rPr>
              <a:t>polo-like-kinases</a:t>
            </a:r>
            <a:r>
              <a:rPr lang="pt-BR" sz="2800" dirty="0">
                <a:solidFill>
                  <a:prstClr val="black"/>
                </a:solidFill>
              </a:rPr>
              <a:t>)  -  mediadoras do monitoramento de eventos como replicação e segregação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2844" y="214290"/>
            <a:ext cx="8929718" cy="6429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800" dirty="0"/>
              <a:t>Outro fator que garante às células a </a:t>
            </a:r>
            <a:r>
              <a:rPr lang="pt-BR" sz="2800" dirty="0">
                <a:solidFill>
                  <a:srgbClr val="0070C0"/>
                </a:solidFill>
              </a:rPr>
              <a:t>manutenção dos ciclos de proliferação</a:t>
            </a:r>
            <a:r>
              <a:rPr lang="pt-BR" sz="2800" dirty="0"/>
              <a:t> são os </a:t>
            </a:r>
            <a:r>
              <a:rPr lang="pt-BR" sz="2800" b="1" i="1" dirty="0" err="1">
                <a:solidFill>
                  <a:srgbClr val="C00000"/>
                </a:solidFill>
              </a:rPr>
              <a:t>telômeros</a:t>
            </a:r>
            <a:endParaRPr lang="pt-BR" sz="2800" b="1" i="1" dirty="0">
              <a:solidFill>
                <a:srgbClr val="C00000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pt-BR" sz="2800" b="1" i="1" dirty="0" err="1">
                <a:solidFill>
                  <a:srgbClr val="C00000"/>
                </a:solidFill>
              </a:rPr>
              <a:t>Telômeros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sequências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repetitivas de DNA nas extremidades dos cromossomos, às quais estão associadas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proteínas responsáveis pela sua proteção.</a:t>
            </a:r>
          </a:p>
          <a:p>
            <a:pPr lvl="0" algn="just">
              <a:spcBef>
                <a:spcPct val="20000"/>
              </a:spcBef>
            </a:pP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células maduras há o encurtamento dos telômeros, devido à repressão da enzima </a:t>
            </a:r>
            <a:r>
              <a:rPr kumimoji="0" lang="pt-BR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telomerase</a:t>
            </a:r>
            <a:r>
              <a:rPr lang="pt-BR" sz="2800" dirty="0"/>
              <a:t>.</a:t>
            </a:r>
          </a:p>
          <a:p>
            <a:pPr lvl="0" algn="just">
              <a:spcBef>
                <a:spcPct val="20000"/>
              </a:spcBef>
            </a:pPr>
            <a:r>
              <a:rPr lang="pt-BR" sz="2800" dirty="0"/>
              <a:t>Sem a proteção os cromossomos ficam susceptíveis a danos. </a:t>
            </a:r>
          </a:p>
          <a:p>
            <a:pPr lvl="0" algn="just">
              <a:spcBef>
                <a:spcPct val="20000"/>
              </a:spcBef>
            </a:pPr>
            <a:r>
              <a:rPr lang="pt-BR" sz="2800" dirty="0"/>
              <a:t>Isto leva à paralisação do ciclo celular (</a:t>
            </a:r>
            <a:r>
              <a:rPr lang="pt-BR" sz="2800" b="1" i="1" dirty="0" err="1">
                <a:solidFill>
                  <a:srgbClr val="0070C0"/>
                </a:solidFill>
              </a:rPr>
              <a:t>senescência</a:t>
            </a:r>
            <a:r>
              <a:rPr lang="pt-BR" sz="2800" dirty="0"/>
              <a:t>) ou à indução dos mecanismos de morte.</a:t>
            </a:r>
            <a:endParaRPr kumimoji="0" lang="pt-BR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Nota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células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murinas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são mais facilmente transformadas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linhagens contínuas/imortalizadas que as células humanas, pois apresentam atividade de </a:t>
            </a:r>
            <a:r>
              <a:rPr kumimoji="0" lang="pt-BR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telomerase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durante toda a vida proliferativa.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09B1EB5-122E-4229-B672-888ED3F9C7D6}"/>
              </a:ext>
            </a:extLst>
          </p:cNvPr>
          <p:cNvCxnSpPr/>
          <p:nvPr/>
        </p:nvCxnSpPr>
        <p:spPr>
          <a:xfrm>
            <a:off x="2930564" y="2003588"/>
            <a:ext cx="208823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B76A9F2-FF41-4FE4-AA79-84073A5AE210}"/>
              </a:ext>
            </a:extLst>
          </p:cNvPr>
          <p:cNvCxnSpPr>
            <a:cxnSpLocks/>
          </p:cNvCxnSpPr>
          <p:nvPr/>
        </p:nvCxnSpPr>
        <p:spPr>
          <a:xfrm>
            <a:off x="4269220" y="2450384"/>
            <a:ext cx="57606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Implicações para o </a:t>
            </a:r>
            <a:r>
              <a:rPr lang="pt-BR" sz="3600" dirty="0" err="1">
                <a:solidFill>
                  <a:srgbClr val="0070C0"/>
                </a:solidFill>
              </a:rPr>
              <a:t>bioprocesso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74" y="1000108"/>
            <a:ext cx="8972520" cy="5143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/>
              <a:t>O uso de culturas contínuas/imortalizadas pode não ser interessante quando se emprega o sistema </a:t>
            </a:r>
            <a:r>
              <a:rPr lang="pt-BR" sz="2800" i="1" dirty="0">
                <a:solidFill>
                  <a:srgbClr val="FF0000"/>
                </a:solidFill>
              </a:rPr>
              <a:t>descontínuo</a:t>
            </a:r>
          </a:p>
          <a:p>
            <a:pPr marL="0" indent="0" algn="just">
              <a:buNone/>
            </a:pPr>
            <a:r>
              <a:rPr lang="pt-BR" sz="2800" dirty="0"/>
              <a:t>Quando se atinge elevadas concentrações celulares, há exaustão de nutrientes e acúmulo de metabólitos, levando à morte celular e término do processo de produção.</a:t>
            </a:r>
          </a:p>
          <a:p>
            <a:pPr marL="0" indent="0" algn="just">
              <a:buNone/>
            </a:pPr>
            <a:r>
              <a:rPr lang="pt-BR" sz="2800" dirty="0"/>
              <a:t>Porém, há casos em que a produção não é associada ao crescimento e a produtividade máxima é alcançada no período de baixa proliferação.</a:t>
            </a:r>
          </a:p>
          <a:p>
            <a:pPr marL="0" indent="0" algn="just">
              <a:buNone/>
            </a:pPr>
            <a:r>
              <a:rPr lang="pt-BR" sz="2800" dirty="0"/>
              <a:t>Assim, é possível estabelecer estratégias operacionais que permitam manter as células em condições viáveis, porém não proliferativas, prolongando a fase de produção.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Formas de controlar a proliferação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257800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Aditivos químicos adicionados na fase G1</a:t>
            </a:r>
          </a:p>
          <a:p>
            <a:pPr algn="just">
              <a:buNone/>
            </a:pPr>
            <a:r>
              <a:rPr lang="pt-BR" sz="2800" dirty="0"/>
              <a:t>		pode ocorrer </a:t>
            </a:r>
            <a:r>
              <a:rPr lang="pt-BR" sz="2800" dirty="0" err="1"/>
              <a:t>citotoxicidade</a:t>
            </a:r>
            <a:r>
              <a:rPr lang="pt-BR" sz="2800" dirty="0"/>
              <a:t>, impossibilitando a manutenção do estado não proliferativo por longos períodos</a:t>
            </a:r>
          </a:p>
          <a:p>
            <a:pPr algn="just"/>
            <a:r>
              <a:rPr lang="pt-BR" sz="2800" dirty="0"/>
              <a:t>Privação de nutrientes e fatores de crescimento</a:t>
            </a:r>
          </a:p>
          <a:p>
            <a:pPr algn="just">
              <a:buNone/>
            </a:pPr>
            <a:r>
              <a:rPr lang="pt-BR" sz="2800" dirty="0"/>
              <a:t>		pode ocorrer queda de viabilidade celular e ativação do mecanismo de morte celular programada (</a:t>
            </a:r>
            <a:r>
              <a:rPr lang="pt-BR" sz="2800" b="1" i="1" dirty="0">
                <a:solidFill>
                  <a:srgbClr val="0070C0"/>
                </a:solidFill>
              </a:rPr>
              <a:t>apoptose</a:t>
            </a:r>
            <a:r>
              <a:rPr lang="pt-BR" sz="2800" dirty="0"/>
              <a:t>)</a:t>
            </a:r>
          </a:p>
          <a:p>
            <a:pPr algn="just"/>
            <a:r>
              <a:rPr lang="pt-BR" sz="2800" dirty="0"/>
              <a:t>Prevenção dos mecanismos de morte celular por controle bioquímico</a:t>
            </a:r>
          </a:p>
          <a:p>
            <a:pPr lvl="1" algn="just">
              <a:buNone/>
            </a:pPr>
            <a:r>
              <a:rPr lang="pt-BR" dirty="0"/>
              <a:t>	exige o conhecimento e a manipulação das bases moleculares da morte celular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6948264" y="1071546"/>
            <a:ext cx="0" cy="413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7956376" y="2943754"/>
            <a:ext cx="0" cy="413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>
            <a:cxnSpLocks/>
          </p:cNvCxnSpPr>
          <p:nvPr/>
        </p:nvCxnSpPr>
        <p:spPr>
          <a:xfrm flipV="1">
            <a:off x="3995936" y="4778342"/>
            <a:ext cx="0" cy="4508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500" y="1571612"/>
            <a:ext cx="9072562" cy="5072098"/>
          </a:xfrm>
        </p:spPr>
        <p:txBody>
          <a:bodyPr>
            <a:normAutofit/>
          </a:bodyPr>
          <a:lstStyle/>
          <a:p>
            <a:r>
              <a:rPr lang="pt-BR" sz="2900" dirty="0"/>
              <a:t>A morte celular pode ocorrer por</a:t>
            </a:r>
            <a:r>
              <a:rPr lang="pt-BR" sz="2900" dirty="0">
                <a:solidFill>
                  <a:srgbClr val="0070C0"/>
                </a:solidFill>
              </a:rPr>
              <a:t> necrose</a:t>
            </a:r>
            <a:r>
              <a:rPr lang="pt-BR" sz="2900" dirty="0"/>
              <a:t> ou por </a:t>
            </a:r>
            <a:r>
              <a:rPr lang="pt-BR" sz="2900" dirty="0">
                <a:solidFill>
                  <a:srgbClr val="0070C0"/>
                </a:solidFill>
              </a:rPr>
              <a:t>apoptose</a:t>
            </a:r>
          </a:p>
          <a:p>
            <a:r>
              <a:rPr lang="pt-BR" sz="2900" dirty="0"/>
              <a:t>O adequado </a:t>
            </a:r>
            <a:r>
              <a:rPr lang="pt-BR" sz="2900" i="1" dirty="0">
                <a:solidFill>
                  <a:srgbClr val="FF0000"/>
                </a:solidFill>
              </a:rPr>
              <a:t>balanço</a:t>
            </a:r>
            <a:r>
              <a:rPr lang="pt-BR" sz="2900" dirty="0"/>
              <a:t> entre morte e proliferação celular mantém a </a:t>
            </a:r>
            <a:r>
              <a:rPr lang="pt-BR" sz="2900" i="1" dirty="0" err="1">
                <a:solidFill>
                  <a:srgbClr val="FF0000"/>
                </a:solidFill>
              </a:rPr>
              <a:t>homeostase</a:t>
            </a:r>
            <a:endParaRPr lang="pt-BR" sz="2900" i="1" dirty="0">
              <a:solidFill>
                <a:srgbClr val="FF0000"/>
              </a:solidFill>
            </a:endParaRPr>
          </a:p>
          <a:p>
            <a:r>
              <a:rPr lang="pt-BR" sz="2900" dirty="0"/>
              <a:t>Ausência de </a:t>
            </a:r>
            <a:r>
              <a:rPr lang="pt-BR" sz="2900" dirty="0">
                <a:solidFill>
                  <a:srgbClr val="0070C0"/>
                </a:solidFill>
              </a:rPr>
              <a:t>apoptose</a:t>
            </a:r>
            <a:r>
              <a:rPr lang="pt-BR" sz="2900" dirty="0"/>
              <a:t> permite que células </a:t>
            </a:r>
            <a:r>
              <a:rPr lang="pt-BR" sz="2900" dirty="0" err="1"/>
              <a:t>tumorigênicas</a:t>
            </a:r>
            <a:r>
              <a:rPr lang="pt-BR" sz="2900" dirty="0"/>
              <a:t> sobrevivam, contribuindo para o câncer</a:t>
            </a:r>
          </a:p>
          <a:p>
            <a:r>
              <a:rPr lang="pt-BR" sz="2900" dirty="0"/>
              <a:t>Apoptose excessiva pode causar osteoporose e doenças </a:t>
            </a:r>
            <a:r>
              <a:rPr lang="pt-BR" sz="2900" dirty="0" err="1"/>
              <a:t>neurodenegerativas</a:t>
            </a:r>
            <a:r>
              <a:rPr lang="pt-BR" sz="2900" dirty="0"/>
              <a:t> </a:t>
            </a:r>
          </a:p>
          <a:p>
            <a:r>
              <a:rPr lang="pt-BR" sz="2900" dirty="0"/>
              <a:t>A </a:t>
            </a:r>
            <a:r>
              <a:rPr lang="pt-BR" sz="2900" dirty="0">
                <a:solidFill>
                  <a:srgbClr val="0070C0"/>
                </a:solidFill>
              </a:rPr>
              <a:t>necrose</a:t>
            </a:r>
            <a:r>
              <a:rPr lang="pt-BR" sz="2900" dirty="0"/>
              <a:t> é considerada morte </a:t>
            </a:r>
            <a:r>
              <a:rPr lang="pt-BR" sz="2900" dirty="0">
                <a:solidFill>
                  <a:srgbClr val="0070C0"/>
                </a:solidFill>
              </a:rPr>
              <a:t>acidental</a:t>
            </a:r>
            <a:r>
              <a:rPr lang="pt-BR" sz="2900" dirty="0"/>
              <a:t>, enquanto que a </a:t>
            </a:r>
            <a:r>
              <a:rPr lang="pt-BR" sz="2900" dirty="0">
                <a:solidFill>
                  <a:srgbClr val="0070C0"/>
                </a:solidFill>
              </a:rPr>
              <a:t>apoptose</a:t>
            </a:r>
            <a:r>
              <a:rPr lang="pt-BR" sz="2900" dirty="0"/>
              <a:t> é uma morte </a:t>
            </a:r>
            <a:r>
              <a:rPr lang="pt-BR" sz="2900" dirty="0">
                <a:solidFill>
                  <a:srgbClr val="0070C0"/>
                </a:solidFill>
              </a:rPr>
              <a:t>programada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596" y="7141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Mecanismos de Morte Celular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14810" y="843961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Apoptose X Necrose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857364"/>
            <a:ext cx="8929718" cy="3929090"/>
          </a:xfrm>
        </p:spPr>
        <p:txBody>
          <a:bodyPr>
            <a:normAutofit/>
          </a:bodyPr>
          <a:lstStyle/>
          <a:p>
            <a:r>
              <a:rPr lang="pt-BR" dirty="0"/>
              <a:t>É um processo fisiológico</a:t>
            </a:r>
          </a:p>
          <a:p>
            <a:r>
              <a:rPr lang="pt-BR" dirty="0"/>
              <a:t>Não ocorre danos à membrana plasmática nem resposta inflamatória</a:t>
            </a:r>
          </a:p>
          <a:p>
            <a:r>
              <a:rPr lang="pt-BR" dirty="0"/>
              <a:t>Processo importante durante a vida de todos os organismos multicelulares</a:t>
            </a:r>
          </a:p>
          <a:p>
            <a:r>
              <a:rPr lang="pt-BR" dirty="0"/>
              <a:t>Células são removidas quando não são necessárias ou quando representam algum perigo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596" y="7141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Mecanismos de Morte Celular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14810" y="92867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Apoptose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pt-BR" sz="3800" b="1" dirty="0">
                <a:solidFill>
                  <a:srgbClr val="0070C0"/>
                </a:solidFill>
              </a:rPr>
              <a:t>Estrutura típica de uma célula animal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428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Apesar da diversidade de tipos, origens e funções das células animais passíveis de cultivo </a:t>
            </a:r>
            <a:r>
              <a:rPr lang="pt-BR" sz="2800" b="1" i="1" dirty="0"/>
              <a:t>in </a:t>
            </a:r>
            <a:r>
              <a:rPr lang="pt-BR" sz="2800" b="1" i="1" dirty="0" err="1"/>
              <a:t>vitro</a:t>
            </a:r>
            <a:r>
              <a:rPr lang="pt-BR" sz="2800" dirty="0"/>
              <a:t>, sua estrutura típica pode ser representada como na figura: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142976" y="2252666"/>
            <a:ext cx="7191420" cy="4462482"/>
            <a:chOff x="1142976" y="2143116"/>
            <a:chExt cx="7191420" cy="44624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2143116"/>
              <a:ext cx="6716909" cy="446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Fluxograma: Processo 4"/>
            <p:cNvSpPr/>
            <p:nvPr/>
          </p:nvSpPr>
          <p:spPr>
            <a:xfrm>
              <a:off x="7286644" y="3214686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Processo 5"/>
            <p:cNvSpPr/>
            <p:nvPr/>
          </p:nvSpPr>
          <p:spPr>
            <a:xfrm>
              <a:off x="6215074" y="2500306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luxograma: Processo 6"/>
            <p:cNvSpPr/>
            <p:nvPr/>
          </p:nvSpPr>
          <p:spPr>
            <a:xfrm>
              <a:off x="2000232" y="2428868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luxograma: Processo 7"/>
            <p:cNvSpPr/>
            <p:nvPr/>
          </p:nvSpPr>
          <p:spPr>
            <a:xfrm>
              <a:off x="2000232" y="3214686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luxograma: Processo 8"/>
            <p:cNvSpPr/>
            <p:nvPr/>
          </p:nvSpPr>
          <p:spPr>
            <a:xfrm>
              <a:off x="1943784" y="3729742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luxograma: Processo 9"/>
            <p:cNvSpPr/>
            <p:nvPr/>
          </p:nvSpPr>
          <p:spPr>
            <a:xfrm>
              <a:off x="8048644" y="3976686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luxograma: Processo 10"/>
            <p:cNvSpPr/>
            <p:nvPr/>
          </p:nvSpPr>
          <p:spPr>
            <a:xfrm>
              <a:off x="6230064" y="4309212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luxograma: Processo 11"/>
            <p:cNvSpPr/>
            <p:nvPr/>
          </p:nvSpPr>
          <p:spPr>
            <a:xfrm>
              <a:off x="7643834" y="4714884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Fluxograma: Processo 12"/>
            <p:cNvSpPr/>
            <p:nvPr/>
          </p:nvSpPr>
          <p:spPr>
            <a:xfrm>
              <a:off x="1958774" y="2988894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luxograma: Processo 13"/>
            <p:cNvSpPr/>
            <p:nvPr/>
          </p:nvSpPr>
          <p:spPr>
            <a:xfrm>
              <a:off x="6929454" y="3214686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Fluxograma: Processo 14"/>
            <p:cNvSpPr/>
            <p:nvPr/>
          </p:nvSpPr>
          <p:spPr>
            <a:xfrm>
              <a:off x="6429388" y="2857496"/>
              <a:ext cx="285752" cy="28575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00200"/>
            <a:ext cx="8929718" cy="50435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Esse processo se dá devido a um </a:t>
            </a:r>
            <a:r>
              <a:rPr lang="pt-BR" u="sng" dirty="0"/>
              <a:t>estímulo</a:t>
            </a:r>
            <a:r>
              <a:rPr lang="pt-BR" dirty="0"/>
              <a:t> que aciona </a:t>
            </a:r>
            <a:r>
              <a:rPr lang="pt-BR" i="1" dirty="0">
                <a:solidFill>
                  <a:srgbClr val="FF0000"/>
                </a:solidFill>
              </a:rPr>
              <a:t>sinalizadores</a:t>
            </a:r>
            <a:r>
              <a:rPr lang="pt-BR" dirty="0"/>
              <a:t> intracelulares que, por sua vez, ativam </a:t>
            </a:r>
            <a:r>
              <a:rPr lang="pt-BR" u="sng" dirty="0"/>
              <a:t>enzimas que mediam alterações morfológicas e fisiológicas da célula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034" y="50004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Mecanismo da Apoptose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8BB28-6697-4D16-B014-D620E3A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91" y="378842"/>
            <a:ext cx="8229600" cy="1143000"/>
          </a:xfrm>
        </p:spPr>
        <p:txBody>
          <a:bodyPr/>
          <a:lstStyle/>
          <a:p>
            <a:r>
              <a:rPr lang="pt-BR" dirty="0"/>
              <a:t>   Estímulo	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10D5FCC-757B-4AC8-9016-8F6E828F8AA4}"/>
              </a:ext>
            </a:extLst>
          </p:cNvPr>
          <p:cNvSpPr txBox="1">
            <a:spLocks/>
          </p:cNvSpPr>
          <p:nvPr/>
        </p:nvSpPr>
        <p:spPr>
          <a:xfrm>
            <a:off x="457200" y="27519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FF0000"/>
                </a:solidFill>
              </a:rPr>
              <a:t>Sinalizadores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EEC1C6F-69B6-4053-8BD0-1BF5FC139E5D}"/>
              </a:ext>
            </a:extLst>
          </p:cNvPr>
          <p:cNvSpPr txBox="1">
            <a:spLocks/>
          </p:cNvSpPr>
          <p:nvPr/>
        </p:nvSpPr>
        <p:spPr>
          <a:xfrm>
            <a:off x="457200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    Ativação de enzimas para apoptose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E94491AE-D2DB-4792-8AAE-E1B4F2652F2A}"/>
              </a:ext>
            </a:extLst>
          </p:cNvPr>
          <p:cNvSpPr/>
          <p:nvPr/>
        </p:nvSpPr>
        <p:spPr>
          <a:xfrm>
            <a:off x="4283968" y="1844824"/>
            <a:ext cx="576064" cy="907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A06AE9C6-696A-432E-A117-923A913E3FA9}"/>
              </a:ext>
            </a:extLst>
          </p:cNvPr>
          <p:cNvSpPr/>
          <p:nvPr/>
        </p:nvSpPr>
        <p:spPr>
          <a:xfrm>
            <a:off x="4283968" y="4178089"/>
            <a:ext cx="576064" cy="907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2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00200"/>
            <a:ext cx="8929718" cy="50435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Esse processo se dá devido a um </a:t>
            </a:r>
            <a:r>
              <a:rPr lang="pt-BR" u="sng" dirty="0"/>
              <a:t>estímulo</a:t>
            </a:r>
            <a:r>
              <a:rPr lang="pt-BR" dirty="0"/>
              <a:t> que aciona </a:t>
            </a:r>
            <a:r>
              <a:rPr lang="pt-BR" i="1" dirty="0">
                <a:solidFill>
                  <a:srgbClr val="FF0000"/>
                </a:solidFill>
              </a:rPr>
              <a:t>sinalizadores</a:t>
            </a:r>
            <a:r>
              <a:rPr lang="pt-BR" dirty="0"/>
              <a:t> intracelulares que, por sua vez, ativam </a:t>
            </a:r>
            <a:r>
              <a:rPr lang="pt-BR" u="sng" dirty="0"/>
              <a:t>enzimas que mediam alterações morfológicas e fisiológicas da célula</a:t>
            </a:r>
          </a:p>
          <a:p>
            <a:pPr algn="just"/>
            <a:r>
              <a:rPr lang="pt-BR" dirty="0"/>
              <a:t>Há então o empacotamento do conteúdo celular em vesículas</a:t>
            </a:r>
          </a:p>
          <a:p>
            <a:pPr algn="just"/>
            <a:r>
              <a:rPr lang="pt-BR" dirty="0"/>
              <a:t>Por fim,  as vesículas são, </a:t>
            </a:r>
            <a:r>
              <a:rPr lang="pt-BR" i="1" dirty="0"/>
              <a:t>in</a:t>
            </a:r>
            <a:r>
              <a:rPr lang="pt-BR" dirty="0"/>
              <a:t> </a:t>
            </a:r>
            <a:r>
              <a:rPr lang="pt-BR" i="1" dirty="0"/>
              <a:t>vivo</a:t>
            </a:r>
            <a:r>
              <a:rPr lang="pt-BR" dirty="0"/>
              <a:t>, “</a:t>
            </a:r>
            <a:r>
              <a:rPr lang="pt-BR" dirty="0" err="1"/>
              <a:t>fagocitadas</a:t>
            </a:r>
            <a:r>
              <a:rPr lang="pt-BR" dirty="0"/>
              <a:t>” por células especializadas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034" y="50004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Mecanismo da Apoptose</a:t>
            </a:r>
          </a:p>
        </p:txBody>
      </p:sp>
    </p:spTree>
    <p:extLst>
      <p:ext uri="{BB962C8B-B14F-4D97-AF65-F5344CB8AC3E}">
        <p14:creationId xmlns:p14="http://schemas.microsoft.com/office/powerpoint/2010/main" val="32470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2143116"/>
            <a:ext cx="8929718" cy="3000396"/>
          </a:xfrm>
        </p:spPr>
        <p:txBody>
          <a:bodyPr>
            <a:normAutofit/>
          </a:bodyPr>
          <a:lstStyle/>
          <a:p>
            <a:r>
              <a:rPr lang="pt-BR" dirty="0"/>
              <a:t>Processo não fisiológico</a:t>
            </a:r>
          </a:p>
          <a:p>
            <a:r>
              <a:rPr lang="pt-BR" dirty="0"/>
              <a:t>Ocorre perda da capacidade da membrana de regular a pressão osmótica no interior da célula</a:t>
            </a:r>
          </a:p>
          <a:p>
            <a:r>
              <a:rPr lang="pt-BR" dirty="0"/>
              <a:t>Ocorrem mudanças na morfologia e na função mitocondrial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596" y="282339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Mecanismos de Morte Celular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86314" y="1201151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Necrose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00200"/>
            <a:ext cx="8929718" cy="50435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Inicialmente ocorre aumento do volume citoplasmático em decorrência da entrada de líquido na célula</a:t>
            </a:r>
          </a:p>
          <a:p>
            <a:pPr algn="just"/>
            <a:r>
              <a:rPr lang="pt-BR" dirty="0"/>
              <a:t>Ruptura da membrana e de organelas intracelulares</a:t>
            </a:r>
          </a:p>
          <a:p>
            <a:pPr algn="just"/>
            <a:r>
              <a:rPr lang="pt-BR" dirty="0"/>
              <a:t>Extravasamento de lisossomos e de material citoplasmático</a:t>
            </a:r>
          </a:p>
          <a:p>
            <a:pPr algn="just"/>
            <a:r>
              <a:rPr lang="pt-BR" dirty="0"/>
              <a:t>Fragmentação aleatória do núcleo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034" y="50004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Mecanismo da Necrose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8828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186766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/>
              <a:t>Diferenças da </a:t>
            </a:r>
            <a:r>
              <a:rPr lang="pt-BR" i="1" dirty="0">
                <a:solidFill>
                  <a:srgbClr val="0070C0"/>
                </a:solidFill>
              </a:rPr>
              <a:t>apoptose</a:t>
            </a:r>
            <a:r>
              <a:rPr lang="pt-BR" dirty="0"/>
              <a:t> para a </a:t>
            </a:r>
            <a:r>
              <a:rPr lang="pt-BR" i="1" dirty="0">
                <a:solidFill>
                  <a:srgbClr val="0070C0"/>
                </a:solidFill>
              </a:rPr>
              <a:t>necrose</a:t>
            </a:r>
          </a:p>
          <a:p>
            <a:r>
              <a:rPr lang="pt-BR" dirty="0"/>
              <a:t>Não há extravasamento do material citoplasmático</a:t>
            </a:r>
          </a:p>
          <a:p>
            <a:r>
              <a:rPr lang="pt-BR" dirty="0"/>
              <a:t>Diminuição do tamanho celular</a:t>
            </a:r>
          </a:p>
          <a:p>
            <a:r>
              <a:rPr lang="pt-BR" dirty="0"/>
              <a:t>Fragmentação do DNA controlada e uniforme</a:t>
            </a:r>
          </a:p>
          <a:p>
            <a:r>
              <a:rPr lang="pt-BR" dirty="0"/>
              <a:t>Mudanças características na cromatina</a:t>
            </a:r>
          </a:p>
          <a:p>
            <a:r>
              <a:rPr lang="pt-BR" dirty="0"/>
              <a:t>Quanto às organelas, há apenas o intumescimento do retículo endoplasmático</a:t>
            </a:r>
          </a:p>
          <a:p>
            <a:r>
              <a:rPr lang="pt-BR" dirty="0"/>
              <a:t>Dura, em média, 1 hora</a:t>
            </a:r>
          </a:p>
          <a:p>
            <a:pPr>
              <a:buNone/>
            </a:pPr>
            <a:r>
              <a:rPr lang="pt-BR" dirty="0"/>
              <a:t>	(não há referência sobre duração da necrose)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00200"/>
            <a:ext cx="8929718" cy="50435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Relembrando a frase:</a:t>
            </a:r>
          </a:p>
          <a:p>
            <a:pPr algn="just">
              <a:buNone/>
            </a:pPr>
            <a:r>
              <a:rPr lang="pt-BR" dirty="0"/>
              <a:t>	</a:t>
            </a:r>
            <a:r>
              <a:rPr lang="pt-BR" dirty="0">
                <a:solidFill>
                  <a:srgbClr val="FF0000"/>
                </a:solidFill>
              </a:rPr>
              <a:t>Por fim,  as vesículas são, </a:t>
            </a:r>
            <a:r>
              <a:rPr lang="pt-BR" i="1" dirty="0">
                <a:solidFill>
                  <a:srgbClr val="FF0000"/>
                </a:solidFill>
              </a:rPr>
              <a:t>in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i="1" dirty="0">
                <a:solidFill>
                  <a:srgbClr val="FF0000"/>
                </a:solidFill>
              </a:rPr>
              <a:t>vivo</a:t>
            </a:r>
            <a:r>
              <a:rPr lang="pt-BR" dirty="0">
                <a:solidFill>
                  <a:srgbClr val="FF0000"/>
                </a:solidFill>
              </a:rPr>
              <a:t>, “</a:t>
            </a:r>
            <a:r>
              <a:rPr lang="pt-BR" dirty="0" err="1">
                <a:solidFill>
                  <a:srgbClr val="FF0000"/>
                </a:solidFill>
              </a:rPr>
              <a:t>fagocitadas</a:t>
            </a:r>
            <a:r>
              <a:rPr lang="pt-BR" dirty="0">
                <a:solidFill>
                  <a:srgbClr val="FF0000"/>
                </a:solidFill>
              </a:rPr>
              <a:t>” por células especializadas</a:t>
            </a:r>
          </a:p>
          <a:p>
            <a:pPr algn="just"/>
            <a:r>
              <a:rPr lang="pt-BR" dirty="0"/>
              <a:t>Em cultivos </a:t>
            </a:r>
            <a:r>
              <a:rPr lang="pt-BR" i="1" dirty="0"/>
              <a:t>in</a:t>
            </a:r>
            <a:r>
              <a:rPr lang="pt-BR" dirty="0"/>
              <a:t> </a:t>
            </a:r>
            <a:r>
              <a:rPr lang="pt-BR" i="1" dirty="0" err="1"/>
              <a:t>vitro</a:t>
            </a:r>
            <a:r>
              <a:rPr lang="pt-BR" dirty="0"/>
              <a:t> </a:t>
            </a:r>
            <a:r>
              <a:rPr lang="pt-BR" dirty="0">
                <a:solidFill>
                  <a:srgbClr val="7030A0"/>
                </a:solidFill>
              </a:rPr>
              <a:t>não há células </a:t>
            </a:r>
            <a:r>
              <a:rPr lang="pt-BR" dirty="0" err="1">
                <a:solidFill>
                  <a:srgbClr val="7030A0"/>
                </a:solidFill>
              </a:rPr>
              <a:t>fagocíticas</a:t>
            </a:r>
            <a:endParaRPr lang="pt-BR" dirty="0">
              <a:solidFill>
                <a:srgbClr val="7030A0"/>
              </a:solidFill>
            </a:endParaRPr>
          </a:p>
          <a:p>
            <a:pPr algn="just"/>
            <a:r>
              <a:rPr lang="pt-BR" dirty="0"/>
              <a:t>Assim, a apoptose torna-se um processo chamado de necrose secundária</a:t>
            </a:r>
          </a:p>
          <a:p>
            <a:pPr algn="just"/>
            <a:r>
              <a:rPr lang="pt-BR" dirty="0"/>
              <a:t>Ou seja, a célula </a:t>
            </a:r>
            <a:r>
              <a:rPr lang="pt-BR" dirty="0" err="1"/>
              <a:t>apoptótica</a:t>
            </a:r>
            <a:r>
              <a:rPr lang="pt-BR" dirty="0"/>
              <a:t> e os corpos </a:t>
            </a:r>
            <a:r>
              <a:rPr lang="pt-BR" dirty="0" err="1"/>
              <a:t>apoptóticos</a:t>
            </a:r>
            <a:r>
              <a:rPr lang="pt-BR" dirty="0"/>
              <a:t> acabam extravasando seu conteúdo, como na necrose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034" y="500042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Apoptose em cultivos </a:t>
            </a:r>
            <a:r>
              <a:rPr lang="pt-BR" sz="3200" i="1" dirty="0">
                <a:solidFill>
                  <a:srgbClr val="0070C0"/>
                </a:solidFill>
              </a:rPr>
              <a:t>in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i="1" dirty="0" err="1">
                <a:solidFill>
                  <a:srgbClr val="0070C0"/>
                </a:solidFill>
              </a:rPr>
              <a:t>vitro</a:t>
            </a:r>
            <a:endParaRPr lang="pt-BR" sz="3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00200"/>
            <a:ext cx="8929718" cy="50435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necrose é um processo físico, podendo ser minimizado controlando-se as </a:t>
            </a:r>
            <a:r>
              <a:rPr lang="pt-BR" b="1" dirty="0">
                <a:solidFill>
                  <a:srgbClr val="0070C0"/>
                </a:solidFill>
              </a:rPr>
              <a:t>condições de cultivo</a:t>
            </a:r>
          </a:p>
          <a:p>
            <a:pPr algn="just">
              <a:buNone/>
            </a:pPr>
            <a:endParaRPr lang="pt-BR" dirty="0">
              <a:solidFill>
                <a:srgbClr val="7030A0"/>
              </a:solidFill>
            </a:endParaRPr>
          </a:p>
          <a:p>
            <a:pPr algn="just"/>
            <a:r>
              <a:rPr lang="pt-BR" dirty="0"/>
              <a:t>A apoptose é um processo fisiológico, que precisa ser controlado com base nos </a:t>
            </a:r>
            <a:r>
              <a:rPr lang="pt-BR" b="1" dirty="0">
                <a:solidFill>
                  <a:srgbClr val="0070C0"/>
                </a:solidFill>
              </a:rPr>
              <a:t>mecanismos bioquímicos e moleculares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034" y="500042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rgbClr val="0070C0"/>
                </a:solidFill>
              </a:rPr>
              <a:t>Em suma:</a:t>
            </a:r>
          </a:p>
        </p:txBody>
      </p:sp>
    </p:spTree>
    <p:extLst>
      <p:ext uri="{BB962C8B-B14F-4D97-AF65-F5344CB8AC3E}">
        <p14:creationId xmlns:p14="http://schemas.microsoft.com/office/powerpoint/2010/main" val="31145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5562"/>
            <a:ext cx="8429684" cy="662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02jABgxBBvs/UEefq42i3BI/AAAAAAAAAGs/LZErSqT5Tz4/s1600/CELULA+EXPLICA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916" y="299792"/>
            <a:ext cx="7771298" cy="6343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pt-BR" sz="3800" b="1" dirty="0">
                <a:solidFill>
                  <a:srgbClr val="0070C0"/>
                </a:solidFill>
              </a:rPr>
              <a:t>Estabelecimento de uma linhagem celular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949" y="895873"/>
            <a:ext cx="6906637" cy="5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EAFD7EE-4D71-4AE4-85D8-7EED98B9A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6024" y="116632"/>
            <a:ext cx="8820472" cy="6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4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904DF95-C82D-4906-9E94-1F235EAC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96" y="1628800"/>
            <a:ext cx="5170787" cy="38884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FABDCE5-2632-4472-A61A-47EDE4B78329}"/>
              </a:ext>
            </a:extLst>
          </p:cNvPr>
          <p:cNvSpPr txBox="1"/>
          <p:nvPr/>
        </p:nvSpPr>
        <p:spPr>
          <a:xfrm>
            <a:off x="1795096" y="332656"/>
            <a:ext cx="5170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</a:rPr>
              <a:t>Cultura de órgãos</a:t>
            </a:r>
          </a:p>
        </p:txBody>
      </p:sp>
    </p:spTree>
    <p:extLst>
      <p:ext uri="{BB962C8B-B14F-4D97-AF65-F5344CB8AC3E}">
        <p14:creationId xmlns:p14="http://schemas.microsoft.com/office/powerpoint/2010/main" val="28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60961"/>
            <a:ext cx="8866080" cy="5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49" y="2175421"/>
            <a:ext cx="8479855" cy="461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14348" y="285728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3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Fases do crescimento celular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78" y="3500438"/>
            <a:ext cx="168207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714348" y="119126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Similar ao crescimento de bactérias e fungos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0701" y="3214686"/>
            <a:ext cx="165905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12649</TotalTime>
  <Words>1687</Words>
  <Application>Microsoft Office PowerPoint</Application>
  <PresentationFormat>Apresentação na tela (4:3)</PresentationFormat>
  <Paragraphs>156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1" baseType="lpstr">
      <vt:lpstr>Arial</vt:lpstr>
      <vt:lpstr>Calibri</vt:lpstr>
      <vt:lpstr>Tema do Office</vt:lpstr>
      <vt:lpstr>Tecnologia do Cultivo de Células Animais</vt:lpstr>
      <vt:lpstr>Mecanismos de Crescimento e Morte de Células Animais Cultivadas in vitro</vt:lpstr>
      <vt:lpstr>Estrutura típica de uma célula animal</vt:lpstr>
      <vt:lpstr>Apresentação do PowerPoint</vt:lpstr>
      <vt:lpstr>Estabelecimento de uma linhagem celular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Mas como a célula “conclui” se as condições são favoráveis ou desfavoráveis?</vt:lpstr>
      <vt:lpstr>Apresentação do PowerPoint</vt:lpstr>
      <vt:lpstr>Apresentação do PowerPoint</vt:lpstr>
      <vt:lpstr>Apresentação do PowerPoint</vt:lpstr>
      <vt:lpstr>Implicações para o bioprocesso</vt:lpstr>
      <vt:lpstr>Formas de controlar a proliferação</vt:lpstr>
      <vt:lpstr>Apresentação do PowerPoint</vt:lpstr>
      <vt:lpstr>Apresentação do PowerPoint</vt:lpstr>
      <vt:lpstr>Apresentação do PowerPoint</vt:lpstr>
      <vt:lpstr>   Estímulo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do Cultivo de Células Animais</dc:title>
  <dc:creator>Arnaldo</dc:creator>
  <cp:lastModifiedBy>Arnaldo Márcio Ramalho Prata</cp:lastModifiedBy>
  <cp:revision>416</cp:revision>
  <dcterms:created xsi:type="dcterms:W3CDTF">2016-02-13T14:49:50Z</dcterms:created>
  <dcterms:modified xsi:type="dcterms:W3CDTF">2020-09-11T02:12:58Z</dcterms:modified>
</cp:coreProperties>
</file>