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0" r:id="rId2"/>
    <p:sldId id="308" r:id="rId3"/>
    <p:sldId id="310" r:id="rId4"/>
    <p:sldId id="309" r:id="rId5"/>
    <p:sldId id="311" r:id="rId6"/>
    <p:sldId id="312" r:id="rId7"/>
    <p:sldId id="313" r:id="rId8"/>
    <p:sldId id="314" r:id="rId9"/>
    <p:sldId id="319" r:id="rId10"/>
    <p:sldId id="315" r:id="rId11"/>
    <p:sldId id="317" r:id="rId12"/>
    <p:sldId id="301" r:id="rId13"/>
    <p:sldId id="302" r:id="rId14"/>
    <p:sldId id="303" r:id="rId15"/>
    <p:sldId id="320" r:id="rId16"/>
    <p:sldId id="304" r:id="rId17"/>
    <p:sldId id="305" r:id="rId18"/>
    <p:sldId id="298" r:id="rId19"/>
    <p:sldId id="299" r:id="rId20"/>
    <p:sldId id="300" r:id="rId21"/>
    <p:sldId id="321" r:id="rId22"/>
    <p:sldId id="30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1C108-4977-4089-B07B-4081F9BB3DBF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118C-02F5-49B1-A036-98C9B900B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05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118C-02F5-49B1-A036-98C9B900B5CE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32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7D25E-09E9-4EE5-9543-D6A552D67517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e_m8sdlJu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5164" y="2303851"/>
            <a:ext cx="6675836" cy="2839661"/>
          </a:xfrm>
        </p:spPr>
        <p:txBody>
          <a:bodyPr>
            <a:normAutofit/>
          </a:bodyPr>
          <a:lstStyle/>
          <a:p>
            <a:pPr algn="just"/>
            <a:r>
              <a:rPr lang="pt-BR" sz="2250" dirty="0"/>
              <a:t>Proteínas Recombinantes Terapêuticas</a:t>
            </a:r>
          </a:p>
          <a:p>
            <a:pPr algn="just"/>
            <a:r>
              <a:rPr lang="pt-BR" sz="2250" dirty="0"/>
              <a:t>Anticorpos Monoclonais</a:t>
            </a:r>
          </a:p>
          <a:p>
            <a:pPr algn="just"/>
            <a:r>
              <a:rPr lang="pt-BR" sz="2250" dirty="0" err="1"/>
              <a:t>Bioinseticidas</a:t>
            </a:r>
            <a:endParaRPr lang="pt-BR" sz="2250" dirty="0"/>
          </a:p>
          <a:p>
            <a:pPr algn="just"/>
            <a:r>
              <a:rPr lang="pt-BR" sz="2250" dirty="0"/>
              <a:t>Terapias Celulares e Células-tronco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71604" y="1176163"/>
            <a:ext cx="61079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C00000"/>
                </a:solidFill>
              </a:rPr>
              <a:t>Aplicações do cultivo de  células animais</a:t>
            </a:r>
          </a:p>
        </p:txBody>
      </p:sp>
      <p:sp>
        <p:nvSpPr>
          <p:cNvPr id="2" name="Elipse 1"/>
          <p:cNvSpPr/>
          <p:nvPr/>
        </p:nvSpPr>
        <p:spPr>
          <a:xfrm>
            <a:off x="1325164" y="3493846"/>
            <a:ext cx="47525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: Forma 7"/>
          <p:cNvSpPr/>
          <p:nvPr/>
        </p:nvSpPr>
        <p:spPr>
          <a:xfrm>
            <a:off x="6430297" y="2416591"/>
            <a:ext cx="229935" cy="220321"/>
          </a:xfrm>
          <a:custGeom>
            <a:avLst/>
            <a:gdLst>
              <a:gd name="connsiteX0" fmla="*/ 0 w 516193"/>
              <a:gd name="connsiteY0" fmla="*/ 31641 h 252867"/>
              <a:gd name="connsiteX1" fmla="*/ 29497 w 516193"/>
              <a:gd name="connsiteY1" fmla="*/ 149628 h 252867"/>
              <a:gd name="connsiteX2" fmla="*/ 58993 w 516193"/>
              <a:gd name="connsiteY2" fmla="*/ 193874 h 252867"/>
              <a:gd name="connsiteX3" fmla="*/ 73742 w 516193"/>
              <a:gd name="connsiteY3" fmla="*/ 238119 h 252867"/>
              <a:gd name="connsiteX4" fmla="*/ 117987 w 516193"/>
              <a:gd name="connsiteY4" fmla="*/ 252867 h 252867"/>
              <a:gd name="connsiteX5" fmla="*/ 147484 w 516193"/>
              <a:gd name="connsiteY5" fmla="*/ 208622 h 252867"/>
              <a:gd name="connsiteX6" fmla="*/ 191729 w 516193"/>
              <a:gd name="connsiteY6" fmla="*/ 179125 h 252867"/>
              <a:gd name="connsiteX7" fmla="*/ 265471 w 516193"/>
              <a:gd name="connsiteY7" fmla="*/ 75886 h 252867"/>
              <a:gd name="connsiteX8" fmla="*/ 294968 w 516193"/>
              <a:gd name="connsiteY8" fmla="*/ 31641 h 252867"/>
              <a:gd name="connsiteX9" fmla="*/ 516193 w 516193"/>
              <a:gd name="connsiteY9" fmla="*/ 2144 h 25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193" h="252867">
                <a:moveTo>
                  <a:pt x="0" y="31641"/>
                </a:moveTo>
                <a:cubicBezTo>
                  <a:pt x="5611" y="59697"/>
                  <a:pt x="14378" y="119390"/>
                  <a:pt x="29497" y="149628"/>
                </a:cubicBezTo>
                <a:cubicBezTo>
                  <a:pt x="37424" y="165482"/>
                  <a:pt x="51066" y="178020"/>
                  <a:pt x="58993" y="193874"/>
                </a:cubicBezTo>
                <a:cubicBezTo>
                  <a:pt x="65945" y="207779"/>
                  <a:pt x="62749" y="227126"/>
                  <a:pt x="73742" y="238119"/>
                </a:cubicBezTo>
                <a:cubicBezTo>
                  <a:pt x="84735" y="249112"/>
                  <a:pt x="103239" y="247951"/>
                  <a:pt x="117987" y="252867"/>
                </a:cubicBezTo>
                <a:cubicBezTo>
                  <a:pt x="127819" y="238119"/>
                  <a:pt x="134950" y="221156"/>
                  <a:pt x="147484" y="208622"/>
                </a:cubicBezTo>
                <a:cubicBezTo>
                  <a:pt x="160018" y="196088"/>
                  <a:pt x="182335" y="194156"/>
                  <a:pt x="191729" y="179125"/>
                </a:cubicBezTo>
                <a:cubicBezTo>
                  <a:pt x="264177" y="63208"/>
                  <a:pt x="172712" y="106807"/>
                  <a:pt x="265471" y="75886"/>
                </a:cubicBezTo>
                <a:cubicBezTo>
                  <a:pt x="275303" y="61138"/>
                  <a:pt x="279937" y="41035"/>
                  <a:pt x="294968" y="31641"/>
                </a:cubicBezTo>
                <a:cubicBezTo>
                  <a:pt x="364550" y="-11848"/>
                  <a:pt x="439003" y="2144"/>
                  <a:pt x="516193" y="21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A17249E1-7AFB-4E4F-B895-B1AFBA833633}"/>
              </a:ext>
            </a:extLst>
          </p:cNvPr>
          <p:cNvSpPr/>
          <p:nvPr/>
        </p:nvSpPr>
        <p:spPr>
          <a:xfrm>
            <a:off x="3491880" y="3212976"/>
            <a:ext cx="229935" cy="220321"/>
          </a:xfrm>
          <a:custGeom>
            <a:avLst/>
            <a:gdLst>
              <a:gd name="connsiteX0" fmla="*/ 0 w 516193"/>
              <a:gd name="connsiteY0" fmla="*/ 31641 h 252867"/>
              <a:gd name="connsiteX1" fmla="*/ 29497 w 516193"/>
              <a:gd name="connsiteY1" fmla="*/ 149628 h 252867"/>
              <a:gd name="connsiteX2" fmla="*/ 58993 w 516193"/>
              <a:gd name="connsiteY2" fmla="*/ 193874 h 252867"/>
              <a:gd name="connsiteX3" fmla="*/ 73742 w 516193"/>
              <a:gd name="connsiteY3" fmla="*/ 238119 h 252867"/>
              <a:gd name="connsiteX4" fmla="*/ 117987 w 516193"/>
              <a:gd name="connsiteY4" fmla="*/ 252867 h 252867"/>
              <a:gd name="connsiteX5" fmla="*/ 147484 w 516193"/>
              <a:gd name="connsiteY5" fmla="*/ 208622 h 252867"/>
              <a:gd name="connsiteX6" fmla="*/ 191729 w 516193"/>
              <a:gd name="connsiteY6" fmla="*/ 179125 h 252867"/>
              <a:gd name="connsiteX7" fmla="*/ 265471 w 516193"/>
              <a:gd name="connsiteY7" fmla="*/ 75886 h 252867"/>
              <a:gd name="connsiteX8" fmla="*/ 294968 w 516193"/>
              <a:gd name="connsiteY8" fmla="*/ 31641 h 252867"/>
              <a:gd name="connsiteX9" fmla="*/ 516193 w 516193"/>
              <a:gd name="connsiteY9" fmla="*/ 2144 h 25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193" h="252867">
                <a:moveTo>
                  <a:pt x="0" y="31641"/>
                </a:moveTo>
                <a:cubicBezTo>
                  <a:pt x="5611" y="59697"/>
                  <a:pt x="14378" y="119390"/>
                  <a:pt x="29497" y="149628"/>
                </a:cubicBezTo>
                <a:cubicBezTo>
                  <a:pt x="37424" y="165482"/>
                  <a:pt x="51066" y="178020"/>
                  <a:pt x="58993" y="193874"/>
                </a:cubicBezTo>
                <a:cubicBezTo>
                  <a:pt x="65945" y="207779"/>
                  <a:pt x="62749" y="227126"/>
                  <a:pt x="73742" y="238119"/>
                </a:cubicBezTo>
                <a:cubicBezTo>
                  <a:pt x="84735" y="249112"/>
                  <a:pt x="103239" y="247951"/>
                  <a:pt x="117987" y="252867"/>
                </a:cubicBezTo>
                <a:cubicBezTo>
                  <a:pt x="127819" y="238119"/>
                  <a:pt x="134950" y="221156"/>
                  <a:pt x="147484" y="208622"/>
                </a:cubicBezTo>
                <a:cubicBezTo>
                  <a:pt x="160018" y="196088"/>
                  <a:pt x="182335" y="194156"/>
                  <a:pt x="191729" y="179125"/>
                </a:cubicBezTo>
                <a:cubicBezTo>
                  <a:pt x="264177" y="63208"/>
                  <a:pt x="172712" y="106807"/>
                  <a:pt x="265471" y="75886"/>
                </a:cubicBezTo>
                <a:cubicBezTo>
                  <a:pt x="275303" y="61138"/>
                  <a:pt x="279937" y="41035"/>
                  <a:pt x="294968" y="31641"/>
                </a:cubicBezTo>
                <a:cubicBezTo>
                  <a:pt x="364550" y="-11848"/>
                  <a:pt x="439003" y="2144"/>
                  <a:pt x="516193" y="21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637E7254-923E-43C0-97D0-63156A6E7C3C}"/>
              </a:ext>
            </a:extLst>
          </p:cNvPr>
          <p:cNvSpPr/>
          <p:nvPr/>
        </p:nvSpPr>
        <p:spPr>
          <a:xfrm>
            <a:off x="4716016" y="2848639"/>
            <a:ext cx="229935" cy="220321"/>
          </a:xfrm>
          <a:custGeom>
            <a:avLst/>
            <a:gdLst>
              <a:gd name="connsiteX0" fmla="*/ 0 w 516193"/>
              <a:gd name="connsiteY0" fmla="*/ 31641 h 252867"/>
              <a:gd name="connsiteX1" fmla="*/ 29497 w 516193"/>
              <a:gd name="connsiteY1" fmla="*/ 149628 h 252867"/>
              <a:gd name="connsiteX2" fmla="*/ 58993 w 516193"/>
              <a:gd name="connsiteY2" fmla="*/ 193874 h 252867"/>
              <a:gd name="connsiteX3" fmla="*/ 73742 w 516193"/>
              <a:gd name="connsiteY3" fmla="*/ 238119 h 252867"/>
              <a:gd name="connsiteX4" fmla="*/ 117987 w 516193"/>
              <a:gd name="connsiteY4" fmla="*/ 252867 h 252867"/>
              <a:gd name="connsiteX5" fmla="*/ 147484 w 516193"/>
              <a:gd name="connsiteY5" fmla="*/ 208622 h 252867"/>
              <a:gd name="connsiteX6" fmla="*/ 191729 w 516193"/>
              <a:gd name="connsiteY6" fmla="*/ 179125 h 252867"/>
              <a:gd name="connsiteX7" fmla="*/ 265471 w 516193"/>
              <a:gd name="connsiteY7" fmla="*/ 75886 h 252867"/>
              <a:gd name="connsiteX8" fmla="*/ 294968 w 516193"/>
              <a:gd name="connsiteY8" fmla="*/ 31641 h 252867"/>
              <a:gd name="connsiteX9" fmla="*/ 516193 w 516193"/>
              <a:gd name="connsiteY9" fmla="*/ 2144 h 25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193" h="252867">
                <a:moveTo>
                  <a:pt x="0" y="31641"/>
                </a:moveTo>
                <a:cubicBezTo>
                  <a:pt x="5611" y="59697"/>
                  <a:pt x="14378" y="119390"/>
                  <a:pt x="29497" y="149628"/>
                </a:cubicBezTo>
                <a:cubicBezTo>
                  <a:pt x="37424" y="165482"/>
                  <a:pt x="51066" y="178020"/>
                  <a:pt x="58993" y="193874"/>
                </a:cubicBezTo>
                <a:cubicBezTo>
                  <a:pt x="65945" y="207779"/>
                  <a:pt x="62749" y="227126"/>
                  <a:pt x="73742" y="238119"/>
                </a:cubicBezTo>
                <a:cubicBezTo>
                  <a:pt x="84735" y="249112"/>
                  <a:pt x="103239" y="247951"/>
                  <a:pt x="117987" y="252867"/>
                </a:cubicBezTo>
                <a:cubicBezTo>
                  <a:pt x="127819" y="238119"/>
                  <a:pt x="134950" y="221156"/>
                  <a:pt x="147484" y="208622"/>
                </a:cubicBezTo>
                <a:cubicBezTo>
                  <a:pt x="160018" y="196088"/>
                  <a:pt x="182335" y="194156"/>
                  <a:pt x="191729" y="179125"/>
                </a:cubicBezTo>
                <a:cubicBezTo>
                  <a:pt x="264177" y="63208"/>
                  <a:pt x="172712" y="106807"/>
                  <a:pt x="265471" y="75886"/>
                </a:cubicBezTo>
                <a:cubicBezTo>
                  <a:pt x="275303" y="61138"/>
                  <a:pt x="279937" y="41035"/>
                  <a:pt x="294968" y="31641"/>
                </a:cubicBezTo>
                <a:cubicBezTo>
                  <a:pt x="364550" y="-11848"/>
                  <a:pt x="439003" y="2144"/>
                  <a:pt x="516193" y="21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9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8" grpId="0" animBg="1"/>
      <p:bldP spid="6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FF167A-D9D5-4CE4-91D1-C3FEDC4C1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88640"/>
            <a:ext cx="8712968" cy="6408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b="1" dirty="0">
                <a:solidFill>
                  <a:srgbClr val="0070C0"/>
                </a:solidFill>
              </a:rPr>
              <a:t>Células tronco induzidas</a:t>
            </a:r>
          </a:p>
          <a:p>
            <a:pPr marL="0" indent="0" algn="just">
              <a:buNone/>
            </a:pPr>
            <a:endParaRPr lang="pt-BR" sz="36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sz="3600" b="1" dirty="0">
                <a:solidFill>
                  <a:srgbClr val="0070C0"/>
                </a:solidFill>
              </a:rPr>
              <a:t>IPS – </a:t>
            </a:r>
            <a:r>
              <a:rPr lang="pt-BR" sz="3600" b="1" dirty="0" err="1">
                <a:solidFill>
                  <a:srgbClr val="0070C0"/>
                </a:solidFill>
              </a:rPr>
              <a:t>Induced</a:t>
            </a:r>
            <a:r>
              <a:rPr lang="pt-BR" sz="3600" b="1" dirty="0">
                <a:solidFill>
                  <a:srgbClr val="0070C0"/>
                </a:solidFill>
              </a:rPr>
              <a:t> </a:t>
            </a:r>
            <a:r>
              <a:rPr lang="pt-BR" sz="3600" b="1" dirty="0" err="1">
                <a:solidFill>
                  <a:srgbClr val="0070C0"/>
                </a:solidFill>
              </a:rPr>
              <a:t>Pluripotent</a:t>
            </a:r>
            <a:r>
              <a:rPr lang="pt-BR" sz="3600" b="1" dirty="0">
                <a:solidFill>
                  <a:srgbClr val="0070C0"/>
                </a:solidFill>
              </a:rPr>
              <a:t> </a:t>
            </a:r>
            <a:r>
              <a:rPr lang="pt-BR" sz="3600" b="1" dirty="0" err="1">
                <a:solidFill>
                  <a:srgbClr val="0070C0"/>
                </a:solidFill>
              </a:rPr>
              <a:t>Stem</a:t>
            </a:r>
            <a:r>
              <a:rPr lang="pt-BR" sz="3600" b="1" dirty="0">
                <a:solidFill>
                  <a:srgbClr val="0070C0"/>
                </a:solidFill>
              </a:rPr>
              <a:t> </a:t>
            </a:r>
            <a:r>
              <a:rPr lang="pt-BR" sz="3600" b="1" dirty="0" err="1">
                <a:solidFill>
                  <a:srgbClr val="0070C0"/>
                </a:solidFill>
              </a:rPr>
              <a:t>cells</a:t>
            </a:r>
            <a:endParaRPr lang="pt-BR" sz="36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pt-BR" sz="3600" dirty="0"/>
          </a:p>
          <a:p>
            <a:pPr marL="0" indent="0" algn="just">
              <a:buNone/>
            </a:pPr>
            <a:r>
              <a:rPr lang="pt-BR" sz="3600" dirty="0"/>
              <a:t>São células tronco adultas que, pela expressão de fatores de transcrição específicos, adquirem a característica de célula embrionária, ou seja, a </a:t>
            </a:r>
            <a:r>
              <a:rPr lang="pt-BR" sz="3600" dirty="0" err="1"/>
              <a:t>pluripotência</a:t>
            </a:r>
            <a:r>
              <a:rPr lang="pt-BR" sz="3600" dirty="0"/>
              <a:t>.</a:t>
            </a:r>
          </a:p>
          <a:p>
            <a:pPr marL="0" indent="0" algn="just">
              <a:buNone/>
            </a:pPr>
            <a:r>
              <a:rPr lang="pt-BR" sz="3600" dirty="0">
                <a:sym typeface="Wingdings" panose="05000000000000000000" pitchFamily="2" charset="2"/>
              </a:rPr>
              <a:t> </a:t>
            </a:r>
            <a:r>
              <a:rPr lang="pt-BR" sz="3600" dirty="0">
                <a:solidFill>
                  <a:srgbClr val="FF0000"/>
                </a:solidFill>
                <a:sym typeface="Wingdings" panose="05000000000000000000" pitchFamily="2" charset="2"/>
              </a:rPr>
              <a:t>Promessa de revolução na medicina regenerativa 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7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FF167A-D9D5-4CE4-91D1-C3FEDC4C1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88640"/>
            <a:ext cx="8712968" cy="6408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b="1" dirty="0">
                <a:solidFill>
                  <a:srgbClr val="0070C0"/>
                </a:solidFill>
              </a:rPr>
              <a:t>Cultivo das Células tronco</a:t>
            </a:r>
          </a:p>
          <a:p>
            <a:pPr marL="0" indent="0" algn="just">
              <a:buNone/>
            </a:pPr>
            <a:r>
              <a:rPr lang="pt-BR" sz="3600" dirty="0">
                <a:solidFill>
                  <a:srgbClr val="0070C0"/>
                </a:solidFill>
              </a:rPr>
              <a:t>- Também chamado de </a:t>
            </a:r>
            <a:r>
              <a:rPr lang="pt-BR" sz="3600" b="1" dirty="0" err="1">
                <a:solidFill>
                  <a:srgbClr val="0070C0"/>
                </a:solidFill>
              </a:rPr>
              <a:t>Bioexpansão</a:t>
            </a:r>
            <a:endParaRPr lang="pt-BR" sz="3600" dirty="0"/>
          </a:p>
          <a:p>
            <a:pPr marL="0" indent="0" algn="just">
              <a:buNone/>
            </a:pPr>
            <a:r>
              <a:rPr lang="pt-BR" sz="3600" dirty="0"/>
              <a:t>Para pequenos volumes, </a:t>
            </a: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frascos de cultura</a:t>
            </a:r>
            <a:r>
              <a:rPr lang="pt-BR" sz="3600" dirty="0"/>
              <a:t> mantidos em atmosfera de CO</a:t>
            </a:r>
            <a:r>
              <a:rPr lang="pt-BR" sz="3600" baseline="-25000" dirty="0"/>
              <a:t>2</a:t>
            </a:r>
            <a:r>
              <a:rPr lang="pt-BR" sz="3600" dirty="0"/>
              <a:t> e, para grandes volumes, </a:t>
            </a: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biorreatores</a:t>
            </a:r>
          </a:p>
          <a:p>
            <a:pPr marL="0" indent="0" algn="just">
              <a:buNone/>
            </a:pPr>
            <a:endParaRPr lang="pt-BR" sz="3600" dirty="0"/>
          </a:p>
          <a:p>
            <a:pPr marL="0" indent="0" algn="just">
              <a:buNone/>
            </a:pPr>
            <a:r>
              <a:rPr lang="pt-BR" sz="3600" dirty="0">
                <a:sym typeface="Wingdings" panose="05000000000000000000" pitchFamily="2" charset="2"/>
              </a:rPr>
              <a:t> Em qualquer dos casos é necessário controle fino de variáveis como </a:t>
            </a:r>
            <a:r>
              <a:rPr lang="pt-BR" sz="3600" dirty="0">
                <a:solidFill>
                  <a:srgbClr val="FF0000"/>
                </a:solidFill>
                <a:sym typeface="Wingdings" panose="05000000000000000000" pitchFamily="2" charset="2"/>
              </a:rPr>
              <a:t>pH, temperatura e elementos traços</a:t>
            </a:r>
            <a:r>
              <a:rPr lang="pt-BR" sz="3600" dirty="0">
                <a:sym typeface="Wingdings" panose="05000000000000000000" pitchFamily="2" charset="2"/>
              </a:rPr>
              <a:t>, específicos para cada tipo celular alvo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4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DDCEC-9DD2-4F69-A9A3-7EA31A6B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Terapia com células tronco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6CDACE-85C0-4CC3-9CFE-29F07C62E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831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dirty="0"/>
              <a:t>- São muito empregadas as células tronco mesenquimais (podem atrair fatores favoráveis para o reparo do tecido)</a:t>
            </a:r>
          </a:p>
          <a:p>
            <a:pPr marL="0" indent="0" algn="just">
              <a:buNone/>
            </a:pPr>
            <a:r>
              <a:rPr lang="pt-BR" sz="3600" dirty="0"/>
              <a:t>- Quando injetadas no organismo há uma tendência destas células em migrar para o tecido correspondente</a:t>
            </a:r>
          </a:p>
          <a:p>
            <a:pPr algn="just">
              <a:buFontTx/>
              <a:buChar char="-"/>
            </a:pPr>
            <a:r>
              <a:rPr lang="pt-BR" sz="3600" dirty="0"/>
              <a:t>Porém há grandes perdas pelo organismo</a:t>
            </a:r>
          </a:p>
          <a:p>
            <a:pPr algn="just">
              <a:buFontTx/>
              <a:buChar char="-"/>
            </a:pPr>
            <a:r>
              <a:rPr lang="pt-BR" sz="3600" dirty="0"/>
              <a:t>Uma forma de diminuir as perdas é colocar as células em suportes (SCAFFOLDS)</a:t>
            </a:r>
          </a:p>
        </p:txBody>
      </p:sp>
    </p:spTree>
    <p:extLst>
      <p:ext uri="{BB962C8B-B14F-4D97-AF65-F5344CB8AC3E}">
        <p14:creationId xmlns:p14="http://schemas.microsoft.com/office/powerpoint/2010/main" val="4487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BA42FF0-5A33-48A9-BBEF-5DF85005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854" y="116632"/>
            <a:ext cx="5250292" cy="45365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C574423-776B-46E4-88D6-87F50F21CFA0}"/>
              </a:ext>
            </a:extLst>
          </p:cNvPr>
          <p:cNvSpPr txBox="1"/>
          <p:nvPr/>
        </p:nvSpPr>
        <p:spPr>
          <a:xfrm>
            <a:off x="0" y="479715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Tríade da engenharia de tecidos: células, sinais (químicos, fornecidos por fatores de crescimento, ou físicos, fornecidos por um biorreator) e </a:t>
            </a:r>
            <a:r>
              <a:rPr lang="pt-BR" sz="2800" i="1" dirty="0" err="1"/>
              <a:t>scaffold</a:t>
            </a:r>
            <a:r>
              <a:rPr lang="pt-BR" sz="2800" dirty="0"/>
              <a:t> (esqueleto que permite a  migração e aderência das células para produção do tecido).</a:t>
            </a:r>
          </a:p>
        </p:txBody>
      </p:sp>
    </p:spTree>
    <p:extLst>
      <p:ext uri="{BB962C8B-B14F-4D97-AF65-F5344CB8AC3E}">
        <p14:creationId xmlns:p14="http://schemas.microsoft.com/office/powerpoint/2010/main" val="249598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EF6AC84-31B6-43EC-BA11-CD2F78CF0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1" y="1052736"/>
            <a:ext cx="8855984" cy="237626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E6C30D1-97A0-4BBE-8DB3-92888A890F06}"/>
              </a:ext>
            </a:extLst>
          </p:cNvPr>
          <p:cNvSpPr txBox="1"/>
          <p:nvPr/>
        </p:nvSpPr>
        <p:spPr>
          <a:xfrm>
            <a:off x="201461" y="3717032"/>
            <a:ext cx="86910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(a) </a:t>
            </a:r>
            <a:r>
              <a:rPr lang="pt-BR" sz="3200" i="1" dirty="0" err="1"/>
              <a:t>Scaffold</a:t>
            </a:r>
            <a:r>
              <a:rPr lang="pt-BR" sz="3200" dirty="0"/>
              <a:t> de colágeno; (b) </a:t>
            </a:r>
            <a:r>
              <a:rPr lang="pt-BR" sz="3200" i="1" dirty="0" err="1"/>
              <a:t>scaffold</a:t>
            </a:r>
            <a:r>
              <a:rPr lang="pt-BR" sz="3200" dirty="0"/>
              <a:t> de hidroxiapatita (HA); (c) </a:t>
            </a:r>
            <a:r>
              <a:rPr lang="pt-BR" sz="3200" i="1" dirty="0" err="1"/>
              <a:t>scaffold</a:t>
            </a:r>
            <a:r>
              <a:rPr lang="pt-BR" sz="3200" dirty="0"/>
              <a:t> compósito colágeno-HA (CHA). CHA </a:t>
            </a:r>
            <a:r>
              <a:rPr lang="pt-BR" sz="3200" dirty="0">
                <a:solidFill>
                  <a:srgbClr val="0070C0"/>
                </a:solidFill>
              </a:rPr>
              <a:t>supera</a:t>
            </a:r>
            <a:r>
              <a:rPr lang="pt-BR" sz="3200" dirty="0"/>
              <a:t> os </a:t>
            </a:r>
            <a:r>
              <a:rPr lang="pt-BR" sz="3200" dirty="0">
                <a:solidFill>
                  <a:srgbClr val="0070C0"/>
                </a:solidFill>
              </a:rPr>
              <a:t>problemas</a:t>
            </a:r>
            <a:r>
              <a:rPr lang="pt-BR" sz="3200" dirty="0"/>
              <a:t> dos dois materiais e </a:t>
            </a:r>
            <a:r>
              <a:rPr lang="pt-BR" sz="3200" b="1" dirty="0">
                <a:solidFill>
                  <a:srgbClr val="00B050"/>
                </a:solidFill>
              </a:rPr>
              <a:t>retém</a:t>
            </a:r>
            <a:r>
              <a:rPr lang="pt-BR" sz="3200" dirty="0"/>
              <a:t> seus </a:t>
            </a:r>
            <a:r>
              <a:rPr lang="pt-BR" sz="3200" dirty="0">
                <a:solidFill>
                  <a:srgbClr val="00B050"/>
                </a:solidFill>
              </a:rPr>
              <a:t>atributos</a:t>
            </a:r>
            <a:r>
              <a:rPr lang="pt-BR" sz="3200" dirty="0"/>
              <a:t> </a:t>
            </a:r>
            <a:r>
              <a:rPr lang="pt-BR" sz="3200" dirty="0">
                <a:solidFill>
                  <a:srgbClr val="00B050"/>
                </a:solidFill>
              </a:rPr>
              <a:t>positivos</a:t>
            </a:r>
            <a:r>
              <a:rPr lang="pt-BR" sz="32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7C736EB-B37F-4EAA-8309-C4518C798714}"/>
              </a:ext>
            </a:extLst>
          </p:cNvPr>
          <p:cNvSpPr txBox="1"/>
          <p:nvPr/>
        </p:nvSpPr>
        <p:spPr>
          <a:xfrm>
            <a:off x="2051720" y="1886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 err="1"/>
              <a:t>Scaffolds</a:t>
            </a:r>
            <a:r>
              <a:rPr lang="pt-BR" sz="3600" dirty="0"/>
              <a:t> artificiais</a:t>
            </a:r>
          </a:p>
        </p:txBody>
      </p:sp>
    </p:spTree>
    <p:extLst>
      <p:ext uri="{BB962C8B-B14F-4D97-AF65-F5344CB8AC3E}">
        <p14:creationId xmlns:p14="http://schemas.microsoft.com/office/powerpoint/2010/main" val="314428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5106F-3E78-4AF1-BF0F-017891110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0" i="1" dirty="0" err="1"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Scaffold</a:t>
            </a:r>
            <a:r>
              <a:rPr lang="pt-BR" b="0" i="0" dirty="0"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 de polímero </a:t>
            </a:r>
            <a:r>
              <a:rPr lang="pt-BR" b="0" i="0" dirty="0" err="1"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bioabsorvível</a:t>
            </a:r>
            <a:r>
              <a:rPr lang="pt-BR" b="0" i="0" dirty="0"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pt-BR" b="0" i="0" dirty="0" err="1"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Policaprilactona</a:t>
            </a:r>
            <a:r>
              <a:rPr lang="pt-BR" b="0" i="0" dirty="0"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 (PCL)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E45D01-823D-41A4-9A80-CB768E65C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95" y="2060848"/>
            <a:ext cx="5614810" cy="416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76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E2F0D1E-F863-4C67-9C5E-2C8D4713CDE4}"/>
              </a:ext>
            </a:extLst>
          </p:cNvPr>
          <p:cNvSpPr txBox="1"/>
          <p:nvPr/>
        </p:nvSpPr>
        <p:spPr>
          <a:xfrm>
            <a:off x="683568" y="558924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Pulmão de porco inteiro normal (esquerda) e </a:t>
            </a:r>
            <a:r>
              <a:rPr lang="pt-BR" sz="3200" dirty="0" err="1"/>
              <a:t>decelularisado</a:t>
            </a:r>
            <a:r>
              <a:rPr lang="pt-BR" sz="3200" dirty="0"/>
              <a:t> (direita).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91FEC35-61AA-4A92-B3BC-F0590F92B845}"/>
              </a:ext>
            </a:extLst>
          </p:cNvPr>
          <p:cNvGrpSpPr/>
          <p:nvPr/>
        </p:nvGrpSpPr>
        <p:grpSpPr>
          <a:xfrm>
            <a:off x="1475656" y="296512"/>
            <a:ext cx="6173472" cy="5076704"/>
            <a:chOff x="1475656" y="296512"/>
            <a:chExt cx="6173472" cy="5076704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339F3839-A272-402D-A186-6A0DE62B6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5656" y="306052"/>
              <a:ext cx="6173472" cy="5067164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C01BBCB-0950-4FFD-9DC4-BA62CBAAA757}"/>
                </a:ext>
              </a:extLst>
            </p:cNvPr>
            <p:cNvSpPr txBox="1"/>
            <p:nvPr/>
          </p:nvSpPr>
          <p:spPr>
            <a:xfrm>
              <a:off x="2051720" y="296512"/>
              <a:ext cx="532859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3600" i="1" dirty="0" err="1"/>
                <a:t>Scaffolds</a:t>
              </a:r>
              <a:r>
                <a:rPr lang="pt-BR" sz="3600" dirty="0"/>
                <a:t> naturais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61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F6343-BADC-4C39-81B8-42EA363D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Requisitos dos </a:t>
            </a:r>
            <a:r>
              <a:rPr lang="pt-BR" i="1" dirty="0" err="1">
                <a:solidFill>
                  <a:srgbClr val="FF0000"/>
                </a:solidFill>
              </a:rPr>
              <a:t>scaffolds</a:t>
            </a:r>
            <a:endParaRPr lang="pt-BR" i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84C916-C4D4-492C-B8A4-23EA5FA4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Biocompatibilidade</a:t>
            </a:r>
          </a:p>
          <a:p>
            <a:r>
              <a:rPr lang="pt-BR" sz="3600" dirty="0"/>
              <a:t>Biodegradabilidade</a:t>
            </a:r>
          </a:p>
          <a:p>
            <a:r>
              <a:rPr lang="pt-BR" sz="3600" dirty="0" err="1"/>
              <a:t>Biorreabsorção</a:t>
            </a:r>
            <a:r>
              <a:rPr lang="pt-BR" sz="3600" dirty="0"/>
              <a:t> </a:t>
            </a:r>
          </a:p>
          <a:p>
            <a:r>
              <a:rPr lang="pt-BR" sz="3600" dirty="0"/>
              <a:t>Propriedades mecânicas adequadas</a:t>
            </a:r>
          </a:p>
          <a:p>
            <a:r>
              <a:rPr lang="pt-BR" sz="3600" dirty="0"/>
              <a:t>Arquitetura (estrutura) adequada</a:t>
            </a:r>
            <a:r>
              <a:rPr lang="pt-BR" sz="3600" dirty="0">
                <a:solidFill>
                  <a:srgbClr val="FF0000"/>
                </a:solidFill>
              </a:rPr>
              <a:t>*</a:t>
            </a:r>
          </a:p>
          <a:p>
            <a:r>
              <a:rPr lang="pt-BR" sz="3600" dirty="0"/>
              <a:t>Tecnologia de fabricação</a:t>
            </a:r>
          </a:p>
        </p:txBody>
      </p:sp>
    </p:spTree>
    <p:extLst>
      <p:ext uri="{BB962C8B-B14F-4D97-AF65-F5344CB8AC3E}">
        <p14:creationId xmlns:p14="http://schemas.microsoft.com/office/powerpoint/2010/main" val="4655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C0FB7A2-68EB-4958-BAB4-CD7A7DD63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09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97600C2-DAE0-4C33-9FD9-8FD352853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AEBED-E5F8-4F82-835B-AE93131B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48" y="30738"/>
            <a:ext cx="8229600" cy="877982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FF167A-D9D5-4CE4-91D1-C3FEDC4C1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75245"/>
            <a:ext cx="8712968" cy="57500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b="1" i="1" dirty="0"/>
              <a:t>Terapia celular</a:t>
            </a:r>
            <a:r>
              <a:rPr lang="pt-BR" sz="3600" dirty="0"/>
              <a:t>: Procedimento que visa restabelecer a estrutura e a função de um tecido por meio da utilização de uma célula ou de um grupo de populações celulares</a:t>
            </a:r>
          </a:p>
          <a:p>
            <a:pPr marL="0" indent="0" algn="just">
              <a:buNone/>
            </a:pPr>
            <a:r>
              <a:rPr lang="pt-BR" sz="3600" dirty="0"/>
              <a:t>No Brasil, as terapias celulares já são capazes de eliminar filas para </a:t>
            </a:r>
            <a:r>
              <a:rPr lang="pt-BR" sz="3600" b="1" dirty="0"/>
              <a:t>transplantes cardíacos</a:t>
            </a:r>
            <a:r>
              <a:rPr lang="pt-BR" sz="3600" dirty="0"/>
              <a:t>, reduzir o tempo de internação e diminuir a morbidade em casos de </a:t>
            </a:r>
            <a:r>
              <a:rPr lang="pt-BR" sz="3600" b="1" dirty="0"/>
              <a:t>queimaduras graves e extensas</a:t>
            </a:r>
            <a:r>
              <a:rPr lang="pt-BR" sz="3600" dirty="0"/>
              <a:t>, e também diminuir as sequelas e o tempo de internação em casos de </a:t>
            </a:r>
            <a:r>
              <a:rPr lang="pt-BR" sz="3600" b="1" dirty="0"/>
              <a:t>AVC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1BDE2BE-BCA3-4936-8152-CBB319F76774}"/>
              </a:ext>
            </a:extLst>
          </p:cNvPr>
          <p:cNvSpPr/>
          <p:nvPr/>
        </p:nvSpPr>
        <p:spPr>
          <a:xfrm>
            <a:off x="251520" y="4293096"/>
            <a:ext cx="8712968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7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7D05E-34E9-415A-B8DF-F0B01963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Conclusão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F45179-5250-4093-973E-9AE79054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dirty="0"/>
              <a:t>Apesar de estudos comparando a aplicação da terapia celular com outras terapêuticas serem necessários, os resultados do presente trabalho sugerem que a aplicação tópica das CTM tem potencial terapêutico para cicatrização do SCCED, levando em consideração a sua ação por meio da secreção de fatores tróficos e citocinas, efeitos </a:t>
            </a:r>
            <a:r>
              <a:rPr lang="pt-BR" dirty="0" err="1"/>
              <a:t>imunomoduladores</a:t>
            </a:r>
            <a:r>
              <a:rPr lang="pt-BR" dirty="0"/>
              <a:t> e sua </a:t>
            </a:r>
            <a:r>
              <a:rPr lang="pt-BR" dirty="0" err="1"/>
              <a:t>capa-cidade</a:t>
            </a:r>
            <a:r>
              <a:rPr lang="pt-BR" dirty="0"/>
              <a:t> de </a:t>
            </a:r>
            <a:r>
              <a:rPr lang="pt-BR" dirty="0" err="1"/>
              <a:t>transdiferenciação</a:t>
            </a:r>
            <a:r>
              <a:rPr lang="pt-BR" dirty="0"/>
              <a:t>. Trata-se de uma técnica segura, minimamente invasiva, que não requer anestesia geral e que promoveu cicatrização em 100% dos casos.</a:t>
            </a:r>
          </a:p>
        </p:txBody>
      </p:sp>
    </p:spTree>
    <p:extLst>
      <p:ext uri="{BB962C8B-B14F-4D97-AF65-F5344CB8AC3E}">
        <p14:creationId xmlns:p14="http://schemas.microsoft.com/office/powerpoint/2010/main" val="3637666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1A0DE80-635C-41B9-B7B8-94EF71738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04" y="457024"/>
            <a:ext cx="7798735" cy="58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97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71DDB-205E-4BE8-84E4-4DE832F0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Endereço do vídeo sobre células tronco para o tratamento de cavalos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53CD638-373C-46D5-9337-8A427FDBBDE6}"/>
              </a:ext>
            </a:extLst>
          </p:cNvPr>
          <p:cNvSpPr/>
          <p:nvPr/>
        </p:nvSpPr>
        <p:spPr>
          <a:xfrm>
            <a:off x="1763688" y="3105835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https://www.youtube.com/watch?v=ze_m8sdlJuo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40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FF167A-D9D5-4CE4-91D1-C3FEDC4C1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476672"/>
            <a:ext cx="8712968" cy="61926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b="1" i="1" dirty="0"/>
              <a:t>Tipos de Terapia celular</a:t>
            </a:r>
          </a:p>
          <a:p>
            <a:pPr marL="0" indent="0" algn="just">
              <a:buNone/>
            </a:pPr>
            <a:endParaRPr lang="pt-BR" sz="3600" b="1" i="1" dirty="0"/>
          </a:p>
          <a:p>
            <a:pPr marL="0" indent="0" algn="just">
              <a:buNone/>
            </a:pPr>
            <a:r>
              <a:rPr lang="pt-BR" sz="3600" dirty="0">
                <a:solidFill>
                  <a:srgbClr val="FF0000"/>
                </a:solidFill>
              </a:rPr>
              <a:t>Quanto ao tipo de célula</a:t>
            </a:r>
          </a:p>
          <a:p>
            <a:pPr marL="0" indent="0" algn="just">
              <a:buNone/>
            </a:pPr>
            <a:endParaRPr lang="pt-BR" sz="3600" b="1" i="1" dirty="0"/>
          </a:p>
          <a:p>
            <a:pPr marL="0" indent="0" algn="just">
              <a:buNone/>
            </a:pPr>
            <a:r>
              <a:rPr lang="pt-BR" sz="3600" b="1" i="1" dirty="0" err="1"/>
              <a:t>Homotópica</a:t>
            </a:r>
            <a:r>
              <a:rPr lang="pt-BR" sz="3600" b="1" i="1" dirty="0"/>
              <a:t> – </a:t>
            </a:r>
            <a:r>
              <a:rPr lang="pt-BR" sz="3600" dirty="0"/>
              <a:t>utilização de células para uma mesma finalidade histológica </a:t>
            </a:r>
          </a:p>
          <a:p>
            <a:pPr marL="0" indent="0" algn="just">
              <a:buNone/>
            </a:pPr>
            <a:r>
              <a:rPr lang="pt-BR" sz="3600" b="1" dirty="0" err="1"/>
              <a:t>Heterotópica</a:t>
            </a:r>
            <a:r>
              <a:rPr lang="pt-BR" sz="3600" b="1" dirty="0"/>
              <a:t> –</a:t>
            </a:r>
            <a:r>
              <a:rPr lang="pt-BR" sz="3600" dirty="0"/>
              <a:t> utilização de células de tecidos diferentes daqueles que serão tratados (células que serão diferenciadas)</a:t>
            </a:r>
          </a:p>
        </p:txBody>
      </p:sp>
    </p:spTree>
    <p:extLst>
      <p:ext uri="{BB962C8B-B14F-4D97-AF65-F5344CB8AC3E}">
        <p14:creationId xmlns:p14="http://schemas.microsoft.com/office/powerpoint/2010/main" val="16899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FF167A-D9D5-4CE4-91D1-C3FEDC4C1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476672"/>
            <a:ext cx="8712968" cy="61926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dirty="0">
                <a:solidFill>
                  <a:srgbClr val="FF0000"/>
                </a:solidFill>
              </a:rPr>
              <a:t>Quanto à origem das células</a:t>
            </a:r>
          </a:p>
          <a:p>
            <a:pPr marL="0" indent="0" algn="just">
              <a:buNone/>
            </a:pPr>
            <a:endParaRPr lang="pt-BR" sz="3600" b="1" dirty="0"/>
          </a:p>
          <a:p>
            <a:pPr marL="0" indent="0" algn="just">
              <a:buNone/>
            </a:pPr>
            <a:r>
              <a:rPr lang="pt-BR" sz="3600" b="1" dirty="0"/>
              <a:t>Transplante autólogo –</a:t>
            </a:r>
            <a:r>
              <a:rPr lang="pt-BR" sz="3600" dirty="0"/>
              <a:t> uso e transferência de células do próprio indivíduo</a:t>
            </a:r>
          </a:p>
          <a:p>
            <a:pPr marL="0" indent="0" algn="just">
              <a:buNone/>
            </a:pPr>
            <a:r>
              <a:rPr lang="pt-BR" sz="3600" b="1" dirty="0"/>
              <a:t>Transplante alógeno – </a:t>
            </a:r>
            <a:r>
              <a:rPr lang="pt-BR" sz="3600" dirty="0"/>
              <a:t>transferência de células de indivíduos da mesma espécie</a:t>
            </a:r>
          </a:p>
          <a:p>
            <a:pPr marL="0" indent="0" algn="just">
              <a:buNone/>
            </a:pPr>
            <a:r>
              <a:rPr lang="pt-BR" sz="3600" b="1" dirty="0"/>
              <a:t>Obs.:</a:t>
            </a:r>
            <a:r>
              <a:rPr lang="pt-BR" sz="3600" dirty="0"/>
              <a:t> Normalmente resulta rejeição, necessitando terapias imunossupressoras</a:t>
            </a:r>
          </a:p>
        </p:txBody>
      </p:sp>
    </p:spTree>
    <p:extLst>
      <p:ext uri="{BB962C8B-B14F-4D97-AF65-F5344CB8AC3E}">
        <p14:creationId xmlns:p14="http://schemas.microsoft.com/office/powerpoint/2010/main" val="10320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FF167A-D9D5-4CE4-91D1-C3FEDC4C1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476672"/>
            <a:ext cx="8712968" cy="61926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dirty="0"/>
              <a:t>O exemplo mais ilustrativo de terapias </a:t>
            </a:r>
            <a:r>
              <a:rPr lang="pt-BR" sz="3600" dirty="0" err="1"/>
              <a:t>heterotópicas</a:t>
            </a:r>
            <a:r>
              <a:rPr lang="pt-BR" sz="3600" dirty="0"/>
              <a:t> é a utilização de células-tronco da medula óssea no tratamento de isquemias cardíacas</a:t>
            </a:r>
          </a:p>
          <a:p>
            <a:pPr marL="0" indent="0" algn="just">
              <a:buNone/>
            </a:pPr>
            <a:endParaRPr lang="pt-BR" sz="3600" dirty="0"/>
          </a:p>
          <a:p>
            <a:pPr marL="0" indent="0" algn="just">
              <a:buNone/>
            </a:pPr>
            <a:r>
              <a:rPr lang="pt-BR" sz="3600" dirty="0"/>
              <a:t>O principal objetivo de terapias </a:t>
            </a:r>
            <a:r>
              <a:rPr lang="pt-BR" sz="3600" dirty="0" err="1">
                <a:solidFill>
                  <a:srgbClr val="FF0000"/>
                </a:solidFill>
              </a:rPr>
              <a:t>heterotópicas</a:t>
            </a:r>
            <a:r>
              <a:rPr lang="pt-BR" sz="3600" dirty="0">
                <a:solidFill>
                  <a:srgbClr val="FF0000"/>
                </a:solidFill>
              </a:rPr>
              <a:t> autólogas</a:t>
            </a:r>
            <a:r>
              <a:rPr lang="pt-BR" sz="3600" dirty="0"/>
              <a:t> é oferecer um reparo tecidual o mais próximo possível do fisiologicamente normal e sem restrições de </a:t>
            </a:r>
            <a:r>
              <a:rPr lang="pt-BR" sz="3600" dirty="0" err="1"/>
              <a:t>histocom-patibilidade</a:t>
            </a:r>
            <a:r>
              <a:rPr lang="pt-BR" sz="3600" dirty="0"/>
              <a:t>, como ocorre nos transplantes alógenos.</a:t>
            </a:r>
          </a:p>
        </p:txBody>
      </p:sp>
    </p:spTree>
    <p:extLst>
      <p:ext uri="{BB962C8B-B14F-4D97-AF65-F5344CB8AC3E}">
        <p14:creationId xmlns:p14="http://schemas.microsoft.com/office/powerpoint/2010/main" val="129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FF167A-D9D5-4CE4-91D1-C3FEDC4C1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476672"/>
            <a:ext cx="8712968" cy="61926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b="1" dirty="0">
                <a:solidFill>
                  <a:srgbClr val="0070C0"/>
                </a:solidFill>
              </a:rPr>
              <a:t>Células tronco</a:t>
            </a:r>
          </a:p>
          <a:p>
            <a:pPr marL="0" indent="0" algn="just">
              <a:buNone/>
            </a:pPr>
            <a:endParaRPr lang="pt-BR" sz="3600" dirty="0"/>
          </a:p>
          <a:p>
            <a:pPr marL="0" indent="0" algn="just">
              <a:buNone/>
            </a:pPr>
            <a:r>
              <a:rPr lang="pt-BR" sz="3600" dirty="0"/>
              <a:t>São entidades primitivas ou indiferenciadas, capazes de se </a:t>
            </a:r>
            <a:r>
              <a:rPr lang="pt-BR" sz="3600" dirty="0" err="1"/>
              <a:t>auto-renovar</a:t>
            </a:r>
            <a:r>
              <a:rPr lang="pt-BR" sz="3600" dirty="0"/>
              <a:t> e de se diferenciar em um ou vários tipos de células que exercem funções específicas</a:t>
            </a:r>
          </a:p>
          <a:p>
            <a:pPr marL="0" indent="0" algn="just">
              <a:buNone/>
            </a:pPr>
            <a:endParaRPr lang="pt-BR" sz="3600" dirty="0"/>
          </a:p>
          <a:p>
            <a:pPr marL="0" indent="0" algn="just">
              <a:buNone/>
            </a:pPr>
            <a:r>
              <a:rPr lang="pt-BR" sz="3600" dirty="0">
                <a:sym typeface="Wingdings" panose="05000000000000000000" pitchFamily="2" charset="2"/>
              </a:rPr>
              <a:t> Capacidade de </a:t>
            </a:r>
            <a:r>
              <a:rPr lang="pt-BR" sz="3600" b="1" i="1" dirty="0">
                <a:solidFill>
                  <a:srgbClr val="0070C0"/>
                </a:solidFill>
                <a:sym typeface="Wingdings" panose="05000000000000000000" pitchFamily="2" charset="2"/>
              </a:rPr>
              <a:t>divisão assimétrica</a:t>
            </a:r>
            <a:endParaRPr lang="pt-BR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A6FD008-6DC4-4EB5-8D1E-42C26248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5" y="0"/>
            <a:ext cx="8148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FF167A-D9D5-4CE4-91D1-C3FEDC4C1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88640"/>
            <a:ext cx="8712968" cy="6408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b="1" dirty="0">
                <a:solidFill>
                  <a:srgbClr val="0070C0"/>
                </a:solidFill>
              </a:rPr>
              <a:t>Células tronco</a:t>
            </a:r>
          </a:p>
          <a:p>
            <a:pPr marL="0" indent="0" algn="just">
              <a:buNone/>
            </a:pPr>
            <a:r>
              <a:rPr lang="pt-BR" sz="3600" dirty="0"/>
              <a:t>São classificadas em três tipos principais:</a:t>
            </a:r>
          </a:p>
          <a:p>
            <a:pPr algn="just">
              <a:buFontTx/>
              <a:buChar char="-"/>
            </a:pPr>
            <a:r>
              <a:rPr lang="pt-BR" sz="3600" dirty="0"/>
              <a:t>Células-tronco </a:t>
            </a:r>
            <a:r>
              <a:rPr lang="pt-BR" sz="3600" dirty="0">
                <a:solidFill>
                  <a:srgbClr val="0070C0"/>
                </a:solidFill>
              </a:rPr>
              <a:t>embrionárias</a:t>
            </a:r>
          </a:p>
          <a:p>
            <a:pPr algn="just">
              <a:buFontTx/>
              <a:buChar char="-"/>
            </a:pPr>
            <a:r>
              <a:rPr lang="pt-BR" sz="3600" dirty="0"/>
              <a:t>Células tronco </a:t>
            </a:r>
            <a:r>
              <a:rPr lang="pt-BR" sz="3600" dirty="0">
                <a:solidFill>
                  <a:srgbClr val="0070C0"/>
                </a:solidFill>
              </a:rPr>
              <a:t>germinativas</a:t>
            </a:r>
          </a:p>
          <a:p>
            <a:pPr algn="just">
              <a:buFontTx/>
              <a:buChar char="-"/>
            </a:pPr>
            <a:r>
              <a:rPr lang="pt-BR" sz="3600" dirty="0"/>
              <a:t>Células tronco </a:t>
            </a:r>
            <a:r>
              <a:rPr lang="pt-BR" sz="3600" dirty="0">
                <a:solidFill>
                  <a:srgbClr val="0070C0"/>
                </a:solidFill>
              </a:rPr>
              <a:t>somáticas</a:t>
            </a:r>
            <a:r>
              <a:rPr lang="pt-BR" sz="3600" dirty="0"/>
              <a:t> (ou adultas)</a:t>
            </a:r>
          </a:p>
          <a:p>
            <a:pPr marL="0" indent="0" algn="just">
              <a:buNone/>
            </a:pPr>
            <a:r>
              <a:rPr lang="pt-BR" sz="3600" dirty="0"/>
              <a:t>As duas primeiras são complicadas de se trabalhar devido a questões éticas e religiosas</a:t>
            </a:r>
          </a:p>
          <a:p>
            <a:pPr marL="0" indent="0" algn="just">
              <a:buNone/>
            </a:pPr>
            <a:r>
              <a:rPr lang="pt-BR" sz="3600" dirty="0"/>
              <a:t>As CT </a:t>
            </a:r>
            <a:r>
              <a:rPr lang="pt-BR" sz="3600" b="1" dirty="0">
                <a:solidFill>
                  <a:srgbClr val="0070C0"/>
                </a:solidFill>
              </a:rPr>
              <a:t>somáticas</a:t>
            </a:r>
            <a:r>
              <a:rPr lang="pt-BR" sz="3600" dirty="0"/>
              <a:t> estão presentes em diversos tecidos do organismo (tecido adiposo, cordão umbilical, dente de leite, etc.)</a:t>
            </a:r>
          </a:p>
        </p:txBody>
      </p:sp>
    </p:spTree>
    <p:extLst>
      <p:ext uri="{BB962C8B-B14F-4D97-AF65-F5344CB8AC3E}">
        <p14:creationId xmlns:p14="http://schemas.microsoft.com/office/powerpoint/2010/main" val="28075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47B2C1-E43D-4FB5-9D8A-B86F5FFC6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764704"/>
            <a:ext cx="4474840" cy="748680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rgbClr val="0070C0"/>
                </a:solidFill>
              </a:rPr>
              <a:t>Células tronco somáticas</a:t>
            </a:r>
          </a:p>
          <a:p>
            <a:pPr marL="0" indent="0" algn="ctr">
              <a:buNone/>
            </a:pP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30DBFD8-32EA-4B06-AD56-DF8ECBAF0E2A}"/>
              </a:ext>
            </a:extLst>
          </p:cNvPr>
          <p:cNvSpPr txBox="1"/>
          <p:nvPr/>
        </p:nvSpPr>
        <p:spPr>
          <a:xfrm>
            <a:off x="1588840" y="2348880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Responsáveis pelo equilíbrio 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homeostático</a:t>
            </a:r>
            <a:r>
              <a:rPr lang="pt-BR" sz="2800" dirty="0"/>
              <a:t> do organismo </a:t>
            </a:r>
          </a:p>
          <a:p>
            <a:pPr algn="ctr"/>
            <a:r>
              <a:rPr lang="pt-BR" sz="2800" dirty="0"/>
              <a:t>(Reposição de células 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senescentes</a:t>
            </a:r>
            <a:r>
              <a:rPr lang="pt-BR" sz="2800" dirty="0"/>
              <a:t>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BA178A-C511-4976-85F7-1B714D0B4D3F}"/>
              </a:ext>
            </a:extLst>
          </p:cNvPr>
          <p:cNvSpPr txBox="1"/>
          <p:nvPr/>
        </p:nvSpPr>
        <p:spPr>
          <a:xfrm>
            <a:off x="2195736" y="4365104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Responsáveis pelos processos de 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reparo e regeneração </a:t>
            </a:r>
            <a:r>
              <a:rPr lang="pt-BR" sz="2800" dirty="0"/>
              <a:t>do organismo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1658F6A4-851C-4E43-839D-4988B1FDE535}"/>
              </a:ext>
            </a:extLst>
          </p:cNvPr>
          <p:cNvSpPr/>
          <p:nvPr/>
        </p:nvSpPr>
        <p:spPr>
          <a:xfrm>
            <a:off x="4397295" y="1724339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5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6913</TotalTime>
  <Words>723</Words>
  <Application>Microsoft Office PowerPoint</Application>
  <PresentationFormat>Apresentação na tela (4:3)</PresentationFormat>
  <Paragraphs>72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Source Sans Pro</vt:lpstr>
      <vt:lpstr>Tema do Office</vt:lpstr>
      <vt:lpstr>Apresentação do PowerPoint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Terapia com células tronco</vt:lpstr>
      <vt:lpstr>Apresentação do PowerPoint</vt:lpstr>
      <vt:lpstr>Apresentação do PowerPoint</vt:lpstr>
      <vt:lpstr>Scaffold de polímero bioabsorvível, Policaprilactona (PCL)</vt:lpstr>
      <vt:lpstr>Apresentação do PowerPoint</vt:lpstr>
      <vt:lpstr>Requisitos dos scaffolds</vt:lpstr>
      <vt:lpstr>Apresentação do PowerPoint</vt:lpstr>
      <vt:lpstr>Apresentação do PowerPoint</vt:lpstr>
      <vt:lpstr>Conclusão </vt:lpstr>
      <vt:lpstr>Apresentação do PowerPoint</vt:lpstr>
      <vt:lpstr>Endereço do vídeo sobre células tronco para o tratamento de cavalos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Anticorpos Monoclonais</dc:title>
  <dc:creator>Arnaldo</dc:creator>
  <cp:lastModifiedBy>Arnaldo Márcio Ramalho Prata</cp:lastModifiedBy>
  <cp:revision>320</cp:revision>
  <dcterms:created xsi:type="dcterms:W3CDTF">2016-05-31T00:08:41Z</dcterms:created>
  <dcterms:modified xsi:type="dcterms:W3CDTF">2020-12-03T02:08:50Z</dcterms:modified>
</cp:coreProperties>
</file>