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C557-9F15-4675-9B82-BB8E080FC642}" type="datetimeFigureOut">
              <a:rPr lang="pt-BR" smtClean="0"/>
              <a:t>24/03/2014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3971-E183-4415-B548-7C115ADDAA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C557-9F15-4675-9B82-BB8E080FC642}" type="datetimeFigureOut">
              <a:rPr lang="pt-BR" smtClean="0"/>
              <a:t>24/03/2014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3971-E183-4415-B548-7C115ADDAA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C557-9F15-4675-9B82-BB8E080FC642}" type="datetimeFigureOut">
              <a:rPr lang="pt-BR" smtClean="0"/>
              <a:t>24/03/2014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3971-E183-4415-B548-7C115ADDAA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C557-9F15-4675-9B82-BB8E080FC642}" type="datetimeFigureOut">
              <a:rPr lang="pt-BR" smtClean="0"/>
              <a:t>24/03/2014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3971-E183-4415-B548-7C115ADDAA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C557-9F15-4675-9B82-BB8E080FC642}" type="datetimeFigureOut">
              <a:rPr lang="pt-BR" smtClean="0"/>
              <a:t>24/03/2014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3971-E183-4415-B548-7C115ADDAA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C557-9F15-4675-9B82-BB8E080FC642}" type="datetimeFigureOut">
              <a:rPr lang="pt-BR" smtClean="0"/>
              <a:t>24/03/2014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3971-E183-4415-B548-7C115ADDAA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C557-9F15-4675-9B82-BB8E080FC642}" type="datetimeFigureOut">
              <a:rPr lang="pt-BR" smtClean="0"/>
              <a:t>24/03/2014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3971-E183-4415-B548-7C115ADDAA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C557-9F15-4675-9B82-BB8E080FC642}" type="datetimeFigureOut">
              <a:rPr lang="pt-BR" smtClean="0"/>
              <a:t>24/03/2014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3971-E183-4415-B548-7C115ADDAA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C557-9F15-4675-9B82-BB8E080FC642}" type="datetimeFigureOut">
              <a:rPr lang="pt-BR" smtClean="0"/>
              <a:t>24/03/2014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3971-E183-4415-B548-7C115ADDAA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C557-9F15-4675-9B82-BB8E080FC642}" type="datetimeFigureOut">
              <a:rPr lang="pt-BR" smtClean="0"/>
              <a:t>24/03/2014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3971-E183-4415-B548-7C115ADDAA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C557-9F15-4675-9B82-BB8E080FC642}" type="datetimeFigureOut">
              <a:rPr lang="pt-BR" smtClean="0"/>
              <a:t>24/03/2014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3971-E183-4415-B548-7C115ADDAA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BC557-9F15-4675-9B82-BB8E080FC642}" type="datetimeFigureOut">
              <a:rPr lang="pt-BR" smtClean="0"/>
              <a:t>24/03/2014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F3971-E183-4415-B548-7C115ADDAA9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971550" y="1190625"/>
            <a:ext cx="7704138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800"/>
              <a:t>Processo enzimático</a:t>
            </a:r>
          </a:p>
          <a:p>
            <a:pPr algn="just">
              <a:spcAft>
                <a:spcPts val="600"/>
              </a:spcAft>
            </a:pPr>
            <a:r>
              <a:rPr lang="pt-BR" sz="2800"/>
              <a:t>Processo fermentativo genérico</a:t>
            </a:r>
          </a:p>
          <a:p>
            <a:pPr algn="just">
              <a:spcAft>
                <a:spcPts val="600"/>
              </a:spcAft>
            </a:pPr>
            <a:r>
              <a:rPr lang="pt-BR" sz="2800"/>
              <a:t>Agentes de transformação</a:t>
            </a:r>
          </a:p>
          <a:p>
            <a:pPr algn="just">
              <a:spcAft>
                <a:spcPts val="600"/>
              </a:spcAft>
            </a:pPr>
            <a:r>
              <a:rPr lang="pt-BR" sz="2800"/>
              <a:t>Biorreator, fermentador, dorna</a:t>
            </a:r>
          </a:p>
          <a:p>
            <a:pPr algn="just">
              <a:spcAft>
                <a:spcPts val="600"/>
              </a:spcAft>
            </a:pPr>
            <a:r>
              <a:rPr lang="pt-BR" sz="2800"/>
              <a:t>Matéria-prima e substrato</a:t>
            </a:r>
          </a:p>
          <a:p>
            <a:pPr algn="just">
              <a:spcAft>
                <a:spcPts val="600"/>
              </a:spcAft>
            </a:pPr>
            <a:r>
              <a:rPr lang="pt-BR" sz="2800"/>
              <a:t>Mosto e meio de fermentação</a:t>
            </a:r>
          </a:p>
          <a:p>
            <a:pPr algn="just">
              <a:spcAft>
                <a:spcPts val="600"/>
              </a:spcAft>
            </a:pPr>
            <a:r>
              <a:rPr lang="pt-BR" sz="2800"/>
              <a:t>Fonte de carbono e fonte de nitrogênio</a:t>
            </a:r>
          </a:p>
          <a:p>
            <a:pPr algn="just">
              <a:spcAft>
                <a:spcPts val="600"/>
              </a:spcAft>
            </a:pPr>
            <a:r>
              <a:rPr lang="pt-BR" sz="2800"/>
              <a:t>Conversão de substrato em produto</a:t>
            </a:r>
          </a:p>
          <a:p>
            <a:pPr algn="just">
              <a:spcAft>
                <a:spcPts val="600"/>
              </a:spcAft>
            </a:pPr>
            <a:r>
              <a:rPr lang="pt-BR" sz="2800"/>
              <a:t>Tipos de produtos biotecnológicos</a:t>
            </a:r>
          </a:p>
          <a:p>
            <a:pPr algn="just"/>
            <a:r>
              <a:rPr lang="pt-BR" sz="2800" i="1"/>
              <a:t>Downstream</a:t>
            </a:r>
            <a:r>
              <a:rPr lang="pt-BR" sz="2800"/>
              <a:t> e </a:t>
            </a:r>
            <a:r>
              <a:rPr lang="pt-BR" sz="2800" i="1"/>
              <a:t>upstream</a:t>
            </a:r>
          </a:p>
        </p:txBody>
      </p:sp>
      <p:sp>
        <p:nvSpPr>
          <p:cNvPr id="5" name="Seta para a direita 4">
            <a:hlinkClick r:id="" action="ppaction://hlinkshowjump?jump=nextslide"/>
          </p:cNvPr>
          <p:cNvSpPr/>
          <p:nvPr/>
        </p:nvSpPr>
        <p:spPr>
          <a:xfrm>
            <a:off x="6732588" y="1457325"/>
            <a:ext cx="576262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Seta para a direita 5">
            <a:hlinkClick r:id="" action="ppaction://noaction"/>
          </p:cNvPr>
          <p:cNvSpPr/>
          <p:nvPr/>
        </p:nvSpPr>
        <p:spPr>
          <a:xfrm>
            <a:off x="6884988" y="5013325"/>
            <a:ext cx="576262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Seta para a direita 6">
            <a:hlinkClick r:id="" action="ppaction://noaction"/>
          </p:cNvPr>
          <p:cNvSpPr/>
          <p:nvPr/>
        </p:nvSpPr>
        <p:spPr>
          <a:xfrm>
            <a:off x="5724525" y="5854700"/>
            <a:ext cx="576263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486" name="CaixaDeTexto 7"/>
          <p:cNvSpPr txBox="1">
            <a:spLocks noChangeArrowheads="1"/>
          </p:cNvSpPr>
          <p:nvPr/>
        </p:nvSpPr>
        <p:spPr bwMode="auto">
          <a:xfrm>
            <a:off x="2071688" y="357188"/>
            <a:ext cx="5214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>
                <a:solidFill>
                  <a:srgbClr val="FF0000"/>
                </a:solidFill>
              </a:rPr>
              <a:t>Conceitos e definições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ta para a esquerda 6">
            <a:hlinkClick r:id="" action="ppaction://hlinkshowjump?jump=previousslide"/>
          </p:cNvPr>
          <p:cNvSpPr/>
          <p:nvPr/>
        </p:nvSpPr>
        <p:spPr>
          <a:xfrm>
            <a:off x="8464550" y="4292600"/>
            <a:ext cx="500063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2" name="Grupo 5"/>
          <p:cNvGrpSpPr>
            <a:grpSpLocks/>
          </p:cNvGrpSpPr>
          <p:nvPr/>
        </p:nvGrpSpPr>
        <p:grpSpPr bwMode="auto">
          <a:xfrm>
            <a:off x="547688" y="620713"/>
            <a:ext cx="8056562" cy="5832475"/>
            <a:chOff x="547886" y="620688"/>
            <a:chExt cx="8056562" cy="5832648"/>
          </a:xfrm>
        </p:grpSpPr>
        <p:pic>
          <p:nvPicPr>
            <p:cNvPr id="2150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7886" y="963761"/>
              <a:ext cx="8056562" cy="548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9" name="Text Box 3"/>
            <p:cNvSpPr txBox="1">
              <a:spLocks noChangeArrowheads="1"/>
            </p:cNvSpPr>
            <p:nvPr/>
          </p:nvSpPr>
          <p:spPr bwMode="auto">
            <a:xfrm>
              <a:off x="4627984" y="620688"/>
              <a:ext cx="1600200" cy="603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</a:pPr>
              <a:r>
                <a:rPr lang="pt-BR" sz="2200" b="1"/>
                <a:t>Preparo de meio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"/>
          <p:cNvGrpSpPr>
            <a:grpSpLocks/>
          </p:cNvGrpSpPr>
          <p:nvPr/>
        </p:nvGrpSpPr>
        <p:grpSpPr bwMode="auto">
          <a:xfrm>
            <a:off x="547688" y="260350"/>
            <a:ext cx="8056562" cy="5832475"/>
            <a:chOff x="547886" y="620688"/>
            <a:chExt cx="8056562" cy="5832648"/>
          </a:xfrm>
        </p:grpSpPr>
        <p:pic>
          <p:nvPicPr>
            <p:cNvPr id="2253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7886" y="963761"/>
              <a:ext cx="8056562" cy="548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0" name="Text Box 3"/>
            <p:cNvSpPr txBox="1">
              <a:spLocks noChangeArrowheads="1"/>
            </p:cNvSpPr>
            <p:nvPr/>
          </p:nvSpPr>
          <p:spPr bwMode="auto">
            <a:xfrm>
              <a:off x="4627984" y="620688"/>
              <a:ext cx="1600200" cy="603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</a:pPr>
              <a:r>
                <a:rPr lang="pt-BR" sz="2200" b="1"/>
                <a:t>Preparo de meio</a:t>
              </a:r>
            </a:p>
          </p:txBody>
        </p:sp>
      </p:grpSp>
      <p:grpSp>
        <p:nvGrpSpPr>
          <p:cNvPr id="3" name="Grupo 18"/>
          <p:cNvGrpSpPr>
            <a:grpSpLocks/>
          </p:cNvGrpSpPr>
          <p:nvPr/>
        </p:nvGrpSpPr>
        <p:grpSpPr bwMode="auto">
          <a:xfrm>
            <a:off x="2124075" y="4451350"/>
            <a:ext cx="6769100" cy="1787525"/>
            <a:chOff x="2123728" y="4812142"/>
            <a:chExt cx="6768752" cy="1786004"/>
          </a:xfrm>
        </p:grpSpPr>
        <p:cxnSp>
          <p:nvCxnSpPr>
            <p:cNvPr id="8" name="Conector reto 7"/>
            <p:cNvCxnSpPr/>
            <p:nvPr/>
          </p:nvCxnSpPr>
          <p:spPr>
            <a:xfrm>
              <a:off x="2123728" y="6309467"/>
              <a:ext cx="230493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rot="5400000" flipH="1" flipV="1">
              <a:off x="3852887" y="5733695"/>
              <a:ext cx="115154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>
              <a:off x="4428659" y="5172198"/>
              <a:ext cx="446382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/>
            <p:cNvCxnSpPr/>
            <p:nvPr/>
          </p:nvCxnSpPr>
          <p:spPr>
            <a:xfrm rot="5400000">
              <a:off x="1994469" y="6453013"/>
              <a:ext cx="288679" cy="158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 rot="16200000" flipV="1">
              <a:off x="8698165" y="4992171"/>
              <a:ext cx="360056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6500813" y="3644900"/>
            <a:ext cx="2643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0000CC"/>
                </a:solidFill>
              </a:rPr>
              <a:t>Processos a Montante</a:t>
            </a:r>
          </a:p>
          <a:p>
            <a:r>
              <a:rPr lang="pt-BR" b="1">
                <a:solidFill>
                  <a:srgbClr val="0000CC"/>
                </a:solidFill>
              </a:rPr>
              <a:t>Linha ascendente</a:t>
            </a:r>
          </a:p>
          <a:p>
            <a:r>
              <a:rPr lang="pt-BR" b="1" i="1">
                <a:solidFill>
                  <a:srgbClr val="0000CC"/>
                </a:solidFill>
              </a:rPr>
              <a:t>Upstream</a:t>
            </a:r>
            <a:endParaRPr lang="pt-BR" b="1">
              <a:solidFill>
                <a:srgbClr val="0000CC"/>
              </a:solidFill>
            </a:endParaRP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2214563" y="5934075"/>
            <a:ext cx="2643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0000CC"/>
                </a:solidFill>
              </a:rPr>
              <a:t>Processos a Jusante</a:t>
            </a:r>
          </a:p>
          <a:p>
            <a:r>
              <a:rPr lang="pt-BR" b="1">
                <a:solidFill>
                  <a:srgbClr val="0000CC"/>
                </a:solidFill>
              </a:rPr>
              <a:t>Linha desendente</a:t>
            </a:r>
          </a:p>
          <a:p>
            <a:r>
              <a:rPr lang="pt-BR" b="1" i="1">
                <a:solidFill>
                  <a:srgbClr val="0000CC"/>
                </a:solidFill>
              </a:rPr>
              <a:t>Downstream</a:t>
            </a:r>
            <a:endParaRPr lang="pt-BR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" y="182563"/>
            <a:ext cx="881380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468313" y="692150"/>
            <a:ext cx="8207375" cy="5416550"/>
            <a:chOff x="467544" y="692696"/>
            <a:chExt cx="8208912" cy="5415590"/>
          </a:xfrm>
        </p:grpSpPr>
        <p:cxnSp>
          <p:nvCxnSpPr>
            <p:cNvPr id="11" name="Conector reto 10"/>
            <p:cNvCxnSpPr/>
            <p:nvPr/>
          </p:nvCxnSpPr>
          <p:spPr>
            <a:xfrm>
              <a:off x="6140743" y="692696"/>
              <a:ext cx="2535713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>
              <a:off x="5096353" y="1737086"/>
              <a:ext cx="2088780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rot="10800000">
              <a:off x="467544" y="2781476"/>
              <a:ext cx="5689077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>
              <a:off x="-1188719" y="4437739"/>
              <a:ext cx="3312526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>
              <a:off x="467544" y="6108286"/>
              <a:ext cx="8208912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rot="5400000" flipH="1" flipV="1">
              <a:off x="5975803" y="3393349"/>
              <a:ext cx="5401306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Seta para a direita 24">
            <a:hlinkClick r:id="" action="ppaction://hlinkshowjump?jump=endshow"/>
          </p:cNvPr>
          <p:cNvSpPr/>
          <p:nvPr/>
        </p:nvSpPr>
        <p:spPr>
          <a:xfrm>
            <a:off x="8316913" y="6308725"/>
            <a:ext cx="576262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23850" y="1252538"/>
            <a:ext cx="8534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800"/>
              <a:t>Há uma grande variedade de </a:t>
            </a:r>
            <a:r>
              <a:rPr lang="pt-BR" sz="2800" b="1"/>
              <a:t>produtos</a:t>
            </a:r>
            <a:r>
              <a:rPr lang="pt-BR" sz="2800"/>
              <a:t> </a:t>
            </a:r>
            <a:r>
              <a:rPr lang="pt-BR" sz="2800" b="1"/>
              <a:t>biotecnológicos</a:t>
            </a:r>
            <a:r>
              <a:rPr lang="pt-BR" sz="2800"/>
              <a:t>, os quais podemos agrupar em três principais categorias: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81000" y="3124200"/>
            <a:ext cx="7575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solidFill>
                  <a:srgbClr val="FF3300"/>
                </a:solidFill>
              </a:rPr>
              <a:t>Insumos químicos e biomoléculas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95288" y="4148138"/>
            <a:ext cx="7138987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Álcoois		 	Polissacarídeos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2800"/>
              <a:t>Ácidos orgânicos	 	Vitaminas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2800"/>
              <a:t>Solventes		 	Aminoácidos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2800"/>
              <a:t>Antibióticos		 	Enzimas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2800"/>
              <a:t>Hormônios		 	Poliésteres </a:t>
            </a:r>
          </a:p>
        </p:txBody>
      </p:sp>
      <p:sp>
        <p:nvSpPr>
          <p:cNvPr id="24581" name="CaixaDeTexto 8"/>
          <p:cNvSpPr txBox="1">
            <a:spLocks noChangeArrowheads="1"/>
          </p:cNvSpPr>
          <p:nvPr/>
        </p:nvSpPr>
        <p:spPr bwMode="auto">
          <a:xfrm>
            <a:off x="323850" y="188913"/>
            <a:ext cx="7632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>
                <a:solidFill>
                  <a:srgbClr val="FF0000"/>
                </a:solidFill>
              </a:rPr>
              <a:t>Tipos de produtos biotecnológicos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utoUpdateAnimBg="0"/>
      <p:bldP spid="2055" grpId="0" autoUpdateAnimBg="0"/>
      <p:bldP spid="205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2209800" cy="457200"/>
          </a:xfrm>
        </p:spPr>
        <p:txBody>
          <a:bodyPr>
            <a:normAutofit fontScale="90000"/>
          </a:bodyPr>
          <a:lstStyle/>
          <a:p>
            <a:r>
              <a:rPr lang="pt-BR" sz="2800" b="1" smtClean="0">
                <a:solidFill>
                  <a:srgbClr val="FF3300"/>
                </a:solidFill>
                <a:latin typeface="Arial" charset="0"/>
                <a:cs typeface="Arial" charset="0"/>
              </a:rPr>
              <a:t>Alimentos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785813"/>
            <a:ext cx="6400800" cy="2586037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pt-BR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Bebidas alcoólicas</a:t>
            </a:r>
          </a:p>
          <a:p>
            <a:pPr algn="just">
              <a:spcBef>
                <a:spcPct val="0"/>
              </a:spcBef>
            </a:pPr>
            <a:r>
              <a:rPr lang="pt-BR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Leites fermentados</a:t>
            </a:r>
          </a:p>
          <a:p>
            <a:pPr algn="just">
              <a:spcBef>
                <a:spcPct val="0"/>
              </a:spcBef>
            </a:pPr>
            <a:r>
              <a:rPr lang="pt-BR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Pão</a:t>
            </a:r>
          </a:p>
          <a:p>
            <a:pPr algn="just">
              <a:spcBef>
                <a:spcPct val="0"/>
              </a:spcBef>
            </a:pPr>
            <a:r>
              <a:rPr lang="pt-BR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Queijos</a:t>
            </a:r>
          </a:p>
          <a:p>
            <a:pPr algn="just">
              <a:spcBef>
                <a:spcPct val="0"/>
              </a:spcBef>
            </a:pPr>
            <a:r>
              <a:rPr lang="pt-BR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Vegetais fermentados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71500" y="3214688"/>
            <a:ext cx="579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solidFill>
                  <a:srgbClr val="FF3300"/>
                </a:solidFill>
              </a:rPr>
              <a:t>Microrganismos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33400" y="3786188"/>
            <a:ext cx="7010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Inóculo para processos fermentativos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pt-BR" sz="2800"/>
              <a:t>Microrganismos fixadores de nitrogênio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pt-BR" sz="2800"/>
              <a:t>Microrganismos para controle biológico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pt-BR" sz="2800"/>
              <a:t>Vacinas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pt-BR" sz="2800"/>
              <a:t>Fermento biológico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pt-BR" sz="2800"/>
              <a:t>Microrganismos probióticos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/>
      <p:bldP spid="17412" grpId="0" autoUpdateAnimBg="0"/>
      <p:bldP spid="1741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pt-BR" sz="3200" b="1" smtClean="0">
                <a:solidFill>
                  <a:schemeClr val="accent2"/>
                </a:solidFill>
              </a:rPr>
              <a:t>Exemplos de enzimas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3886200" cy="3810000"/>
          </a:xfrm>
        </p:spPr>
        <p:txBody>
          <a:bodyPr/>
          <a:lstStyle/>
          <a:p>
            <a:r>
              <a:rPr lang="pt-BR" sz="2800" smtClean="0"/>
              <a:t>Protease de </a:t>
            </a:r>
            <a:r>
              <a:rPr lang="pt-BR" sz="2800" i="1" smtClean="0"/>
              <a:t>Bacillus</a:t>
            </a:r>
            <a:r>
              <a:rPr lang="pt-BR" sz="2800" smtClean="0"/>
              <a:t>	</a:t>
            </a:r>
          </a:p>
          <a:p>
            <a:r>
              <a:rPr lang="pt-BR" sz="2800" smtClean="0"/>
              <a:t>Amilase de </a:t>
            </a:r>
            <a:r>
              <a:rPr lang="pt-BR" sz="2800" i="1" smtClean="0"/>
              <a:t>Bacillus</a:t>
            </a:r>
            <a:r>
              <a:rPr lang="pt-BR" sz="2800" smtClean="0"/>
              <a:t>	</a:t>
            </a:r>
          </a:p>
          <a:p>
            <a:r>
              <a:rPr lang="pt-BR" sz="2800" smtClean="0"/>
              <a:t>Glicoamilase		</a:t>
            </a:r>
          </a:p>
          <a:p>
            <a:r>
              <a:rPr lang="pt-BR" sz="2800" smtClean="0"/>
              <a:t>Glicose-isomerase	</a:t>
            </a:r>
          </a:p>
          <a:p>
            <a:r>
              <a:rPr lang="pt-BR" sz="2800" smtClean="0"/>
              <a:t>Renina microbiana</a:t>
            </a:r>
          </a:p>
          <a:p>
            <a:r>
              <a:rPr lang="pt-BR" sz="2800" smtClean="0">
                <a:sym typeface="Symbol" pitchFamily="18" charset="2"/>
              </a:rPr>
              <a:t>-amilase	</a:t>
            </a:r>
          </a:p>
          <a:p>
            <a:r>
              <a:rPr lang="pt-BR" sz="2800" smtClean="0">
                <a:sym typeface="Symbol" pitchFamily="18" charset="2"/>
              </a:rPr>
              <a:t>Amilase fúngica</a:t>
            </a:r>
          </a:p>
        </p:txBody>
      </p:sp>
      <p:sp>
        <p:nvSpPr>
          <p:cNvPr id="18437" name="Text Box 1029"/>
          <p:cNvSpPr txBox="1">
            <a:spLocks noChangeArrowheads="1"/>
          </p:cNvSpPr>
          <p:nvPr/>
        </p:nvSpPr>
        <p:spPr bwMode="auto">
          <a:xfrm>
            <a:off x="4876800" y="2009775"/>
            <a:ext cx="35814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800">
                <a:sym typeface="Symbol" pitchFamily="18" charset="2"/>
              </a:rPr>
              <a:t>  Glicose oxidase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800"/>
              <a:t>  Invertase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800"/>
              <a:t>  Lisozima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800"/>
              <a:t>  Penicilina acilase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800"/>
              <a:t>  Lactase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sz="2800">
                <a:sym typeface="Symbol" pitchFamily="18" charset="2"/>
              </a:rPr>
              <a:t>  Lipase</a:t>
            </a:r>
            <a:endParaRPr lang="pt-BR" sz="2800"/>
          </a:p>
        </p:txBody>
      </p:sp>
      <p:sp>
        <p:nvSpPr>
          <p:cNvPr id="5" name="Seta para a esquerda 4">
            <a:hlinkClick r:id="" action="ppaction://noaction"/>
          </p:cNvPr>
          <p:cNvSpPr/>
          <p:nvPr/>
        </p:nvSpPr>
        <p:spPr>
          <a:xfrm>
            <a:off x="8101013" y="5949950"/>
            <a:ext cx="500062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/>
      <p:bldP spid="18437" grpId="0" build="p" autoUpdateAnimBg="0"/>
      <p:bldP spid="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134</Words>
  <Application>Microsoft Office PowerPoint</Application>
  <PresentationFormat>Apresentação na tela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Alimentos</vt:lpstr>
      <vt:lpstr>Exemplos de enzimas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Arnaldo</dc:creator>
  <cp:lastModifiedBy>Arnaldo</cp:lastModifiedBy>
  <cp:revision>1</cp:revision>
  <dcterms:created xsi:type="dcterms:W3CDTF">2014-03-24T19:25:32Z</dcterms:created>
  <dcterms:modified xsi:type="dcterms:W3CDTF">2014-03-24T19:26:37Z</dcterms:modified>
</cp:coreProperties>
</file>