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2DA1B-1C99-4C0A-9AA1-E8EBB66C5036}" type="datetimeFigureOut">
              <a:rPr lang="pt-BR" smtClean="0"/>
              <a:pPr/>
              <a:t>16/05/2016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3EFA-E887-4452-9E21-3B24AB8B8E3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Grupo do Titânio ( grupo 14 )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C:\Users\Cliente\Pictures\2016-05-16 titanio\titanio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793585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Ti </a:t>
            </a:r>
            <a:r>
              <a:rPr lang="pt-BR" baseline="-25000" dirty="0" smtClean="0"/>
              <a:t>(impuro ) </a:t>
            </a:r>
            <a:r>
              <a:rPr lang="pt-BR" dirty="0" smtClean="0"/>
              <a:t>+ I</a:t>
            </a:r>
            <a:r>
              <a:rPr lang="pt-BR" baseline="-25000" dirty="0" smtClean="0"/>
              <a:t>2 </a:t>
            </a:r>
            <a:r>
              <a:rPr lang="pt-BR" dirty="0" smtClean="0"/>
              <a:t>                TiI</a:t>
            </a:r>
            <a:r>
              <a:rPr lang="pt-BR" baseline="-25000" dirty="0" smtClean="0"/>
              <a:t>4   </a:t>
            </a:r>
            <a:r>
              <a:rPr lang="pt-BR" dirty="0" smtClean="0"/>
              <a:t>             Ti + 2I</a:t>
            </a:r>
            <a:r>
              <a:rPr lang="pt-BR" baseline="-25000" dirty="0" smtClean="0"/>
              <a:t>2</a:t>
            </a:r>
          </a:p>
          <a:p>
            <a:endParaRPr lang="pt-BR" baseline="-25000" dirty="0" smtClean="0"/>
          </a:p>
          <a:p>
            <a:r>
              <a:rPr lang="pt-BR" sz="2400" dirty="0" smtClean="0"/>
              <a:t>Aquecido entre 50 e 250 </a:t>
            </a:r>
            <a:r>
              <a:rPr lang="pt-BR" sz="2400" baseline="30000" dirty="0" err="1" smtClean="0"/>
              <a:t>o</a:t>
            </a:r>
            <a:r>
              <a:rPr lang="pt-BR" sz="2400" dirty="0" err="1" smtClean="0"/>
              <a:t>C</a:t>
            </a:r>
            <a:endParaRPr lang="pt-BR" sz="2400" dirty="0" smtClean="0"/>
          </a:p>
          <a:p>
            <a:r>
              <a:rPr lang="pt-BR" sz="2400" dirty="0" smtClean="0"/>
              <a:t>Filamento de tungstênio a 1400 </a:t>
            </a:r>
            <a:r>
              <a:rPr lang="pt-BR" sz="2400" baseline="30000" dirty="0" err="1" smtClean="0"/>
              <a:t>o</a:t>
            </a:r>
            <a:r>
              <a:rPr lang="pt-BR" sz="2400" dirty="0" err="1" smtClean="0"/>
              <a:t>C</a:t>
            </a:r>
            <a:endParaRPr lang="pt-BR" sz="2400" dirty="0"/>
          </a:p>
        </p:txBody>
      </p:sp>
      <p:sp>
        <p:nvSpPr>
          <p:cNvPr id="4" name="Seta para a direita 3"/>
          <p:cNvSpPr/>
          <p:nvPr/>
        </p:nvSpPr>
        <p:spPr>
          <a:xfrm>
            <a:off x="3203848" y="3068960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 flipV="1">
            <a:off x="5364088" y="2996952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Zr é produzido em escala bem menor que o titânio.</a:t>
            </a:r>
          </a:p>
          <a:p>
            <a:r>
              <a:rPr lang="pt-BR" sz="2400" dirty="0" smtClean="0"/>
              <a:t>O Zr é mais resistente a corrosão que o Ti</a:t>
            </a:r>
          </a:p>
          <a:p>
            <a:r>
              <a:rPr lang="pt-BR" sz="2400" dirty="0" smtClean="0"/>
              <a:t>Usado em equipamentos de indústria química</a:t>
            </a:r>
          </a:p>
          <a:p>
            <a:r>
              <a:rPr lang="pt-BR" sz="2400" dirty="0" smtClean="0"/>
              <a:t>Seu uso mais importante é em reatores nucleares (parte refrigeração à água )</a:t>
            </a:r>
          </a:p>
          <a:p>
            <a:r>
              <a:rPr lang="pt-BR" sz="2400" dirty="0" smtClean="0"/>
              <a:t>Usado também na liga Zr/</a:t>
            </a:r>
            <a:r>
              <a:rPr lang="pt-BR" sz="2400" dirty="0" err="1" smtClean="0"/>
              <a:t>Ni</a:t>
            </a:r>
            <a:r>
              <a:rPr lang="pt-BR" sz="2400" dirty="0" smtClean="0"/>
              <a:t> como supercondutor</a:t>
            </a:r>
          </a:p>
          <a:p>
            <a:r>
              <a:rPr lang="pt-BR" sz="2400" b="1" dirty="0" err="1" smtClean="0"/>
              <a:t>Hf</a:t>
            </a:r>
            <a:r>
              <a:rPr lang="pt-BR" sz="2400" b="1" dirty="0" smtClean="0"/>
              <a:t> é usado em reatores nucleares de submarinos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C:\Users\Cliente\Pictures\2016-05-16 grupo 14\grupo 14 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61394"/>
            <a:ext cx="8352928" cy="3695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Titânio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Principais minérios são: </a:t>
            </a:r>
            <a:r>
              <a:rPr lang="pt-BR" sz="2400" dirty="0" err="1" smtClean="0"/>
              <a:t>ilmenita</a:t>
            </a:r>
            <a:r>
              <a:rPr lang="pt-BR" sz="2400" dirty="0" smtClean="0"/>
              <a:t> (FeTiO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) e o rutilo ( TiO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)</a:t>
            </a:r>
          </a:p>
          <a:p>
            <a:r>
              <a:rPr lang="pt-BR" sz="2400" dirty="0" smtClean="0"/>
              <a:t>Principais produtores são Canadá, Austrália e Noruega.</a:t>
            </a:r>
          </a:p>
          <a:p>
            <a:r>
              <a:rPr lang="pt-BR" sz="3600" b="1" dirty="0" smtClean="0"/>
              <a:t>Obtenção e usos</a:t>
            </a:r>
          </a:p>
          <a:p>
            <a:r>
              <a:rPr lang="pt-BR" sz="2400" dirty="0" smtClean="0"/>
              <a:t>O titânio tem sido chamado de metal maravilha devido as suas propriedades singulares e uteis.</a:t>
            </a:r>
          </a:p>
          <a:p>
            <a:r>
              <a:rPr lang="pt-BR" sz="2400" dirty="0" smtClean="0"/>
              <a:t>- muito duro</a:t>
            </a:r>
          </a:p>
          <a:p>
            <a:r>
              <a:rPr lang="pt-BR" sz="2400" dirty="0" smtClean="0"/>
              <a:t>-elevado ponto de fusão ( 1667</a:t>
            </a:r>
            <a:r>
              <a:rPr lang="pt-BR" sz="2400" baseline="30000" dirty="0" smtClean="0"/>
              <a:t>0</a:t>
            </a:r>
            <a:r>
              <a:rPr lang="pt-BR" sz="2400" dirty="0" smtClean="0"/>
              <a:t>C )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- mais forte e muito mais leve que o aço (densidades, Fe = 7,87 g/ cm</a:t>
            </a:r>
            <a:r>
              <a:rPr lang="pt-BR" sz="2400" baseline="30000" dirty="0" smtClean="0"/>
              <a:t>3 </a:t>
            </a:r>
            <a:r>
              <a:rPr lang="pt-BR" sz="2400" dirty="0" smtClean="0"/>
              <a:t>, Ti = 4,4 g/cm</a:t>
            </a:r>
            <a:r>
              <a:rPr lang="pt-BR" sz="2400" baseline="30000" dirty="0" smtClean="0"/>
              <a:t>3</a:t>
            </a:r>
            <a:r>
              <a:rPr lang="pt-BR" sz="2400" dirty="0" smtClean="0"/>
              <a:t> 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</a:t>
            </a:r>
            <a:r>
              <a:rPr lang="pt-BR" sz="2400" dirty="0" smtClean="0"/>
              <a:t> melhor resistência a corrosão que o aço inox</a:t>
            </a:r>
          </a:p>
          <a:p>
            <a:r>
              <a:rPr lang="pt-BR" sz="2400" dirty="0" smtClean="0"/>
              <a:t>- o titânio metálico e as ligas de Ti com Al são </a:t>
            </a:r>
            <a:r>
              <a:rPr lang="pt-BR" sz="2400" dirty="0" smtClean="0"/>
              <a:t>utilizadas </a:t>
            </a:r>
            <a:r>
              <a:rPr lang="pt-BR" sz="2400" dirty="0" smtClean="0"/>
              <a:t>em grande escala na indústria aeronáutica ( motores, turbinas e estruturas )</a:t>
            </a:r>
          </a:p>
          <a:p>
            <a:r>
              <a:rPr lang="pt-BR" sz="2400" dirty="0" smtClean="0"/>
              <a:t>- utilizado na indústria naval e indústria química.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Zircônio e Háfnio</a:t>
            </a:r>
          </a:p>
          <a:p>
            <a:r>
              <a:rPr lang="pt-BR" dirty="0" smtClean="0"/>
              <a:t>Encontrado na </a:t>
            </a:r>
            <a:r>
              <a:rPr lang="pt-BR" dirty="0" err="1" smtClean="0"/>
              <a:t>zirconita</a:t>
            </a:r>
            <a:r>
              <a:rPr lang="pt-BR" dirty="0" smtClean="0"/>
              <a:t>, ZrSiO</a:t>
            </a:r>
            <a:r>
              <a:rPr lang="pt-BR" baseline="-25000" dirty="0" smtClean="0"/>
              <a:t>4</a:t>
            </a:r>
            <a:endParaRPr lang="pt-BR" baseline="-25000" dirty="0" smtClean="0"/>
          </a:p>
          <a:p>
            <a:r>
              <a:rPr lang="pt-BR" dirty="0" err="1" smtClean="0"/>
              <a:t>Hf</a:t>
            </a:r>
            <a:r>
              <a:rPr lang="pt-BR" dirty="0" smtClean="0"/>
              <a:t> é encontrado na proporção de 1 a 2% no minério do zircônio.</a:t>
            </a:r>
          </a:p>
          <a:p>
            <a:r>
              <a:rPr lang="pt-BR" dirty="0" smtClean="0"/>
              <a:t>Separação difícil dos dois.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Obtenção do Titânio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Difícil de se obter o metal à partir de seus minérios devido ao elevado ponto de fusão e elevada reatividade com ar, oxigênio, nitrogênio e hidrogênio a temperaturas elevadas.</a:t>
            </a:r>
          </a:p>
          <a:p>
            <a:r>
              <a:rPr lang="pt-BR" sz="2400" dirty="0" smtClean="0"/>
              <a:t>O óxido ( rutilo </a:t>
            </a:r>
            <a:r>
              <a:rPr lang="pt-BR" sz="2400" b="1" dirty="0" smtClean="0"/>
              <a:t>) não </a:t>
            </a:r>
            <a:r>
              <a:rPr lang="pt-BR" sz="2400" dirty="0" smtClean="0"/>
              <a:t>pode ser reduzido com </a:t>
            </a:r>
            <a:r>
              <a:rPr lang="pt-BR" sz="2400" b="1" dirty="0" smtClean="0"/>
              <a:t>C ou CO </a:t>
            </a:r>
            <a:r>
              <a:rPr lang="pt-BR" sz="2400" dirty="0" smtClean="0"/>
              <a:t>pois forma </a:t>
            </a:r>
            <a:r>
              <a:rPr lang="pt-BR" sz="2400" dirty="0" err="1" smtClean="0"/>
              <a:t>carbetos</a:t>
            </a:r>
            <a:r>
              <a:rPr lang="pt-BR" sz="2400" dirty="0" smtClean="0"/>
              <a:t> .</a:t>
            </a:r>
          </a:p>
          <a:p>
            <a:r>
              <a:rPr lang="pt-BR" sz="2400" b="1" dirty="0" smtClean="0"/>
              <a:t>O TiO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é muito estável</a:t>
            </a:r>
            <a:r>
              <a:rPr lang="pt-BR" sz="2400" dirty="0" smtClean="0"/>
              <a:t>, a primeira etapa consiste em sua conversão a TiCl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por meio de seu aquecimento com </a:t>
            </a:r>
            <a:r>
              <a:rPr lang="pt-BR" sz="2400" b="1" dirty="0" smtClean="0"/>
              <a:t>C e Cl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</a:t>
            </a:r>
            <a:r>
              <a:rPr lang="pt-BR" sz="2400" dirty="0" smtClean="0"/>
              <a:t>a </a:t>
            </a:r>
            <a:r>
              <a:rPr lang="pt-BR" sz="2400" b="1" dirty="0" smtClean="0"/>
              <a:t>900</a:t>
            </a:r>
            <a:r>
              <a:rPr lang="pt-BR" sz="2400" b="1" baseline="30000" dirty="0" smtClean="0"/>
              <a:t>o</a:t>
            </a:r>
            <a:r>
              <a:rPr lang="pt-BR" sz="2400" b="1" dirty="0" smtClean="0"/>
              <a:t>C.</a:t>
            </a:r>
          </a:p>
          <a:p>
            <a:r>
              <a:rPr lang="pt-BR" sz="2400" b="1" dirty="0" smtClean="0"/>
              <a:t>TiO</a:t>
            </a:r>
            <a:r>
              <a:rPr lang="pt-BR" sz="2400" b="1" baseline="-25000" dirty="0" smtClean="0"/>
              <a:t>2 </a:t>
            </a:r>
            <a:r>
              <a:rPr lang="pt-BR" sz="2400" b="1" dirty="0" smtClean="0"/>
              <a:t>+ 2C + 2Cl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                   </a:t>
            </a:r>
            <a:r>
              <a:rPr lang="pt-BR" sz="2400" b="1" dirty="0" smtClean="0"/>
              <a:t>TiCl</a:t>
            </a:r>
            <a:r>
              <a:rPr lang="pt-BR" sz="2400" b="1" baseline="-25000" dirty="0" smtClean="0"/>
              <a:t>4</a:t>
            </a:r>
            <a:r>
              <a:rPr lang="pt-BR" sz="2400" b="1" dirty="0" smtClean="0"/>
              <a:t> </a:t>
            </a:r>
            <a:r>
              <a:rPr lang="pt-BR" sz="2400" b="1" dirty="0" smtClean="0"/>
              <a:t>+ 2CO</a:t>
            </a:r>
          </a:p>
          <a:p>
            <a:r>
              <a:rPr lang="pt-BR" sz="2400" b="1" dirty="0" smtClean="0"/>
              <a:t>2FeTiO</a:t>
            </a:r>
            <a:r>
              <a:rPr lang="pt-BR" sz="2400" b="1" baseline="-25000" dirty="0" smtClean="0"/>
              <a:t>3</a:t>
            </a:r>
            <a:r>
              <a:rPr lang="pt-BR" sz="2400" b="1" dirty="0" smtClean="0"/>
              <a:t> </a:t>
            </a:r>
            <a:r>
              <a:rPr lang="pt-BR" sz="2400" b="1" dirty="0" smtClean="0"/>
              <a:t>+ 6C + 7Cl</a:t>
            </a:r>
            <a:r>
              <a:rPr lang="pt-BR" sz="2400" b="1" baseline="-25000" dirty="0" smtClean="0"/>
              <a:t>2 </a:t>
            </a:r>
            <a:r>
              <a:rPr lang="pt-BR" sz="2400" b="1" dirty="0" smtClean="0"/>
              <a:t>                     2TiCl</a:t>
            </a:r>
            <a:r>
              <a:rPr lang="pt-BR" sz="2400" b="1" baseline="-25000" dirty="0" smtClean="0"/>
              <a:t>4</a:t>
            </a:r>
            <a:r>
              <a:rPr lang="pt-BR" sz="2400" b="1" dirty="0" smtClean="0"/>
              <a:t> + 6CO + </a:t>
            </a:r>
            <a:r>
              <a:rPr lang="pt-BR" sz="2400" b="1" dirty="0" smtClean="0"/>
              <a:t>2FeCl</a:t>
            </a:r>
            <a:r>
              <a:rPr lang="pt-BR" sz="2400" b="1" baseline="-25000" dirty="0" smtClean="0"/>
              <a:t>3 </a:t>
            </a:r>
            <a:endParaRPr lang="pt-BR" sz="2400" b="1" baseline="-25000" dirty="0" smtClean="0"/>
          </a:p>
          <a:p>
            <a:r>
              <a:rPr lang="pt-BR" sz="2400" dirty="0" smtClean="0"/>
              <a:t>O Ti Cl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é um líquido ( PE = 137 OC ) e é removido do FeCl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e outras impurezas por destilação</a:t>
            </a:r>
            <a:endParaRPr lang="pt-BR" sz="2400" dirty="0"/>
          </a:p>
        </p:txBody>
      </p:sp>
      <p:sp>
        <p:nvSpPr>
          <p:cNvPr id="4" name="Seta para a direita 3"/>
          <p:cNvSpPr/>
          <p:nvPr/>
        </p:nvSpPr>
        <p:spPr>
          <a:xfrm>
            <a:off x="2915816" y="4509120"/>
            <a:ext cx="864096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3563888" y="4941168"/>
            <a:ext cx="864096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</a:t>
            </a:r>
            <a:r>
              <a:rPr lang="pt-BR" dirty="0" err="1" smtClean="0"/>
              <a:t>Kroll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400" dirty="0" smtClean="0"/>
              <a:t>      Inicialmente  obteve o Ti reduzindo com TiCl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com cálcio num forno elétrico.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Depois passou-se a usar o magnésio .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Imperial Metal Industries (IMI ) chegou a utilizar o sódio.</a:t>
            </a:r>
          </a:p>
          <a:p>
            <a:pPr>
              <a:buNone/>
            </a:pPr>
            <a:r>
              <a:rPr lang="pt-BR" sz="2400" b="1" u="sng" dirty="0" smtClean="0"/>
              <a:t>      Nas condições de elevadas temperaturas empregadas nesses processos o Ti é muito reativo e reage com ar e N</a:t>
            </a:r>
            <a:r>
              <a:rPr lang="pt-BR" sz="2400" b="1" u="sng" baseline="-25000" dirty="0" smtClean="0"/>
              <a:t>2</a:t>
            </a:r>
            <a:r>
              <a:rPr lang="pt-BR" sz="2400" b="1" u="sng" dirty="0" smtClean="0"/>
              <a:t> . Por isso é necessário efetuar a reação em atmosfera de argônio .</a:t>
            </a:r>
          </a:p>
          <a:p>
            <a:pPr>
              <a:buNone/>
            </a:pPr>
            <a:endParaRPr lang="pt-BR" sz="2400" b="1" dirty="0"/>
          </a:p>
          <a:p>
            <a:pPr>
              <a:buNone/>
            </a:pPr>
            <a:r>
              <a:rPr lang="pt-BR" sz="2400" b="1" dirty="0" smtClean="0"/>
              <a:t>         TiCl</a:t>
            </a:r>
            <a:r>
              <a:rPr lang="pt-BR" sz="2400" b="1" baseline="-25000" dirty="0" smtClean="0"/>
              <a:t>4</a:t>
            </a:r>
            <a:r>
              <a:rPr lang="pt-BR" sz="2400" b="1" dirty="0" smtClean="0"/>
              <a:t> + 2Mg                    Ti + 2MgCl</a:t>
            </a:r>
            <a:r>
              <a:rPr lang="pt-BR" sz="2400" b="1" baseline="-25000" dirty="0" smtClean="0"/>
              <a:t>2</a:t>
            </a:r>
          </a:p>
          <a:p>
            <a:pPr>
              <a:buNone/>
            </a:pPr>
            <a:r>
              <a:rPr lang="pt-BR" sz="2400" b="1" dirty="0"/>
              <a:t> </a:t>
            </a:r>
            <a:r>
              <a:rPr lang="pt-BR" sz="2400" b="1" dirty="0" smtClean="0"/>
              <a:t>       </a:t>
            </a:r>
          </a:p>
          <a:p>
            <a:pPr>
              <a:buNone/>
            </a:pPr>
            <a:r>
              <a:rPr lang="pt-BR" sz="2400" b="1" dirty="0"/>
              <a:t> </a:t>
            </a:r>
            <a:r>
              <a:rPr lang="pt-BR" sz="2400" b="1" dirty="0" smtClean="0"/>
              <a:t>     1000 </a:t>
            </a:r>
            <a:r>
              <a:rPr lang="pt-BR" sz="2400" b="1" baseline="30000" dirty="0" smtClean="0"/>
              <a:t>0</a:t>
            </a:r>
            <a:r>
              <a:rPr lang="pt-BR" sz="2400" b="1" dirty="0" smtClean="0"/>
              <a:t>C à 1150 </a:t>
            </a:r>
            <a:r>
              <a:rPr lang="pt-BR" sz="2400" b="1" baseline="30000" dirty="0" smtClean="0"/>
              <a:t>O</a:t>
            </a:r>
            <a:r>
              <a:rPr lang="pt-BR" sz="2400" b="1" dirty="0" smtClean="0"/>
              <a:t>C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</a:t>
            </a:r>
            <a:endParaRPr lang="pt-BR" sz="2400" dirty="0"/>
          </a:p>
        </p:txBody>
      </p:sp>
      <p:sp>
        <p:nvSpPr>
          <p:cNvPr id="4" name="Seta para a direita 3"/>
          <p:cNvSpPr/>
          <p:nvPr/>
        </p:nvSpPr>
        <p:spPr>
          <a:xfrm>
            <a:off x="2699792" y="4437112"/>
            <a:ext cx="792088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 smtClean="0"/>
              <a:t>O MgCl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pode ser removido com água ou </a:t>
            </a:r>
            <a:r>
              <a:rPr lang="pt-BR" sz="2400" dirty="0" err="1" smtClean="0"/>
              <a:t>HCl</a:t>
            </a:r>
            <a:r>
              <a:rPr lang="pt-BR" sz="2400" dirty="0" smtClean="0"/>
              <a:t> diluído.</a:t>
            </a:r>
          </a:p>
          <a:p>
            <a:r>
              <a:rPr lang="pt-BR" sz="2400" dirty="0" smtClean="0"/>
              <a:t>Pode também ser removido por destilação.</a:t>
            </a:r>
          </a:p>
          <a:p>
            <a:r>
              <a:rPr lang="pt-BR" sz="2400" dirty="0" smtClean="0"/>
              <a:t>Resta o titânio metálico na forma esponjosa  e não de um sólido compacto.</a:t>
            </a:r>
          </a:p>
          <a:p>
            <a:r>
              <a:rPr lang="pt-BR" sz="2400" dirty="0" smtClean="0"/>
              <a:t>O titânio é convertido na forma sólida compacta por fusão em forno de arco elétrico sob vácuo ou em atmosfera de argônio.</a:t>
            </a:r>
          </a:p>
          <a:p>
            <a:r>
              <a:rPr lang="pt-BR" b="1" dirty="0" smtClean="0"/>
              <a:t>Processo IMI</a:t>
            </a:r>
          </a:p>
          <a:p>
            <a:r>
              <a:rPr lang="pt-BR" sz="2400" dirty="0" smtClean="0"/>
              <a:t>O TiCl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é reduzido com sódio numa atmosfera de argônio. O </a:t>
            </a:r>
            <a:r>
              <a:rPr lang="pt-BR" sz="2400" dirty="0" err="1" smtClean="0"/>
              <a:t>NaCl</a:t>
            </a:r>
            <a:r>
              <a:rPr lang="pt-BR" sz="2400" dirty="0" smtClean="0"/>
              <a:t> é removido com água.</a:t>
            </a:r>
          </a:p>
          <a:p>
            <a:r>
              <a:rPr lang="pt-BR" sz="2400" dirty="0" smtClean="0"/>
              <a:t>O Ti é obtido na forma de pequenos grânulos .</a:t>
            </a:r>
          </a:p>
          <a:p>
            <a:r>
              <a:rPr lang="pt-BR" sz="2400" dirty="0" smtClean="0"/>
              <a:t>As  elevadas despesas com combustível, uso do argônio e alto custo do sódio e magnésio encarecem muito os processos o que faz restringir o seu uso.</a:t>
            </a:r>
          </a:p>
          <a:p>
            <a:r>
              <a:rPr lang="pt-BR" sz="2400" b="1" dirty="0" smtClean="0"/>
              <a:t>O zircônio também é obtido pelo método </a:t>
            </a:r>
            <a:r>
              <a:rPr lang="pt-BR" sz="2400" b="1" dirty="0" err="1" smtClean="0"/>
              <a:t>Kroll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de </a:t>
            </a:r>
            <a:r>
              <a:rPr lang="pt-BR" dirty="0" smtClean="0"/>
              <a:t>Van</a:t>
            </a:r>
            <a:r>
              <a:rPr lang="pt-BR" sz="3200" dirty="0" smtClean="0"/>
              <a:t> </a:t>
            </a:r>
            <a:r>
              <a:rPr lang="pt-BR" sz="3200" dirty="0" err="1" smtClean="0"/>
              <a:t>Arkel</a:t>
            </a:r>
            <a:r>
              <a:rPr lang="pt-BR" sz="3200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de </a:t>
            </a:r>
            <a:r>
              <a:rPr lang="pt-BR" dirty="0" err="1" smtClean="0"/>
              <a:t>Boer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Permite a obtenção de metal muito puro</a:t>
            </a:r>
          </a:p>
          <a:p>
            <a:r>
              <a:rPr lang="pt-BR" sz="2400" dirty="0" smtClean="0"/>
              <a:t>O Ti ou a Zr impuro são aquecidos com I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num reator sob vácuo formando TiI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ou ZrI</a:t>
            </a:r>
            <a:r>
              <a:rPr lang="pt-BR" sz="2400" baseline="-25000" dirty="0" smtClean="0"/>
              <a:t>4</a:t>
            </a:r>
          </a:p>
          <a:p>
            <a:r>
              <a:rPr lang="pt-BR" sz="2400" dirty="0" smtClean="0"/>
              <a:t>São voláteis e se separam das impurezas.</a:t>
            </a:r>
          </a:p>
          <a:p>
            <a:r>
              <a:rPr lang="pt-BR" sz="2400" dirty="0" smtClean="0"/>
              <a:t>A pressão atmosférica o TiI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funde a 150 </a:t>
            </a:r>
            <a:r>
              <a:rPr lang="pt-BR" sz="2400" baseline="30000" dirty="0" err="1" smtClean="0"/>
              <a:t>o</a:t>
            </a:r>
            <a:r>
              <a:rPr lang="pt-BR" sz="2400" dirty="0" err="1" smtClean="0"/>
              <a:t>C</a:t>
            </a:r>
            <a:r>
              <a:rPr lang="pt-BR" sz="2400" dirty="0" smtClean="0"/>
              <a:t> e tem ebulição a 377 </a:t>
            </a:r>
            <a:r>
              <a:rPr lang="pt-BR" sz="2400" baseline="30000" dirty="0" err="1" smtClean="0"/>
              <a:t>o</a:t>
            </a:r>
            <a:r>
              <a:rPr lang="pt-BR" sz="2400" dirty="0" err="1" smtClean="0"/>
              <a:t>C.</a:t>
            </a:r>
            <a:endParaRPr lang="pt-BR" sz="2400" dirty="0" smtClean="0"/>
          </a:p>
          <a:p>
            <a:r>
              <a:rPr lang="pt-BR" sz="2400" dirty="0" smtClean="0"/>
              <a:t>O ZrI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 a P </a:t>
            </a:r>
            <a:r>
              <a:rPr lang="pt-BR" sz="2400" dirty="0" err="1" smtClean="0"/>
              <a:t>atm</a:t>
            </a:r>
            <a:r>
              <a:rPr lang="pt-BR" sz="2400" dirty="0" smtClean="0"/>
              <a:t> funde a 499 </a:t>
            </a:r>
            <a:r>
              <a:rPr lang="pt-BR" sz="2400" baseline="30000" dirty="0" err="1" smtClean="0"/>
              <a:t>o</a:t>
            </a:r>
            <a:r>
              <a:rPr lang="pt-BR" sz="2400" dirty="0" err="1" smtClean="0"/>
              <a:t>C</a:t>
            </a:r>
            <a:r>
              <a:rPr lang="pt-BR" sz="2400" dirty="0" smtClean="0"/>
              <a:t> e tem ebulição a 600 </a:t>
            </a:r>
            <a:r>
              <a:rPr lang="pt-BR" sz="2400" baseline="30000" dirty="0" err="1" smtClean="0"/>
              <a:t>o</a:t>
            </a:r>
            <a:r>
              <a:rPr lang="pt-BR" sz="2400" dirty="0" err="1" smtClean="0"/>
              <a:t>C</a:t>
            </a:r>
            <a:r>
              <a:rPr lang="pt-BR" sz="2400" dirty="0" smtClean="0"/>
              <a:t> </a:t>
            </a:r>
          </a:p>
          <a:p>
            <a:r>
              <a:rPr lang="pt-BR" sz="2400" dirty="0" smtClean="0"/>
              <a:t>A pressão reduzida os pontos de ebulição são mais baixos.</a:t>
            </a:r>
          </a:p>
          <a:p>
            <a:r>
              <a:rPr lang="pt-BR" sz="2400" dirty="0" smtClean="0"/>
              <a:t>O </a:t>
            </a:r>
            <a:r>
              <a:rPr lang="pt-BR" sz="2400" b="1" dirty="0" smtClean="0"/>
              <a:t>M</a:t>
            </a:r>
            <a:r>
              <a:rPr lang="pt-BR" sz="2400" dirty="0" smtClean="0"/>
              <a:t>I</a:t>
            </a:r>
            <a:r>
              <a:rPr lang="pt-BR" sz="2400" baseline="-25000" dirty="0" smtClean="0"/>
              <a:t>4 </a:t>
            </a:r>
            <a:r>
              <a:rPr lang="pt-BR" sz="2400" dirty="0" smtClean="0"/>
              <a:t> gasoso é decomposto sob um filamento de tungstênio aquecido a incandescência .</a:t>
            </a:r>
          </a:p>
          <a:p>
            <a:r>
              <a:rPr lang="pt-BR" sz="2400" dirty="0" smtClean="0"/>
              <a:t>O metal puro vai se depositando no filamento de tungstênio. Com o tempo para se manter  a mesma incandescência é necessário passar uma corrente com intensidade maior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686</Words>
  <Application>Microsoft Office PowerPoint</Application>
  <PresentationFormat>Apresentação na tela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Grupo do Titânio ( grupo 14 ) </vt:lpstr>
      <vt:lpstr>Slide 2</vt:lpstr>
      <vt:lpstr>Titânio</vt:lpstr>
      <vt:lpstr>Slide 4</vt:lpstr>
      <vt:lpstr>Slide 5</vt:lpstr>
      <vt:lpstr>Obtenção do Titânio</vt:lpstr>
      <vt:lpstr>Processo Kroll</vt:lpstr>
      <vt:lpstr>Slide 8</vt:lpstr>
      <vt:lpstr>Método de Van Arkel – de Boer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do Titânio ( grupo 14 )</dc:title>
  <dc:creator>Cliente</dc:creator>
  <cp:lastModifiedBy>Cliente</cp:lastModifiedBy>
  <cp:revision>15</cp:revision>
  <dcterms:created xsi:type="dcterms:W3CDTF">2016-05-16T13:54:20Z</dcterms:created>
  <dcterms:modified xsi:type="dcterms:W3CDTF">2016-05-16T18:30:22Z</dcterms:modified>
</cp:coreProperties>
</file>