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23" r:id="rId3"/>
    <p:sldId id="312" r:id="rId4"/>
    <p:sldId id="313" r:id="rId5"/>
    <p:sldId id="315" r:id="rId6"/>
    <p:sldId id="314" r:id="rId7"/>
    <p:sldId id="316" r:id="rId8"/>
    <p:sldId id="317" r:id="rId9"/>
    <p:sldId id="318" r:id="rId10"/>
    <p:sldId id="319" r:id="rId11"/>
    <p:sldId id="357" r:id="rId12"/>
    <p:sldId id="347" r:id="rId13"/>
    <p:sldId id="321" r:id="rId14"/>
    <p:sldId id="320" r:id="rId15"/>
    <p:sldId id="324" r:id="rId16"/>
    <p:sldId id="326" r:id="rId17"/>
    <p:sldId id="330" r:id="rId18"/>
    <p:sldId id="331" r:id="rId19"/>
    <p:sldId id="354" r:id="rId20"/>
    <p:sldId id="355" r:id="rId21"/>
    <p:sldId id="333" r:id="rId22"/>
    <p:sldId id="352" r:id="rId23"/>
    <p:sldId id="353" r:id="rId24"/>
    <p:sldId id="336" r:id="rId25"/>
    <p:sldId id="339" r:id="rId26"/>
    <p:sldId id="341" r:id="rId27"/>
    <p:sldId id="343" r:id="rId28"/>
    <p:sldId id="340" r:id="rId29"/>
    <p:sldId id="358" r:id="rId30"/>
  </p:sldIdLst>
  <p:sldSz cx="10826750" cy="8120063" type="B4ISO"/>
  <p:notesSz cx="6858000" cy="9737725"/>
  <p:defaultTextStyle>
    <a:defPPr>
      <a:defRPr lang="pt-BR"/>
    </a:defPPr>
    <a:lvl1pPr algn="l" defTabSz="10810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39750" indent="-82550" algn="l" defTabSz="10810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081088" indent="-166688" algn="l" defTabSz="10810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622425" indent="-250825" algn="l" defTabSz="10810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163763" indent="-334963" algn="l" defTabSz="10810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BCB"/>
    <a:srgbClr val="E7E7E7"/>
    <a:srgbClr val="A6A6A6"/>
    <a:srgbClr val="E9EDF4"/>
    <a:srgbClr val="D0D8E8"/>
    <a:srgbClr val="008000"/>
    <a:srgbClr val="663300"/>
    <a:srgbClr val="4D4D4D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 autoAdjust="0"/>
    <p:restoredTop sz="94586" autoAdjust="0"/>
  </p:normalViewPr>
  <p:slideViewPr>
    <p:cSldViewPr showGuides="1">
      <p:cViewPr>
        <p:scale>
          <a:sx n="70" d="100"/>
          <a:sy n="70" d="100"/>
        </p:scale>
        <p:origin x="-930" y="-126"/>
      </p:cViewPr>
      <p:guideLst>
        <p:guide orient="horz" pos="2557"/>
        <p:guide pos="341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6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754DC-F137-4D75-8F16-BA25FE64DBF3}" type="datetimeFigureOut">
              <a:rPr lang="pt-BR" smtClean="0"/>
              <a:pPr/>
              <a:t>1/4/2014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30250"/>
            <a:ext cx="4867275" cy="3651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625975"/>
            <a:ext cx="5486400" cy="4381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2487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2487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71B18-87A6-41C7-AAF9-F6F8C4C8116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4807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A574C-B703-4E1C-A9FF-19754EA44D07}" type="slidenum">
              <a:rPr lang="pt-BR" smtClean="0"/>
              <a:pPr/>
              <a:t>22</a:t>
            </a:fld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A574C-B703-4E1C-A9FF-19754EA44D07}" type="slidenum">
              <a:rPr lang="pt-BR" smtClean="0"/>
              <a:pPr/>
              <a:t>23</a:t>
            </a:fld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A574C-B703-4E1C-A9FF-19754EA44D07}" type="slidenum">
              <a:rPr lang="pt-BR" smtClean="0"/>
              <a:pPr/>
              <a:t>24</a:t>
            </a:fld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A574C-B703-4E1C-A9FF-19754EA44D07}" type="slidenum">
              <a:rPr lang="pt-BR" smtClean="0"/>
              <a:pPr/>
              <a:t>25</a:t>
            </a:fld>
            <a:endParaRPr 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A574C-B703-4E1C-A9FF-19754EA44D07}" type="slidenum">
              <a:rPr lang="pt-BR" smtClean="0"/>
              <a:pPr/>
              <a:t>26</a:t>
            </a:fld>
            <a:endParaRPr lang="pt-B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A574C-B703-4E1C-A9FF-19754EA44D07}" type="slidenum">
              <a:rPr lang="pt-BR" smtClean="0"/>
              <a:pPr/>
              <a:t>27</a:t>
            </a:fld>
            <a:endParaRPr lang="pt-B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A574C-B703-4E1C-A9FF-19754EA44D07}" type="slidenum">
              <a:rPr lang="pt-BR" smtClean="0"/>
              <a:pPr/>
              <a:t>28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12006" y="2522483"/>
            <a:ext cx="9202738" cy="174055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4013" y="4601369"/>
            <a:ext cx="7578725" cy="20751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1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3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5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06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4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89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30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FE515-B267-47CB-885A-AA54C66F8A30}" type="datetimeFigureOut">
              <a:rPr lang="pt-BR"/>
              <a:pPr>
                <a:defRPr/>
              </a:pPr>
              <a:t>1/4/2014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59486-E40A-40C0-83FB-64DF2E17F2F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919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7C28B-8250-48B3-B200-512CD8EC11C0}" type="datetimeFigureOut">
              <a:rPr lang="pt-BR"/>
              <a:pPr>
                <a:defRPr/>
              </a:pPr>
              <a:t>1/4/2014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26046-B1C2-4319-A889-142E4148F66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3790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849394" y="325179"/>
            <a:ext cx="2436019" cy="6928369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41338" y="325179"/>
            <a:ext cx="7127610" cy="692836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15554-F4EB-495E-ADD9-4FD7E40BB5A5}" type="datetimeFigureOut">
              <a:rPr lang="pt-BR"/>
              <a:pPr>
                <a:defRPr/>
              </a:pPr>
              <a:t>1/4/2014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C5ED1-D60E-4276-AB53-5D6924F4ECF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0628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9BB21-07B2-4A0D-A1B3-B67285EF0C9C}" type="datetimeFigureOut">
              <a:rPr lang="pt-BR"/>
              <a:pPr>
                <a:defRPr/>
              </a:pPr>
              <a:t>1/4/2014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C5952-6241-410A-9763-993C38155A5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9338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5238" y="5217893"/>
            <a:ext cx="9202738" cy="161273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5238" y="3441630"/>
            <a:ext cx="9202738" cy="1776263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13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265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239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652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066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479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7892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3059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AD8EF-5EBB-4FE9-9EE4-CA60F4F79354}" type="datetimeFigureOut">
              <a:rPr lang="pt-BR"/>
              <a:pPr>
                <a:defRPr/>
              </a:pPr>
              <a:t>1/4/2014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B997D-DE07-4835-AAA7-00C0D85C71D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113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41337" y="1894682"/>
            <a:ext cx="4781815" cy="5358866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503598" y="1894682"/>
            <a:ext cx="4781815" cy="5358866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B7AB3-36B0-471C-A564-774F73862A9C}" type="datetimeFigureOut">
              <a:rPr lang="pt-BR"/>
              <a:pPr>
                <a:defRPr/>
              </a:pPr>
              <a:t>1/4/2014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6C349-A694-4633-9B43-7B1BFFFB568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0877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337" y="1817617"/>
            <a:ext cx="4783695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1325" indent="0">
              <a:buNone/>
              <a:defRPr sz="2400" b="1"/>
            </a:lvl2pPr>
            <a:lvl3pPr marL="1082650" indent="0">
              <a:buNone/>
              <a:defRPr sz="2100" b="1"/>
            </a:lvl3pPr>
            <a:lvl4pPr marL="1623974" indent="0">
              <a:buNone/>
              <a:defRPr sz="1900" b="1"/>
            </a:lvl4pPr>
            <a:lvl5pPr marL="2165299" indent="0">
              <a:buNone/>
              <a:defRPr sz="1900" b="1"/>
            </a:lvl5pPr>
            <a:lvl6pPr marL="2706624" indent="0">
              <a:buNone/>
              <a:defRPr sz="1900" b="1"/>
            </a:lvl6pPr>
            <a:lvl7pPr marL="3247949" indent="0">
              <a:buNone/>
              <a:defRPr sz="1900" b="1"/>
            </a:lvl7pPr>
            <a:lvl8pPr marL="3789274" indent="0">
              <a:buNone/>
              <a:defRPr sz="1900" b="1"/>
            </a:lvl8pPr>
            <a:lvl9pPr marL="4330598" indent="0">
              <a:buNone/>
              <a:defRPr sz="19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1337" y="2575113"/>
            <a:ext cx="4783695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99839" y="1817617"/>
            <a:ext cx="4785574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1325" indent="0">
              <a:buNone/>
              <a:defRPr sz="2400" b="1"/>
            </a:lvl2pPr>
            <a:lvl3pPr marL="1082650" indent="0">
              <a:buNone/>
              <a:defRPr sz="2100" b="1"/>
            </a:lvl3pPr>
            <a:lvl4pPr marL="1623974" indent="0">
              <a:buNone/>
              <a:defRPr sz="1900" b="1"/>
            </a:lvl4pPr>
            <a:lvl5pPr marL="2165299" indent="0">
              <a:buNone/>
              <a:defRPr sz="1900" b="1"/>
            </a:lvl5pPr>
            <a:lvl6pPr marL="2706624" indent="0">
              <a:buNone/>
              <a:defRPr sz="1900" b="1"/>
            </a:lvl6pPr>
            <a:lvl7pPr marL="3247949" indent="0">
              <a:buNone/>
              <a:defRPr sz="1900" b="1"/>
            </a:lvl7pPr>
            <a:lvl8pPr marL="3789274" indent="0">
              <a:buNone/>
              <a:defRPr sz="1900" b="1"/>
            </a:lvl8pPr>
            <a:lvl9pPr marL="4330598" indent="0">
              <a:buNone/>
              <a:defRPr sz="19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99839" y="2575113"/>
            <a:ext cx="4785574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78835-3DF1-44B5-B824-8200366338B3}" type="datetimeFigureOut">
              <a:rPr lang="pt-BR"/>
              <a:pPr>
                <a:defRPr/>
              </a:pPr>
              <a:t>1/4/2014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6EE70-AE5C-4DEE-B154-A3B0A89823B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027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AE7F7-1152-4AF2-8BE7-C4D2CF84116A}" type="datetimeFigureOut">
              <a:rPr lang="pt-BR"/>
              <a:pPr>
                <a:defRPr/>
              </a:pPr>
              <a:t>1/4/2014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318E6-AD34-4244-B2CB-F618D88DB2B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788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D65EF-6555-4D8F-ABF5-CEACC9C8250F}" type="datetimeFigureOut">
              <a:rPr lang="pt-BR"/>
              <a:pPr>
                <a:defRPr/>
              </a:pPr>
              <a:t>1/4/2014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BECBA-7556-4023-ABB4-00E5FA39783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001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338" y="323299"/>
            <a:ext cx="3561926" cy="137590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32959" y="323299"/>
            <a:ext cx="6052454" cy="6930249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41338" y="1699199"/>
            <a:ext cx="3561926" cy="5554349"/>
          </a:xfrm>
        </p:spPr>
        <p:txBody>
          <a:bodyPr/>
          <a:lstStyle>
            <a:lvl1pPr marL="0" indent="0">
              <a:buNone/>
              <a:defRPr sz="1700"/>
            </a:lvl1pPr>
            <a:lvl2pPr marL="541325" indent="0">
              <a:buNone/>
              <a:defRPr sz="1400"/>
            </a:lvl2pPr>
            <a:lvl3pPr marL="1082650" indent="0">
              <a:buNone/>
              <a:defRPr sz="1200"/>
            </a:lvl3pPr>
            <a:lvl4pPr marL="1623974" indent="0">
              <a:buNone/>
              <a:defRPr sz="1100"/>
            </a:lvl4pPr>
            <a:lvl5pPr marL="2165299" indent="0">
              <a:buNone/>
              <a:defRPr sz="1100"/>
            </a:lvl5pPr>
            <a:lvl6pPr marL="2706624" indent="0">
              <a:buNone/>
              <a:defRPr sz="1100"/>
            </a:lvl6pPr>
            <a:lvl7pPr marL="3247949" indent="0">
              <a:buNone/>
              <a:defRPr sz="1100"/>
            </a:lvl7pPr>
            <a:lvl8pPr marL="3789274" indent="0">
              <a:buNone/>
              <a:defRPr sz="1100"/>
            </a:lvl8pPr>
            <a:lvl9pPr marL="4330598" indent="0">
              <a:buNone/>
              <a:defRPr sz="11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C1B7F-F156-4E99-A35F-F0B9A71F4026}" type="datetimeFigureOut">
              <a:rPr lang="pt-BR"/>
              <a:pPr>
                <a:defRPr/>
              </a:pPr>
              <a:t>1/4/2014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9F7AB-7331-4881-B1C1-E1912547CA8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7376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2119" y="5684044"/>
            <a:ext cx="6496050" cy="67103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22119" y="725543"/>
            <a:ext cx="6496050" cy="4872038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1325" indent="0">
              <a:buNone/>
              <a:defRPr sz="3300"/>
            </a:lvl2pPr>
            <a:lvl3pPr marL="1082650" indent="0">
              <a:buNone/>
              <a:defRPr sz="2800"/>
            </a:lvl3pPr>
            <a:lvl4pPr marL="1623974" indent="0">
              <a:buNone/>
              <a:defRPr sz="2400"/>
            </a:lvl4pPr>
            <a:lvl5pPr marL="2165299" indent="0">
              <a:buNone/>
              <a:defRPr sz="2400"/>
            </a:lvl5pPr>
            <a:lvl6pPr marL="2706624" indent="0">
              <a:buNone/>
              <a:defRPr sz="2400"/>
            </a:lvl6pPr>
            <a:lvl7pPr marL="3247949" indent="0">
              <a:buNone/>
              <a:defRPr sz="2400"/>
            </a:lvl7pPr>
            <a:lvl8pPr marL="3789274" indent="0">
              <a:buNone/>
              <a:defRPr sz="2400"/>
            </a:lvl8pPr>
            <a:lvl9pPr marL="4330598" indent="0">
              <a:buNone/>
              <a:defRPr sz="24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22119" y="6355078"/>
            <a:ext cx="6496050" cy="952979"/>
          </a:xfrm>
        </p:spPr>
        <p:txBody>
          <a:bodyPr/>
          <a:lstStyle>
            <a:lvl1pPr marL="0" indent="0">
              <a:buNone/>
              <a:defRPr sz="1700"/>
            </a:lvl1pPr>
            <a:lvl2pPr marL="541325" indent="0">
              <a:buNone/>
              <a:defRPr sz="1400"/>
            </a:lvl2pPr>
            <a:lvl3pPr marL="1082650" indent="0">
              <a:buNone/>
              <a:defRPr sz="1200"/>
            </a:lvl3pPr>
            <a:lvl4pPr marL="1623974" indent="0">
              <a:buNone/>
              <a:defRPr sz="1100"/>
            </a:lvl4pPr>
            <a:lvl5pPr marL="2165299" indent="0">
              <a:buNone/>
              <a:defRPr sz="1100"/>
            </a:lvl5pPr>
            <a:lvl6pPr marL="2706624" indent="0">
              <a:buNone/>
              <a:defRPr sz="1100"/>
            </a:lvl6pPr>
            <a:lvl7pPr marL="3247949" indent="0">
              <a:buNone/>
              <a:defRPr sz="1100"/>
            </a:lvl7pPr>
            <a:lvl8pPr marL="3789274" indent="0">
              <a:buNone/>
              <a:defRPr sz="1100"/>
            </a:lvl8pPr>
            <a:lvl9pPr marL="4330598" indent="0">
              <a:buNone/>
              <a:defRPr sz="11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7C7D9-E031-419C-8FD3-1AF8FF1A55B2}" type="datetimeFigureOut">
              <a:rPr lang="pt-BR"/>
              <a:pPr>
                <a:defRPr/>
              </a:pPr>
              <a:t>1/4/2014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D35EC-97E1-48FC-AA9C-AB882B80C13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2391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541338" y="325438"/>
            <a:ext cx="97440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265" tIns="54132" rIns="108265" bIns="541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541338" y="1895475"/>
            <a:ext cx="9744075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265" tIns="54132" rIns="108265" bIns="541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41338" y="7526338"/>
            <a:ext cx="2525712" cy="431800"/>
          </a:xfrm>
          <a:prstGeom prst="rect">
            <a:avLst/>
          </a:prstGeom>
        </p:spPr>
        <p:txBody>
          <a:bodyPr vert="horz" lIns="108265" tIns="54132" rIns="108265" bIns="54132" rtlCol="0" anchor="ctr"/>
          <a:lstStyle>
            <a:lvl1pPr algn="l" defTabSz="1082650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67B4F9-9480-47BD-BCC7-0ECC75552B30}" type="datetimeFigureOut">
              <a:rPr lang="pt-BR"/>
              <a:pPr>
                <a:defRPr/>
              </a:pPr>
              <a:t>1/4/2014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698875" y="7526338"/>
            <a:ext cx="3429000" cy="431800"/>
          </a:xfrm>
          <a:prstGeom prst="rect">
            <a:avLst/>
          </a:prstGeom>
        </p:spPr>
        <p:txBody>
          <a:bodyPr vert="horz" lIns="108265" tIns="54132" rIns="108265" bIns="54132" rtlCol="0" anchor="ctr"/>
          <a:lstStyle>
            <a:lvl1pPr algn="ctr" defTabSz="1082650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759700" y="7526338"/>
            <a:ext cx="2525713" cy="431800"/>
          </a:xfrm>
          <a:prstGeom prst="rect">
            <a:avLst/>
          </a:prstGeom>
        </p:spPr>
        <p:txBody>
          <a:bodyPr vert="horz" lIns="108265" tIns="54132" rIns="108265" bIns="54132" rtlCol="0" anchor="ctr"/>
          <a:lstStyle>
            <a:lvl1pPr algn="r" defTabSz="1082650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373B53-90A4-4B92-90F2-043ADBD2A0D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1088" rtl="0" eaLnBrk="0" fontAlgn="base" hangingPunct="0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81088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defTabSz="1081088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defTabSz="1081088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defTabSz="1081088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457200" algn="ctr" defTabSz="1081088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914400" algn="ctr" defTabSz="1081088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371600" algn="ctr" defTabSz="1081088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1828800" algn="ctr" defTabSz="1081088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4813" indent="-404813" algn="l" defTabSz="10810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9475" indent="-338138" algn="l" defTabSz="10810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2550" indent="-269875" algn="l" defTabSz="10810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93888" indent="-269875" algn="l" defTabSz="10810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225" indent="-269875" algn="l" defTabSz="10810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77286" indent="-270662" algn="l" defTabSz="10826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18611" indent="-270662" algn="l" defTabSz="10826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59936" indent="-270662" algn="l" defTabSz="10826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01261" indent="-270662" algn="l" defTabSz="10826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25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2650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3974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5299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06624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47949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89274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598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2.png"/><Relationship Id="rId7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upo 12"/>
          <p:cNvGrpSpPr>
            <a:grpSpLocks/>
          </p:cNvGrpSpPr>
          <p:nvPr/>
        </p:nvGrpSpPr>
        <p:grpSpPr bwMode="auto">
          <a:xfrm>
            <a:off x="77788" y="46038"/>
            <a:ext cx="1730375" cy="704850"/>
            <a:chOff x="215256" y="173409"/>
            <a:chExt cx="1731901" cy="705213"/>
          </a:xfrm>
        </p:grpSpPr>
        <p:pic>
          <p:nvPicPr>
            <p:cNvPr id="2057" name="Picture 2" descr="faenquil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56" y="173409"/>
              <a:ext cx="705213" cy="705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tângulo 8"/>
            <p:cNvSpPr/>
            <p:nvPr/>
          </p:nvSpPr>
          <p:spPr>
            <a:xfrm>
              <a:off x="599770" y="333829"/>
              <a:ext cx="1347387" cy="3383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 EEL-USP</a:t>
              </a:r>
              <a:endParaRPr lang="pt-BR" sz="1600" b="1" i="1" cap="small" dirty="0">
                <a:latin typeface="+mj-lt"/>
              </a:endParaRPr>
            </a:p>
          </p:txBody>
        </p:sp>
      </p:grpSp>
      <p:grpSp>
        <p:nvGrpSpPr>
          <p:cNvPr id="2051" name="Grupo 15"/>
          <p:cNvGrpSpPr>
            <a:grpSpLocks/>
          </p:cNvGrpSpPr>
          <p:nvPr/>
        </p:nvGrpSpPr>
        <p:grpSpPr bwMode="auto">
          <a:xfrm>
            <a:off x="9070975" y="-19050"/>
            <a:ext cx="1563688" cy="706438"/>
            <a:chOff x="8996780" y="301882"/>
            <a:chExt cx="1563558" cy="706510"/>
          </a:xfrm>
        </p:grpSpPr>
        <p:pic>
          <p:nvPicPr>
            <p:cNvPr id="2055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" t="-2" r="87000" b="10574"/>
            <a:stretch>
              <a:fillRect/>
            </a:stretch>
          </p:blipFill>
          <p:spPr bwMode="auto">
            <a:xfrm>
              <a:off x="9805863" y="301882"/>
              <a:ext cx="754475" cy="706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tângulo 11"/>
            <p:cNvSpPr/>
            <p:nvPr/>
          </p:nvSpPr>
          <p:spPr>
            <a:xfrm>
              <a:off x="8996780" y="508278"/>
              <a:ext cx="1347676" cy="33817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DEMAR</a:t>
              </a:r>
              <a:endParaRPr lang="pt-BR" sz="1600" b="1" i="1" cap="small" dirty="0">
                <a:latin typeface="+mj-lt"/>
              </a:endParaRPr>
            </a:p>
          </p:txBody>
        </p:sp>
      </p:grpSp>
      <p:sp>
        <p:nvSpPr>
          <p:cNvPr id="14" name="Retângulo 13"/>
          <p:cNvSpPr/>
          <p:nvPr/>
        </p:nvSpPr>
        <p:spPr>
          <a:xfrm>
            <a:off x="157163" y="1441301"/>
            <a:ext cx="10512425" cy="52014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200" cap="small" dirty="0" smtClean="0"/>
              <a:t>MATERIAIS E MEIO AMBIENTE– LOM 3061</a:t>
            </a:r>
          </a:p>
          <a:p>
            <a:pPr algn="ctr"/>
            <a:endParaRPr lang="pt-BR" sz="2800" cap="small" dirty="0" smtClean="0"/>
          </a:p>
          <a:p>
            <a:pPr algn="ctr"/>
            <a:endParaRPr lang="pt-BR" sz="2800" cap="small" dirty="0" smtClean="0"/>
          </a:p>
          <a:p>
            <a:pPr algn="ctr"/>
            <a:r>
              <a:rPr lang="pt-BR" sz="2800" cap="small" dirty="0" smtClean="0"/>
              <a:t>PROFESSOR RESPONSÁVEL</a:t>
            </a:r>
            <a:r>
              <a:rPr lang="pt-BR" sz="2800" cap="small" smtClean="0"/>
              <a:t>: Dra. ROSA </a:t>
            </a:r>
            <a:r>
              <a:rPr lang="pt-BR" sz="2800" cap="small" dirty="0" smtClean="0"/>
              <a:t>ANA CONTE</a:t>
            </a:r>
          </a:p>
          <a:p>
            <a:pPr algn="ctr"/>
            <a:endParaRPr lang="pt-BR" sz="2800" cap="small" dirty="0" smtClean="0"/>
          </a:p>
          <a:p>
            <a:pPr algn="ctr"/>
            <a:endParaRPr lang="pt-BR" sz="2800" cap="small" dirty="0" smtClean="0"/>
          </a:p>
          <a:p>
            <a:pPr algn="ctr"/>
            <a:r>
              <a:rPr lang="pt-BR" sz="2800" cap="small" smtClean="0"/>
              <a:t>Co-autor : Dr. </a:t>
            </a:r>
            <a:r>
              <a:rPr lang="pt-BR" sz="2800" cap="small" dirty="0" smtClean="0"/>
              <a:t>DALTRO GARCIA PINATTI</a:t>
            </a:r>
          </a:p>
          <a:p>
            <a:pPr algn="ctr"/>
            <a:endParaRPr lang="pt-BR" sz="2800" cap="small" dirty="0" smtClean="0"/>
          </a:p>
          <a:p>
            <a:pPr algn="ctr"/>
            <a:endParaRPr lang="pt-BR" sz="2800" cap="small" dirty="0"/>
          </a:p>
          <a:p>
            <a:pPr algn="ctr"/>
            <a:endParaRPr lang="pt-BR" sz="2800" cap="small" dirty="0" smtClean="0"/>
          </a:p>
          <a:p>
            <a:pPr algn="ctr"/>
            <a:r>
              <a:rPr lang="pt-BR" sz="2400" cap="small" dirty="0" smtClean="0"/>
              <a:t>1º. SEMESTRE </a:t>
            </a:r>
            <a:r>
              <a:rPr lang="pt-BR" sz="2400" cap="small" smtClean="0"/>
              <a:t>DE </a:t>
            </a:r>
            <a:r>
              <a:rPr lang="pt-BR" sz="2400" cap="small" smtClean="0"/>
              <a:t>2014</a:t>
            </a:r>
            <a:endParaRPr lang="pt-BR" sz="2400" cap="small" dirty="0" smtClean="0"/>
          </a:p>
          <a:p>
            <a:pPr algn="ctr"/>
            <a:r>
              <a:rPr lang="pt-BR" sz="2400" cap="small" dirty="0" smtClean="0"/>
              <a:t>DEMAR – EEL - USP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upo 12"/>
          <p:cNvGrpSpPr>
            <a:grpSpLocks/>
          </p:cNvGrpSpPr>
          <p:nvPr/>
        </p:nvGrpSpPr>
        <p:grpSpPr bwMode="auto">
          <a:xfrm>
            <a:off x="77788" y="46038"/>
            <a:ext cx="1730375" cy="704850"/>
            <a:chOff x="215256" y="173409"/>
            <a:chExt cx="1731901" cy="705213"/>
          </a:xfrm>
        </p:grpSpPr>
        <p:pic>
          <p:nvPicPr>
            <p:cNvPr id="2057" name="Picture 2" descr="faenquil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56" y="173409"/>
              <a:ext cx="705213" cy="705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tângulo 8"/>
            <p:cNvSpPr/>
            <p:nvPr/>
          </p:nvSpPr>
          <p:spPr>
            <a:xfrm>
              <a:off x="599770" y="333829"/>
              <a:ext cx="1347387" cy="3383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 EEL-USP</a:t>
              </a:r>
              <a:endParaRPr lang="pt-BR" sz="1600" b="1" i="1" cap="small" dirty="0">
                <a:latin typeface="+mj-lt"/>
              </a:endParaRPr>
            </a:p>
          </p:txBody>
        </p:sp>
      </p:grpSp>
      <p:grpSp>
        <p:nvGrpSpPr>
          <p:cNvPr id="2051" name="Grupo 15"/>
          <p:cNvGrpSpPr>
            <a:grpSpLocks/>
          </p:cNvGrpSpPr>
          <p:nvPr/>
        </p:nvGrpSpPr>
        <p:grpSpPr bwMode="auto">
          <a:xfrm>
            <a:off x="9070975" y="-19050"/>
            <a:ext cx="1563688" cy="706438"/>
            <a:chOff x="8996780" y="301882"/>
            <a:chExt cx="1563558" cy="706510"/>
          </a:xfrm>
        </p:grpSpPr>
        <p:pic>
          <p:nvPicPr>
            <p:cNvPr id="2055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" t="-2" r="87000" b="10574"/>
            <a:stretch>
              <a:fillRect/>
            </a:stretch>
          </p:blipFill>
          <p:spPr bwMode="auto">
            <a:xfrm>
              <a:off x="9805863" y="301882"/>
              <a:ext cx="754475" cy="706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tângulo 11"/>
            <p:cNvSpPr/>
            <p:nvPr/>
          </p:nvSpPr>
          <p:spPr>
            <a:xfrm>
              <a:off x="8996780" y="508278"/>
              <a:ext cx="1347676" cy="33817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DEMAR</a:t>
              </a:r>
              <a:endParaRPr lang="pt-BR" sz="1600" b="1" i="1" cap="small" dirty="0">
                <a:latin typeface="+mj-lt"/>
              </a:endParaRPr>
            </a:p>
          </p:txBody>
        </p:sp>
      </p:grpSp>
      <p:sp>
        <p:nvSpPr>
          <p:cNvPr id="10" name="Retângulo 9"/>
          <p:cNvSpPr/>
          <p:nvPr/>
        </p:nvSpPr>
        <p:spPr>
          <a:xfrm>
            <a:off x="658377" y="62415"/>
            <a:ext cx="95101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26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small" smtClean="0"/>
              <a:t>1.6 </a:t>
            </a:r>
            <a:r>
              <a:rPr lang="en-US" sz="2400" b="1" cap="small" dirty="0" smtClean="0"/>
              <a:t>Quantificação dos bairros das CIVs</a:t>
            </a:r>
            <a:r>
              <a:rPr lang="en-US" sz="2000" b="1" cap="small" smtClean="0"/>
              <a:t/>
            </a:r>
            <a:br>
              <a:rPr lang="en-US" sz="2000" b="1" cap="small" smtClean="0"/>
            </a:br>
            <a:r>
              <a:rPr lang="en-US" sz="2000" cap="small" smtClean="0"/>
              <a:t>(</a:t>
            </a:r>
            <a:r>
              <a:rPr lang="en-US" sz="1800" cap="small" smtClean="0"/>
              <a:t>Sem </a:t>
            </a:r>
            <a:r>
              <a:rPr lang="en-US" sz="1800" cap="small" dirty="0" smtClean="0"/>
              <a:t>semáforos, </a:t>
            </a:r>
            <a:r>
              <a:rPr lang="en-US" sz="1800" cap="small" smtClean="0"/>
              <a:t>sem congestionamentos e </a:t>
            </a:r>
            <a:r>
              <a:rPr lang="en-US" sz="1800" cap="small" dirty="0" smtClean="0"/>
              <a:t>com distância mínima entre moradia, comércio </a:t>
            </a:r>
            <a:r>
              <a:rPr lang="en-US" sz="1800" cap="small" smtClean="0"/>
              <a:t>e trabalho)</a:t>
            </a:r>
            <a:endParaRPr lang="en-US" sz="1800" cap="small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403146"/>
              </p:ext>
            </p:extLst>
          </p:nvPr>
        </p:nvGraphicFramePr>
        <p:xfrm>
          <a:off x="82921" y="840844"/>
          <a:ext cx="10664179" cy="7269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66417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108265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cap="small" dirty="0" smtClean="0">
                          <a:solidFill>
                            <a:sysClr val="windowText" lastClr="000000"/>
                          </a:solidFill>
                        </a:rPr>
                        <a:t>Largura das ruas: 4 faixas  de tráfego x 3 </a:t>
                      </a:r>
                      <a:r>
                        <a:rPr lang="pt-BR" sz="1800" b="0" cap="none" baseline="0" dirty="0" smtClean="0">
                          <a:solidFill>
                            <a:sysClr val="windowText" lastClr="000000"/>
                          </a:solidFill>
                        </a:rPr>
                        <a:t>m</a:t>
                      </a:r>
                      <a:r>
                        <a:rPr lang="pt-BR" sz="1800" b="0" cap="small" dirty="0" smtClean="0">
                          <a:solidFill>
                            <a:sysClr val="windowText" lastClr="000000"/>
                          </a:solidFill>
                        </a:rPr>
                        <a:t> + 1,5 </a:t>
                      </a:r>
                      <a:r>
                        <a:rPr lang="pt-BR" sz="1800" b="0" kern="1200" cap="none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pt-BR" sz="1800" b="0" cap="small" dirty="0" smtClean="0">
                          <a:solidFill>
                            <a:sysClr val="windowText" lastClr="000000"/>
                          </a:solidFill>
                        </a:rPr>
                        <a:t> de ciclovias + 0,5</a:t>
                      </a:r>
                      <a:r>
                        <a:rPr lang="pt-BR" sz="1800" b="0" cap="small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pt-BR" sz="1800" b="0" kern="1200" cap="none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pt-BR" sz="1800" b="0" cap="small" baseline="0" dirty="0" smtClean="0">
                          <a:solidFill>
                            <a:sysClr val="windowText" lastClr="000000"/>
                          </a:solidFill>
                        </a:rPr>
                        <a:t> de meios-fios + 2 x 2</a:t>
                      </a:r>
                      <a:r>
                        <a:rPr lang="pt-BR" sz="1800" b="0" kern="1200" cap="none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pt-BR" sz="1800" b="0" cap="small" baseline="0" dirty="0" smtClean="0">
                          <a:solidFill>
                            <a:sysClr val="windowText" lastClr="000000"/>
                          </a:solidFill>
                        </a:rPr>
                        <a:t> de calçadas </a:t>
                      </a:r>
                      <a:r>
                        <a:rPr lang="pt-BR" sz="1800" b="0" cap="small" baseline="0" smtClean="0">
                          <a:solidFill>
                            <a:sysClr val="windowText" lastClr="000000"/>
                          </a:solidFill>
                        </a:rPr>
                        <a:t>+ </a:t>
                      </a:r>
                      <a:br>
                        <a:rPr lang="pt-BR" sz="1800" b="0" cap="small" baseline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pt-BR" sz="1800" b="0" cap="small" baseline="0" smtClean="0">
                          <a:solidFill>
                            <a:sysClr val="windowText" lastClr="000000"/>
                          </a:solidFill>
                        </a:rPr>
                        <a:t>2 </a:t>
                      </a:r>
                      <a:r>
                        <a:rPr lang="pt-BR" sz="1800" b="0" cap="small" baseline="0" dirty="0" smtClean="0">
                          <a:solidFill>
                            <a:sysClr val="windowText" lastClr="000000"/>
                          </a:solidFill>
                        </a:rPr>
                        <a:t>x 0,5 </a:t>
                      </a:r>
                      <a:r>
                        <a:rPr lang="pt-BR" sz="1800" b="0" kern="1200" cap="none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pt-BR" sz="1800" b="0" cap="small" baseline="0" dirty="0" smtClean="0">
                          <a:solidFill>
                            <a:sysClr val="windowText" lastClr="000000"/>
                          </a:solidFill>
                        </a:rPr>
                        <a:t> de pilares das ruas elevadas + 2 x 0,5 </a:t>
                      </a:r>
                      <a:r>
                        <a:rPr lang="pt-BR" sz="1800" b="0" kern="1200" cap="none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pt-BR" sz="1800" b="0" cap="small" baseline="0" dirty="0" smtClean="0">
                          <a:solidFill>
                            <a:sysClr val="windowText" lastClr="000000"/>
                          </a:solidFill>
                        </a:rPr>
                        <a:t> de arborização = 12 + 2+ 4+ 1 + 1 = 20 </a:t>
                      </a:r>
                      <a:r>
                        <a:rPr lang="pt-BR" sz="1800" b="0" kern="1200" cap="none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pt-BR" sz="1800" b="0" kern="1200" cap="none" baseline="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7E7E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800" cap="small" dirty="0" smtClean="0">
                          <a:solidFill>
                            <a:sysClr val="windowText" lastClr="000000"/>
                          </a:solidFill>
                        </a:rPr>
                        <a:t>Quarteirões integrados (250 </a:t>
                      </a:r>
                      <a:r>
                        <a:rPr lang="pt-BR" sz="1800" b="0" kern="1200" cap="none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pt-BR" sz="1800" cap="small" dirty="0" smtClean="0">
                          <a:solidFill>
                            <a:sysClr val="windowText" lastClr="000000"/>
                          </a:solidFill>
                        </a:rPr>
                        <a:t> de centro a centro de rua): área = 62.500</a:t>
                      </a:r>
                      <a:r>
                        <a:rPr lang="pt-BR" sz="1800" cap="small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pt-BR" sz="1800" b="0" kern="1200" cap="none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pt-BR" sz="1800" kern="1200" cap="small" baseline="300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t-BR" sz="1800" cap="small" baseline="0" dirty="0" smtClean="0">
                          <a:solidFill>
                            <a:sysClr val="windowText" lastClr="000000"/>
                          </a:solidFill>
                        </a:rPr>
                        <a:t>/quarteirão; área de rua = 4 x (1/2) x 20 </a:t>
                      </a:r>
                      <a:r>
                        <a:rPr lang="pt-BR" sz="1800" b="0" kern="1200" cap="none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pt-BR" sz="1800" cap="small" baseline="0" dirty="0" smtClean="0">
                          <a:solidFill>
                            <a:sysClr val="windowText" lastClr="000000"/>
                          </a:solidFill>
                        </a:rPr>
                        <a:t> x 250 </a:t>
                      </a:r>
                      <a:r>
                        <a:rPr lang="pt-BR" sz="1800" b="0" kern="1200" cap="none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pt-BR" sz="1800" cap="small" baseline="0" dirty="0" smtClean="0">
                          <a:solidFill>
                            <a:sysClr val="windowText" lastClr="000000"/>
                          </a:solidFill>
                        </a:rPr>
                        <a:t> = 10.000 </a:t>
                      </a:r>
                      <a:r>
                        <a:rPr lang="pt-BR" sz="1800" b="0" kern="1200" cap="none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pt-BR" sz="1800" kern="1200" cap="small" baseline="300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800" cap="small" dirty="0" smtClean="0">
                          <a:solidFill>
                            <a:sysClr val="windowText" lastClr="000000"/>
                          </a:solidFill>
                        </a:rPr>
                        <a:t>No. de quarteirões/</a:t>
                      </a:r>
                      <a:r>
                        <a:rPr lang="pt-BR" sz="1800" b="0" kern="1200" cap="none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  <a:r>
                        <a:rPr lang="pt-BR" sz="1800" kern="1200" cap="small" baseline="300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t-BR" sz="1800" cap="small" dirty="0" smtClean="0">
                          <a:solidFill>
                            <a:sysClr val="windowText" lastClr="000000"/>
                          </a:solidFill>
                        </a:rPr>
                        <a:t> = 10</a:t>
                      </a:r>
                      <a:r>
                        <a:rPr lang="pt-BR" sz="1800" cap="small" baseline="30000" dirty="0" smtClean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r>
                        <a:rPr lang="pt-BR" sz="1800" cap="small" dirty="0" smtClean="0">
                          <a:solidFill>
                            <a:sysClr val="windowText" lastClr="000000"/>
                          </a:solidFill>
                        </a:rPr>
                        <a:t>/62.500 = 16 = 6 (para habitações) + 2 (para serviços) + 2 (para área verde) + 2 (para comércio)</a:t>
                      </a:r>
                      <a:r>
                        <a:rPr lang="pt-BR" sz="1800" cap="small" baseline="0" dirty="0" smtClean="0">
                          <a:solidFill>
                            <a:sysClr val="windowText" lastClr="000000"/>
                          </a:solidFill>
                        </a:rPr>
                        <a:t> + 4 (para indústria vertical)</a:t>
                      </a:r>
                      <a:endParaRPr lang="pt-BR" sz="1800" cap="small" baseline="30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800" cap="small" baseline="0" dirty="0" smtClean="0">
                          <a:solidFill>
                            <a:sysClr val="windowText" lastClr="000000"/>
                          </a:solidFill>
                        </a:rPr>
                        <a:t>Área para edificações = 62.500 – 10.000 = 52.500 </a:t>
                      </a:r>
                      <a:r>
                        <a:rPr lang="pt-BR" sz="1800" b="0" kern="1200" cap="none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pt-BR" sz="1800" cap="small" baseline="300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pt-BR" sz="1800" cap="small" baseline="30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800" cap="small" baseline="0" dirty="0" smtClean="0">
                          <a:solidFill>
                            <a:sysClr val="windowText" lastClr="000000"/>
                          </a:solidFill>
                        </a:rPr>
                        <a:t>Percentual de área útil a ser ocupada: 60%; 40% para recuos, jardins, circulação, espessura de parede, etc.</a:t>
                      </a:r>
                      <a:endParaRPr lang="pt-BR" sz="1800" cap="small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1082650" rtl="0" eaLnBrk="1" latinLnBrk="0" hangingPunct="1">
                        <a:lnSpc>
                          <a:spcPct val="150000"/>
                        </a:lnSpc>
                      </a:pPr>
                      <a:r>
                        <a:rPr lang="pt-BR" sz="1800" cap="small" baseline="0" dirty="0" smtClean="0">
                          <a:solidFill>
                            <a:sysClr val="windowText" lastClr="000000"/>
                          </a:solidFill>
                        </a:rPr>
                        <a:t>Área útil ocupada/quarteirão = 60% x 52.500 = 31.500 </a:t>
                      </a:r>
                      <a:r>
                        <a:rPr lang="pt-BR" sz="1800" b="0" kern="1200" cap="none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pt-BR" sz="1800" kern="1200" cap="small" baseline="300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pt-BR" sz="1800" kern="1200" cap="small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/quarteirão</a:t>
                      </a:r>
                      <a:endParaRPr lang="pt-BR" sz="1800" kern="1200" cap="small" baseline="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1082650" rtl="0" eaLnBrk="1" latinLnBrk="0" hangingPunct="1">
                        <a:lnSpc>
                          <a:spcPct val="150000"/>
                        </a:lnSpc>
                      </a:pPr>
                      <a:r>
                        <a:rPr lang="pt-BR" sz="1800" cap="small" baseline="0" dirty="0" smtClean="0">
                          <a:solidFill>
                            <a:sysClr val="windowText" lastClr="000000"/>
                          </a:solidFill>
                        </a:rPr>
                        <a:t>Área total média/apartamento = 125 </a:t>
                      </a:r>
                      <a:r>
                        <a:rPr lang="pt-BR" sz="1800" b="0" kern="1200" cap="none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pt-BR" sz="1800" kern="1200" cap="small" baseline="300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pt-BR" sz="1800" kern="1200" cap="small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/apartamento</a:t>
                      </a:r>
                      <a:endParaRPr lang="pt-BR" sz="1800" kern="1200" cap="small" baseline="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800" cap="small" baseline="0" dirty="0" smtClean="0">
                          <a:solidFill>
                            <a:sysClr val="windowText" lastClr="000000"/>
                          </a:solidFill>
                        </a:rPr>
                        <a:t>No. de apartamentos/piso.quarteirão = 31.500/125 = 252 apartamentos/piso.quarteirão</a:t>
                      </a:r>
                      <a:endParaRPr lang="pt-BR" sz="1800" cap="small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800" cap="small" baseline="0" dirty="0" smtClean="0">
                          <a:solidFill>
                            <a:sysClr val="windowText" lastClr="000000"/>
                          </a:solidFill>
                        </a:rPr>
                        <a:t>No. média de pessoas/apartamento = 3 pessoas/apartamento</a:t>
                      </a:r>
                      <a:endParaRPr lang="pt-BR" sz="1800" cap="small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800" cap="small" baseline="0" dirty="0" smtClean="0">
                          <a:solidFill>
                            <a:sysClr val="windowText" lastClr="000000"/>
                          </a:solidFill>
                        </a:rPr>
                        <a:t>No. médio de pisos/prédio = 24 = 6 (para garagem) + 18 (para habitações)</a:t>
                      </a:r>
                      <a:endParaRPr lang="pt-BR" sz="1800" cap="small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800" cap="small" baseline="0" dirty="0" smtClean="0">
                          <a:solidFill>
                            <a:sysClr val="windowText" lastClr="000000"/>
                          </a:solidFill>
                        </a:rPr>
                        <a:t>População/quarteirão = 3 pessoas/ap. x 252 aptos./piso.quarteirão x 18 pisos = 13.608 hab./quarteirão</a:t>
                      </a:r>
                      <a:endParaRPr lang="pt-BR" sz="1800" cap="small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1082650" rtl="0" eaLnBrk="1" latinLnBrk="0" hangingPunct="1">
                        <a:lnSpc>
                          <a:spcPct val="150000"/>
                        </a:lnSpc>
                      </a:pPr>
                      <a:r>
                        <a:rPr lang="pt-BR" sz="1800" cap="small" baseline="0" dirty="0" smtClean="0">
                          <a:solidFill>
                            <a:sysClr val="windowText" lastClr="000000"/>
                          </a:solidFill>
                        </a:rPr>
                        <a:t>População/</a:t>
                      </a:r>
                      <a:r>
                        <a:rPr lang="pt-BR" sz="1800" b="0" kern="1200" cap="none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  <a:r>
                        <a:rPr lang="pt-BR" sz="1800" kern="1200" cap="small" baseline="300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t-BR" sz="1800" cap="small" baseline="0" dirty="0" smtClean="0">
                          <a:solidFill>
                            <a:sysClr val="windowText" lastClr="000000"/>
                          </a:solidFill>
                        </a:rPr>
                        <a:t> = 13.608 hab./quarteirão x 6 quarteirões habitados/</a:t>
                      </a:r>
                      <a:r>
                        <a:rPr lang="pt-BR" sz="1800" b="0" kern="1200" cap="none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  <a:r>
                        <a:rPr lang="pt-BR" sz="1800" cap="small" baseline="300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r>
                        <a:rPr lang="pt-BR" sz="1800" cap="small" baseline="0" dirty="0" smtClean="0">
                          <a:solidFill>
                            <a:sysClr val="windowText" lastClr="000000"/>
                          </a:solidFill>
                        </a:rPr>
                        <a:t> = 81.648 hab./</a:t>
                      </a:r>
                      <a:r>
                        <a:rPr lang="pt-BR" sz="1800" b="0" kern="1200" cap="none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  <a:r>
                        <a:rPr lang="pt-BR" sz="1800" kern="1200" cap="small" baseline="300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t-BR" sz="1800" kern="1200" cap="small" baseline="300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169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upo 12"/>
          <p:cNvGrpSpPr>
            <a:grpSpLocks/>
          </p:cNvGrpSpPr>
          <p:nvPr/>
        </p:nvGrpSpPr>
        <p:grpSpPr bwMode="auto">
          <a:xfrm>
            <a:off x="77788" y="46038"/>
            <a:ext cx="1730375" cy="704850"/>
            <a:chOff x="215256" y="173409"/>
            <a:chExt cx="1731901" cy="705213"/>
          </a:xfrm>
        </p:grpSpPr>
        <p:pic>
          <p:nvPicPr>
            <p:cNvPr id="2057" name="Picture 2" descr="faenquil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56" y="173409"/>
              <a:ext cx="705213" cy="705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tângulo 8"/>
            <p:cNvSpPr/>
            <p:nvPr/>
          </p:nvSpPr>
          <p:spPr>
            <a:xfrm>
              <a:off x="599770" y="333829"/>
              <a:ext cx="1347387" cy="3383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 EEL-USP</a:t>
              </a:r>
              <a:endParaRPr lang="pt-BR" sz="1600" b="1" i="1" cap="small" dirty="0">
                <a:latin typeface="+mj-lt"/>
              </a:endParaRPr>
            </a:p>
          </p:txBody>
        </p:sp>
      </p:grpSp>
      <p:grpSp>
        <p:nvGrpSpPr>
          <p:cNvPr id="2051" name="Grupo 15"/>
          <p:cNvGrpSpPr>
            <a:grpSpLocks/>
          </p:cNvGrpSpPr>
          <p:nvPr/>
        </p:nvGrpSpPr>
        <p:grpSpPr bwMode="auto">
          <a:xfrm>
            <a:off x="9070975" y="-19050"/>
            <a:ext cx="1563688" cy="706438"/>
            <a:chOff x="8996780" y="301882"/>
            <a:chExt cx="1563558" cy="706510"/>
          </a:xfrm>
        </p:grpSpPr>
        <p:pic>
          <p:nvPicPr>
            <p:cNvPr id="2055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" t="-2" r="87000" b="10574"/>
            <a:stretch>
              <a:fillRect/>
            </a:stretch>
          </p:blipFill>
          <p:spPr bwMode="auto">
            <a:xfrm>
              <a:off x="9805863" y="301882"/>
              <a:ext cx="754475" cy="706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tângulo 11"/>
            <p:cNvSpPr/>
            <p:nvPr/>
          </p:nvSpPr>
          <p:spPr>
            <a:xfrm>
              <a:off x="8996780" y="508278"/>
              <a:ext cx="1347676" cy="33817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DEMAR</a:t>
              </a:r>
              <a:endParaRPr lang="pt-BR" sz="1600" b="1" i="1" cap="small" dirty="0">
                <a:latin typeface="+mj-lt"/>
              </a:endParaRPr>
            </a:p>
          </p:txBody>
        </p:sp>
      </p:grpSp>
      <p:sp>
        <p:nvSpPr>
          <p:cNvPr id="10" name="Retângulo 9"/>
          <p:cNvSpPr/>
          <p:nvPr/>
        </p:nvSpPr>
        <p:spPr>
          <a:xfrm>
            <a:off x="2524775" y="315615"/>
            <a:ext cx="5777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26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small" smtClean="0"/>
              <a:t>1.6 </a:t>
            </a:r>
            <a:r>
              <a:rPr lang="en-US" sz="2400" b="1" cap="small" dirty="0" smtClean="0"/>
              <a:t>Quantificação dos bairros </a:t>
            </a:r>
            <a:r>
              <a:rPr lang="en-US" sz="2400" b="1" cap="small" smtClean="0"/>
              <a:t>das CIVs, cont.</a:t>
            </a:r>
            <a:endParaRPr lang="en-US" sz="2400" b="1" cap="small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637306"/>
              </p:ext>
            </p:extLst>
          </p:nvPr>
        </p:nvGraphicFramePr>
        <p:xfrm>
          <a:off x="111062" y="1030535"/>
          <a:ext cx="10592856" cy="6040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59285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cap="small" dirty="0" smtClean="0">
                          <a:solidFill>
                            <a:sysClr val="windowText" lastClr="000000"/>
                          </a:solidFill>
                        </a:rPr>
                        <a:t>Observações:</a:t>
                      </a:r>
                      <a:endParaRPr lang="pt-BR" sz="1800" b="1" cap="smal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cap="small" dirty="0" smtClean="0">
                          <a:solidFill>
                            <a:sysClr val="windowText" lastClr="000000"/>
                          </a:solidFill>
                        </a:rPr>
                        <a:t>1. </a:t>
                      </a:r>
                      <a:r>
                        <a:rPr lang="pt-BR" sz="1800" cap="small" smtClean="0">
                          <a:solidFill>
                            <a:sysClr val="windowText" lastClr="000000"/>
                          </a:solidFill>
                        </a:rPr>
                        <a:t>População</a:t>
                      </a:r>
                      <a:r>
                        <a:rPr lang="pt-BR" sz="1800" cap="small" baseline="0" smtClean="0">
                          <a:solidFill>
                            <a:sysClr val="windowText" lastClr="000000"/>
                          </a:solidFill>
                        </a:rPr>
                        <a:t> de Lorena na configuração horizontal </a:t>
                      </a:r>
                      <a:r>
                        <a:rPr lang="pt-BR" sz="1800" cap="small" baseline="0" dirty="0" smtClean="0">
                          <a:solidFill>
                            <a:sysClr val="windowText" lastClr="000000"/>
                          </a:solidFill>
                        </a:rPr>
                        <a:t>ocupa </a:t>
                      </a:r>
                      <a:r>
                        <a:rPr lang="pt-BR" sz="1800" cap="small" baseline="0" smtClean="0">
                          <a:solidFill>
                            <a:sysClr val="windowText" lastClr="000000"/>
                          </a:solidFill>
                        </a:rPr>
                        <a:t>25 </a:t>
                      </a:r>
                      <a:r>
                        <a:rPr lang="pt-BR" sz="1800" cap="none" baseline="0" smtClean="0">
                          <a:solidFill>
                            <a:sysClr val="windowText" lastClr="000000"/>
                          </a:solidFill>
                        </a:rPr>
                        <a:t>km</a:t>
                      </a:r>
                      <a:r>
                        <a:rPr lang="pt-BR" sz="1800" cap="small" baseline="3000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r>
                        <a:rPr lang="pt-BR" sz="1800" cap="small" baseline="0" smtClean="0">
                          <a:solidFill>
                            <a:sysClr val="windowText" lastClr="000000"/>
                          </a:solidFill>
                        </a:rPr>
                        <a:t> e na vertical ocupará 1 </a:t>
                      </a:r>
                      <a:r>
                        <a:rPr lang="pt-BR" sz="1800" cap="none" baseline="0" smtClean="0">
                          <a:solidFill>
                            <a:sysClr val="windowText" lastClr="000000"/>
                          </a:solidFill>
                        </a:rPr>
                        <a:t>km</a:t>
                      </a:r>
                      <a:r>
                        <a:rPr lang="pt-BR" sz="1800" cap="small" baseline="3000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r>
                        <a:rPr lang="pt-BR" sz="1800" cap="small" baseline="0" smtClean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pt-BR" sz="1800" cap="small" baseline="0" dirty="0" smtClean="0">
                          <a:solidFill>
                            <a:sysClr val="windowText" lastClr="000000"/>
                          </a:solidFill>
                        </a:rPr>
                        <a:t>A arquitetura e engenharia civil (A&amp;EC) atuais são 25 vezes subdesenvolvidas em relação à futura A&amp;EC.</a:t>
                      </a:r>
                      <a:endParaRPr lang="pt-BR" sz="1800" kern="1200" cap="small" baseline="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cap="small" dirty="0" smtClean="0">
                          <a:solidFill>
                            <a:sysClr val="windowText" lastClr="000000"/>
                          </a:solidFill>
                        </a:rPr>
                        <a:t>2. Motivo e solução das incompetências e ineficiências atuais: razão entre as resistências mínimas e máximas dos materiais</a:t>
                      </a:r>
                      <a:r>
                        <a:rPr lang="pt-BR" sz="1800" cap="small" baseline="0" dirty="0" smtClean="0">
                          <a:solidFill>
                            <a:sysClr val="windowText" lastClr="000000"/>
                          </a:solidFill>
                        </a:rPr>
                        <a:t> evoluídos e atuais: 90 MP</a:t>
                      </a:r>
                      <a:r>
                        <a:rPr lang="pt-BR" sz="1800" kern="1200" cap="none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pt-BR" sz="1800" cap="small" baseline="0" dirty="0" smtClean="0">
                          <a:solidFill>
                            <a:sysClr val="windowText" lastClr="000000"/>
                          </a:solidFill>
                        </a:rPr>
                        <a:t> (CAD)/4 MP</a:t>
                      </a:r>
                      <a:r>
                        <a:rPr lang="pt-BR" sz="1800" kern="1200" cap="none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pt-BR" sz="1800" cap="small" baseline="0" dirty="0" smtClean="0">
                          <a:solidFill>
                            <a:sysClr val="windowText" lastClr="000000"/>
                          </a:solidFill>
                        </a:rPr>
                        <a:t> (tijolo) = 22,5</a:t>
                      </a:r>
                      <a:r>
                        <a:rPr lang="pt-BR" sz="1800" cap="small" baseline="0" smtClean="0">
                          <a:solidFill>
                            <a:sysClr val="windowText" lastClr="000000"/>
                          </a:solidFill>
                        </a:rPr>
                        <a:t>; 800 </a:t>
                      </a:r>
                      <a:r>
                        <a:rPr lang="pt-BR" sz="1800" cap="small" baseline="0" dirty="0" smtClean="0">
                          <a:solidFill>
                            <a:sysClr val="windowText" lastClr="000000"/>
                          </a:solidFill>
                        </a:rPr>
                        <a:t>MP</a:t>
                      </a:r>
                      <a:r>
                        <a:rPr lang="pt-BR" sz="1800" kern="1200" cap="none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pt-BR" sz="1800" cap="small" baseline="0" dirty="0" smtClean="0">
                          <a:solidFill>
                            <a:sysClr val="windowText" lastClr="000000"/>
                          </a:solidFill>
                        </a:rPr>
                        <a:t> (CPR)/35 MP</a:t>
                      </a:r>
                      <a:r>
                        <a:rPr lang="pt-BR" sz="1800" kern="1200" cap="none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pt-BR" sz="1800" cap="small" baseline="0" dirty="0" smtClean="0">
                          <a:solidFill>
                            <a:sysClr val="windowText" lastClr="000000"/>
                          </a:solidFill>
                        </a:rPr>
                        <a:t> (CS) = 22,9; relação das resistências mecânicas entre os materiais evoluídos e os atuais é praticamente igual à </a:t>
                      </a:r>
                      <a:r>
                        <a:rPr lang="pt-BR" sz="1800" cap="small" baseline="0" dirty="0" smtClean="0">
                          <a:solidFill>
                            <a:sysClr val="windowText" lastClr="000000"/>
                          </a:solidFill>
                          <a:sym typeface="Symbol"/>
                        </a:rPr>
                        <a:t>relação das áreas das cidades ineficientes horizontais para as CIVs.</a:t>
                      </a:r>
                      <a:endParaRPr lang="pt-BR" sz="1800" cap="small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cap="small" baseline="0" dirty="0" smtClean="0">
                          <a:solidFill>
                            <a:sysClr val="windowText" lastClr="000000"/>
                          </a:solidFill>
                        </a:rPr>
                        <a:t>3. As vias preferenciais no solo e elevadas (</a:t>
                      </a:r>
                      <a:r>
                        <a:rPr lang="pt-BR" sz="1800" cap="small" baseline="0" smtClean="0">
                          <a:solidFill>
                            <a:sysClr val="windowText" lastClr="000000"/>
                          </a:solidFill>
                        </a:rPr>
                        <a:t>60 a 80 </a:t>
                      </a:r>
                      <a:r>
                        <a:rPr lang="pt-BR" sz="1800" kern="1200" cap="none" baseline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km/h</a:t>
                      </a:r>
                      <a:r>
                        <a:rPr lang="pt-BR" sz="1800" cap="small" baseline="0" dirty="0" smtClean="0">
                          <a:solidFill>
                            <a:sysClr val="windowText" lastClr="000000"/>
                          </a:solidFill>
                        </a:rPr>
                        <a:t>) são só para veículos e são proibidas para cruzamentos de veículos, bicicletas e pedestres. As ruas internas aos conjuntos de 4 blocos são preferenciais dos pedestres e ciclovias, com faixas demarcadas; a velocidade máxima dos </a:t>
                      </a:r>
                      <a:r>
                        <a:rPr lang="pt-BR" sz="1800" cap="small" baseline="0" smtClean="0">
                          <a:solidFill>
                            <a:sysClr val="windowText" lastClr="000000"/>
                          </a:solidFill>
                        </a:rPr>
                        <a:t>veículos nas ruas internas é </a:t>
                      </a:r>
                      <a:r>
                        <a:rPr lang="pt-BR" sz="1800" cap="small" baseline="0" dirty="0" smtClean="0">
                          <a:solidFill>
                            <a:sysClr val="windowText" lastClr="000000"/>
                          </a:solidFill>
                        </a:rPr>
                        <a:t>de 40 </a:t>
                      </a:r>
                      <a:r>
                        <a:rPr lang="pt-BR" sz="1800" kern="1200" cap="none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km/h</a:t>
                      </a:r>
                      <a:r>
                        <a:rPr lang="pt-BR" sz="1800" cap="small" baseline="0" dirty="0" smtClean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pt-BR" sz="1800" cap="small" baseline="0" dirty="0" smtClean="0">
                          <a:solidFill>
                            <a:schemeClr val="tx1"/>
                          </a:solidFill>
                        </a:rPr>
                        <a:t>São colocados bloqueios para cruzamentos de pedestres </a:t>
                      </a:r>
                      <a:r>
                        <a:rPr lang="pt-BR" sz="1800" cap="small" baseline="0" smtClean="0">
                          <a:solidFill>
                            <a:schemeClr val="tx1"/>
                          </a:solidFill>
                        </a:rPr>
                        <a:t>fora de suas faixas preferenciais</a:t>
                      </a:r>
                      <a:r>
                        <a:rPr lang="pt-BR" sz="1800" cap="small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pt-BR" sz="1800" cap="small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cap="small" baseline="0" dirty="0" smtClean="0">
                          <a:solidFill>
                            <a:sysClr val="windowText" lastClr="000000"/>
                          </a:solidFill>
                        </a:rPr>
                        <a:t>4. As pistas elevadas são arcos de baixa curvatura feitos de CPR 200 MP</a:t>
                      </a:r>
                      <a:r>
                        <a:rPr lang="pt-BR" sz="1800" kern="1200" cap="none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pt-BR" sz="1800" cap="small" baseline="0" dirty="0" smtClean="0">
                          <a:solidFill>
                            <a:sysClr val="windowText" lastClr="000000"/>
                          </a:solidFill>
                        </a:rPr>
                        <a:t>, de 125 </a:t>
                      </a:r>
                      <a:r>
                        <a:rPr lang="pt-BR" sz="1800" kern="1200" cap="none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pt-BR" sz="1800" cap="small" baseline="0" dirty="0" smtClean="0">
                          <a:solidFill>
                            <a:sysClr val="windowText" lastClr="000000"/>
                          </a:solidFill>
                        </a:rPr>
                        <a:t> de vão, com altura máxima no cruzamento das ruas, gerando altura </a:t>
                      </a:r>
                      <a:r>
                        <a:rPr lang="pt-BR" sz="1800" cap="small" baseline="0" dirty="0" smtClean="0">
                          <a:solidFill>
                            <a:schemeClr val="tx1"/>
                          </a:solidFill>
                        </a:rPr>
                        <a:t>para instalação de passarelas </a:t>
                      </a:r>
                      <a:r>
                        <a:rPr lang="pt-BR" sz="1800" cap="small" baseline="0" dirty="0" smtClean="0">
                          <a:solidFill>
                            <a:sysClr val="windowText" lastClr="000000"/>
                          </a:solidFill>
                        </a:rPr>
                        <a:t>para pedestres e ciclovias (não mostradas na figura). O cruzamento das vias preferenciais no solo com as ruas interligando os conjuntos de 4 blocos é dotado de passarelas para pedestres e </a:t>
                      </a:r>
                      <a:r>
                        <a:rPr lang="pt-BR" sz="1800" cap="small" baseline="0" smtClean="0">
                          <a:solidFill>
                            <a:sysClr val="windowText" lastClr="000000"/>
                          </a:solidFill>
                        </a:rPr>
                        <a:t>ciclovias. Tecnologia de elevadores e escadas devem ser integradas às passarelas.</a:t>
                      </a:r>
                      <a:endParaRPr lang="pt-BR" sz="1800" cap="small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1082650" rtl="0" eaLnBrk="1" latinLnBrk="0" hangingPunct="1"/>
                      <a:r>
                        <a:rPr lang="pt-BR" sz="1800" cap="small" baseline="0" dirty="0" smtClean="0">
                          <a:solidFill>
                            <a:sysClr val="windowText" lastClr="000000"/>
                          </a:solidFill>
                        </a:rPr>
                        <a:t>5. Os blocos são integrados de modo similar, porém mais evoluídos do que o conceito de integração dos 'shopping centers'; a arquitetura de lotes e prédios isolados deve ser abolida. Os estacionamentos públicos e privados ocuparão 6 pavimentos com os 3 pisos inferiores ligados às vias preferenciais no solo e os 3 superiores, ligados às vias elevadas. Passarelas aéreas cruzarão as ruas interligando os blocos no 3º piso e em pisos superiores </a:t>
                      </a:r>
                      <a:r>
                        <a:rPr lang="pt-BR" sz="1800" cap="small" baseline="0" smtClean="0">
                          <a:solidFill>
                            <a:sysClr val="windowText" lastClr="000000"/>
                          </a:solidFill>
                        </a:rPr>
                        <a:t>comerciais. Essas passarelas já estão sendo usadas em todo o mundo.</a:t>
                      </a:r>
                      <a:endParaRPr lang="pt-BR" sz="1800" kern="1200" cap="small" baseline="300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04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6319120" y="2645645"/>
            <a:ext cx="443939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26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cap="small" smtClean="0"/>
              <a:t>Rede Inteligente -'Smart Grid': não apenas em energia elétrica, mas também em energia térmica, líquida, água e esgoto, resíduos sólidos, transporte, parques, lazer, meio ambiente, residências, saúde, comércio, indústrias, emprego e geração de renda</a:t>
            </a:r>
            <a:endParaRPr lang="en-US" sz="2200" cap="small" dirty="0"/>
          </a:p>
        </p:txBody>
      </p:sp>
      <p:grpSp>
        <p:nvGrpSpPr>
          <p:cNvPr id="2050" name="Grupo 12"/>
          <p:cNvGrpSpPr>
            <a:grpSpLocks/>
          </p:cNvGrpSpPr>
          <p:nvPr/>
        </p:nvGrpSpPr>
        <p:grpSpPr bwMode="auto">
          <a:xfrm>
            <a:off x="77788" y="46038"/>
            <a:ext cx="1730375" cy="704850"/>
            <a:chOff x="215256" y="173409"/>
            <a:chExt cx="1731901" cy="705213"/>
          </a:xfrm>
        </p:grpSpPr>
        <p:pic>
          <p:nvPicPr>
            <p:cNvPr id="2057" name="Picture 2" descr="faenquil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56" y="173409"/>
              <a:ext cx="705213" cy="705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tângulo 8"/>
            <p:cNvSpPr/>
            <p:nvPr/>
          </p:nvSpPr>
          <p:spPr>
            <a:xfrm>
              <a:off x="599770" y="333829"/>
              <a:ext cx="1347387" cy="3383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 EEL-USP</a:t>
              </a:r>
              <a:endParaRPr lang="pt-BR" sz="1600" b="1" i="1" cap="small" dirty="0">
                <a:latin typeface="+mj-lt"/>
              </a:endParaRPr>
            </a:p>
          </p:txBody>
        </p:sp>
      </p:grpSp>
      <p:grpSp>
        <p:nvGrpSpPr>
          <p:cNvPr id="2051" name="Grupo 15"/>
          <p:cNvGrpSpPr>
            <a:grpSpLocks/>
          </p:cNvGrpSpPr>
          <p:nvPr/>
        </p:nvGrpSpPr>
        <p:grpSpPr bwMode="auto">
          <a:xfrm>
            <a:off x="9070975" y="-19050"/>
            <a:ext cx="1563688" cy="706438"/>
            <a:chOff x="8996780" y="301882"/>
            <a:chExt cx="1563558" cy="706510"/>
          </a:xfrm>
        </p:grpSpPr>
        <p:pic>
          <p:nvPicPr>
            <p:cNvPr id="2055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" t="-2" r="87000" b="10574"/>
            <a:stretch>
              <a:fillRect/>
            </a:stretch>
          </p:blipFill>
          <p:spPr bwMode="auto">
            <a:xfrm>
              <a:off x="9805863" y="301882"/>
              <a:ext cx="754475" cy="706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tângulo 11"/>
            <p:cNvSpPr/>
            <p:nvPr/>
          </p:nvSpPr>
          <p:spPr>
            <a:xfrm>
              <a:off x="8996780" y="508278"/>
              <a:ext cx="1347676" cy="33817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DEMAR</a:t>
              </a:r>
              <a:endParaRPr lang="pt-BR" sz="1600" b="1" i="1" cap="small" dirty="0">
                <a:latin typeface="+mj-lt"/>
              </a:endParaRPr>
            </a:p>
          </p:txBody>
        </p:sp>
      </p:grpSp>
      <p:sp>
        <p:nvSpPr>
          <p:cNvPr id="10" name="Retângulo 9"/>
          <p:cNvSpPr/>
          <p:nvPr/>
        </p:nvSpPr>
        <p:spPr>
          <a:xfrm>
            <a:off x="6834520" y="1726158"/>
            <a:ext cx="2910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26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small" smtClean="0"/>
              <a:t>1.7 Cidades do Futuro</a:t>
            </a:r>
            <a:endParaRPr lang="en-US" sz="1800" b="1" cap="small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"/>
          <a:stretch/>
        </p:blipFill>
        <p:spPr>
          <a:xfrm>
            <a:off x="1345530" y="945931"/>
            <a:ext cx="4931941" cy="655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5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upo 12"/>
          <p:cNvGrpSpPr>
            <a:grpSpLocks/>
          </p:cNvGrpSpPr>
          <p:nvPr/>
        </p:nvGrpSpPr>
        <p:grpSpPr bwMode="auto">
          <a:xfrm>
            <a:off x="77788" y="46038"/>
            <a:ext cx="1730375" cy="704850"/>
            <a:chOff x="215256" y="173409"/>
            <a:chExt cx="1731901" cy="705213"/>
          </a:xfrm>
        </p:grpSpPr>
        <p:pic>
          <p:nvPicPr>
            <p:cNvPr id="2057" name="Picture 2" descr="faenquil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56" y="173409"/>
              <a:ext cx="705213" cy="705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tângulo 8"/>
            <p:cNvSpPr/>
            <p:nvPr/>
          </p:nvSpPr>
          <p:spPr>
            <a:xfrm>
              <a:off x="599770" y="333829"/>
              <a:ext cx="1347387" cy="3383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 EEL-USP</a:t>
              </a:r>
              <a:endParaRPr lang="pt-BR" sz="1600" b="1" i="1" cap="small" dirty="0">
                <a:latin typeface="+mj-lt"/>
              </a:endParaRPr>
            </a:p>
          </p:txBody>
        </p:sp>
      </p:grpSp>
      <p:grpSp>
        <p:nvGrpSpPr>
          <p:cNvPr id="2051" name="Grupo 15"/>
          <p:cNvGrpSpPr>
            <a:grpSpLocks/>
          </p:cNvGrpSpPr>
          <p:nvPr/>
        </p:nvGrpSpPr>
        <p:grpSpPr bwMode="auto">
          <a:xfrm>
            <a:off x="9070975" y="-19050"/>
            <a:ext cx="1563688" cy="706438"/>
            <a:chOff x="8996780" y="301882"/>
            <a:chExt cx="1563558" cy="706510"/>
          </a:xfrm>
        </p:grpSpPr>
        <p:pic>
          <p:nvPicPr>
            <p:cNvPr id="2055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" t="-2" r="87000" b="10574"/>
            <a:stretch>
              <a:fillRect/>
            </a:stretch>
          </p:blipFill>
          <p:spPr bwMode="auto">
            <a:xfrm>
              <a:off x="9805863" y="301882"/>
              <a:ext cx="754475" cy="706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tângulo 11"/>
            <p:cNvSpPr/>
            <p:nvPr/>
          </p:nvSpPr>
          <p:spPr>
            <a:xfrm>
              <a:off x="8996780" y="508278"/>
              <a:ext cx="1347676" cy="33817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DEMAR</a:t>
              </a:r>
              <a:endParaRPr lang="pt-BR" sz="1600" b="1" i="1" cap="small" dirty="0">
                <a:latin typeface="+mj-lt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-127000" y="671628"/>
            <a:ext cx="11517313" cy="7091875"/>
            <a:chOff x="-127000" y="496548"/>
            <a:chExt cx="11517313" cy="7091875"/>
          </a:xfrm>
        </p:grpSpPr>
        <p:sp>
          <p:nvSpPr>
            <p:cNvPr id="13" name="Elipse 12"/>
            <p:cNvSpPr>
              <a:spLocks noChangeAspect="1"/>
            </p:cNvSpPr>
            <p:nvPr/>
          </p:nvSpPr>
          <p:spPr>
            <a:xfrm rot="16200000">
              <a:off x="3987007" y="2375867"/>
              <a:ext cx="468312" cy="469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265" tIns="54132" rIns="108265" bIns="5413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/>
            </a:p>
          </p:txBody>
        </p:sp>
        <p:sp>
          <p:nvSpPr>
            <p:cNvPr id="14" name="Elipse 13"/>
            <p:cNvSpPr>
              <a:spLocks noChangeAspect="1"/>
            </p:cNvSpPr>
            <p:nvPr/>
          </p:nvSpPr>
          <p:spPr>
            <a:xfrm rot="16200000">
              <a:off x="3511551" y="2376660"/>
              <a:ext cx="468312" cy="46831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265" tIns="54132" rIns="108265" bIns="5413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/>
            </a:p>
          </p:txBody>
        </p:sp>
        <p:sp>
          <p:nvSpPr>
            <p:cNvPr id="15" name="Elipse 14"/>
            <p:cNvSpPr/>
            <p:nvPr/>
          </p:nvSpPr>
          <p:spPr>
            <a:xfrm rot="16200000">
              <a:off x="2523332" y="1888504"/>
              <a:ext cx="304800" cy="30321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265" tIns="54132" rIns="108265" bIns="5413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/>
            </a:p>
          </p:txBody>
        </p:sp>
        <p:sp>
          <p:nvSpPr>
            <p:cNvPr id="16" name="Elipse 15"/>
            <p:cNvSpPr/>
            <p:nvPr/>
          </p:nvSpPr>
          <p:spPr>
            <a:xfrm rot="16200000">
              <a:off x="1227138" y="1503536"/>
              <a:ext cx="304800" cy="3048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265" tIns="54132" rIns="108265" bIns="5413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/>
            </a:p>
          </p:txBody>
        </p:sp>
        <p:grpSp>
          <p:nvGrpSpPr>
            <p:cNvPr id="17" name="Grupo 88"/>
            <p:cNvGrpSpPr>
              <a:grpSpLocks/>
            </p:cNvGrpSpPr>
            <p:nvPr/>
          </p:nvGrpSpPr>
          <p:grpSpPr bwMode="auto">
            <a:xfrm>
              <a:off x="6694488" y="2637011"/>
              <a:ext cx="1298575" cy="1766887"/>
              <a:chOff x="5796136" y="2009775"/>
              <a:chExt cx="1096789" cy="1492076"/>
            </a:xfrm>
          </p:grpSpPr>
          <p:cxnSp>
            <p:nvCxnSpPr>
              <p:cNvPr id="278" name="Conector reto 277"/>
              <p:cNvCxnSpPr/>
              <p:nvPr/>
            </p:nvCxnSpPr>
            <p:spPr>
              <a:xfrm>
                <a:off x="5796136" y="2009775"/>
                <a:ext cx="0" cy="113145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Conector reto 278"/>
              <p:cNvCxnSpPr/>
              <p:nvPr/>
            </p:nvCxnSpPr>
            <p:spPr>
              <a:xfrm>
                <a:off x="5796136" y="3141233"/>
                <a:ext cx="122014" cy="3606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Conector reto 279"/>
              <p:cNvCxnSpPr/>
              <p:nvPr/>
            </p:nvCxnSpPr>
            <p:spPr>
              <a:xfrm>
                <a:off x="5918150" y="3501851"/>
                <a:ext cx="9385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Conector reto 280"/>
              <p:cNvCxnSpPr/>
              <p:nvPr/>
            </p:nvCxnSpPr>
            <p:spPr>
              <a:xfrm flipV="1">
                <a:off x="6013348" y="3134529"/>
                <a:ext cx="151512" cy="36195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Conector reto 281"/>
              <p:cNvCxnSpPr/>
              <p:nvPr/>
            </p:nvCxnSpPr>
            <p:spPr>
              <a:xfrm>
                <a:off x="6164860" y="3134529"/>
                <a:ext cx="115310" cy="36195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Conector reto 282"/>
              <p:cNvCxnSpPr/>
              <p:nvPr/>
            </p:nvCxnSpPr>
            <p:spPr>
              <a:xfrm>
                <a:off x="6280171" y="3496489"/>
                <a:ext cx="11128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Conector reto 283"/>
              <p:cNvCxnSpPr/>
              <p:nvPr/>
            </p:nvCxnSpPr>
            <p:spPr>
              <a:xfrm flipV="1">
                <a:off x="6391459" y="3134529"/>
                <a:ext cx="124696" cy="36195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Conector reto 284"/>
              <p:cNvCxnSpPr/>
              <p:nvPr/>
            </p:nvCxnSpPr>
            <p:spPr>
              <a:xfrm>
                <a:off x="6516155" y="3134529"/>
                <a:ext cx="143468" cy="36195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Conector reto 285"/>
              <p:cNvCxnSpPr/>
              <p:nvPr/>
            </p:nvCxnSpPr>
            <p:spPr>
              <a:xfrm>
                <a:off x="6664986" y="3500511"/>
                <a:ext cx="10994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Conector reto 286"/>
              <p:cNvCxnSpPr/>
              <p:nvPr/>
            </p:nvCxnSpPr>
            <p:spPr>
              <a:xfrm flipV="1">
                <a:off x="6774933" y="3142573"/>
                <a:ext cx="117992" cy="3592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Conector reto 287"/>
              <p:cNvCxnSpPr/>
              <p:nvPr/>
            </p:nvCxnSpPr>
            <p:spPr>
              <a:xfrm flipV="1">
                <a:off x="6892925" y="2009775"/>
                <a:ext cx="0" cy="113145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Conector reto 288"/>
              <p:cNvCxnSpPr/>
              <p:nvPr/>
            </p:nvCxnSpPr>
            <p:spPr>
              <a:xfrm flipH="1">
                <a:off x="5796136" y="2009775"/>
                <a:ext cx="109678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Retângulo 17"/>
            <p:cNvSpPr/>
            <p:nvPr/>
          </p:nvSpPr>
          <p:spPr>
            <a:xfrm>
              <a:off x="5127625" y="4632498"/>
              <a:ext cx="1052513" cy="41433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265" tIns="54132" rIns="108265" bIns="5413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/>
            </a:p>
          </p:txBody>
        </p:sp>
        <p:grpSp>
          <p:nvGrpSpPr>
            <p:cNvPr id="19" name="Grupo 70"/>
            <p:cNvGrpSpPr>
              <a:grpSpLocks/>
            </p:cNvGrpSpPr>
            <p:nvPr/>
          </p:nvGrpSpPr>
          <p:grpSpPr bwMode="auto">
            <a:xfrm>
              <a:off x="919163" y="4411836"/>
              <a:ext cx="881062" cy="820737"/>
              <a:chOff x="863600" y="3508266"/>
              <a:chExt cx="719781" cy="693620"/>
            </a:xfrm>
          </p:grpSpPr>
          <p:sp>
            <p:nvSpPr>
              <p:cNvPr id="276" name="Trapezoide 275"/>
              <p:cNvSpPr/>
              <p:nvPr/>
            </p:nvSpPr>
            <p:spPr>
              <a:xfrm rot="5400000">
                <a:off x="697797" y="3679436"/>
                <a:ext cx="688253" cy="356648"/>
              </a:xfrm>
              <a:prstGeom prst="trapezoid">
                <a:avLst>
                  <a:gd name="adj" fmla="val 49211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b="1" dirty="0"/>
              </a:p>
            </p:txBody>
          </p:sp>
          <p:sp>
            <p:nvSpPr>
              <p:cNvPr id="277" name="Trapezoide 276"/>
              <p:cNvSpPr/>
              <p:nvPr/>
            </p:nvSpPr>
            <p:spPr>
              <a:xfrm rot="16200000">
                <a:off x="1057687" y="3670827"/>
                <a:ext cx="688253" cy="363133"/>
              </a:xfrm>
              <a:prstGeom prst="trapezoid">
                <a:avLst>
                  <a:gd name="adj" fmla="val 49211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b="1" dirty="0"/>
              </a:p>
            </p:txBody>
          </p:sp>
        </p:grpSp>
        <p:sp>
          <p:nvSpPr>
            <p:cNvPr id="20" name="Trapezoide 19"/>
            <p:cNvSpPr/>
            <p:nvPr/>
          </p:nvSpPr>
          <p:spPr>
            <a:xfrm rot="5400000">
              <a:off x="2055813" y="4608686"/>
              <a:ext cx="815975" cy="422275"/>
            </a:xfrm>
            <a:prstGeom prst="trapezoid">
              <a:avLst>
                <a:gd name="adj" fmla="val 49211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265" tIns="54132" rIns="108265" bIns="5413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/>
            </a:p>
          </p:txBody>
        </p:sp>
        <p:grpSp>
          <p:nvGrpSpPr>
            <p:cNvPr id="21" name="Grupo 260"/>
            <p:cNvGrpSpPr>
              <a:grpSpLocks/>
            </p:cNvGrpSpPr>
            <p:nvPr/>
          </p:nvGrpSpPr>
          <p:grpSpPr bwMode="auto">
            <a:xfrm>
              <a:off x="2400300" y="5765973"/>
              <a:ext cx="969963" cy="323850"/>
              <a:chOff x="2097088" y="4652963"/>
              <a:chExt cx="819150" cy="273050"/>
            </a:xfrm>
          </p:grpSpPr>
          <p:sp>
            <p:nvSpPr>
              <p:cNvPr id="272" name="Forma livre 271"/>
              <p:cNvSpPr/>
              <p:nvPr/>
            </p:nvSpPr>
            <p:spPr>
              <a:xfrm>
                <a:off x="2097088" y="4655640"/>
                <a:ext cx="160880" cy="270373"/>
              </a:xfrm>
              <a:custGeom>
                <a:avLst/>
                <a:gdLst>
                  <a:gd name="connsiteX0" fmla="*/ 150327 w 157843"/>
                  <a:gd name="connsiteY0" fmla="*/ 0 h 278078"/>
                  <a:gd name="connsiteX1" fmla="*/ 15 w 157843"/>
                  <a:gd name="connsiteY1" fmla="*/ 152818 h 278078"/>
                  <a:gd name="connsiteX2" fmla="*/ 157843 w 157843"/>
                  <a:gd name="connsiteY2" fmla="*/ 278078 h 278078"/>
                  <a:gd name="connsiteX0" fmla="*/ 157030 w 164546"/>
                  <a:gd name="connsiteY0" fmla="*/ 0 h 278078"/>
                  <a:gd name="connsiteX1" fmla="*/ 41791 w 164546"/>
                  <a:gd name="connsiteY1" fmla="*/ 47599 h 278078"/>
                  <a:gd name="connsiteX2" fmla="*/ 6718 w 164546"/>
                  <a:gd name="connsiteY2" fmla="*/ 152818 h 278078"/>
                  <a:gd name="connsiteX3" fmla="*/ 164546 w 164546"/>
                  <a:gd name="connsiteY3" fmla="*/ 278078 h 278078"/>
                  <a:gd name="connsiteX0" fmla="*/ 150312 w 157828"/>
                  <a:gd name="connsiteY0" fmla="*/ 0 h 278078"/>
                  <a:gd name="connsiteX1" fmla="*/ 35073 w 157828"/>
                  <a:gd name="connsiteY1" fmla="*/ 47599 h 278078"/>
                  <a:gd name="connsiteX2" fmla="*/ 0 w 157828"/>
                  <a:gd name="connsiteY2" fmla="*/ 152818 h 278078"/>
                  <a:gd name="connsiteX3" fmla="*/ 45094 w 157828"/>
                  <a:gd name="connsiteY3" fmla="*/ 230479 h 278078"/>
                  <a:gd name="connsiteX4" fmla="*/ 157828 w 157828"/>
                  <a:gd name="connsiteY4" fmla="*/ 278078 h 278078"/>
                  <a:gd name="connsiteX0" fmla="*/ 150711 w 158227"/>
                  <a:gd name="connsiteY0" fmla="*/ 0 h 278078"/>
                  <a:gd name="connsiteX1" fmla="*/ 35472 w 158227"/>
                  <a:gd name="connsiteY1" fmla="*/ 47599 h 278078"/>
                  <a:gd name="connsiteX2" fmla="*/ 399 w 158227"/>
                  <a:gd name="connsiteY2" fmla="*/ 152818 h 278078"/>
                  <a:gd name="connsiteX3" fmla="*/ 52827 w 158227"/>
                  <a:gd name="connsiteY3" fmla="*/ 242703 h 278078"/>
                  <a:gd name="connsiteX4" fmla="*/ 158227 w 158227"/>
                  <a:gd name="connsiteY4" fmla="*/ 278078 h 278078"/>
                  <a:gd name="connsiteX0" fmla="*/ 150366 w 157882"/>
                  <a:gd name="connsiteY0" fmla="*/ 0 h 278078"/>
                  <a:gd name="connsiteX1" fmla="*/ 44907 w 157882"/>
                  <a:gd name="connsiteY1" fmla="*/ 45154 h 278078"/>
                  <a:gd name="connsiteX2" fmla="*/ 54 w 157882"/>
                  <a:gd name="connsiteY2" fmla="*/ 152818 h 278078"/>
                  <a:gd name="connsiteX3" fmla="*/ 52482 w 157882"/>
                  <a:gd name="connsiteY3" fmla="*/ 242703 h 278078"/>
                  <a:gd name="connsiteX4" fmla="*/ 157882 w 157882"/>
                  <a:gd name="connsiteY4" fmla="*/ 278078 h 278078"/>
                  <a:gd name="connsiteX0" fmla="*/ 150483 w 157999"/>
                  <a:gd name="connsiteY0" fmla="*/ 0 h 278078"/>
                  <a:gd name="connsiteX1" fmla="*/ 40134 w 157999"/>
                  <a:gd name="connsiteY1" fmla="*/ 37819 h 278078"/>
                  <a:gd name="connsiteX2" fmla="*/ 171 w 157999"/>
                  <a:gd name="connsiteY2" fmla="*/ 152818 h 278078"/>
                  <a:gd name="connsiteX3" fmla="*/ 52599 w 157999"/>
                  <a:gd name="connsiteY3" fmla="*/ 242703 h 278078"/>
                  <a:gd name="connsiteX4" fmla="*/ 157999 w 157999"/>
                  <a:gd name="connsiteY4" fmla="*/ 278078 h 278078"/>
                  <a:gd name="connsiteX0" fmla="*/ 152928 w 157999"/>
                  <a:gd name="connsiteY0" fmla="*/ 0 h 268299"/>
                  <a:gd name="connsiteX1" fmla="*/ 40134 w 157999"/>
                  <a:gd name="connsiteY1" fmla="*/ 28040 h 268299"/>
                  <a:gd name="connsiteX2" fmla="*/ 171 w 157999"/>
                  <a:gd name="connsiteY2" fmla="*/ 143039 h 268299"/>
                  <a:gd name="connsiteX3" fmla="*/ 52599 w 157999"/>
                  <a:gd name="connsiteY3" fmla="*/ 232924 h 268299"/>
                  <a:gd name="connsiteX4" fmla="*/ 157999 w 157999"/>
                  <a:gd name="connsiteY4" fmla="*/ 268299 h 268299"/>
                  <a:gd name="connsiteX0" fmla="*/ 152928 w 157999"/>
                  <a:gd name="connsiteY0" fmla="*/ 2403 h 270702"/>
                  <a:gd name="connsiteX1" fmla="*/ 40134 w 157999"/>
                  <a:gd name="connsiteY1" fmla="*/ 30443 h 270702"/>
                  <a:gd name="connsiteX2" fmla="*/ 171 w 157999"/>
                  <a:gd name="connsiteY2" fmla="*/ 145442 h 270702"/>
                  <a:gd name="connsiteX3" fmla="*/ 52599 w 157999"/>
                  <a:gd name="connsiteY3" fmla="*/ 235327 h 270702"/>
                  <a:gd name="connsiteX4" fmla="*/ 157999 w 157999"/>
                  <a:gd name="connsiteY4" fmla="*/ 270702 h 270702"/>
                  <a:gd name="connsiteX0" fmla="*/ 152928 w 157999"/>
                  <a:gd name="connsiteY0" fmla="*/ 2403 h 270702"/>
                  <a:gd name="connsiteX1" fmla="*/ 40134 w 157999"/>
                  <a:gd name="connsiteY1" fmla="*/ 30443 h 270702"/>
                  <a:gd name="connsiteX2" fmla="*/ 171 w 157999"/>
                  <a:gd name="connsiteY2" fmla="*/ 145442 h 270702"/>
                  <a:gd name="connsiteX3" fmla="*/ 52599 w 157999"/>
                  <a:gd name="connsiteY3" fmla="*/ 235327 h 270702"/>
                  <a:gd name="connsiteX4" fmla="*/ 157999 w 157999"/>
                  <a:gd name="connsiteY4" fmla="*/ 270702 h 270702"/>
                  <a:gd name="connsiteX0" fmla="*/ 152757 w 157828"/>
                  <a:gd name="connsiteY0" fmla="*/ 0 h 268299"/>
                  <a:gd name="connsiteX1" fmla="*/ 0 w 157828"/>
                  <a:gd name="connsiteY1" fmla="*/ 143039 h 268299"/>
                  <a:gd name="connsiteX2" fmla="*/ 52428 w 157828"/>
                  <a:gd name="connsiteY2" fmla="*/ 232924 h 268299"/>
                  <a:gd name="connsiteX3" fmla="*/ 157828 w 157828"/>
                  <a:gd name="connsiteY3" fmla="*/ 268299 h 268299"/>
                  <a:gd name="connsiteX0" fmla="*/ 152930 w 158001"/>
                  <a:gd name="connsiteY0" fmla="*/ 0 h 268299"/>
                  <a:gd name="connsiteX1" fmla="*/ 40176 w 158001"/>
                  <a:gd name="connsiteY1" fmla="*/ 32361 h 268299"/>
                  <a:gd name="connsiteX2" fmla="*/ 173 w 158001"/>
                  <a:gd name="connsiteY2" fmla="*/ 143039 h 268299"/>
                  <a:gd name="connsiteX3" fmla="*/ 52601 w 158001"/>
                  <a:gd name="connsiteY3" fmla="*/ 232924 h 268299"/>
                  <a:gd name="connsiteX4" fmla="*/ 158001 w 158001"/>
                  <a:gd name="connsiteY4" fmla="*/ 268299 h 268299"/>
                  <a:gd name="connsiteX0" fmla="*/ 153029 w 158100"/>
                  <a:gd name="connsiteY0" fmla="*/ 0 h 268299"/>
                  <a:gd name="connsiteX1" fmla="*/ 37830 w 158100"/>
                  <a:gd name="connsiteY1" fmla="*/ 27471 h 268299"/>
                  <a:gd name="connsiteX2" fmla="*/ 272 w 158100"/>
                  <a:gd name="connsiteY2" fmla="*/ 143039 h 268299"/>
                  <a:gd name="connsiteX3" fmla="*/ 52700 w 158100"/>
                  <a:gd name="connsiteY3" fmla="*/ 232924 h 268299"/>
                  <a:gd name="connsiteX4" fmla="*/ 158100 w 158100"/>
                  <a:gd name="connsiteY4" fmla="*/ 268299 h 268299"/>
                  <a:gd name="connsiteX0" fmla="*/ 153029 w 158100"/>
                  <a:gd name="connsiteY0" fmla="*/ 0 h 268299"/>
                  <a:gd name="connsiteX1" fmla="*/ 37830 w 158100"/>
                  <a:gd name="connsiteY1" fmla="*/ 27471 h 268299"/>
                  <a:gd name="connsiteX2" fmla="*/ 272 w 158100"/>
                  <a:gd name="connsiteY2" fmla="*/ 143039 h 268299"/>
                  <a:gd name="connsiteX3" fmla="*/ 52700 w 158100"/>
                  <a:gd name="connsiteY3" fmla="*/ 232924 h 268299"/>
                  <a:gd name="connsiteX4" fmla="*/ 158100 w 158100"/>
                  <a:gd name="connsiteY4" fmla="*/ 268299 h 268299"/>
                  <a:gd name="connsiteX0" fmla="*/ 153029 w 153029"/>
                  <a:gd name="connsiteY0" fmla="*/ 0 h 273188"/>
                  <a:gd name="connsiteX1" fmla="*/ 37830 w 153029"/>
                  <a:gd name="connsiteY1" fmla="*/ 27471 h 273188"/>
                  <a:gd name="connsiteX2" fmla="*/ 272 w 153029"/>
                  <a:gd name="connsiteY2" fmla="*/ 143039 h 273188"/>
                  <a:gd name="connsiteX3" fmla="*/ 52700 w 153029"/>
                  <a:gd name="connsiteY3" fmla="*/ 232924 h 273188"/>
                  <a:gd name="connsiteX4" fmla="*/ 148320 w 153029"/>
                  <a:gd name="connsiteY4" fmla="*/ 273188 h 273188"/>
                  <a:gd name="connsiteX0" fmla="*/ 153029 w 175214"/>
                  <a:gd name="connsiteY0" fmla="*/ 0 h 265854"/>
                  <a:gd name="connsiteX1" fmla="*/ 37830 w 175214"/>
                  <a:gd name="connsiteY1" fmla="*/ 27471 h 265854"/>
                  <a:gd name="connsiteX2" fmla="*/ 272 w 175214"/>
                  <a:gd name="connsiteY2" fmla="*/ 143039 h 265854"/>
                  <a:gd name="connsiteX3" fmla="*/ 52700 w 175214"/>
                  <a:gd name="connsiteY3" fmla="*/ 232924 h 265854"/>
                  <a:gd name="connsiteX4" fmla="*/ 175214 w 175214"/>
                  <a:gd name="connsiteY4" fmla="*/ 265854 h 265854"/>
                  <a:gd name="connsiteX0" fmla="*/ 153029 w 175214"/>
                  <a:gd name="connsiteY0" fmla="*/ 0 h 266243"/>
                  <a:gd name="connsiteX1" fmla="*/ 37830 w 175214"/>
                  <a:gd name="connsiteY1" fmla="*/ 27471 h 266243"/>
                  <a:gd name="connsiteX2" fmla="*/ 272 w 175214"/>
                  <a:gd name="connsiteY2" fmla="*/ 143039 h 266243"/>
                  <a:gd name="connsiteX3" fmla="*/ 52700 w 175214"/>
                  <a:gd name="connsiteY3" fmla="*/ 232924 h 266243"/>
                  <a:gd name="connsiteX4" fmla="*/ 175214 w 175214"/>
                  <a:gd name="connsiteY4" fmla="*/ 265854 h 266243"/>
                  <a:gd name="connsiteX0" fmla="*/ 152893 w 175078"/>
                  <a:gd name="connsiteY0" fmla="*/ 0 h 266643"/>
                  <a:gd name="connsiteX1" fmla="*/ 37694 w 175078"/>
                  <a:gd name="connsiteY1" fmla="*/ 27471 h 266643"/>
                  <a:gd name="connsiteX2" fmla="*/ 136 w 175078"/>
                  <a:gd name="connsiteY2" fmla="*/ 143039 h 266643"/>
                  <a:gd name="connsiteX3" fmla="*/ 47674 w 175078"/>
                  <a:gd name="connsiteY3" fmla="*/ 242703 h 266643"/>
                  <a:gd name="connsiteX4" fmla="*/ 175078 w 175078"/>
                  <a:gd name="connsiteY4" fmla="*/ 265854 h 266643"/>
                  <a:gd name="connsiteX0" fmla="*/ 186083 w 186083"/>
                  <a:gd name="connsiteY0" fmla="*/ 0 h 269088"/>
                  <a:gd name="connsiteX1" fmla="*/ 37694 w 186083"/>
                  <a:gd name="connsiteY1" fmla="*/ 29916 h 269088"/>
                  <a:gd name="connsiteX2" fmla="*/ 136 w 186083"/>
                  <a:gd name="connsiteY2" fmla="*/ 145484 h 269088"/>
                  <a:gd name="connsiteX3" fmla="*/ 47674 w 186083"/>
                  <a:gd name="connsiteY3" fmla="*/ 245148 h 269088"/>
                  <a:gd name="connsiteX4" fmla="*/ 175078 w 186083"/>
                  <a:gd name="connsiteY4" fmla="*/ 268299 h 269088"/>
                  <a:gd name="connsiteX0" fmla="*/ 186083 w 186083"/>
                  <a:gd name="connsiteY0" fmla="*/ 0 h 269088"/>
                  <a:gd name="connsiteX1" fmla="*/ 37694 w 186083"/>
                  <a:gd name="connsiteY1" fmla="*/ 29916 h 269088"/>
                  <a:gd name="connsiteX2" fmla="*/ 136 w 186083"/>
                  <a:gd name="connsiteY2" fmla="*/ 145484 h 269088"/>
                  <a:gd name="connsiteX3" fmla="*/ 47674 w 186083"/>
                  <a:gd name="connsiteY3" fmla="*/ 245148 h 269088"/>
                  <a:gd name="connsiteX4" fmla="*/ 175078 w 186083"/>
                  <a:gd name="connsiteY4" fmla="*/ 268299 h 269088"/>
                  <a:gd name="connsiteX0" fmla="*/ 169818 w 175079"/>
                  <a:gd name="connsiteY0" fmla="*/ 0 h 269088"/>
                  <a:gd name="connsiteX1" fmla="*/ 37694 w 175079"/>
                  <a:gd name="connsiteY1" fmla="*/ 29916 h 269088"/>
                  <a:gd name="connsiteX2" fmla="*/ 136 w 175079"/>
                  <a:gd name="connsiteY2" fmla="*/ 145484 h 269088"/>
                  <a:gd name="connsiteX3" fmla="*/ 47674 w 175079"/>
                  <a:gd name="connsiteY3" fmla="*/ 245148 h 269088"/>
                  <a:gd name="connsiteX4" fmla="*/ 175078 w 175079"/>
                  <a:gd name="connsiteY4" fmla="*/ 268299 h 269088"/>
                  <a:gd name="connsiteX0" fmla="*/ 169818 w 175078"/>
                  <a:gd name="connsiteY0" fmla="*/ 1554 h 270642"/>
                  <a:gd name="connsiteX1" fmla="*/ 37694 w 175078"/>
                  <a:gd name="connsiteY1" fmla="*/ 31470 h 270642"/>
                  <a:gd name="connsiteX2" fmla="*/ 136 w 175078"/>
                  <a:gd name="connsiteY2" fmla="*/ 147038 h 270642"/>
                  <a:gd name="connsiteX3" fmla="*/ 47674 w 175078"/>
                  <a:gd name="connsiteY3" fmla="*/ 246702 h 270642"/>
                  <a:gd name="connsiteX4" fmla="*/ 175078 w 175078"/>
                  <a:gd name="connsiteY4" fmla="*/ 269853 h 27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078" h="270642">
                    <a:moveTo>
                      <a:pt x="169818" y="1554"/>
                    </a:moveTo>
                    <a:cubicBezTo>
                      <a:pt x="144853" y="1102"/>
                      <a:pt x="94937" y="-9484"/>
                      <a:pt x="37694" y="31470"/>
                    </a:cubicBezTo>
                    <a:cubicBezTo>
                      <a:pt x="12235" y="55310"/>
                      <a:pt x="-1527" y="111166"/>
                      <a:pt x="136" y="147038"/>
                    </a:cubicBezTo>
                    <a:cubicBezTo>
                      <a:pt x="1799" y="182910"/>
                      <a:pt x="21369" y="225825"/>
                      <a:pt x="47674" y="246702"/>
                    </a:cubicBezTo>
                    <a:cubicBezTo>
                      <a:pt x="73979" y="267579"/>
                      <a:pt x="108285" y="272891"/>
                      <a:pt x="175078" y="2698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b="1" dirty="0"/>
              </a:p>
            </p:txBody>
          </p:sp>
          <p:sp>
            <p:nvSpPr>
              <p:cNvPr id="273" name="Forma livre 272"/>
              <p:cNvSpPr/>
              <p:nvPr/>
            </p:nvSpPr>
            <p:spPr>
              <a:xfrm flipH="1">
                <a:off x="2754016" y="4652963"/>
                <a:ext cx="162222" cy="271712"/>
              </a:xfrm>
              <a:custGeom>
                <a:avLst/>
                <a:gdLst>
                  <a:gd name="connsiteX0" fmla="*/ 150327 w 157843"/>
                  <a:gd name="connsiteY0" fmla="*/ 0 h 278078"/>
                  <a:gd name="connsiteX1" fmla="*/ 15 w 157843"/>
                  <a:gd name="connsiteY1" fmla="*/ 152818 h 278078"/>
                  <a:gd name="connsiteX2" fmla="*/ 157843 w 157843"/>
                  <a:gd name="connsiteY2" fmla="*/ 278078 h 278078"/>
                  <a:gd name="connsiteX0" fmla="*/ 157030 w 164546"/>
                  <a:gd name="connsiteY0" fmla="*/ 0 h 278078"/>
                  <a:gd name="connsiteX1" fmla="*/ 41791 w 164546"/>
                  <a:gd name="connsiteY1" fmla="*/ 47599 h 278078"/>
                  <a:gd name="connsiteX2" fmla="*/ 6718 w 164546"/>
                  <a:gd name="connsiteY2" fmla="*/ 152818 h 278078"/>
                  <a:gd name="connsiteX3" fmla="*/ 164546 w 164546"/>
                  <a:gd name="connsiteY3" fmla="*/ 278078 h 278078"/>
                  <a:gd name="connsiteX0" fmla="*/ 150312 w 157828"/>
                  <a:gd name="connsiteY0" fmla="*/ 0 h 278078"/>
                  <a:gd name="connsiteX1" fmla="*/ 35073 w 157828"/>
                  <a:gd name="connsiteY1" fmla="*/ 47599 h 278078"/>
                  <a:gd name="connsiteX2" fmla="*/ 0 w 157828"/>
                  <a:gd name="connsiteY2" fmla="*/ 152818 h 278078"/>
                  <a:gd name="connsiteX3" fmla="*/ 45094 w 157828"/>
                  <a:gd name="connsiteY3" fmla="*/ 230479 h 278078"/>
                  <a:gd name="connsiteX4" fmla="*/ 157828 w 157828"/>
                  <a:gd name="connsiteY4" fmla="*/ 278078 h 278078"/>
                  <a:gd name="connsiteX0" fmla="*/ 150711 w 158227"/>
                  <a:gd name="connsiteY0" fmla="*/ 0 h 278078"/>
                  <a:gd name="connsiteX1" fmla="*/ 35472 w 158227"/>
                  <a:gd name="connsiteY1" fmla="*/ 47599 h 278078"/>
                  <a:gd name="connsiteX2" fmla="*/ 399 w 158227"/>
                  <a:gd name="connsiteY2" fmla="*/ 152818 h 278078"/>
                  <a:gd name="connsiteX3" fmla="*/ 52827 w 158227"/>
                  <a:gd name="connsiteY3" fmla="*/ 242703 h 278078"/>
                  <a:gd name="connsiteX4" fmla="*/ 158227 w 158227"/>
                  <a:gd name="connsiteY4" fmla="*/ 278078 h 278078"/>
                  <a:gd name="connsiteX0" fmla="*/ 150366 w 157882"/>
                  <a:gd name="connsiteY0" fmla="*/ 0 h 278078"/>
                  <a:gd name="connsiteX1" fmla="*/ 44907 w 157882"/>
                  <a:gd name="connsiteY1" fmla="*/ 45154 h 278078"/>
                  <a:gd name="connsiteX2" fmla="*/ 54 w 157882"/>
                  <a:gd name="connsiteY2" fmla="*/ 152818 h 278078"/>
                  <a:gd name="connsiteX3" fmla="*/ 52482 w 157882"/>
                  <a:gd name="connsiteY3" fmla="*/ 242703 h 278078"/>
                  <a:gd name="connsiteX4" fmla="*/ 157882 w 157882"/>
                  <a:gd name="connsiteY4" fmla="*/ 278078 h 278078"/>
                  <a:gd name="connsiteX0" fmla="*/ 150483 w 157999"/>
                  <a:gd name="connsiteY0" fmla="*/ 0 h 278078"/>
                  <a:gd name="connsiteX1" fmla="*/ 40134 w 157999"/>
                  <a:gd name="connsiteY1" fmla="*/ 37819 h 278078"/>
                  <a:gd name="connsiteX2" fmla="*/ 171 w 157999"/>
                  <a:gd name="connsiteY2" fmla="*/ 152818 h 278078"/>
                  <a:gd name="connsiteX3" fmla="*/ 52599 w 157999"/>
                  <a:gd name="connsiteY3" fmla="*/ 242703 h 278078"/>
                  <a:gd name="connsiteX4" fmla="*/ 157999 w 157999"/>
                  <a:gd name="connsiteY4" fmla="*/ 278078 h 278078"/>
                  <a:gd name="connsiteX0" fmla="*/ 152928 w 157999"/>
                  <a:gd name="connsiteY0" fmla="*/ 0 h 268299"/>
                  <a:gd name="connsiteX1" fmla="*/ 40134 w 157999"/>
                  <a:gd name="connsiteY1" fmla="*/ 28040 h 268299"/>
                  <a:gd name="connsiteX2" fmla="*/ 171 w 157999"/>
                  <a:gd name="connsiteY2" fmla="*/ 143039 h 268299"/>
                  <a:gd name="connsiteX3" fmla="*/ 52599 w 157999"/>
                  <a:gd name="connsiteY3" fmla="*/ 232924 h 268299"/>
                  <a:gd name="connsiteX4" fmla="*/ 157999 w 157999"/>
                  <a:gd name="connsiteY4" fmla="*/ 268299 h 268299"/>
                  <a:gd name="connsiteX0" fmla="*/ 152928 w 157999"/>
                  <a:gd name="connsiteY0" fmla="*/ 2403 h 270702"/>
                  <a:gd name="connsiteX1" fmla="*/ 40134 w 157999"/>
                  <a:gd name="connsiteY1" fmla="*/ 30443 h 270702"/>
                  <a:gd name="connsiteX2" fmla="*/ 171 w 157999"/>
                  <a:gd name="connsiteY2" fmla="*/ 145442 h 270702"/>
                  <a:gd name="connsiteX3" fmla="*/ 52599 w 157999"/>
                  <a:gd name="connsiteY3" fmla="*/ 235327 h 270702"/>
                  <a:gd name="connsiteX4" fmla="*/ 157999 w 157999"/>
                  <a:gd name="connsiteY4" fmla="*/ 270702 h 270702"/>
                  <a:gd name="connsiteX0" fmla="*/ 152928 w 157999"/>
                  <a:gd name="connsiteY0" fmla="*/ 2403 h 270702"/>
                  <a:gd name="connsiteX1" fmla="*/ 40134 w 157999"/>
                  <a:gd name="connsiteY1" fmla="*/ 30443 h 270702"/>
                  <a:gd name="connsiteX2" fmla="*/ 171 w 157999"/>
                  <a:gd name="connsiteY2" fmla="*/ 145442 h 270702"/>
                  <a:gd name="connsiteX3" fmla="*/ 52599 w 157999"/>
                  <a:gd name="connsiteY3" fmla="*/ 235327 h 270702"/>
                  <a:gd name="connsiteX4" fmla="*/ 157999 w 157999"/>
                  <a:gd name="connsiteY4" fmla="*/ 270702 h 270702"/>
                  <a:gd name="connsiteX0" fmla="*/ 152757 w 157828"/>
                  <a:gd name="connsiteY0" fmla="*/ 0 h 268299"/>
                  <a:gd name="connsiteX1" fmla="*/ 0 w 157828"/>
                  <a:gd name="connsiteY1" fmla="*/ 143039 h 268299"/>
                  <a:gd name="connsiteX2" fmla="*/ 52428 w 157828"/>
                  <a:gd name="connsiteY2" fmla="*/ 232924 h 268299"/>
                  <a:gd name="connsiteX3" fmla="*/ 157828 w 157828"/>
                  <a:gd name="connsiteY3" fmla="*/ 268299 h 268299"/>
                  <a:gd name="connsiteX0" fmla="*/ 152930 w 158001"/>
                  <a:gd name="connsiteY0" fmla="*/ 0 h 268299"/>
                  <a:gd name="connsiteX1" fmla="*/ 40176 w 158001"/>
                  <a:gd name="connsiteY1" fmla="*/ 32361 h 268299"/>
                  <a:gd name="connsiteX2" fmla="*/ 173 w 158001"/>
                  <a:gd name="connsiteY2" fmla="*/ 143039 h 268299"/>
                  <a:gd name="connsiteX3" fmla="*/ 52601 w 158001"/>
                  <a:gd name="connsiteY3" fmla="*/ 232924 h 268299"/>
                  <a:gd name="connsiteX4" fmla="*/ 158001 w 158001"/>
                  <a:gd name="connsiteY4" fmla="*/ 268299 h 268299"/>
                  <a:gd name="connsiteX0" fmla="*/ 153029 w 158100"/>
                  <a:gd name="connsiteY0" fmla="*/ 0 h 268299"/>
                  <a:gd name="connsiteX1" fmla="*/ 37830 w 158100"/>
                  <a:gd name="connsiteY1" fmla="*/ 27471 h 268299"/>
                  <a:gd name="connsiteX2" fmla="*/ 272 w 158100"/>
                  <a:gd name="connsiteY2" fmla="*/ 143039 h 268299"/>
                  <a:gd name="connsiteX3" fmla="*/ 52700 w 158100"/>
                  <a:gd name="connsiteY3" fmla="*/ 232924 h 268299"/>
                  <a:gd name="connsiteX4" fmla="*/ 158100 w 158100"/>
                  <a:gd name="connsiteY4" fmla="*/ 268299 h 268299"/>
                  <a:gd name="connsiteX0" fmla="*/ 153029 w 158100"/>
                  <a:gd name="connsiteY0" fmla="*/ 0 h 268299"/>
                  <a:gd name="connsiteX1" fmla="*/ 37830 w 158100"/>
                  <a:gd name="connsiteY1" fmla="*/ 27471 h 268299"/>
                  <a:gd name="connsiteX2" fmla="*/ 272 w 158100"/>
                  <a:gd name="connsiteY2" fmla="*/ 143039 h 268299"/>
                  <a:gd name="connsiteX3" fmla="*/ 52700 w 158100"/>
                  <a:gd name="connsiteY3" fmla="*/ 232924 h 268299"/>
                  <a:gd name="connsiteX4" fmla="*/ 158100 w 158100"/>
                  <a:gd name="connsiteY4" fmla="*/ 268299 h 268299"/>
                  <a:gd name="connsiteX0" fmla="*/ 153029 w 153029"/>
                  <a:gd name="connsiteY0" fmla="*/ 0 h 273188"/>
                  <a:gd name="connsiteX1" fmla="*/ 37830 w 153029"/>
                  <a:gd name="connsiteY1" fmla="*/ 27471 h 273188"/>
                  <a:gd name="connsiteX2" fmla="*/ 272 w 153029"/>
                  <a:gd name="connsiteY2" fmla="*/ 143039 h 273188"/>
                  <a:gd name="connsiteX3" fmla="*/ 52700 w 153029"/>
                  <a:gd name="connsiteY3" fmla="*/ 232924 h 273188"/>
                  <a:gd name="connsiteX4" fmla="*/ 148320 w 153029"/>
                  <a:gd name="connsiteY4" fmla="*/ 273188 h 273188"/>
                  <a:gd name="connsiteX0" fmla="*/ 153029 w 175214"/>
                  <a:gd name="connsiteY0" fmla="*/ 0 h 265854"/>
                  <a:gd name="connsiteX1" fmla="*/ 37830 w 175214"/>
                  <a:gd name="connsiteY1" fmla="*/ 27471 h 265854"/>
                  <a:gd name="connsiteX2" fmla="*/ 272 w 175214"/>
                  <a:gd name="connsiteY2" fmla="*/ 143039 h 265854"/>
                  <a:gd name="connsiteX3" fmla="*/ 52700 w 175214"/>
                  <a:gd name="connsiteY3" fmla="*/ 232924 h 265854"/>
                  <a:gd name="connsiteX4" fmla="*/ 175214 w 175214"/>
                  <a:gd name="connsiteY4" fmla="*/ 265854 h 265854"/>
                  <a:gd name="connsiteX0" fmla="*/ 153029 w 175214"/>
                  <a:gd name="connsiteY0" fmla="*/ 0 h 266243"/>
                  <a:gd name="connsiteX1" fmla="*/ 37830 w 175214"/>
                  <a:gd name="connsiteY1" fmla="*/ 27471 h 266243"/>
                  <a:gd name="connsiteX2" fmla="*/ 272 w 175214"/>
                  <a:gd name="connsiteY2" fmla="*/ 143039 h 266243"/>
                  <a:gd name="connsiteX3" fmla="*/ 52700 w 175214"/>
                  <a:gd name="connsiteY3" fmla="*/ 232924 h 266243"/>
                  <a:gd name="connsiteX4" fmla="*/ 175214 w 175214"/>
                  <a:gd name="connsiteY4" fmla="*/ 265854 h 266243"/>
                  <a:gd name="connsiteX0" fmla="*/ 152893 w 175078"/>
                  <a:gd name="connsiteY0" fmla="*/ 0 h 266643"/>
                  <a:gd name="connsiteX1" fmla="*/ 37694 w 175078"/>
                  <a:gd name="connsiteY1" fmla="*/ 27471 h 266643"/>
                  <a:gd name="connsiteX2" fmla="*/ 136 w 175078"/>
                  <a:gd name="connsiteY2" fmla="*/ 143039 h 266643"/>
                  <a:gd name="connsiteX3" fmla="*/ 47674 w 175078"/>
                  <a:gd name="connsiteY3" fmla="*/ 242703 h 266643"/>
                  <a:gd name="connsiteX4" fmla="*/ 175078 w 175078"/>
                  <a:gd name="connsiteY4" fmla="*/ 265854 h 266643"/>
                  <a:gd name="connsiteX0" fmla="*/ 186083 w 186083"/>
                  <a:gd name="connsiteY0" fmla="*/ 0 h 269088"/>
                  <a:gd name="connsiteX1" fmla="*/ 37694 w 186083"/>
                  <a:gd name="connsiteY1" fmla="*/ 29916 h 269088"/>
                  <a:gd name="connsiteX2" fmla="*/ 136 w 186083"/>
                  <a:gd name="connsiteY2" fmla="*/ 145484 h 269088"/>
                  <a:gd name="connsiteX3" fmla="*/ 47674 w 186083"/>
                  <a:gd name="connsiteY3" fmla="*/ 245148 h 269088"/>
                  <a:gd name="connsiteX4" fmla="*/ 175078 w 186083"/>
                  <a:gd name="connsiteY4" fmla="*/ 268299 h 269088"/>
                  <a:gd name="connsiteX0" fmla="*/ 186083 w 186083"/>
                  <a:gd name="connsiteY0" fmla="*/ 0 h 269088"/>
                  <a:gd name="connsiteX1" fmla="*/ 37694 w 186083"/>
                  <a:gd name="connsiteY1" fmla="*/ 29916 h 269088"/>
                  <a:gd name="connsiteX2" fmla="*/ 136 w 186083"/>
                  <a:gd name="connsiteY2" fmla="*/ 145484 h 269088"/>
                  <a:gd name="connsiteX3" fmla="*/ 47674 w 186083"/>
                  <a:gd name="connsiteY3" fmla="*/ 245148 h 269088"/>
                  <a:gd name="connsiteX4" fmla="*/ 175078 w 186083"/>
                  <a:gd name="connsiteY4" fmla="*/ 268299 h 269088"/>
                  <a:gd name="connsiteX0" fmla="*/ 169818 w 175079"/>
                  <a:gd name="connsiteY0" fmla="*/ 0 h 269088"/>
                  <a:gd name="connsiteX1" fmla="*/ 37694 w 175079"/>
                  <a:gd name="connsiteY1" fmla="*/ 29916 h 269088"/>
                  <a:gd name="connsiteX2" fmla="*/ 136 w 175079"/>
                  <a:gd name="connsiteY2" fmla="*/ 145484 h 269088"/>
                  <a:gd name="connsiteX3" fmla="*/ 47674 w 175079"/>
                  <a:gd name="connsiteY3" fmla="*/ 245148 h 269088"/>
                  <a:gd name="connsiteX4" fmla="*/ 175078 w 175079"/>
                  <a:gd name="connsiteY4" fmla="*/ 268299 h 269088"/>
                  <a:gd name="connsiteX0" fmla="*/ 169818 w 175078"/>
                  <a:gd name="connsiteY0" fmla="*/ 1554 h 270642"/>
                  <a:gd name="connsiteX1" fmla="*/ 37694 w 175078"/>
                  <a:gd name="connsiteY1" fmla="*/ 31470 h 270642"/>
                  <a:gd name="connsiteX2" fmla="*/ 136 w 175078"/>
                  <a:gd name="connsiteY2" fmla="*/ 147038 h 270642"/>
                  <a:gd name="connsiteX3" fmla="*/ 47674 w 175078"/>
                  <a:gd name="connsiteY3" fmla="*/ 246702 h 270642"/>
                  <a:gd name="connsiteX4" fmla="*/ 175078 w 175078"/>
                  <a:gd name="connsiteY4" fmla="*/ 269853 h 27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078" h="270642">
                    <a:moveTo>
                      <a:pt x="169818" y="1554"/>
                    </a:moveTo>
                    <a:cubicBezTo>
                      <a:pt x="144853" y="1102"/>
                      <a:pt x="94937" y="-9484"/>
                      <a:pt x="37694" y="31470"/>
                    </a:cubicBezTo>
                    <a:cubicBezTo>
                      <a:pt x="12235" y="55310"/>
                      <a:pt x="-1527" y="111166"/>
                      <a:pt x="136" y="147038"/>
                    </a:cubicBezTo>
                    <a:cubicBezTo>
                      <a:pt x="1799" y="182910"/>
                      <a:pt x="21369" y="225825"/>
                      <a:pt x="47674" y="246702"/>
                    </a:cubicBezTo>
                    <a:cubicBezTo>
                      <a:pt x="73979" y="267579"/>
                      <a:pt x="108285" y="272891"/>
                      <a:pt x="175078" y="2698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b="1" dirty="0"/>
              </a:p>
            </p:txBody>
          </p:sp>
          <p:cxnSp>
            <p:nvCxnSpPr>
              <p:cNvPr id="274" name="Conector reto 273"/>
              <p:cNvCxnSpPr>
                <a:stCxn id="272" idx="0"/>
                <a:endCxn id="273" idx="0"/>
              </p:cNvCxnSpPr>
              <p:nvPr/>
            </p:nvCxnSpPr>
            <p:spPr>
              <a:xfrm flipV="1">
                <a:off x="2252606" y="4654302"/>
                <a:ext cx="506773" cy="40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75" name="Conector reto 274"/>
              <p:cNvCxnSpPr>
                <a:stCxn id="273" idx="4"/>
                <a:endCxn id="272" idx="4"/>
              </p:cNvCxnSpPr>
              <p:nvPr/>
            </p:nvCxnSpPr>
            <p:spPr>
              <a:xfrm flipH="1">
                <a:off x="2257968" y="4923336"/>
                <a:ext cx="496048" cy="267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cxnSp>
          <p:nvCxnSpPr>
            <p:cNvPr id="22" name="Conector reto 21"/>
            <p:cNvCxnSpPr/>
            <p:nvPr/>
          </p:nvCxnSpPr>
          <p:spPr>
            <a:xfrm>
              <a:off x="2516188" y="5851698"/>
              <a:ext cx="76676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>
            <a:xfrm>
              <a:off x="3027363" y="5851698"/>
              <a:ext cx="0" cy="746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>
            <a:xfrm>
              <a:off x="3027363" y="5929486"/>
              <a:ext cx="7239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upo 62"/>
            <p:cNvGrpSpPr>
              <a:grpSpLocks/>
            </p:cNvGrpSpPr>
            <p:nvPr/>
          </p:nvGrpSpPr>
          <p:grpSpPr bwMode="auto">
            <a:xfrm>
              <a:off x="1790700" y="6277148"/>
              <a:ext cx="255588" cy="255588"/>
              <a:chOff x="1583382" y="5085184"/>
              <a:chExt cx="216024" cy="216024"/>
            </a:xfrm>
          </p:grpSpPr>
          <p:sp>
            <p:nvSpPr>
              <p:cNvPr id="269" name="Elipse 268"/>
              <p:cNvSpPr/>
              <p:nvPr/>
            </p:nvSpPr>
            <p:spPr>
              <a:xfrm>
                <a:off x="1583382" y="5085184"/>
                <a:ext cx="216024" cy="21602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b="1" dirty="0"/>
              </a:p>
            </p:txBody>
          </p:sp>
          <p:cxnSp>
            <p:nvCxnSpPr>
              <p:cNvPr id="270" name="Conector reto 269"/>
              <p:cNvCxnSpPr>
                <a:stCxn id="269" idx="0"/>
                <a:endCxn id="269" idx="6"/>
              </p:cNvCxnSpPr>
              <p:nvPr/>
            </p:nvCxnSpPr>
            <p:spPr>
              <a:xfrm>
                <a:off x="1692065" y="5085184"/>
                <a:ext cx="107341" cy="1086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Conector reto 270"/>
              <p:cNvCxnSpPr>
                <a:stCxn id="269" idx="6"/>
                <a:endCxn id="269" idx="4"/>
              </p:cNvCxnSpPr>
              <p:nvPr/>
            </p:nvCxnSpPr>
            <p:spPr>
              <a:xfrm flipH="1">
                <a:off x="1692065" y="5193867"/>
                <a:ext cx="107341" cy="1073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o 100"/>
            <p:cNvGrpSpPr>
              <a:grpSpLocks/>
            </p:cNvGrpSpPr>
            <p:nvPr/>
          </p:nvGrpSpPr>
          <p:grpSpPr bwMode="auto">
            <a:xfrm rot="-5400000">
              <a:off x="2756694" y="5307980"/>
              <a:ext cx="257175" cy="255587"/>
              <a:chOff x="1583382" y="5085184"/>
              <a:chExt cx="216024" cy="216024"/>
            </a:xfrm>
          </p:grpSpPr>
          <p:sp>
            <p:nvSpPr>
              <p:cNvPr id="266" name="Elipse 265"/>
              <p:cNvSpPr/>
              <p:nvPr/>
            </p:nvSpPr>
            <p:spPr>
              <a:xfrm>
                <a:off x="1583382" y="5085184"/>
                <a:ext cx="216024" cy="21602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b="1" dirty="0"/>
              </a:p>
            </p:txBody>
          </p:sp>
          <p:cxnSp>
            <p:nvCxnSpPr>
              <p:cNvPr id="267" name="Conector reto 266"/>
              <p:cNvCxnSpPr>
                <a:stCxn id="266" idx="0"/>
                <a:endCxn id="266" idx="6"/>
              </p:cNvCxnSpPr>
              <p:nvPr/>
            </p:nvCxnSpPr>
            <p:spPr>
              <a:xfrm>
                <a:off x="1692728" y="5085184"/>
                <a:ext cx="108012" cy="1086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Conector reto 267"/>
              <p:cNvCxnSpPr>
                <a:stCxn id="266" idx="6"/>
                <a:endCxn id="266" idx="4"/>
              </p:cNvCxnSpPr>
              <p:nvPr/>
            </p:nvCxnSpPr>
            <p:spPr>
              <a:xfrm flipH="1">
                <a:off x="1692727" y="5193867"/>
                <a:ext cx="108012" cy="1073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Elipse 26"/>
            <p:cNvSpPr/>
            <p:nvPr/>
          </p:nvSpPr>
          <p:spPr>
            <a:xfrm rot="16200000">
              <a:off x="2519363" y="4456286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265" tIns="54132" rIns="108265" bIns="5413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/>
            </a:p>
          </p:txBody>
        </p:sp>
        <p:sp>
          <p:nvSpPr>
            <p:cNvPr id="28" name="Elipse 27"/>
            <p:cNvSpPr/>
            <p:nvPr/>
          </p:nvSpPr>
          <p:spPr>
            <a:xfrm rot="16200000">
              <a:off x="1199356" y="4455492"/>
              <a:ext cx="306388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265" tIns="54132" rIns="108265" bIns="5413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/>
            </a:p>
          </p:txBody>
        </p:sp>
        <p:sp>
          <p:nvSpPr>
            <p:cNvPr id="29" name="Elipse 28"/>
            <p:cNvSpPr>
              <a:spLocks noChangeAspect="1"/>
            </p:cNvSpPr>
            <p:nvPr/>
          </p:nvSpPr>
          <p:spPr>
            <a:xfrm rot="16200000">
              <a:off x="352425" y="4697586"/>
              <a:ext cx="255587" cy="2555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265" tIns="54132" rIns="108265" bIns="5413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/>
            </a:p>
          </p:txBody>
        </p:sp>
        <p:cxnSp>
          <p:nvCxnSpPr>
            <p:cNvPr id="30" name="Conector reto 29"/>
            <p:cNvCxnSpPr>
              <a:stCxn id="29" idx="4"/>
              <a:endCxn id="276" idx="2"/>
            </p:cNvCxnSpPr>
            <p:nvPr/>
          </p:nvCxnSpPr>
          <p:spPr>
            <a:xfrm flipV="1">
              <a:off x="608013" y="4824586"/>
              <a:ext cx="311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/>
            <p:cNvCxnSpPr>
              <a:endCxn id="20" idx="2"/>
            </p:cNvCxnSpPr>
            <p:nvPr/>
          </p:nvCxnSpPr>
          <p:spPr>
            <a:xfrm flipV="1">
              <a:off x="1793875" y="4819823"/>
              <a:ext cx="458788" cy="3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/>
            <p:cNvCxnSpPr>
              <a:stCxn id="191" idx="0"/>
            </p:cNvCxnSpPr>
            <p:nvPr/>
          </p:nvCxnSpPr>
          <p:spPr>
            <a:xfrm flipV="1">
              <a:off x="915988" y="5227811"/>
              <a:ext cx="0" cy="517525"/>
            </a:xfrm>
            <a:prstGeom prst="line">
              <a:avLst/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>
              <a:off x="1800225" y="5227811"/>
              <a:ext cx="0" cy="20796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 flipH="1">
              <a:off x="919163" y="5435773"/>
              <a:ext cx="881062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/>
            <p:cNvCxnSpPr>
              <a:stCxn id="191" idx="2"/>
            </p:cNvCxnSpPr>
            <p:nvPr/>
          </p:nvCxnSpPr>
          <p:spPr>
            <a:xfrm>
              <a:off x="915988" y="6088236"/>
              <a:ext cx="0" cy="3175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/>
            <p:cNvCxnSpPr/>
            <p:nvPr/>
          </p:nvCxnSpPr>
          <p:spPr>
            <a:xfrm>
              <a:off x="915988" y="6405736"/>
              <a:ext cx="1968500" cy="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/>
            <p:cNvCxnSpPr/>
            <p:nvPr/>
          </p:nvCxnSpPr>
          <p:spPr>
            <a:xfrm flipV="1">
              <a:off x="2884488" y="6089823"/>
              <a:ext cx="0" cy="315913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upo 133"/>
            <p:cNvGrpSpPr>
              <a:grpSpLocks/>
            </p:cNvGrpSpPr>
            <p:nvPr/>
          </p:nvGrpSpPr>
          <p:grpSpPr bwMode="auto">
            <a:xfrm rot="-5400000">
              <a:off x="8294688" y="3799061"/>
              <a:ext cx="255587" cy="255587"/>
              <a:chOff x="1583382" y="5085184"/>
              <a:chExt cx="216024" cy="216024"/>
            </a:xfrm>
          </p:grpSpPr>
          <p:sp>
            <p:nvSpPr>
              <p:cNvPr id="263" name="Elipse 262"/>
              <p:cNvSpPr/>
              <p:nvPr/>
            </p:nvSpPr>
            <p:spPr>
              <a:xfrm>
                <a:off x="1583382" y="5085184"/>
                <a:ext cx="216024" cy="21602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b="1" dirty="0"/>
              </a:p>
            </p:txBody>
          </p:sp>
          <p:cxnSp>
            <p:nvCxnSpPr>
              <p:cNvPr id="264" name="Conector reto 263"/>
              <p:cNvCxnSpPr>
                <a:stCxn id="263" idx="0"/>
                <a:endCxn id="263" idx="6"/>
              </p:cNvCxnSpPr>
              <p:nvPr/>
            </p:nvCxnSpPr>
            <p:spPr>
              <a:xfrm>
                <a:off x="1690724" y="5085184"/>
                <a:ext cx="107341" cy="1086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Conector reto 264"/>
              <p:cNvCxnSpPr>
                <a:stCxn id="263" idx="6"/>
                <a:endCxn id="263" idx="4"/>
              </p:cNvCxnSpPr>
              <p:nvPr/>
            </p:nvCxnSpPr>
            <p:spPr>
              <a:xfrm flipH="1">
                <a:off x="1690723" y="5193867"/>
                <a:ext cx="107341" cy="1073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Retângulo de cantos arredondados 38"/>
            <p:cNvSpPr/>
            <p:nvPr/>
          </p:nvSpPr>
          <p:spPr>
            <a:xfrm>
              <a:off x="5553075" y="2637011"/>
              <a:ext cx="738188" cy="952500"/>
            </a:xfrm>
            <a:prstGeom prst="roundRect">
              <a:avLst>
                <a:gd name="adj" fmla="val 9048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265" tIns="54132" rIns="108265" bIns="5413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/>
            </a:p>
          </p:txBody>
        </p:sp>
        <p:grpSp>
          <p:nvGrpSpPr>
            <p:cNvPr id="40" name="Grupo 95"/>
            <p:cNvGrpSpPr>
              <a:grpSpLocks/>
            </p:cNvGrpSpPr>
            <p:nvPr/>
          </p:nvGrpSpPr>
          <p:grpSpPr bwMode="auto">
            <a:xfrm>
              <a:off x="5670550" y="2849736"/>
              <a:ext cx="503238" cy="155575"/>
              <a:chOff x="4859061" y="2189826"/>
              <a:chExt cx="426112" cy="130626"/>
            </a:xfrm>
          </p:grpSpPr>
          <p:sp>
            <p:nvSpPr>
              <p:cNvPr id="260" name="Retângulo 259"/>
              <p:cNvSpPr/>
              <p:nvPr/>
            </p:nvSpPr>
            <p:spPr>
              <a:xfrm>
                <a:off x="4859061" y="2189826"/>
                <a:ext cx="426112" cy="1306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b="1" dirty="0"/>
              </a:p>
            </p:txBody>
          </p:sp>
          <p:cxnSp>
            <p:nvCxnSpPr>
              <p:cNvPr id="261" name="Conector reto 260"/>
              <p:cNvCxnSpPr/>
              <p:nvPr/>
            </p:nvCxnSpPr>
            <p:spPr>
              <a:xfrm>
                <a:off x="5004235" y="2189826"/>
                <a:ext cx="0" cy="1306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Conector reto 261"/>
              <p:cNvCxnSpPr/>
              <p:nvPr/>
            </p:nvCxnSpPr>
            <p:spPr>
              <a:xfrm>
                <a:off x="5146720" y="2189826"/>
                <a:ext cx="0" cy="1306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upo 145"/>
            <p:cNvGrpSpPr>
              <a:grpSpLocks/>
            </p:cNvGrpSpPr>
            <p:nvPr/>
          </p:nvGrpSpPr>
          <p:grpSpPr bwMode="auto">
            <a:xfrm>
              <a:off x="5670550" y="3083098"/>
              <a:ext cx="504825" cy="153988"/>
              <a:chOff x="4859061" y="2189826"/>
              <a:chExt cx="426112" cy="130626"/>
            </a:xfrm>
          </p:grpSpPr>
          <p:sp>
            <p:nvSpPr>
              <p:cNvPr id="257" name="Retângulo 256"/>
              <p:cNvSpPr/>
              <p:nvPr/>
            </p:nvSpPr>
            <p:spPr>
              <a:xfrm>
                <a:off x="4859061" y="2189826"/>
                <a:ext cx="426112" cy="1306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b="1" dirty="0"/>
              </a:p>
            </p:txBody>
          </p:sp>
          <p:cxnSp>
            <p:nvCxnSpPr>
              <p:cNvPr id="258" name="Conector reto 257"/>
              <p:cNvCxnSpPr/>
              <p:nvPr/>
            </p:nvCxnSpPr>
            <p:spPr>
              <a:xfrm>
                <a:off x="5005119" y="2189826"/>
                <a:ext cx="0" cy="1306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Conector reto 258"/>
              <p:cNvCxnSpPr/>
              <p:nvPr/>
            </p:nvCxnSpPr>
            <p:spPr>
              <a:xfrm>
                <a:off x="5145816" y="2189826"/>
                <a:ext cx="0" cy="1306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upo 149"/>
            <p:cNvGrpSpPr>
              <a:grpSpLocks/>
            </p:cNvGrpSpPr>
            <p:nvPr/>
          </p:nvGrpSpPr>
          <p:grpSpPr bwMode="auto">
            <a:xfrm>
              <a:off x="5672138" y="3313286"/>
              <a:ext cx="503237" cy="153987"/>
              <a:chOff x="4859061" y="2189826"/>
              <a:chExt cx="426112" cy="130626"/>
            </a:xfrm>
          </p:grpSpPr>
          <p:sp>
            <p:nvSpPr>
              <p:cNvPr id="254" name="Retângulo 253"/>
              <p:cNvSpPr/>
              <p:nvPr/>
            </p:nvSpPr>
            <p:spPr>
              <a:xfrm>
                <a:off x="4859061" y="2189826"/>
                <a:ext cx="426112" cy="1306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b="1" dirty="0"/>
              </a:p>
            </p:txBody>
          </p:sp>
          <p:cxnSp>
            <p:nvCxnSpPr>
              <p:cNvPr id="255" name="Conector reto 254"/>
              <p:cNvCxnSpPr/>
              <p:nvPr/>
            </p:nvCxnSpPr>
            <p:spPr>
              <a:xfrm>
                <a:off x="5004235" y="2189826"/>
                <a:ext cx="0" cy="1306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Conector reto 255"/>
              <p:cNvCxnSpPr/>
              <p:nvPr/>
            </p:nvCxnSpPr>
            <p:spPr>
              <a:xfrm>
                <a:off x="5146720" y="2189826"/>
                <a:ext cx="0" cy="1306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Conector reto 2064"/>
            <p:cNvCxnSpPr/>
            <p:nvPr/>
          </p:nvCxnSpPr>
          <p:spPr>
            <a:xfrm flipH="1">
              <a:off x="3506788" y="3068811"/>
              <a:ext cx="119062" cy="12065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upo 2062"/>
            <p:cNvGrpSpPr>
              <a:grpSpLocks/>
            </p:cNvGrpSpPr>
            <p:nvPr/>
          </p:nvGrpSpPr>
          <p:grpSpPr bwMode="auto">
            <a:xfrm>
              <a:off x="3506788" y="3065636"/>
              <a:ext cx="1089025" cy="2197100"/>
              <a:chOff x="3032782" y="2372488"/>
              <a:chExt cx="918824" cy="1854973"/>
            </a:xfrm>
          </p:grpSpPr>
          <p:cxnSp>
            <p:nvCxnSpPr>
              <p:cNvPr id="233" name="Conector reto 232"/>
              <p:cNvCxnSpPr/>
              <p:nvPr/>
            </p:nvCxnSpPr>
            <p:spPr>
              <a:xfrm>
                <a:off x="3032782" y="2372488"/>
                <a:ext cx="808994" cy="2681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4" name="Conector reto 233"/>
              <p:cNvCxnSpPr/>
              <p:nvPr/>
            </p:nvCxnSpPr>
            <p:spPr>
              <a:xfrm>
                <a:off x="3032782" y="2372488"/>
                <a:ext cx="0" cy="1301429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5" name="Conector reto 234"/>
              <p:cNvCxnSpPr/>
              <p:nvPr/>
            </p:nvCxnSpPr>
            <p:spPr>
              <a:xfrm flipH="1">
                <a:off x="3589970" y="3668556"/>
                <a:ext cx="242430" cy="558905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6" name="Conector reto 235"/>
              <p:cNvCxnSpPr/>
              <p:nvPr/>
            </p:nvCxnSpPr>
            <p:spPr>
              <a:xfrm>
                <a:off x="3035461" y="3668556"/>
                <a:ext cx="243770" cy="558905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7" name="Conector reto 236"/>
              <p:cNvCxnSpPr/>
              <p:nvPr/>
            </p:nvCxnSpPr>
            <p:spPr>
              <a:xfrm>
                <a:off x="3279230" y="4227461"/>
                <a:ext cx="310739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38" name="Grupo 2048"/>
              <p:cNvGrpSpPr>
                <a:grpSpLocks/>
              </p:cNvGrpSpPr>
              <p:nvPr/>
            </p:nvGrpSpPr>
            <p:grpSpPr bwMode="auto">
              <a:xfrm>
                <a:off x="3835253" y="3140968"/>
                <a:ext cx="116353" cy="110006"/>
                <a:chOff x="3832985" y="3140968"/>
                <a:chExt cx="116353" cy="110006"/>
              </a:xfrm>
            </p:grpSpPr>
            <p:cxnSp>
              <p:nvCxnSpPr>
                <p:cNvPr id="251" name="Conector reto 250"/>
                <p:cNvCxnSpPr/>
                <p:nvPr/>
              </p:nvCxnSpPr>
              <p:spPr>
                <a:xfrm flipV="1">
                  <a:off x="3832810" y="3140478"/>
                  <a:ext cx="115188" cy="1341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Conector reto 251"/>
                <p:cNvCxnSpPr/>
                <p:nvPr/>
              </p:nvCxnSpPr>
              <p:spPr>
                <a:xfrm>
                  <a:off x="3947998" y="3140478"/>
                  <a:ext cx="0" cy="108565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Conector reto 252"/>
                <p:cNvCxnSpPr/>
                <p:nvPr/>
              </p:nvCxnSpPr>
              <p:spPr>
                <a:xfrm flipV="1">
                  <a:off x="3835489" y="3249043"/>
                  <a:ext cx="113849" cy="134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9" name="Grupo 96"/>
              <p:cNvGrpSpPr>
                <a:grpSpLocks/>
              </p:cNvGrpSpPr>
              <p:nvPr/>
            </p:nvGrpSpPr>
            <p:grpSpPr bwMode="auto">
              <a:xfrm>
                <a:off x="3835253" y="3293368"/>
                <a:ext cx="116353" cy="110006"/>
                <a:chOff x="3832985" y="3140968"/>
                <a:chExt cx="116353" cy="110006"/>
              </a:xfrm>
            </p:grpSpPr>
            <p:cxnSp>
              <p:nvCxnSpPr>
                <p:cNvPr id="248" name="Conector reto 247"/>
                <p:cNvCxnSpPr/>
                <p:nvPr/>
              </p:nvCxnSpPr>
              <p:spPr>
                <a:xfrm flipV="1">
                  <a:off x="3832810" y="3140873"/>
                  <a:ext cx="115188" cy="1341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Conector reto 248"/>
                <p:cNvCxnSpPr/>
                <p:nvPr/>
              </p:nvCxnSpPr>
              <p:spPr>
                <a:xfrm>
                  <a:off x="3947998" y="3140873"/>
                  <a:ext cx="0" cy="108565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Conector reto 249"/>
                <p:cNvCxnSpPr/>
                <p:nvPr/>
              </p:nvCxnSpPr>
              <p:spPr>
                <a:xfrm flipV="1">
                  <a:off x="3835489" y="3249437"/>
                  <a:ext cx="113849" cy="134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0" name="Grupo 100"/>
              <p:cNvGrpSpPr>
                <a:grpSpLocks/>
              </p:cNvGrpSpPr>
              <p:nvPr/>
            </p:nvGrpSpPr>
            <p:grpSpPr bwMode="auto">
              <a:xfrm>
                <a:off x="3835253" y="3445768"/>
                <a:ext cx="116353" cy="110006"/>
                <a:chOff x="3832985" y="3140968"/>
                <a:chExt cx="116353" cy="110006"/>
              </a:xfrm>
            </p:grpSpPr>
            <p:cxnSp>
              <p:nvCxnSpPr>
                <p:cNvPr id="245" name="Conector reto 244"/>
                <p:cNvCxnSpPr/>
                <p:nvPr/>
              </p:nvCxnSpPr>
              <p:spPr>
                <a:xfrm flipV="1">
                  <a:off x="3832810" y="3141267"/>
                  <a:ext cx="115188" cy="1341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Conector reto 245"/>
                <p:cNvCxnSpPr/>
                <p:nvPr/>
              </p:nvCxnSpPr>
              <p:spPr>
                <a:xfrm>
                  <a:off x="3947998" y="3141267"/>
                  <a:ext cx="0" cy="108565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Conector reto 246"/>
                <p:cNvCxnSpPr/>
                <p:nvPr/>
              </p:nvCxnSpPr>
              <p:spPr>
                <a:xfrm flipV="1">
                  <a:off x="3835489" y="3249832"/>
                  <a:ext cx="113849" cy="134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1" name="Conector reto 2052"/>
              <p:cNvCxnSpPr/>
              <p:nvPr/>
            </p:nvCxnSpPr>
            <p:spPr>
              <a:xfrm flipV="1">
                <a:off x="3837757" y="3555971"/>
                <a:ext cx="0" cy="117946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2" name="Conector reto 241"/>
              <p:cNvCxnSpPr/>
              <p:nvPr/>
            </p:nvCxnSpPr>
            <p:spPr>
              <a:xfrm rot="-120000" flipH="1">
                <a:off x="3837757" y="3400496"/>
                <a:ext cx="0" cy="48251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3" name="Conector reto 242"/>
              <p:cNvCxnSpPr/>
              <p:nvPr/>
            </p:nvCxnSpPr>
            <p:spPr>
              <a:xfrm rot="-120000" flipH="1">
                <a:off x="3837757" y="3246363"/>
                <a:ext cx="0" cy="4691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4" name="Conector reto 2061"/>
              <p:cNvCxnSpPr/>
              <p:nvPr/>
            </p:nvCxnSpPr>
            <p:spPr>
              <a:xfrm flipV="1">
                <a:off x="3832400" y="2372488"/>
                <a:ext cx="9376" cy="770671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Conector reto 44"/>
            <p:cNvCxnSpPr/>
            <p:nvPr/>
          </p:nvCxnSpPr>
          <p:spPr>
            <a:xfrm flipH="1">
              <a:off x="3509963" y="3068811"/>
              <a:ext cx="200025" cy="2190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/>
            <p:cNvCxnSpPr/>
            <p:nvPr/>
          </p:nvCxnSpPr>
          <p:spPr>
            <a:xfrm flipH="1">
              <a:off x="3497263" y="3068811"/>
              <a:ext cx="325437" cy="3556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/>
            <p:cNvCxnSpPr/>
            <p:nvPr/>
          </p:nvCxnSpPr>
          <p:spPr>
            <a:xfrm flipH="1">
              <a:off x="3497263" y="3068811"/>
              <a:ext cx="439737" cy="47783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/>
            <p:cNvCxnSpPr/>
            <p:nvPr/>
          </p:nvCxnSpPr>
          <p:spPr>
            <a:xfrm flipH="1">
              <a:off x="3497263" y="3068811"/>
              <a:ext cx="552450" cy="6016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/>
            <p:cNvCxnSpPr/>
            <p:nvPr/>
          </p:nvCxnSpPr>
          <p:spPr>
            <a:xfrm flipH="1">
              <a:off x="3506788" y="3065636"/>
              <a:ext cx="657225" cy="71755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/>
            <p:cNvCxnSpPr/>
            <p:nvPr/>
          </p:nvCxnSpPr>
          <p:spPr>
            <a:xfrm flipH="1">
              <a:off x="3506788" y="3068811"/>
              <a:ext cx="768350" cy="83661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to 50"/>
            <p:cNvCxnSpPr/>
            <p:nvPr/>
          </p:nvCxnSpPr>
          <p:spPr>
            <a:xfrm flipH="1">
              <a:off x="3506788" y="3083098"/>
              <a:ext cx="869950" cy="94615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to 51"/>
            <p:cNvCxnSpPr/>
            <p:nvPr/>
          </p:nvCxnSpPr>
          <p:spPr>
            <a:xfrm flipH="1">
              <a:off x="3506788" y="3113261"/>
              <a:ext cx="955675" cy="103822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/>
            <p:cNvCxnSpPr/>
            <p:nvPr/>
          </p:nvCxnSpPr>
          <p:spPr>
            <a:xfrm flipH="1">
              <a:off x="3506788" y="3246611"/>
              <a:ext cx="946150" cy="10287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to 53"/>
            <p:cNvCxnSpPr/>
            <p:nvPr/>
          </p:nvCxnSpPr>
          <p:spPr>
            <a:xfrm flipH="1">
              <a:off x="3503613" y="3370436"/>
              <a:ext cx="949325" cy="10334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to 54"/>
            <p:cNvCxnSpPr/>
            <p:nvPr/>
          </p:nvCxnSpPr>
          <p:spPr>
            <a:xfrm flipH="1">
              <a:off x="3506788" y="3487911"/>
              <a:ext cx="950912" cy="103505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to 55"/>
            <p:cNvCxnSpPr/>
            <p:nvPr/>
          </p:nvCxnSpPr>
          <p:spPr>
            <a:xfrm flipH="1">
              <a:off x="3527425" y="3606973"/>
              <a:ext cx="931863" cy="101441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to 56"/>
            <p:cNvCxnSpPr/>
            <p:nvPr/>
          </p:nvCxnSpPr>
          <p:spPr>
            <a:xfrm flipH="1">
              <a:off x="3556000" y="3730798"/>
              <a:ext cx="903288" cy="98583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to 57"/>
            <p:cNvCxnSpPr/>
            <p:nvPr/>
          </p:nvCxnSpPr>
          <p:spPr>
            <a:xfrm flipH="1">
              <a:off x="3600450" y="3856211"/>
              <a:ext cx="857250" cy="93345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to 58"/>
            <p:cNvCxnSpPr/>
            <p:nvPr/>
          </p:nvCxnSpPr>
          <p:spPr>
            <a:xfrm flipH="1">
              <a:off x="3636963" y="3981623"/>
              <a:ext cx="819150" cy="8921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to 59"/>
            <p:cNvCxnSpPr/>
            <p:nvPr/>
          </p:nvCxnSpPr>
          <p:spPr>
            <a:xfrm flipH="1">
              <a:off x="3671888" y="3978448"/>
              <a:ext cx="898525" cy="9794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to 60"/>
            <p:cNvCxnSpPr/>
            <p:nvPr/>
          </p:nvCxnSpPr>
          <p:spPr>
            <a:xfrm flipH="1">
              <a:off x="3709988" y="4165773"/>
              <a:ext cx="804862" cy="87312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to 61"/>
            <p:cNvCxnSpPr/>
            <p:nvPr/>
          </p:nvCxnSpPr>
          <p:spPr>
            <a:xfrm flipH="1">
              <a:off x="3748088" y="4340398"/>
              <a:ext cx="717550" cy="78105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to 62"/>
            <p:cNvCxnSpPr>
              <a:cxnSpLocks noChangeAspect="1"/>
            </p:cNvCxnSpPr>
            <p:nvPr/>
          </p:nvCxnSpPr>
          <p:spPr>
            <a:xfrm flipH="1">
              <a:off x="3779838" y="4340398"/>
              <a:ext cx="812800" cy="87471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to 63"/>
            <p:cNvCxnSpPr>
              <a:cxnSpLocks noChangeAspect="1"/>
            </p:cNvCxnSpPr>
            <p:nvPr/>
          </p:nvCxnSpPr>
          <p:spPr>
            <a:xfrm flipH="1">
              <a:off x="3860800" y="4653136"/>
              <a:ext cx="568325" cy="6127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to 64"/>
            <p:cNvCxnSpPr>
              <a:cxnSpLocks noChangeAspect="1"/>
            </p:cNvCxnSpPr>
            <p:nvPr/>
          </p:nvCxnSpPr>
          <p:spPr>
            <a:xfrm flipH="1">
              <a:off x="3983038" y="4926186"/>
              <a:ext cx="320675" cy="3460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to 65"/>
            <p:cNvCxnSpPr/>
            <p:nvPr/>
          </p:nvCxnSpPr>
          <p:spPr>
            <a:xfrm>
              <a:off x="5654675" y="4632498"/>
              <a:ext cx="0" cy="920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to 66"/>
            <p:cNvCxnSpPr/>
            <p:nvPr/>
          </p:nvCxnSpPr>
          <p:spPr>
            <a:xfrm>
              <a:off x="5654675" y="4948411"/>
              <a:ext cx="0" cy="920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upo 320"/>
            <p:cNvGrpSpPr>
              <a:grpSpLocks/>
            </p:cNvGrpSpPr>
            <p:nvPr/>
          </p:nvGrpSpPr>
          <p:grpSpPr bwMode="auto">
            <a:xfrm>
              <a:off x="5181600" y="5446886"/>
              <a:ext cx="379413" cy="381000"/>
              <a:chOff x="4446566" y="4383826"/>
              <a:chExt cx="321469" cy="321469"/>
            </a:xfrm>
          </p:grpSpPr>
          <p:sp>
            <p:nvSpPr>
              <p:cNvPr id="230" name="Elipse 229"/>
              <p:cNvSpPr>
                <a:spLocks noChangeAspect="1"/>
              </p:cNvSpPr>
              <p:nvPr/>
            </p:nvSpPr>
            <p:spPr>
              <a:xfrm rot="16200000">
                <a:off x="4446566" y="4383826"/>
                <a:ext cx="321469" cy="32146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b="1" dirty="0"/>
              </a:p>
            </p:txBody>
          </p:sp>
          <p:cxnSp>
            <p:nvCxnSpPr>
              <p:cNvPr id="231" name="Conector reto 230"/>
              <p:cNvCxnSpPr/>
              <p:nvPr/>
            </p:nvCxnSpPr>
            <p:spPr>
              <a:xfrm flipH="1">
                <a:off x="4525925" y="4391863"/>
                <a:ext cx="36316" cy="2839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Conector reto 231"/>
              <p:cNvCxnSpPr/>
              <p:nvPr/>
            </p:nvCxnSpPr>
            <p:spPr>
              <a:xfrm>
                <a:off x="4660430" y="4391863"/>
                <a:ext cx="37662" cy="2839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Retângulo 68"/>
            <p:cNvSpPr/>
            <p:nvPr/>
          </p:nvSpPr>
          <p:spPr>
            <a:xfrm>
              <a:off x="3503613" y="1759123"/>
              <a:ext cx="952500" cy="130651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265" tIns="54132" rIns="108265" bIns="54132" anchor="ctr"/>
            <a:lstStyle/>
            <a:p>
              <a:pPr algn="ctr">
                <a:defRPr/>
              </a:pPr>
              <a:endParaRPr lang="pt-BR" b="1" dirty="0"/>
            </a:p>
          </p:txBody>
        </p:sp>
        <p:grpSp>
          <p:nvGrpSpPr>
            <p:cNvPr id="70" name="Grupo 320"/>
            <p:cNvGrpSpPr>
              <a:grpSpLocks/>
            </p:cNvGrpSpPr>
            <p:nvPr/>
          </p:nvGrpSpPr>
          <p:grpSpPr bwMode="auto">
            <a:xfrm rot="5400000">
              <a:off x="8699500" y="5140498"/>
              <a:ext cx="381000" cy="381000"/>
              <a:chOff x="4446566" y="4383826"/>
              <a:chExt cx="321469" cy="321469"/>
            </a:xfrm>
          </p:grpSpPr>
          <p:sp>
            <p:nvSpPr>
              <p:cNvPr id="227" name="Elipse 226"/>
              <p:cNvSpPr>
                <a:spLocks noChangeAspect="1"/>
              </p:cNvSpPr>
              <p:nvPr/>
            </p:nvSpPr>
            <p:spPr>
              <a:xfrm rot="16200000">
                <a:off x="4446566" y="4383826"/>
                <a:ext cx="321469" cy="32146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b="1" dirty="0"/>
              </a:p>
            </p:txBody>
          </p:sp>
          <p:cxnSp>
            <p:nvCxnSpPr>
              <p:cNvPr id="228" name="Conector reto 227"/>
              <p:cNvCxnSpPr/>
              <p:nvPr/>
            </p:nvCxnSpPr>
            <p:spPr>
              <a:xfrm flipH="1">
                <a:off x="4525594" y="4391863"/>
                <a:ext cx="37505" cy="2839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Conector reto 228"/>
              <p:cNvCxnSpPr/>
              <p:nvPr/>
            </p:nvCxnSpPr>
            <p:spPr>
              <a:xfrm>
                <a:off x="4659540" y="4391863"/>
                <a:ext cx="38844" cy="2839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Retângulo 70"/>
            <p:cNvSpPr/>
            <p:nvPr/>
          </p:nvSpPr>
          <p:spPr>
            <a:xfrm>
              <a:off x="8602663" y="2637011"/>
              <a:ext cx="879475" cy="17843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265" tIns="54132" rIns="108265" bIns="54132" anchor="ctr"/>
            <a:lstStyle/>
            <a:p>
              <a:pPr algn="ctr">
                <a:defRPr/>
              </a:pPr>
              <a:endParaRPr lang="pt-BR" b="1" dirty="0"/>
            </a:p>
          </p:txBody>
        </p:sp>
        <p:sp>
          <p:nvSpPr>
            <p:cNvPr id="72" name="Retângulo 71"/>
            <p:cNvSpPr/>
            <p:nvPr/>
          </p:nvSpPr>
          <p:spPr>
            <a:xfrm>
              <a:off x="8602663" y="3975273"/>
              <a:ext cx="879475" cy="446088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265" tIns="54132" rIns="108265" bIns="54132" anchor="ctr"/>
            <a:lstStyle/>
            <a:p>
              <a:pPr algn="ctr">
                <a:defRPr/>
              </a:pPr>
              <a:endParaRPr lang="pt-BR" b="1" dirty="0"/>
            </a:p>
          </p:txBody>
        </p:sp>
        <p:grpSp>
          <p:nvGrpSpPr>
            <p:cNvPr id="73" name="Grupo 20"/>
            <p:cNvGrpSpPr>
              <a:grpSpLocks/>
            </p:cNvGrpSpPr>
            <p:nvPr/>
          </p:nvGrpSpPr>
          <p:grpSpPr bwMode="auto">
            <a:xfrm>
              <a:off x="8699500" y="3921298"/>
              <a:ext cx="209550" cy="117475"/>
              <a:chOff x="7562900" y="3094695"/>
              <a:chExt cx="177452" cy="99661"/>
            </a:xfrm>
          </p:grpSpPr>
          <p:sp>
            <p:nvSpPr>
              <p:cNvPr id="223" name="Triângulo isósceles 222"/>
              <p:cNvSpPr/>
              <p:nvPr/>
            </p:nvSpPr>
            <p:spPr>
              <a:xfrm rot="10800000">
                <a:off x="7562900" y="3094695"/>
                <a:ext cx="177452" cy="45790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b="1" dirty="0"/>
              </a:p>
            </p:txBody>
          </p:sp>
          <p:cxnSp>
            <p:nvCxnSpPr>
              <p:cNvPr id="224" name="Conector reto 223"/>
              <p:cNvCxnSpPr/>
              <p:nvPr/>
            </p:nvCxnSpPr>
            <p:spPr>
              <a:xfrm>
                <a:off x="7574999" y="3166074"/>
                <a:ext cx="158631" cy="134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Conector reto 224"/>
              <p:cNvCxnSpPr/>
              <p:nvPr/>
            </p:nvCxnSpPr>
            <p:spPr>
              <a:xfrm>
                <a:off x="7613985" y="3178195"/>
                <a:ext cx="8066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Conector reto 225"/>
              <p:cNvCxnSpPr/>
              <p:nvPr/>
            </p:nvCxnSpPr>
            <p:spPr>
              <a:xfrm>
                <a:off x="7636839" y="3194356"/>
                <a:ext cx="3629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Conector reto 73"/>
            <p:cNvCxnSpPr>
              <a:stCxn id="227" idx="6"/>
            </p:cNvCxnSpPr>
            <p:nvPr/>
          </p:nvCxnSpPr>
          <p:spPr>
            <a:xfrm>
              <a:off x="9080500" y="5330998"/>
              <a:ext cx="5969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to 74"/>
            <p:cNvCxnSpPr/>
            <p:nvPr/>
          </p:nvCxnSpPr>
          <p:spPr>
            <a:xfrm flipV="1">
              <a:off x="9677400" y="3556173"/>
              <a:ext cx="0" cy="17748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to 75"/>
            <p:cNvCxnSpPr/>
            <p:nvPr/>
          </p:nvCxnSpPr>
          <p:spPr>
            <a:xfrm flipH="1">
              <a:off x="9478963" y="3546648"/>
              <a:ext cx="198437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to 76"/>
            <p:cNvCxnSpPr/>
            <p:nvPr/>
          </p:nvCxnSpPr>
          <p:spPr>
            <a:xfrm>
              <a:off x="7993063" y="3073573"/>
              <a:ext cx="17303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reto 77"/>
            <p:cNvCxnSpPr/>
            <p:nvPr/>
          </p:nvCxnSpPr>
          <p:spPr>
            <a:xfrm flipH="1">
              <a:off x="8161338" y="3073573"/>
              <a:ext cx="6350" cy="22621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reto 78"/>
            <p:cNvCxnSpPr>
              <a:endCxn id="227" idx="2"/>
            </p:cNvCxnSpPr>
            <p:nvPr/>
          </p:nvCxnSpPr>
          <p:spPr>
            <a:xfrm flipV="1">
              <a:off x="8161338" y="5329411"/>
              <a:ext cx="544512" cy="15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reto 79"/>
            <p:cNvCxnSpPr>
              <a:stCxn id="39" idx="2"/>
            </p:cNvCxnSpPr>
            <p:nvPr/>
          </p:nvCxnSpPr>
          <p:spPr>
            <a:xfrm>
              <a:off x="5922963" y="3589511"/>
              <a:ext cx="1587" cy="1042987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reto 80"/>
            <p:cNvCxnSpPr/>
            <p:nvPr/>
          </p:nvCxnSpPr>
          <p:spPr>
            <a:xfrm>
              <a:off x="5922963" y="5046836"/>
              <a:ext cx="1587" cy="2825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to 81"/>
            <p:cNvCxnSpPr/>
            <p:nvPr/>
          </p:nvCxnSpPr>
          <p:spPr>
            <a:xfrm flipV="1">
              <a:off x="5922963" y="5323061"/>
              <a:ext cx="574675" cy="793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reto 82"/>
            <p:cNvCxnSpPr/>
            <p:nvPr/>
          </p:nvCxnSpPr>
          <p:spPr>
            <a:xfrm flipV="1">
              <a:off x="6497638" y="3076748"/>
              <a:ext cx="0" cy="22510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ector reto 83"/>
            <p:cNvCxnSpPr/>
            <p:nvPr/>
          </p:nvCxnSpPr>
          <p:spPr>
            <a:xfrm>
              <a:off x="6497638" y="3076748"/>
              <a:ext cx="20002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ector reto 84"/>
            <p:cNvCxnSpPr>
              <a:endCxn id="230" idx="2"/>
            </p:cNvCxnSpPr>
            <p:nvPr/>
          </p:nvCxnSpPr>
          <p:spPr>
            <a:xfrm flipV="1">
              <a:off x="5372100" y="5827886"/>
              <a:ext cx="0" cy="365125"/>
            </a:xfrm>
            <a:prstGeom prst="line">
              <a:avLst/>
            </a:prstGeom>
            <a:ln w="28575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ector reto 85"/>
            <p:cNvCxnSpPr>
              <a:stCxn id="230" idx="6"/>
            </p:cNvCxnSpPr>
            <p:nvPr/>
          </p:nvCxnSpPr>
          <p:spPr>
            <a:xfrm flipV="1">
              <a:off x="5372100" y="5046836"/>
              <a:ext cx="0" cy="400050"/>
            </a:xfrm>
            <a:prstGeom prst="line">
              <a:avLst/>
            </a:prstGeom>
            <a:ln w="28575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ector reto 86"/>
            <p:cNvCxnSpPr/>
            <p:nvPr/>
          </p:nvCxnSpPr>
          <p:spPr>
            <a:xfrm>
              <a:off x="4592638" y="4038773"/>
              <a:ext cx="779462" cy="0"/>
            </a:xfrm>
            <a:prstGeom prst="line">
              <a:avLst/>
            </a:prstGeom>
            <a:ln w="28575">
              <a:solidFill>
                <a:schemeClr val="accent6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ector reto 87"/>
            <p:cNvCxnSpPr/>
            <p:nvPr/>
          </p:nvCxnSpPr>
          <p:spPr>
            <a:xfrm>
              <a:off x="4592638" y="4221336"/>
              <a:ext cx="779462" cy="0"/>
            </a:xfrm>
            <a:prstGeom prst="line">
              <a:avLst/>
            </a:prstGeom>
            <a:ln w="28575">
              <a:solidFill>
                <a:schemeClr val="accent6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ector reto 88"/>
            <p:cNvCxnSpPr/>
            <p:nvPr/>
          </p:nvCxnSpPr>
          <p:spPr>
            <a:xfrm flipV="1">
              <a:off x="4592638" y="4400723"/>
              <a:ext cx="19367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ector reto 89"/>
            <p:cNvCxnSpPr/>
            <p:nvPr/>
          </p:nvCxnSpPr>
          <p:spPr>
            <a:xfrm>
              <a:off x="4786313" y="4397548"/>
              <a:ext cx="0" cy="1795463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ector reto 90"/>
            <p:cNvCxnSpPr/>
            <p:nvPr/>
          </p:nvCxnSpPr>
          <p:spPr>
            <a:xfrm flipH="1">
              <a:off x="4989513" y="4391198"/>
              <a:ext cx="382587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ector reto 91"/>
            <p:cNvCxnSpPr/>
            <p:nvPr/>
          </p:nvCxnSpPr>
          <p:spPr>
            <a:xfrm>
              <a:off x="4989513" y="4392786"/>
              <a:ext cx="0" cy="1063625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ector reto 92"/>
            <p:cNvCxnSpPr/>
            <p:nvPr/>
          </p:nvCxnSpPr>
          <p:spPr>
            <a:xfrm>
              <a:off x="3983038" y="5265911"/>
              <a:ext cx="0" cy="190500"/>
            </a:xfrm>
            <a:prstGeom prst="line">
              <a:avLst/>
            </a:prstGeom>
            <a:ln w="28575">
              <a:solidFill>
                <a:schemeClr val="accent6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ector reto 93"/>
            <p:cNvCxnSpPr/>
            <p:nvPr/>
          </p:nvCxnSpPr>
          <p:spPr>
            <a:xfrm>
              <a:off x="3978275" y="5456411"/>
              <a:ext cx="746125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ector reto 94"/>
            <p:cNvCxnSpPr/>
            <p:nvPr/>
          </p:nvCxnSpPr>
          <p:spPr>
            <a:xfrm>
              <a:off x="4849813" y="5456411"/>
              <a:ext cx="134937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Arco 95"/>
            <p:cNvSpPr>
              <a:spLocks noChangeAspect="1"/>
            </p:cNvSpPr>
            <p:nvPr/>
          </p:nvSpPr>
          <p:spPr>
            <a:xfrm>
              <a:off x="4721225" y="5392911"/>
              <a:ext cx="127000" cy="125412"/>
            </a:xfrm>
            <a:prstGeom prst="arc">
              <a:avLst>
                <a:gd name="adj1" fmla="val 10996608"/>
                <a:gd name="adj2" fmla="val 0"/>
              </a:avLst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08265" tIns="54132" rIns="108265" bIns="54132" anchor="ctr"/>
            <a:lstStyle/>
            <a:p>
              <a:pPr algn="ctr">
                <a:defRPr/>
              </a:pPr>
              <a:endParaRPr lang="pt-BR" b="1" dirty="0"/>
            </a:p>
          </p:txBody>
        </p:sp>
        <p:cxnSp>
          <p:nvCxnSpPr>
            <p:cNvPr id="97" name="Conector reto 96"/>
            <p:cNvCxnSpPr/>
            <p:nvPr/>
          </p:nvCxnSpPr>
          <p:spPr>
            <a:xfrm flipV="1">
              <a:off x="3178175" y="5637386"/>
              <a:ext cx="0" cy="128587"/>
            </a:xfrm>
            <a:prstGeom prst="line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ector reto 97"/>
            <p:cNvCxnSpPr/>
            <p:nvPr/>
          </p:nvCxnSpPr>
          <p:spPr>
            <a:xfrm>
              <a:off x="3178175" y="5637386"/>
              <a:ext cx="27622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ector reto 98"/>
            <p:cNvCxnSpPr/>
            <p:nvPr/>
          </p:nvCxnSpPr>
          <p:spPr>
            <a:xfrm>
              <a:off x="3506788" y="4600748"/>
              <a:ext cx="946150" cy="793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ector reto 99"/>
            <p:cNvCxnSpPr>
              <a:stCxn id="148" idx="0"/>
            </p:cNvCxnSpPr>
            <p:nvPr/>
          </p:nvCxnSpPr>
          <p:spPr>
            <a:xfrm flipH="1">
              <a:off x="3059113" y="5262736"/>
              <a:ext cx="700087" cy="4762"/>
            </a:xfrm>
            <a:prstGeom prst="line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ector reto 100"/>
            <p:cNvCxnSpPr/>
            <p:nvPr/>
          </p:nvCxnSpPr>
          <p:spPr>
            <a:xfrm flipV="1">
              <a:off x="3059113" y="3024361"/>
              <a:ext cx="0" cy="224313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ector reto 101"/>
            <p:cNvCxnSpPr/>
            <p:nvPr/>
          </p:nvCxnSpPr>
          <p:spPr>
            <a:xfrm flipV="1">
              <a:off x="2892425" y="3032298"/>
              <a:ext cx="0" cy="273367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ector reto 102"/>
            <p:cNvCxnSpPr/>
            <p:nvPr/>
          </p:nvCxnSpPr>
          <p:spPr>
            <a:xfrm flipV="1">
              <a:off x="3059113" y="2271886"/>
              <a:ext cx="0" cy="59531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ector reto 103"/>
            <p:cNvCxnSpPr/>
            <p:nvPr/>
          </p:nvCxnSpPr>
          <p:spPr>
            <a:xfrm>
              <a:off x="3059113" y="2271886"/>
              <a:ext cx="131762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ector reto 104"/>
            <p:cNvCxnSpPr/>
            <p:nvPr/>
          </p:nvCxnSpPr>
          <p:spPr>
            <a:xfrm flipV="1">
              <a:off x="4376738" y="2168698"/>
              <a:ext cx="0" cy="10795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ector reto 105"/>
            <p:cNvCxnSpPr/>
            <p:nvPr/>
          </p:nvCxnSpPr>
          <p:spPr>
            <a:xfrm flipH="1">
              <a:off x="2900363" y="2157586"/>
              <a:ext cx="147637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ector reto 106"/>
            <p:cNvCxnSpPr/>
            <p:nvPr/>
          </p:nvCxnSpPr>
          <p:spPr>
            <a:xfrm>
              <a:off x="2892425" y="2163936"/>
              <a:ext cx="0" cy="70485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" name="Grupo 2055"/>
            <p:cNvGrpSpPr>
              <a:grpSpLocks/>
            </p:cNvGrpSpPr>
            <p:nvPr/>
          </p:nvGrpSpPr>
          <p:grpSpPr bwMode="auto">
            <a:xfrm>
              <a:off x="5297488" y="2695748"/>
              <a:ext cx="822325" cy="74613"/>
              <a:chOff x="4544219" y="2059452"/>
              <a:chExt cx="695040" cy="62968"/>
            </a:xfrm>
          </p:grpSpPr>
          <p:cxnSp>
            <p:nvCxnSpPr>
              <p:cNvPr id="213" name="Conector reto 212"/>
              <p:cNvCxnSpPr/>
              <p:nvPr/>
            </p:nvCxnSpPr>
            <p:spPr>
              <a:xfrm>
                <a:off x="4544219" y="2060792"/>
                <a:ext cx="67625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4" name="Grupo 2054"/>
              <p:cNvGrpSpPr>
                <a:grpSpLocks/>
              </p:cNvGrpSpPr>
              <p:nvPr/>
            </p:nvGrpSpPr>
            <p:grpSpPr bwMode="auto">
              <a:xfrm>
                <a:off x="5163503" y="2059452"/>
                <a:ext cx="75756" cy="61200"/>
                <a:chOff x="5163503" y="2059452"/>
                <a:chExt cx="75756" cy="61200"/>
              </a:xfrm>
            </p:grpSpPr>
            <p:cxnSp>
              <p:nvCxnSpPr>
                <p:cNvPr id="221" name="Conector reto 2053"/>
                <p:cNvCxnSpPr/>
                <p:nvPr/>
              </p:nvCxnSpPr>
              <p:spPr>
                <a:xfrm rot="2700000">
                  <a:off x="5194309" y="2060076"/>
                  <a:ext cx="0" cy="603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Conector reto 221"/>
                <p:cNvCxnSpPr/>
                <p:nvPr/>
              </p:nvCxnSpPr>
              <p:spPr>
                <a:xfrm rot="8100000">
                  <a:off x="5239259" y="2059452"/>
                  <a:ext cx="0" cy="6162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5" name="Grupo 225"/>
              <p:cNvGrpSpPr>
                <a:grpSpLocks/>
              </p:cNvGrpSpPr>
              <p:nvPr/>
            </p:nvGrpSpPr>
            <p:grpSpPr bwMode="auto">
              <a:xfrm>
                <a:off x="5020982" y="2060336"/>
                <a:ext cx="75756" cy="61200"/>
                <a:chOff x="5163503" y="2059452"/>
                <a:chExt cx="75756" cy="61200"/>
              </a:xfrm>
            </p:grpSpPr>
            <p:cxnSp>
              <p:nvCxnSpPr>
                <p:cNvPr id="219" name="Conector reto 218"/>
                <p:cNvCxnSpPr/>
                <p:nvPr/>
              </p:nvCxnSpPr>
              <p:spPr>
                <a:xfrm rot="2700000">
                  <a:off x="5193932" y="2059861"/>
                  <a:ext cx="0" cy="6172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Conector reto 219"/>
                <p:cNvCxnSpPr/>
                <p:nvPr/>
              </p:nvCxnSpPr>
              <p:spPr>
                <a:xfrm rot="8100000">
                  <a:off x="5239552" y="2059909"/>
                  <a:ext cx="0" cy="602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6" name="Grupo 228"/>
              <p:cNvGrpSpPr>
                <a:grpSpLocks/>
              </p:cNvGrpSpPr>
              <p:nvPr/>
            </p:nvGrpSpPr>
            <p:grpSpPr bwMode="auto">
              <a:xfrm>
                <a:off x="4878461" y="2061220"/>
                <a:ext cx="75756" cy="61200"/>
                <a:chOff x="5163503" y="2059452"/>
                <a:chExt cx="75756" cy="61200"/>
              </a:xfrm>
            </p:grpSpPr>
            <p:cxnSp>
              <p:nvCxnSpPr>
                <p:cNvPr id="217" name="Conector reto 216"/>
                <p:cNvCxnSpPr/>
                <p:nvPr/>
              </p:nvCxnSpPr>
              <p:spPr>
                <a:xfrm rot="2700000">
                  <a:off x="5194224" y="2058976"/>
                  <a:ext cx="0" cy="6172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Conector reto 217"/>
                <p:cNvCxnSpPr/>
                <p:nvPr/>
              </p:nvCxnSpPr>
              <p:spPr>
                <a:xfrm rot="8100000">
                  <a:off x="5239845" y="2059024"/>
                  <a:ext cx="0" cy="6162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9" name="Grupo 232"/>
            <p:cNvGrpSpPr>
              <a:grpSpLocks/>
            </p:cNvGrpSpPr>
            <p:nvPr/>
          </p:nvGrpSpPr>
          <p:grpSpPr bwMode="auto">
            <a:xfrm>
              <a:off x="8428038" y="2764011"/>
              <a:ext cx="822325" cy="74612"/>
              <a:chOff x="4544219" y="2059452"/>
              <a:chExt cx="695040" cy="62968"/>
            </a:xfrm>
          </p:grpSpPr>
          <p:cxnSp>
            <p:nvCxnSpPr>
              <p:cNvPr id="203" name="Conector reto 202"/>
              <p:cNvCxnSpPr/>
              <p:nvPr/>
            </p:nvCxnSpPr>
            <p:spPr>
              <a:xfrm>
                <a:off x="4544219" y="2060791"/>
                <a:ext cx="67625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4" name="Grupo 234"/>
              <p:cNvGrpSpPr>
                <a:grpSpLocks/>
              </p:cNvGrpSpPr>
              <p:nvPr/>
            </p:nvGrpSpPr>
            <p:grpSpPr bwMode="auto">
              <a:xfrm>
                <a:off x="5163503" y="2059452"/>
                <a:ext cx="75756" cy="61200"/>
                <a:chOff x="5163503" y="2059452"/>
                <a:chExt cx="75756" cy="61200"/>
              </a:xfrm>
            </p:grpSpPr>
            <p:cxnSp>
              <p:nvCxnSpPr>
                <p:cNvPr id="211" name="Conector reto 210"/>
                <p:cNvCxnSpPr/>
                <p:nvPr/>
              </p:nvCxnSpPr>
              <p:spPr>
                <a:xfrm rot="2700000">
                  <a:off x="5194309" y="2060076"/>
                  <a:ext cx="0" cy="603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Conector reto 211"/>
                <p:cNvCxnSpPr/>
                <p:nvPr/>
              </p:nvCxnSpPr>
              <p:spPr>
                <a:xfrm rot="8100000">
                  <a:off x="5239259" y="2059452"/>
                  <a:ext cx="0" cy="6162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" name="Grupo 235"/>
              <p:cNvGrpSpPr>
                <a:grpSpLocks/>
              </p:cNvGrpSpPr>
              <p:nvPr/>
            </p:nvGrpSpPr>
            <p:grpSpPr bwMode="auto">
              <a:xfrm>
                <a:off x="5020982" y="2060336"/>
                <a:ext cx="75756" cy="61200"/>
                <a:chOff x="5163503" y="2059452"/>
                <a:chExt cx="75756" cy="61200"/>
              </a:xfrm>
            </p:grpSpPr>
            <p:cxnSp>
              <p:nvCxnSpPr>
                <p:cNvPr id="209" name="Conector reto 208"/>
                <p:cNvCxnSpPr/>
                <p:nvPr/>
              </p:nvCxnSpPr>
              <p:spPr>
                <a:xfrm rot="2700000">
                  <a:off x="5193932" y="2059861"/>
                  <a:ext cx="0" cy="6172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Conector reto 209"/>
                <p:cNvCxnSpPr/>
                <p:nvPr/>
              </p:nvCxnSpPr>
              <p:spPr>
                <a:xfrm rot="8100000">
                  <a:off x="5239552" y="2059908"/>
                  <a:ext cx="0" cy="6028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6" name="Grupo 236"/>
              <p:cNvGrpSpPr>
                <a:grpSpLocks/>
              </p:cNvGrpSpPr>
              <p:nvPr/>
            </p:nvGrpSpPr>
            <p:grpSpPr bwMode="auto">
              <a:xfrm>
                <a:off x="4878461" y="2061220"/>
                <a:ext cx="75756" cy="61200"/>
                <a:chOff x="5163503" y="2059452"/>
                <a:chExt cx="75756" cy="61200"/>
              </a:xfrm>
            </p:grpSpPr>
            <p:cxnSp>
              <p:nvCxnSpPr>
                <p:cNvPr id="207" name="Conector reto 206"/>
                <p:cNvCxnSpPr/>
                <p:nvPr/>
              </p:nvCxnSpPr>
              <p:spPr>
                <a:xfrm rot="2700000">
                  <a:off x="5194224" y="2058977"/>
                  <a:ext cx="0" cy="6172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Conector reto 207"/>
                <p:cNvCxnSpPr/>
                <p:nvPr/>
              </p:nvCxnSpPr>
              <p:spPr>
                <a:xfrm rot="8100000">
                  <a:off x="5239845" y="2059023"/>
                  <a:ext cx="0" cy="6162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10" name="Conector reto 2057"/>
            <p:cNvCxnSpPr/>
            <p:nvPr/>
          </p:nvCxnSpPr>
          <p:spPr>
            <a:xfrm>
              <a:off x="8428038" y="2770361"/>
              <a:ext cx="0" cy="14525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ector reto 110"/>
            <p:cNvCxnSpPr/>
            <p:nvPr/>
          </p:nvCxnSpPr>
          <p:spPr>
            <a:xfrm>
              <a:off x="8423275" y="4222923"/>
              <a:ext cx="18415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ector reto 111"/>
            <p:cNvCxnSpPr/>
            <p:nvPr/>
          </p:nvCxnSpPr>
          <p:spPr>
            <a:xfrm>
              <a:off x="9482138" y="2757661"/>
              <a:ext cx="260350" cy="0"/>
            </a:xfrm>
            <a:prstGeom prst="line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to 2077"/>
            <p:cNvCxnSpPr>
              <a:stCxn id="39" idx="0"/>
            </p:cNvCxnSpPr>
            <p:nvPr/>
          </p:nvCxnSpPr>
          <p:spPr>
            <a:xfrm flipV="1">
              <a:off x="5922963" y="2014711"/>
              <a:ext cx="0" cy="622300"/>
            </a:xfrm>
            <a:prstGeom prst="line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ector reto 113"/>
            <p:cNvCxnSpPr/>
            <p:nvPr/>
          </p:nvCxnSpPr>
          <p:spPr>
            <a:xfrm flipH="1">
              <a:off x="4462463" y="2014711"/>
              <a:ext cx="14605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to 114"/>
            <p:cNvCxnSpPr/>
            <p:nvPr/>
          </p:nvCxnSpPr>
          <p:spPr>
            <a:xfrm flipV="1">
              <a:off x="3282950" y="2841798"/>
              <a:ext cx="0" cy="58738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to 115"/>
            <p:cNvCxnSpPr/>
            <p:nvPr/>
          </p:nvCxnSpPr>
          <p:spPr>
            <a:xfrm>
              <a:off x="3282950" y="2841798"/>
              <a:ext cx="476250" cy="0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to 116"/>
            <p:cNvCxnSpPr/>
            <p:nvPr/>
          </p:nvCxnSpPr>
          <p:spPr>
            <a:xfrm flipV="1">
              <a:off x="3759200" y="2637011"/>
              <a:ext cx="131763" cy="212725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to 117"/>
            <p:cNvCxnSpPr/>
            <p:nvPr/>
          </p:nvCxnSpPr>
          <p:spPr>
            <a:xfrm flipH="1">
              <a:off x="3600450" y="2637011"/>
              <a:ext cx="290513" cy="0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to 118"/>
            <p:cNvCxnSpPr/>
            <p:nvPr/>
          </p:nvCxnSpPr>
          <p:spPr>
            <a:xfrm flipV="1">
              <a:off x="3600450" y="2413173"/>
              <a:ext cx="147638" cy="223838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reto 119"/>
            <p:cNvCxnSpPr/>
            <p:nvPr/>
          </p:nvCxnSpPr>
          <p:spPr>
            <a:xfrm flipV="1">
              <a:off x="4233863" y="2638598"/>
              <a:ext cx="133350" cy="212725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 reto 120"/>
            <p:cNvCxnSpPr/>
            <p:nvPr/>
          </p:nvCxnSpPr>
          <p:spPr>
            <a:xfrm flipH="1">
              <a:off x="4076700" y="2638598"/>
              <a:ext cx="290513" cy="0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to 121"/>
            <p:cNvCxnSpPr/>
            <p:nvPr/>
          </p:nvCxnSpPr>
          <p:spPr>
            <a:xfrm flipV="1">
              <a:off x="4076700" y="2414761"/>
              <a:ext cx="146050" cy="223837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to 122"/>
            <p:cNvCxnSpPr/>
            <p:nvPr/>
          </p:nvCxnSpPr>
          <p:spPr>
            <a:xfrm flipV="1">
              <a:off x="4222750" y="1662286"/>
              <a:ext cx="0" cy="750887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to 123"/>
            <p:cNvCxnSpPr/>
            <p:nvPr/>
          </p:nvCxnSpPr>
          <p:spPr>
            <a:xfrm flipH="1">
              <a:off x="1374775" y="1662286"/>
              <a:ext cx="2847975" cy="0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to 124"/>
            <p:cNvCxnSpPr/>
            <p:nvPr/>
          </p:nvCxnSpPr>
          <p:spPr>
            <a:xfrm>
              <a:off x="1374775" y="1662286"/>
              <a:ext cx="0" cy="2936875"/>
            </a:xfrm>
            <a:prstGeom prst="line">
              <a:avLst/>
            </a:prstGeom>
            <a:ln w="317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to 125"/>
            <p:cNvCxnSpPr/>
            <p:nvPr/>
          </p:nvCxnSpPr>
          <p:spPr>
            <a:xfrm>
              <a:off x="4233863" y="2841798"/>
              <a:ext cx="0" cy="100013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to 126"/>
            <p:cNvCxnSpPr/>
            <p:nvPr/>
          </p:nvCxnSpPr>
          <p:spPr>
            <a:xfrm flipH="1">
              <a:off x="2232025" y="2941811"/>
              <a:ext cx="2001838" cy="0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to 127"/>
            <p:cNvCxnSpPr/>
            <p:nvPr/>
          </p:nvCxnSpPr>
          <p:spPr>
            <a:xfrm>
              <a:off x="2252663" y="2941811"/>
              <a:ext cx="0" cy="1463675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ector reto 128"/>
            <p:cNvCxnSpPr/>
            <p:nvPr/>
          </p:nvCxnSpPr>
          <p:spPr>
            <a:xfrm flipV="1">
              <a:off x="3746500" y="2052811"/>
              <a:ext cx="0" cy="361950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ector reto 129"/>
            <p:cNvCxnSpPr/>
            <p:nvPr/>
          </p:nvCxnSpPr>
          <p:spPr>
            <a:xfrm flipH="1">
              <a:off x="2667000" y="2036936"/>
              <a:ext cx="1081088" cy="0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ector reto 130"/>
            <p:cNvCxnSpPr/>
            <p:nvPr/>
          </p:nvCxnSpPr>
          <p:spPr>
            <a:xfrm>
              <a:off x="2667000" y="2036936"/>
              <a:ext cx="0" cy="836612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ector reto 131"/>
            <p:cNvCxnSpPr/>
            <p:nvPr/>
          </p:nvCxnSpPr>
          <p:spPr>
            <a:xfrm>
              <a:off x="2667000" y="3005311"/>
              <a:ext cx="0" cy="1598612"/>
            </a:xfrm>
            <a:prstGeom prst="line">
              <a:avLst/>
            </a:prstGeom>
            <a:ln w="317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ector de seta reta 132"/>
            <p:cNvCxnSpPr/>
            <p:nvPr/>
          </p:nvCxnSpPr>
          <p:spPr>
            <a:xfrm flipH="1">
              <a:off x="4306888" y="1655936"/>
              <a:ext cx="285750" cy="5016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ector de seta reta 133"/>
            <p:cNvCxnSpPr>
              <a:endCxn id="14" idx="5"/>
            </p:cNvCxnSpPr>
            <p:nvPr/>
          </p:nvCxnSpPr>
          <p:spPr>
            <a:xfrm flipH="1">
              <a:off x="3911600" y="1930573"/>
              <a:ext cx="2379663" cy="51435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ector de seta reta 134"/>
            <p:cNvCxnSpPr/>
            <p:nvPr/>
          </p:nvCxnSpPr>
          <p:spPr>
            <a:xfrm flipH="1">
              <a:off x="4527550" y="1930573"/>
              <a:ext cx="1763713" cy="63976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CaixaDeTexto 135"/>
            <p:cNvSpPr txBox="1"/>
            <p:nvPr/>
          </p:nvSpPr>
          <p:spPr>
            <a:xfrm>
              <a:off x="1663700" y="1333673"/>
              <a:ext cx="925513" cy="327025"/>
            </a:xfrm>
            <a:prstGeom prst="rect">
              <a:avLst/>
            </a:prstGeom>
            <a:noFill/>
          </p:spPr>
          <p:txBody>
            <a:bodyPr lIns="108265" tIns="54132" rIns="108265" bIns="54132">
              <a:spAutoFit/>
            </a:bodyPr>
            <a:lstStyle/>
            <a:p>
              <a:pPr algn="just">
                <a:defRPr/>
              </a:pPr>
              <a:r>
                <a:rPr lang="pt-BR" sz="1400" b="1" cap="small" dirty="0"/>
                <a:t>720 °C</a:t>
              </a:r>
            </a:p>
          </p:txBody>
        </p:sp>
        <p:sp>
          <p:nvSpPr>
            <p:cNvPr id="137" name="CaixaDeTexto 136"/>
            <p:cNvSpPr txBox="1"/>
            <p:nvPr/>
          </p:nvSpPr>
          <p:spPr>
            <a:xfrm>
              <a:off x="-127000" y="1908348"/>
              <a:ext cx="1566863" cy="765175"/>
            </a:xfrm>
            <a:prstGeom prst="rect">
              <a:avLst/>
            </a:prstGeom>
            <a:noFill/>
          </p:spPr>
          <p:txBody>
            <a:bodyPr lIns="108265" tIns="54132" rIns="108265" bIns="54132">
              <a:spAutoFit/>
            </a:bodyPr>
            <a:lstStyle/>
            <a:p>
              <a:pPr algn="ctr">
                <a:defRPr/>
              </a:pPr>
              <a:r>
                <a:rPr lang="pt-BR" sz="1400" b="1" cap="small" dirty="0"/>
                <a:t>Header e Tubulação de Alta Temperatura</a:t>
              </a:r>
            </a:p>
          </p:txBody>
        </p:sp>
        <p:sp>
          <p:nvSpPr>
            <p:cNvPr id="138" name="CaixaDeTexto 137"/>
            <p:cNvSpPr txBox="1"/>
            <p:nvPr/>
          </p:nvSpPr>
          <p:spPr>
            <a:xfrm>
              <a:off x="133350" y="4146723"/>
              <a:ext cx="881063" cy="546100"/>
            </a:xfrm>
            <a:prstGeom prst="rect">
              <a:avLst/>
            </a:prstGeom>
            <a:noFill/>
          </p:spPr>
          <p:txBody>
            <a:bodyPr lIns="108265" tIns="54132" rIns="108265" bIns="54132">
              <a:spAutoFit/>
            </a:bodyPr>
            <a:lstStyle/>
            <a:p>
              <a:pPr algn="ctr">
                <a:defRPr/>
              </a:pPr>
              <a:r>
                <a:rPr lang="pt-BR" sz="1400" b="1" cap="small" dirty="0"/>
                <a:t>Turbina a vapor</a:t>
              </a:r>
            </a:p>
          </p:txBody>
        </p:sp>
        <p:sp>
          <p:nvSpPr>
            <p:cNvPr id="139" name="CaixaDeTexto 252"/>
            <p:cNvSpPr txBox="1">
              <a:spLocks noChangeArrowheads="1"/>
            </p:cNvSpPr>
            <p:nvPr/>
          </p:nvSpPr>
          <p:spPr bwMode="auto">
            <a:xfrm>
              <a:off x="406400" y="4654723"/>
              <a:ext cx="15240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265" tIns="54132" rIns="108265" bIns="54132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sz="1400" b="1" dirty="0"/>
                <a:t>G</a:t>
              </a:r>
            </a:p>
          </p:txBody>
        </p:sp>
        <p:sp>
          <p:nvSpPr>
            <p:cNvPr id="140" name="CaixaDeTexto 139"/>
            <p:cNvSpPr txBox="1"/>
            <p:nvPr/>
          </p:nvSpPr>
          <p:spPr>
            <a:xfrm>
              <a:off x="1054100" y="5762798"/>
              <a:ext cx="1185863" cy="328613"/>
            </a:xfrm>
            <a:prstGeom prst="rect">
              <a:avLst/>
            </a:prstGeom>
            <a:noFill/>
          </p:spPr>
          <p:txBody>
            <a:bodyPr lIns="108265" tIns="54132" rIns="108265" bIns="54132">
              <a:spAutoFit/>
            </a:bodyPr>
            <a:lstStyle/>
            <a:p>
              <a:pPr algn="ctr">
                <a:defRPr/>
              </a:pPr>
              <a:r>
                <a:rPr lang="pt-BR" sz="1400" b="1" cap="small" dirty="0"/>
                <a:t>Condensador</a:t>
              </a:r>
            </a:p>
          </p:txBody>
        </p:sp>
        <p:sp>
          <p:nvSpPr>
            <p:cNvPr id="141" name="CaixaDeTexto 140"/>
            <p:cNvSpPr txBox="1"/>
            <p:nvPr/>
          </p:nvSpPr>
          <p:spPr>
            <a:xfrm>
              <a:off x="2784475" y="1725786"/>
              <a:ext cx="742950" cy="327025"/>
            </a:xfrm>
            <a:prstGeom prst="rect">
              <a:avLst/>
            </a:prstGeom>
            <a:noFill/>
          </p:spPr>
          <p:txBody>
            <a:bodyPr lIns="108265" tIns="54132" rIns="108265" bIns="54132">
              <a:spAutoFit/>
            </a:bodyPr>
            <a:lstStyle/>
            <a:p>
              <a:pPr algn="just">
                <a:defRPr/>
              </a:pPr>
              <a:r>
                <a:rPr lang="pt-BR" sz="1400" b="1" cap="small" dirty="0"/>
                <a:t>700 °C</a:t>
              </a:r>
            </a:p>
          </p:txBody>
        </p:sp>
        <p:sp>
          <p:nvSpPr>
            <p:cNvPr id="142" name="CaixaDeTexto 141"/>
            <p:cNvSpPr txBox="1"/>
            <p:nvPr/>
          </p:nvSpPr>
          <p:spPr>
            <a:xfrm>
              <a:off x="2728913" y="6077123"/>
              <a:ext cx="1185862" cy="328613"/>
            </a:xfrm>
            <a:prstGeom prst="rect">
              <a:avLst/>
            </a:prstGeom>
            <a:noFill/>
          </p:spPr>
          <p:txBody>
            <a:bodyPr lIns="108265" tIns="54132" rIns="108265" bIns="54132">
              <a:spAutoFit/>
            </a:bodyPr>
            <a:lstStyle/>
            <a:p>
              <a:pPr algn="ctr">
                <a:defRPr/>
              </a:pPr>
              <a:r>
                <a:rPr lang="pt-BR" sz="1400" b="1" cap="small" dirty="0"/>
                <a:t>Deaerador</a:t>
              </a:r>
            </a:p>
          </p:txBody>
        </p:sp>
        <p:sp>
          <p:nvSpPr>
            <p:cNvPr id="143" name="CaixaDeTexto 142"/>
            <p:cNvSpPr txBox="1"/>
            <p:nvPr/>
          </p:nvSpPr>
          <p:spPr>
            <a:xfrm>
              <a:off x="5127625" y="6107286"/>
              <a:ext cx="468313" cy="328612"/>
            </a:xfrm>
            <a:prstGeom prst="rect">
              <a:avLst/>
            </a:prstGeom>
            <a:noFill/>
          </p:spPr>
          <p:txBody>
            <a:bodyPr lIns="108265" tIns="54132" rIns="108265" bIns="54132">
              <a:spAutoFit/>
            </a:bodyPr>
            <a:lstStyle/>
            <a:p>
              <a:pPr algn="ctr">
                <a:defRPr/>
              </a:pPr>
              <a:r>
                <a:rPr lang="pt-BR" sz="1400" b="1" cap="small" dirty="0"/>
                <a:t>Ar</a:t>
              </a:r>
            </a:p>
          </p:txBody>
        </p:sp>
        <p:sp>
          <p:nvSpPr>
            <p:cNvPr id="144" name="CaixaDeTexto 143"/>
            <p:cNvSpPr txBox="1"/>
            <p:nvPr/>
          </p:nvSpPr>
          <p:spPr>
            <a:xfrm>
              <a:off x="4194175" y="6135861"/>
              <a:ext cx="1185863" cy="546100"/>
            </a:xfrm>
            <a:prstGeom prst="rect">
              <a:avLst/>
            </a:prstGeom>
            <a:noFill/>
          </p:spPr>
          <p:txBody>
            <a:bodyPr lIns="108265" tIns="54132" rIns="108265" bIns="54132">
              <a:spAutoFit/>
            </a:bodyPr>
            <a:lstStyle/>
            <a:p>
              <a:pPr algn="ctr">
                <a:defRPr/>
              </a:pPr>
              <a:r>
                <a:rPr lang="pt-BR" sz="1400" b="1" cap="small" dirty="0"/>
                <a:t>Carvão/</a:t>
              </a:r>
            </a:p>
            <a:p>
              <a:pPr algn="ctr">
                <a:defRPr/>
              </a:pPr>
              <a:r>
                <a:rPr lang="pt-BR" sz="1400" b="1" cap="small" dirty="0"/>
                <a:t>Biomassa</a:t>
              </a:r>
            </a:p>
          </p:txBody>
        </p:sp>
        <p:sp>
          <p:nvSpPr>
            <p:cNvPr id="145" name="CaixaDeTexto 144"/>
            <p:cNvSpPr txBox="1"/>
            <p:nvPr/>
          </p:nvSpPr>
          <p:spPr>
            <a:xfrm>
              <a:off x="5461000" y="5499273"/>
              <a:ext cx="469900" cy="328613"/>
            </a:xfrm>
            <a:prstGeom prst="rect">
              <a:avLst/>
            </a:prstGeom>
            <a:noFill/>
          </p:spPr>
          <p:txBody>
            <a:bodyPr lIns="108265" tIns="54132" rIns="108265" bIns="54132">
              <a:spAutoFit/>
            </a:bodyPr>
            <a:lstStyle/>
            <a:p>
              <a:pPr algn="ctr">
                <a:defRPr/>
              </a:pPr>
              <a:r>
                <a:rPr lang="pt-BR" sz="1400" b="1" cap="small" dirty="0"/>
                <a:t>VI</a:t>
              </a:r>
            </a:p>
          </p:txBody>
        </p:sp>
        <p:sp>
          <p:nvSpPr>
            <p:cNvPr id="146" name="CaixaDeTexto 145"/>
            <p:cNvSpPr txBox="1"/>
            <p:nvPr/>
          </p:nvSpPr>
          <p:spPr>
            <a:xfrm>
              <a:off x="5187950" y="4670598"/>
              <a:ext cx="869950" cy="328613"/>
            </a:xfrm>
            <a:prstGeom prst="rect">
              <a:avLst/>
            </a:prstGeom>
            <a:noFill/>
          </p:spPr>
          <p:txBody>
            <a:bodyPr lIns="108265" tIns="54132" rIns="108265" bIns="54132">
              <a:spAutoFit/>
            </a:bodyPr>
            <a:lstStyle/>
            <a:p>
              <a:pPr algn="ctr">
                <a:defRPr/>
              </a:pPr>
              <a:r>
                <a:rPr lang="pt-BR" sz="1400" b="1" cap="small" dirty="0"/>
                <a:t>Pré-Ar</a:t>
              </a:r>
            </a:p>
          </p:txBody>
        </p:sp>
        <p:sp>
          <p:nvSpPr>
            <p:cNvPr id="147" name="CaixaDeTexto 146"/>
            <p:cNvSpPr txBox="1"/>
            <p:nvPr/>
          </p:nvSpPr>
          <p:spPr>
            <a:xfrm>
              <a:off x="8228013" y="5477048"/>
              <a:ext cx="1350962" cy="327025"/>
            </a:xfrm>
            <a:prstGeom prst="rect">
              <a:avLst/>
            </a:prstGeom>
            <a:noFill/>
          </p:spPr>
          <p:txBody>
            <a:bodyPr lIns="108265" tIns="54132" rIns="108265" bIns="54132">
              <a:spAutoFit/>
            </a:bodyPr>
            <a:lstStyle/>
            <a:p>
              <a:pPr algn="ctr">
                <a:defRPr/>
              </a:pPr>
              <a:r>
                <a:rPr lang="pt-BR" sz="1400" b="1" cap="small" dirty="0"/>
                <a:t>VE (Tiragem)</a:t>
              </a:r>
            </a:p>
          </p:txBody>
        </p:sp>
        <p:sp>
          <p:nvSpPr>
            <p:cNvPr id="148" name="Elipse 147"/>
            <p:cNvSpPr>
              <a:spLocks noChangeAspect="1"/>
            </p:cNvSpPr>
            <p:nvPr/>
          </p:nvSpPr>
          <p:spPr>
            <a:xfrm rot="16200000">
              <a:off x="3758406" y="5214317"/>
              <a:ext cx="98425" cy="9683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265" tIns="54132" rIns="108265" bIns="5413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/>
            </a:p>
          </p:txBody>
        </p:sp>
        <p:sp>
          <p:nvSpPr>
            <p:cNvPr id="149" name="Elipse 148"/>
            <p:cNvSpPr>
              <a:spLocks noChangeAspect="1"/>
            </p:cNvSpPr>
            <p:nvPr/>
          </p:nvSpPr>
          <p:spPr>
            <a:xfrm rot="16200000">
              <a:off x="4117181" y="5214317"/>
              <a:ext cx="98425" cy="9683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265" tIns="54132" rIns="108265" bIns="5413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/>
            </a:p>
          </p:txBody>
        </p:sp>
        <p:sp>
          <p:nvSpPr>
            <p:cNvPr id="150" name="Elipse 149"/>
            <p:cNvSpPr>
              <a:spLocks noChangeAspect="1"/>
            </p:cNvSpPr>
            <p:nvPr/>
          </p:nvSpPr>
          <p:spPr>
            <a:xfrm rot="16200000">
              <a:off x="3459957" y="3023567"/>
              <a:ext cx="96837" cy="984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265" tIns="54132" rIns="108265" bIns="5413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/>
            </a:p>
          </p:txBody>
        </p:sp>
        <p:sp>
          <p:nvSpPr>
            <p:cNvPr id="151" name="Elipse 150"/>
            <p:cNvSpPr>
              <a:spLocks noChangeAspect="1"/>
            </p:cNvSpPr>
            <p:nvPr/>
          </p:nvSpPr>
          <p:spPr>
            <a:xfrm rot="16200000">
              <a:off x="4414838" y="3024361"/>
              <a:ext cx="96837" cy="968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265" tIns="54132" rIns="108265" bIns="5413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/>
            </a:p>
          </p:txBody>
        </p:sp>
        <p:sp>
          <p:nvSpPr>
            <p:cNvPr id="152" name="CaixaDeTexto 151"/>
            <p:cNvSpPr txBox="1"/>
            <p:nvPr/>
          </p:nvSpPr>
          <p:spPr>
            <a:xfrm>
              <a:off x="4437063" y="1162223"/>
              <a:ext cx="1319212" cy="765175"/>
            </a:xfrm>
            <a:prstGeom prst="rect">
              <a:avLst/>
            </a:prstGeom>
            <a:noFill/>
          </p:spPr>
          <p:txBody>
            <a:bodyPr lIns="108265" tIns="54132" rIns="108265" bIns="54132">
              <a:spAutoFit/>
            </a:bodyPr>
            <a:lstStyle/>
            <a:p>
              <a:pPr algn="ctr">
                <a:defRPr/>
              </a:pPr>
              <a:r>
                <a:rPr lang="pt-BR" sz="1400" b="1" cap="small" dirty="0"/>
                <a:t>Economizador</a:t>
              </a:r>
            </a:p>
            <a:p>
              <a:pPr algn="ctr">
                <a:defRPr/>
              </a:pPr>
              <a:r>
                <a:rPr lang="pt-BR" sz="1400" b="1" cap="small" dirty="0" smtClean="0"/>
                <a:t>Pré-aquecedor </a:t>
              </a:r>
              <a:r>
                <a:rPr lang="pt-BR" sz="1400" b="1" cap="small" dirty="0"/>
                <a:t>de Água</a:t>
              </a:r>
            </a:p>
          </p:txBody>
        </p:sp>
        <p:sp>
          <p:nvSpPr>
            <p:cNvPr id="153" name="CaixaDeTexto 152"/>
            <p:cNvSpPr txBox="1"/>
            <p:nvPr/>
          </p:nvSpPr>
          <p:spPr>
            <a:xfrm>
              <a:off x="5868988" y="1538461"/>
              <a:ext cx="2554287" cy="765175"/>
            </a:xfrm>
            <a:prstGeom prst="rect">
              <a:avLst/>
            </a:prstGeom>
            <a:noFill/>
          </p:spPr>
          <p:txBody>
            <a:bodyPr lIns="108265" tIns="54132" rIns="108265" bIns="54132">
              <a:spAutoFit/>
            </a:bodyPr>
            <a:lstStyle/>
            <a:p>
              <a:pPr algn="ctr">
                <a:defRPr/>
              </a:pPr>
              <a:r>
                <a:rPr lang="pt-BR" sz="1400" b="1" cap="small" dirty="0"/>
                <a:t>Superaquecedor Final e Estágios de Reaquecimento para Condições de Vapor Supercrítico</a:t>
              </a:r>
            </a:p>
          </p:txBody>
        </p:sp>
        <p:sp>
          <p:nvSpPr>
            <p:cNvPr id="154" name="CaixaDeTexto 153"/>
            <p:cNvSpPr txBox="1"/>
            <p:nvPr/>
          </p:nvSpPr>
          <p:spPr>
            <a:xfrm>
              <a:off x="9517063" y="2398886"/>
              <a:ext cx="1431925" cy="765175"/>
            </a:xfrm>
            <a:prstGeom prst="rect">
              <a:avLst/>
            </a:prstGeom>
            <a:noFill/>
          </p:spPr>
          <p:txBody>
            <a:bodyPr lIns="108265" tIns="54132" rIns="108265" bIns="54132">
              <a:spAutoFit/>
            </a:bodyPr>
            <a:lstStyle/>
            <a:p>
              <a:pPr algn="ctr">
                <a:defRPr/>
              </a:pPr>
              <a:r>
                <a:rPr lang="pt-BR" sz="1400" b="1" cap="small" dirty="0"/>
                <a:t>Gás Combustão P/ Chaminé c/ Lavagem na Base</a:t>
              </a:r>
            </a:p>
          </p:txBody>
        </p:sp>
        <p:sp>
          <p:nvSpPr>
            <p:cNvPr id="155" name="CaixaDeTexto 154"/>
            <p:cNvSpPr txBox="1"/>
            <p:nvPr/>
          </p:nvSpPr>
          <p:spPr>
            <a:xfrm>
              <a:off x="8793163" y="3262486"/>
              <a:ext cx="469900" cy="327025"/>
            </a:xfrm>
            <a:prstGeom prst="rect">
              <a:avLst/>
            </a:prstGeom>
            <a:noFill/>
          </p:spPr>
          <p:txBody>
            <a:bodyPr lIns="108265" tIns="54132" rIns="108265" bIns="54132">
              <a:spAutoFit/>
            </a:bodyPr>
            <a:lstStyle/>
            <a:p>
              <a:pPr algn="ctr">
                <a:defRPr/>
              </a:pPr>
              <a:r>
                <a:rPr lang="pt-BR" sz="1400" b="1" cap="small" dirty="0"/>
                <a:t>DS</a:t>
              </a:r>
            </a:p>
          </p:txBody>
        </p:sp>
        <p:sp>
          <p:nvSpPr>
            <p:cNvPr id="156" name="CaixaDeTexto 155"/>
            <p:cNvSpPr txBox="1"/>
            <p:nvPr/>
          </p:nvSpPr>
          <p:spPr>
            <a:xfrm>
              <a:off x="6999288" y="2983086"/>
              <a:ext cx="674687" cy="755650"/>
            </a:xfrm>
            <a:prstGeom prst="rect">
              <a:avLst/>
            </a:prstGeom>
            <a:noFill/>
          </p:spPr>
          <p:txBody>
            <a:bodyPr lIns="108265" tIns="54132" rIns="108265" bIns="54132">
              <a:spAutoFit/>
            </a:bodyPr>
            <a:lstStyle/>
            <a:p>
              <a:pPr algn="ctr">
                <a:defRPr/>
              </a:pPr>
              <a:r>
                <a:rPr lang="pt-BR" sz="1400" b="1" cap="small" dirty="0"/>
                <a:t>SPE ou FM</a:t>
              </a:r>
            </a:p>
          </p:txBody>
        </p:sp>
        <p:sp>
          <p:nvSpPr>
            <p:cNvPr id="157" name="CaixaDeTexto 156"/>
            <p:cNvSpPr txBox="1"/>
            <p:nvPr/>
          </p:nvSpPr>
          <p:spPr>
            <a:xfrm>
              <a:off x="5059363" y="2433811"/>
              <a:ext cx="565150" cy="327025"/>
            </a:xfrm>
            <a:prstGeom prst="rect">
              <a:avLst/>
            </a:prstGeom>
            <a:noFill/>
          </p:spPr>
          <p:txBody>
            <a:bodyPr lIns="108265" tIns="54132" rIns="108265" bIns="54132">
              <a:spAutoFit/>
            </a:bodyPr>
            <a:lstStyle/>
            <a:p>
              <a:pPr algn="ctr">
                <a:defRPr/>
              </a:pPr>
              <a:r>
                <a:rPr lang="pt-BR" sz="1400" b="1" cap="small" dirty="0"/>
                <a:t>NH3</a:t>
              </a:r>
            </a:p>
          </p:txBody>
        </p:sp>
        <p:sp>
          <p:nvSpPr>
            <p:cNvPr id="158" name="CaixaDeTexto 157"/>
            <p:cNvSpPr txBox="1"/>
            <p:nvPr/>
          </p:nvSpPr>
          <p:spPr>
            <a:xfrm>
              <a:off x="5084763" y="2917998"/>
              <a:ext cx="565150" cy="325438"/>
            </a:xfrm>
            <a:prstGeom prst="rect">
              <a:avLst/>
            </a:prstGeom>
            <a:noFill/>
          </p:spPr>
          <p:txBody>
            <a:bodyPr lIns="108265" tIns="54132" rIns="108265" bIns="54132">
              <a:spAutoFit/>
            </a:bodyPr>
            <a:lstStyle/>
            <a:p>
              <a:pPr algn="ctr">
                <a:defRPr/>
              </a:pPr>
              <a:r>
                <a:rPr lang="pt-BR" sz="1400" b="1" cap="small" dirty="0"/>
                <a:t>RSC</a:t>
              </a:r>
            </a:p>
          </p:txBody>
        </p:sp>
        <p:sp>
          <p:nvSpPr>
            <p:cNvPr id="159" name="CaixaDeTexto 158"/>
            <p:cNvSpPr txBox="1"/>
            <p:nvPr/>
          </p:nvSpPr>
          <p:spPr>
            <a:xfrm>
              <a:off x="3554413" y="3121198"/>
              <a:ext cx="874712" cy="1971675"/>
            </a:xfrm>
            <a:prstGeom prst="rect">
              <a:avLst/>
            </a:prstGeom>
            <a:noFill/>
          </p:spPr>
          <p:txBody>
            <a:bodyPr lIns="108265" tIns="54132" rIns="108265" bIns="54132">
              <a:spAutoFit/>
            </a:bodyPr>
            <a:lstStyle/>
            <a:p>
              <a:pPr algn="ctr">
                <a:defRPr/>
              </a:pPr>
              <a:r>
                <a:rPr lang="pt-BR" sz="1400" b="1" cap="small" dirty="0"/>
                <a:t>Caldeira</a:t>
              </a:r>
            </a:p>
            <a:p>
              <a:pPr algn="ctr">
                <a:defRPr/>
              </a:pPr>
              <a:r>
                <a:rPr lang="pt-BR" sz="1400" b="1" cap="small" dirty="0"/>
                <a:t>CS</a:t>
              </a:r>
            </a:p>
            <a:p>
              <a:pPr algn="ctr">
                <a:defRPr/>
              </a:pPr>
              <a:endParaRPr lang="pt-BR" sz="1400" b="1" cap="small" dirty="0"/>
            </a:p>
            <a:p>
              <a:pPr algn="ctr">
                <a:defRPr/>
              </a:pPr>
              <a:endParaRPr lang="pt-BR" sz="900" b="1" cap="small" dirty="0"/>
            </a:p>
            <a:p>
              <a:pPr algn="ctr">
                <a:defRPr/>
              </a:pPr>
              <a:endParaRPr lang="pt-BR" sz="1400" b="1" cap="small" dirty="0"/>
            </a:p>
            <a:p>
              <a:pPr algn="ctr">
                <a:defRPr/>
              </a:pPr>
              <a:r>
                <a:rPr lang="pt-BR" sz="1400" b="1" cap="small" dirty="0"/>
                <a:t>CP</a:t>
              </a:r>
            </a:p>
            <a:p>
              <a:pPr algn="ctr">
                <a:defRPr/>
              </a:pPr>
              <a:endParaRPr lang="pt-BR" sz="1400" b="1" cap="small" dirty="0"/>
            </a:p>
            <a:p>
              <a:pPr algn="ctr">
                <a:defRPr/>
              </a:pPr>
              <a:endParaRPr lang="pt-BR" sz="1400" b="1" cap="small" dirty="0"/>
            </a:p>
            <a:p>
              <a:pPr algn="ctr">
                <a:defRPr/>
              </a:pPr>
              <a:r>
                <a:rPr lang="pt-BR" sz="1400" b="1" cap="small" dirty="0"/>
                <a:t>LF</a:t>
              </a:r>
            </a:p>
          </p:txBody>
        </p:sp>
        <p:sp>
          <p:nvSpPr>
            <p:cNvPr id="160" name="CaixaDeTexto 159"/>
            <p:cNvSpPr txBox="1"/>
            <p:nvPr/>
          </p:nvSpPr>
          <p:spPr>
            <a:xfrm>
              <a:off x="3059113" y="3137073"/>
              <a:ext cx="468312" cy="327025"/>
            </a:xfrm>
            <a:prstGeom prst="rect">
              <a:avLst/>
            </a:prstGeom>
            <a:noFill/>
          </p:spPr>
          <p:txBody>
            <a:bodyPr lIns="108265" tIns="54132" rIns="108265" bIns="54132">
              <a:spAutoFit/>
            </a:bodyPr>
            <a:lstStyle/>
            <a:p>
              <a:pPr algn="ctr">
                <a:defRPr/>
              </a:pPr>
              <a:r>
                <a:rPr lang="pt-BR" sz="1400" b="1" cap="small" dirty="0"/>
                <a:t>T</a:t>
              </a:r>
            </a:p>
          </p:txBody>
        </p:sp>
        <p:sp>
          <p:nvSpPr>
            <p:cNvPr id="161" name="CaixaDeTexto 160"/>
            <p:cNvSpPr txBox="1"/>
            <p:nvPr/>
          </p:nvSpPr>
          <p:spPr>
            <a:xfrm>
              <a:off x="3068638" y="3635548"/>
              <a:ext cx="428625" cy="327025"/>
            </a:xfrm>
            <a:prstGeom prst="rect">
              <a:avLst/>
            </a:prstGeom>
            <a:noFill/>
          </p:spPr>
          <p:txBody>
            <a:bodyPr lIns="108265" tIns="54132" rIns="108265" bIns="54132">
              <a:spAutoFit/>
            </a:bodyPr>
            <a:lstStyle/>
            <a:p>
              <a:pPr algn="ctr">
                <a:defRPr/>
              </a:pPr>
              <a:r>
                <a:rPr lang="pt-BR" sz="1400" b="1" cap="small" dirty="0"/>
                <a:t>PA</a:t>
              </a:r>
            </a:p>
          </p:txBody>
        </p:sp>
        <p:sp>
          <p:nvSpPr>
            <p:cNvPr id="162" name="CaixaDeTexto 161"/>
            <p:cNvSpPr txBox="1"/>
            <p:nvPr/>
          </p:nvSpPr>
          <p:spPr>
            <a:xfrm>
              <a:off x="4429125" y="3132311"/>
              <a:ext cx="468313" cy="327025"/>
            </a:xfrm>
            <a:prstGeom prst="rect">
              <a:avLst/>
            </a:prstGeom>
            <a:noFill/>
          </p:spPr>
          <p:txBody>
            <a:bodyPr lIns="108265" tIns="54132" rIns="108265" bIns="54132">
              <a:spAutoFit/>
            </a:bodyPr>
            <a:lstStyle/>
            <a:p>
              <a:pPr algn="ctr">
                <a:defRPr/>
              </a:pPr>
              <a:r>
                <a:rPr lang="pt-BR" sz="1400" b="1" cap="small" dirty="0"/>
                <a:t>T</a:t>
              </a:r>
            </a:p>
          </p:txBody>
        </p:sp>
        <p:sp>
          <p:nvSpPr>
            <p:cNvPr id="163" name="CaixaDeTexto 162"/>
            <p:cNvSpPr txBox="1"/>
            <p:nvPr/>
          </p:nvSpPr>
          <p:spPr>
            <a:xfrm>
              <a:off x="4476750" y="3630786"/>
              <a:ext cx="468313" cy="327025"/>
            </a:xfrm>
            <a:prstGeom prst="rect">
              <a:avLst/>
            </a:prstGeom>
            <a:noFill/>
          </p:spPr>
          <p:txBody>
            <a:bodyPr lIns="108265" tIns="54132" rIns="108265" bIns="54132">
              <a:spAutoFit/>
            </a:bodyPr>
            <a:lstStyle/>
            <a:p>
              <a:pPr algn="ctr">
                <a:defRPr/>
              </a:pPr>
              <a:r>
                <a:rPr lang="pt-BR" sz="1400" b="1" cap="small" dirty="0"/>
                <a:t>PA</a:t>
              </a:r>
            </a:p>
          </p:txBody>
        </p:sp>
        <p:cxnSp>
          <p:nvCxnSpPr>
            <p:cNvPr id="164" name="Conector reto 163"/>
            <p:cNvCxnSpPr>
              <a:endCxn id="150" idx="1"/>
            </p:cNvCxnSpPr>
            <p:nvPr/>
          </p:nvCxnSpPr>
          <p:spPr>
            <a:xfrm flipV="1">
              <a:off x="3370263" y="3106911"/>
              <a:ext cx="103187" cy="1809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ector reto 164"/>
            <p:cNvCxnSpPr/>
            <p:nvPr/>
          </p:nvCxnSpPr>
          <p:spPr>
            <a:xfrm rot="2280000" flipV="1">
              <a:off x="3422650" y="3748261"/>
              <a:ext cx="74613" cy="9048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ector reto 165"/>
            <p:cNvCxnSpPr/>
            <p:nvPr/>
          </p:nvCxnSpPr>
          <p:spPr>
            <a:xfrm>
              <a:off x="4486275" y="3108498"/>
              <a:ext cx="104775" cy="1793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ector reto 166"/>
            <p:cNvCxnSpPr/>
            <p:nvPr/>
          </p:nvCxnSpPr>
          <p:spPr>
            <a:xfrm rot="19320000">
              <a:off x="4478338" y="3748261"/>
              <a:ext cx="74612" cy="9048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Retângulo 167"/>
            <p:cNvSpPr/>
            <p:nvPr/>
          </p:nvSpPr>
          <p:spPr>
            <a:xfrm>
              <a:off x="12700" y="5521498"/>
              <a:ext cx="411163" cy="76993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265" tIns="54132" rIns="108265" bIns="54132" anchor="ctr"/>
            <a:lstStyle/>
            <a:p>
              <a:pPr algn="ctr">
                <a:defRPr/>
              </a:pPr>
              <a:endParaRPr lang="pt-BR" b="1" dirty="0"/>
            </a:p>
          </p:txBody>
        </p:sp>
        <p:grpSp>
          <p:nvGrpSpPr>
            <p:cNvPr id="169" name="Grupo 291"/>
            <p:cNvGrpSpPr>
              <a:grpSpLocks/>
            </p:cNvGrpSpPr>
            <p:nvPr/>
          </p:nvGrpSpPr>
          <p:grpSpPr bwMode="auto">
            <a:xfrm>
              <a:off x="90488" y="5658023"/>
              <a:ext cx="1016000" cy="509588"/>
              <a:chOff x="146510" y="4561429"/>
              <a:chExt cx="858378" cy="430077"/>
            </a:xfrm>
          </p:grpSpPr>
          <p:sp>
            <p:nvSpPr>
              <p:cNvPr id="191" name="Retângulo 190"/>
              <p:cNvSpPr/>
              <p:nvPr/>
            </p:nvSpPr>
            <p:spPr>
              <a:xfrm>
                <a:off x="684337" y="4635119"/>
                <a:ext cx="320551" cy="28939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b="1" dirty="0"/>
              </a:p>
            </p:txBody>
          </p:sp>
          <p:cxnSp>
            <p:nvCxnSpPr>
              <p:cNvPr id="192" name="Conector reto 191"/>
              <p:cNvCxnSpPr/>
              <p:nvPr/>
            </p:nvCxnSpPr>
            <p:spPr>
              <a:xfrm flipV="1">
                <a:off x="539486" y="4566788"/>
                <a:ext cx="0" cy="1152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Conector reto 192"/>
              <p:cNvCxnSpPr/>
              <p:nvPr/>
            </p:nvCxnSpPr>
            <p:spPr>
              <a:xfrm flipH="1">
                <a:off x="151875" y="4561429"/>
                <a:ext cx="39297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Conector reto 193"/>
              <p:cNvCxnSpPr/>
              <p:nvPr/>
            </p:nvCxnSpPr>
            <p:spPr>
              <a:xfrm>
                <a:off x="155898" y="4566788"/>
                <a:ext cx="0" cy="108524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Conector reto 194"/>
              <p:cNvCxnSpPr/>
              <p:nvPr/>
            </p:nvCxnSpPr>
            <p:spPr>
              <a:xfrm>
                <a:off x="256490" y="4568128"/>
                <a:ext cx="0" cy="108524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Conector reto 195"/>
              <p:cNvCxnSpPr/>
              <p:nvPr/>
            </p:nvCxnSpPr>
            <p:spPr>
              <a:xfrm>
                <a:off x="357080" y="4564109"/>
                <a:ext cx="0" cy="108524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Conector reto 196"/>
              <p:cNvCxnSpPr/>
              <p:nvPr/>
            </p:nvCxnSpPr>
            <p:spPr>
              <a:xfrm flipV="1">
                <a:off x="539486" y="4876283"/>
                <a:ext cx="0" cy="1152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Conector reto 197"/>
              <p:cNvCxnSpPr/>
              <p:nvPr/>
            </p:nvCxnSpPr>
            <p:spPr>
              <a:xfrm flipH="1">
                <a:off x="146510" y="4988826"/>
                <a:ext cx="39297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Conector reto 198"/>
              <p:cNvCxnSpPr/>
              <p:nvPr/>
            </p:nvCxnSpPr>
            <p:spPr>
              <a:xfrm>
                <a:off x="539486" y="4682011"/>
                <a:ext cx="384929" cy="13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Conector reto 199"/>
              <p:cNvCxnSpPr/>
              <p:nvPr/>
            </p:nvCxnSpPr>
            <p:spPr>
              <a:xfrm flipH="1">
                <a:off x="754080" y="4683351"/>
                <a:ext cx="170335" cy="9110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Conector reto 200"/>
              <p:cNvCxnSpPr/>
              <p:nvPr/>
            </p:nvCxnSpPr>
            <p:spPr>
              <a:xfrm>
                <a:off x="754080" y="4774458"/>
                <a:ext cx="167652" cy="1058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Conector reto 201"/>
              <p:cNvCxnSpPr/>
              <p:nvPr/>
            </p:nvCxnSpPr>
            <p:spPr>
              <a:xfrm flipH="1">
                <a:off x="539486" y="4880302"/>
                <a:ext cx="3822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0" name="CaixaDeTexto 374"/>
            <p:cNvSpPr txBox="1">
              <a:spLocks noChangeArrowheads="1"/>
            </p:cNvSpPr>
            <p:nvPr/>
          </p:nvSpPr>
          <p:spPr bwMode="auto">
            <a:xfrm>
              <a:off x="15875" y="5770736"/>
              <a:ext cx="40798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265" tIns="54132" rIns="108265" bIns="54132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sz="1400" b="1" dirty="0"/>
                <a:t>TR</a:t>
              </a:r>
            </a:p>
          </p:txBody>
        </p:sp>
        <p:sp>
          <p:nvSpPr>
            <p:cNvPr id="171" name="Elipse 170"/>
            <p:cNvSpPr>
              <a:spLocks noChangeAspect="1"/>
            </p:cNvSpPr>
            <p:nvPr/>
          </p:nvSpPr>
          <p:spPr>
            <a:xfrm rot="16200000">
              <a:off x="457200" y="6131098"/>
              <a:ext cx="63500" cy="635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265" tIns="54132" rIns="108265" bIns="5413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/>
            </a:p>
          </p:txBody>
        </p:sp>
        <p:cxnSp>
          <p:nvCxnSpPr>
            <p:cNvPr id="172" name="Conector reto 171"/>
            <p:cNvCxnSpPr/>
            <p:nvPr/>
          </p:nvCxnSpPr>
          <p:spPr>
            <a:xfrm flipV="1">
              <a:off x="3292475" y="2991023"/>
              <a:ext cx="0" cy="7461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ector reto 172"/>
            <p:cNvCxnSpPr>
              <a:stCxn id="150" idx="0"/>
            </p:cNvCxnSpPr>
            <p:nvPr/>
          </p:nvCxnSpPr>
          <p:spPr>
            <a:xfrm flipH="1" flipV="1">
              <a:off x="3292475" y="3073573"/>
              <a:ext cx="16668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ector reto 173"/>
            <p:cNvCxnSpPr/>
            <p:nvPr/>
          </p:nvCxnSpPr>
          <p:spPr>
            <a:xfrm flipV="1">
              <a:off x="5372100" y="4029248"/>
              <a:ext cx="0" cy="592138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CaixaDeTexto 174"/>
            <p:cNvSpPr txBox="1"/>
            <p:nvPr/>
          </p:nvSpPr>
          <p:spPr>
            <a:xfrm>
              <a:off x="5257800" y="3837161"/>
              <a:ext cx="468313" cy="3063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400" b="1" cap="small" dirty="0"/>
                <a:t>3</a:t>
              </a:r>
            </a:p>
          </p:txBody>
        </p:sp>
        <p:sp>
          <p:nvSpPr>
            <p:cNvPr id="176" name="Elipse 175"/>
            <p:cNvSpPr>
              <a:spLocks noChangeAspect="1"/>
            </p:cNvSpPr>
            <p:nvPr/>
          </p:nvSpPr>
          <p:spPr>
            <a:xfrm rot="16200000">
              <a:off x="5403851" y="3916535"/>
              <a:ext cx="182562" cy="1825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/>
            </a:p>
          </p:txBody>
        </p:sp>
        <p:sp>
          <p:nvSpPr>
            <p:cNvPr id="177" name="CaixaDeTexto 176"/>
            <p:cNvSpPr txBox="1"/>
            <p:nvPr/>
          </p:nvSpPr>
          <p:spPr>
            <a:xfrm>
              <a:off x="5264150" y="4051473"/>
              <a:ext cx="469900" cy="3063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400" b="1" cap="small" dirty="0"/>
                <a:t>2</a:t>
              </a:r>
            </a:p>
          </p:txBody>
        </p:sp>
        <p:sp>
          <p:nvSpPr>
            <p:cNvPr id="178" name="Elipse 177"/>
            <p:cNvSpPr>
              <a:spLocks noChangeAspect="1"/>
            </p:cNvSpPr>
            <p:nvPr/>
          </p:nvSpPr>
          <p:spPr>
            <a:xfrm rot="16200000">
              <a:off x="5410993" y="4130055"/>
              <a:ext cx="182563" cy="1841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/>
            </a:p>
          </p:txBody>
        </p:sp>
        <p:sp>
          <p:nvSpPr>
            <p:cNvPr id="179" name="CaixaDeTexto 178"/>
            <p:cNvSpPr txBox="1"/>
            <p:nvPr/>
          </p:nvSpPr>
          <p:spPr>
            <a:xfrm>
              <a:off x="5272088" y="4254673"/>
              <a:ext cx="469900" cy="307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400" b="1" cap="small" dirty="0"/>
                <a:t>1</a:t>
              </a:r>
            </a:p>
          </p:txBody>
        </p:sp>
        <p:sp>
          <p:nvSpPr>
            <p:cNvPr id="180" name="Elipse 179"/>
            <p:cNvSpPr>
              <a:spLocks noChangeAspect="1"/>
            </p:cNvSpPr>
            <p:nvPr/>
          </p:nvSpPr>
          <p:spPr>
            <a:xfrm rot="16200000">
              <a:off x="5418932" y="4334842"/>
              <a:ext cx="182562" cy="1841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/>
            </a:p>
          </p:txBody>
        </p:sp>
        <p:sp>
          <p:nvSpPr>
            <p:cNvPr id="181" name="CaixaDeTexto 180"/>
            <p:cNvSpPr txBox="1"/>
            <p:nvPr/>
          </p:nvSpPr>
          <p:spPr>
            <a:xfrm>
              <a:off x="3033713" y="5254798"/>
              <a:ext cx="109537" cy="328613"/>
            </a:xfrm>
            <a:prstGeom prst="rect">
              <a:avLst/>
            </a:prstGeom>
            <a:noFill/>
          </p:spPr>
          <p:txBody>
            <a:bodyPr lIns="108265" tIns="54132" rIns="108265" bIns="54132">
              <a:spAutoFit/>
            </a:bodyPr>
            <a:lstStyle/>
            <a:p>
              <a:pPr algn="ctr">
                <a:defRPr/>
              </a:pPr>
              <a:r>
                <a:rPr lang="pt-BR" sz="1400" b="1" cap="small" dirty="0"/>
                <a:t>B</a:t>
              </a:r>
            </a:p>
          </p:txBody>
        </p:sp>
        <p:sp>
          <p:nvSpPr>
            <p:cNvPr id="182" name="CaixaDeTexto 181"/>
            <p:cNvSpPr txBox="1"/>
            <p:nvPr/>
          </p:nvSpPr>
          <p:spPr>
            <a:xfrm>
              <a:off x="3355975" y="5426248"/>
              <a:ext cx="1176338" cy="327025"/>
            </a:xfrm>
            <a:prstGeom prst="rect">
              <a:avLst/>
            </a:prstGeom>
            <a:noFill/>
          </p:spPr>
          <p:txBody>
            <a:bodyPr lIns="108265" tIns="54132" rIns="108265" bIns="54132">
              <a:spAutoFit/>
            </a:bodyPr>
            <a:lstStyle/>
            <a:p>
              <a:pPr algn="ctr">
                <a:defRPr/>
              </a:pPr>
              <a:r>
                <a:rPr lang="pt-BR" sz="1400" b="1" cap="small" dirty="0"/>
                <a:t>Make up H</a:t>
              </a:r>
              <a:r>
                <a:rPr lang="pt-BR" sz="1400" b="1" cap="small" baseline="-25000" dirty="0"/>
                <a:t>2</a:t>
              </a:r>
              <a:r>
                <a:rPr lang="pt-BR" sz="1400" b="1" cap="small" dirty="0"/>
                <a:t>O</a:t>
              </a:r>
            </a:p>
          </p:txBody>
        </p:sp>
        <p:sp>
          <p:nvSpPr>
            <p:cNvPr id="183" name="CaixaDeTexto 182"/>
            <p:cNvSpPr txBox="1"/>
            <p:nvPr/>
          </p:nvSpPr>
          <p:spPr>
            <a:xfrm>
              <a:off x="3563938" y="5643736"/>
              <a:ext cx="573087" cy="546100"/>
            </a:xfrm>
            <a:prstGeom prst="rect">
              <a:avLst/>
            </a:prstGeom>
            <a:noFill/>
          </p:spPr>
          <p:txBody>
            <a:bodyPr lIns="108265" tIns="54132" rIns="108265" bIns="54132">
              <a:spAutoFit/>
            </a:bodyPr>
            <a:lstStyle/>
            <a:p>
              <a:pPr algn="ctr">
                <a:defRPr/>
              </a:pPr>
              <a:r>
                <a:rPr lang="pt-BR" sz="1400" b="1" cap="small" dirty="0"/>
                <a:t>CO</a:t>
              </a:r>
              <a:r>
                <a:rPr lang="pt-BR" sz="1400" b="1" cap="small" baseline="-25000" dirty="0"/>
                <a:t>2</a:t>
              </a:r>
            </a:p>
            <a:p>
              <a:pPr algn="ctr">
                <a:defRPr/>
              </a:pPr>
              <a:r>
                <a:rPr lang="pt-BR" sz="1400" b="1" cap="small" dirty="0"/>
                <a:t>Ar</a:t>
              </a:r>
            </a:p>
          </p:txBody>
        </p:sp>
        <p:sp>
          <p:nvSpPr>
            <p:cNvPr id="184" name="CaixaDeTexto 183"/>
            <p:cNvSpPr txBox="1"/>
            <p:nvPr/>
          </p:nvSpPr>
          <p:spPr>
            <a:xfrm>
              <a:off x="2043113" y="6142211"/>
              <a:ext cx="111125" cy="327025"/>
            </a:xfrm>
            <a:prstGeom prst="rect">
              <a:avLst/>
            </a:prstGeom>
            <a:noFill/>
          </p:spPr>
          <p:txBody>
            <a:bodyPr lIns="108265" tIns="54132" rIns="108265" bIns="54132">
              <a:spAutoFit/>
            </a:bodyPr>
            <a:lstStyle/>
            <a:p>
              <a:pPr algn="ctr">
                <a:defRPr/>
              </a:pPr>
              <a:r>
                <a:rPr lang="pt-BR" sz="1400" b="1" cap="small" dirty="0"/>
                <a:t>B</a:t>
              </a:r>
            </a:p>
          </p:txBody>
        </p:sp>
        <p:sp>
          <p:nvSpPr>
            <p:cNvPr id="185" name="CaixaDeTexto 184"/>
            <p:cNvSpPr txBox="1"/>
            <p:nvPr/>
          </p:nvSpPr>
          <p:spPr>
            <a:xfrm>
              <a:off x="1363663" y="4673773"/>
              <a:ext cx="431800" cy="327025"/>
            </a:xfrm>
            <a:prstGeom prst="rect">
              <a:avLst/>
            </a:prstGeom>
            <a:noFill/>
          </p:spPr>
          <p:txBody>
            <a:bodyPr lIns="108265" tIns="54132" rIns="108265" bIns="54132">
              <a:spAutoFit/>
            </a:bodyPr>
            <a:lstStyle/>
            <a:p>
              <a:pPr algn="ctr">
                <a:defRPr/>
              </a:pPr>
              <a:r>
                <a:rPr lang="pt-BR" sz="1400" b="1" cap="small" dirty="0"/>
                <a:t>BP</a:t>
              </a:r>
            </a:p>
          </p:txBody>
        </p:sp>
        <p:sp>
          <p:nvSpPr>
            <p:cNvPr id="186" name="CaixaDeTexto 185"/>
            <p:cNvSpPr txBox="1"/>
            <p:nvPr/>
          </p:nvSpPr>
          <p:spPr>
            <a:xfrm>
              <a:off x="2247900" y="4653136"/>
              <a:ext cx="431800" cy="328612"/>
            </a:xfrm>
            <a:prstGeom prst="rect">
              <a:avLst/>
            </a:prstGeom>
            <a:noFill/>
          </p:spPr>
          <p:txBody>
            <a:bodyPr lIns="108265" tIns="54132" rIns="108265" bIns="54132">
              <a:spAutoFit/>
            </a:bodyPr>
            <a:lstStyle/>
            <a:p>
              <a:pPr algn="ctr">
                <a:defRPr/>
              </a:pPr>
              <a:r>
                <a:rPr lang="pt-BR" sz="1400" b="1" cap="small" dirty="0"/>
                <a:t>AP</a:t>
              </a:r>
            </a:p>
          </p:txBody>
        </p:sp>
        <p:cxnSp>
          <p:nvCxnSpPr>
            <p:cNvPr id="187" name="Conector de seta reta 186"/>
            <p:cNvCxnSpPr/>
            <p:nvPr/>
          </p:nvCxnSpPr>
          <p:spPr>
            <a:xfrm flipV="1">
              <a:off x="1054100" y="1759123"/>
              <a:ext cx="209550" cy="2936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ector de seta reta 187"/>
            <p:cNvCxnSpPr>
              <a:endCxn id="15" idx="0"/>
            </p:cNvCxnSpPr>
            <p:nvPr/>
          </p:nvCxnSpPr>
          <p:spPr>
            <a:xfrm flipV="1">
              <a:off x="1054100" y="2040111"/>
              <a:ext cx="1470025" cy="127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CaixaDeTexto 188"/>
            <p:cNvSpPr txBox="1"/>
            <p:nvPr/>
          </p:nvSpPr>
          <p:spPr>
            <a:xfrm>
              <a:off x="231775" y="6924848"/>
              <a:ext cx="11158538" cy="663575"/>
            </a:xfrm>
            <a:prstGeom prst="rect">
              <a:avLst/>
            </a:prstGeom>
            <a:noFill/>
          </p:spPr>
          <p:txBody>
            <a:bodyPr lIns="108265" tIns="54132" rIns="108265" bIns="54132">
              <a:spAutoFit/>
            </a:bodyPr>
            <a:lstStyle/>
            <a:p>
              <a:pPr>
                <a:defRPr/>
              </a:pPr>
              <a:r>
                <a:rPr lang="pt-BR" sz="1200" b="1" cap="small" dirty="0"/>
                <a:t>Legenda: •VI-Ventilador de Insuflação; 1-Ar de Fluidização; 2-Ar de CP; 3-Ar de CS; LF-Leito Fluidizado; CP-Combustão Primária; CS-Combustão Secundária;</a:t>
              </a:r>
            </a:p>
            <a:p>
              <a:pPr>
                <a:defRPr/>
              </a:pPr>
              <a:r>
                <a:rPr lang="pt-BR" sz="1200" b="1" cap="small" dirty="0"/>
                <a:t>                 RSC-Reator Spray Circulante; SPE-Separador Eletrostático ou FM-Filtro Manga; VE-Ventilador de Exaustão (Tiragem</a:t>
              </a:r>
              <a:r>
                <a:rPr lang="pt-BR" sz="1200" b="1" cap="small"/>
                <a:t>); </a:t>
              </a:r>
              <a:r>
                <a:rPr lang="pt-BR" sz="1200" b="1" cap="small" smtClean="0"/>
                <a:t>DS-Dessulfuração</a:t>
              </a:r>
              <a:endParaRPr lang="pt-BR" sz="1200" b="1" cap="small" dirty="0"/>
            </a:p>
            <a:p>
              <a:pPr>
                <a:defRPr/>
              </a:pPr>
              <a:r>
                <a:rPr lang="pt-BR" sz="1200" b="1" cap="small" dirty="0"/>
                <a:t>                •B-Bombas d’agua; PA-Parede d’agua; T-Tubulão; AP-Alta Pressão; BP-Baixa Pressão; G-Gerador Elétrico; TR-Torre </a:t>
              </a:r>
              <a:r>
                <a:rPr lang="pt-BR" sz="1200" b="1" cap="small"/>
                <a:t>de </a:t>
              </a:r>
              <a:r>
                <a:rPr lang="pt-BR" sz="1200" b="1" cap="small" smtClean="0"/>
                <a:t>Refrigeração</a:t>
              </a:r>
              <a:endParaRPr lang="pt-BR" sz="1200" b="1" cap="small" dirty="0"/>
            </a:p>
          </p:txBody>
        </p:sp>
        <p:sp>
          <p:nvSpPr>
            <p:cNvPr id="190" name="CaixaDeTexto 189"/>
            <p:cNvSpPr txBox="1"/>
            <p:nvPr/>
          </p:nvSpPr>
          <p:spPr>
            <a:xfrm>
              <a:off x="142875" y="496548"/>
              <a:ext cx="10471150" cy="463264"/>
            </a:xfrm>
            <a:prstGeom prst="rect">
              <a:avLst/>
            </a:prstGeom>
            <a:noFill/>
          </p:spPr>
          <p:txBody>
            <a:bodyPr lIns="108265" tIns="54132" rIns="108265" bIns="54132">
              <a:spAutoFit/>
            </a:bodyPr>
            <a:lstStyle/>
            <a:p>
              <a:pPr algn="ctr">
                <a:defRPr/>
              </a:pPr>
              <a:r>
                <a:rPr lang="pt-BR" sz="2300" b="1" cap="small" smtClean="0"/>
                <a:t>1.8 Termoelétrica </a:t>
              </a:r>
              <a:r>
                <a:rPr lang="pt-BR" sz="2300" b="1" cap="small" dirty="0"/>
                <a:t>com </a:t>
              </a:r>
              <a:r>
                <a:rPr lang="pt-BR" sz="2300" b="1" cap="small"/>
                <a:t>Água </a:t>
              </a:r>
              <a:r>
                <a:rPr lang="pt-BR" sz="2300" b="1" cap="small" smtClean="0"/>
                <a:t>Supercrítica </a:t>
              </a:r>
              <a:r>
                <a:rPr lang="pt-BR" sz="2300" b="1" cap="small" dirty="0"/>
                <a:t>a Carvão Mineral ou Biomassa-Ciclo Rankine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515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upo 12"/>
          <p:cNvGrpSpPr>
            <a:grpSpLocks/>
          </p:cNvGrpSpPr>
          <p:nvPr/>
        </p:nvGrpSpPr>
        <p:grpSpPr bwMode="auto">
          <a:xfrm>
            <a:off x="77788" y="46038"/>
            <a:ext cx="1730375" cy="704850"/>
            <a:chOff x="215256" y="173409"/>
            <a:chExt cx="1731901" cy="705213"/>
          </a:xfrm>
        </p:grpSpPr>
        <p:pic>
          <p:nvPicPr>
            <p:cNvPr id="2057" name="Picture 2" descr="faenquil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56" y="173409"/>
              <a:ext cx="705213" cy="705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tângulo 8"/>
            <p:cNvSpPr/>
            <p:nvPr/>
          </p:nvSpPr>
          <p:spPr>
            <a:xfrm>
              <a:off x="599770" y="333829"/>
              <a:ext cx="1347387" cy="3383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 EEL-USP</a:t>
              </a:r>
              <a:endParaRPr lang="pt-BR" sz="1600" b="1" i="1" cap="small" dirty="0">
                <a:latin typeface="+mj-lt"/>
              </a:endParaRPr>
            </a:p>
          </p:txBody>
        </p:sp>
      </p:grpSp>
      <p:grpSp>
        <p:nvGrpSpPr>
          <p:cNvPr id="2051" name="Grupo 15"/>
          <p:cNvGrpSpPr>
            <a:grpSpLocks/>
          </p:cNvGrpSpPr>
          <p:nvPr/>
        </p:nvGrpSpPr>
        <p:grpSpPr bwMode="auto">
          <a:xfrm>
            <a:off x="9070975" y="-19050"/>
            <a:ext cx="1563688" cy="706438"/>
            <a:chOff x="8996780" y="301882"/>
            <a:chExt cx="1563558" cy="706510"/>
          </a:xfrm>
        </p:grpSpPr>
        <p:pic>
          <p:nvPicPr>
            <p:cNvPr id="2055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" t="-2" r="87000" b="10574"/>
            <a:stretch>
              <a:fillRect/>
            </a:stretch>
          </p:blipFill>
          <p:spPr bwMode="auto">
            <a:xfrm>
              <a:off x="9805863" y="301882"/>
              <a:ext cx="754475" cy="706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tângulo 11"/>
            <p:cNvSpPr/>
            <p:nvPr/>
          </p:nvSpPr>
          <p:spPr>
            <a:xfrm>
              <a:off x="8996780" y="508278"/>
              <a:ext cx="1347676" cy="33817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DEMAR</a:t>
              </a:r>
              <a:endParaRPr lang="pt-BR" sz="1600" b="1" i="1" cap="small" dirty="0">
                <a:latin typeface="+mj-lt"/>
              </a:endParaRPr>
            </a:p>
          </p:txBody>
        </p:sp>
      </p:grp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510867"/>
            <a:ext cx="2044700" cy="369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2820863" y="1179513"/>
            <a:ext cx="7660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cap="small" smtClean="0"/>
              <a:t>1.9 Propriedades </a:t>
            </a:r>
            <a:r>
              <a:rPr lang="en-US" sz="2400" b="1" cap="small" dirty="0"/>
              <a:t>dos Combustíveis [1] – Vetores de Biomassa</a:t>
            </a:r>
            <a:endParaRPr lang="pt-BR" sz="2400" cap="small" dirty="0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932465"/>
              </p:ext>
            </p:extLst>
          </p:nvPr>
        </p:nvGraphicFramePr>
        <p:xfrm>
          <a:off x="155575" y="1678958"/>
          <a:ext cx="10521950" cy="5111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1086"/>
                <a:gridCol w="1800610"/>
                <a:gridCol w="1655670"/>
                <a:gridCol w="1656134"/>
                <a:gridCol w="1512123"/>
                <a:gridCol w="1376327"/>
              </a:tblGrid>
              <a:tr h="2475511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91437" marR="91437" marT="45710" marB="457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small" dirty="0" smtClean="0">
                          <a:solidFill>
                            <a:schemeClr val="tx1"/>
                          </a:solidFill>
                        </a:rPr>
                        <a:t>Toras</a:t>
                      </a:r>
                      <a:endParaRPr lang="pt-BR" sz="1600" b="1" cap="small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10" marB="4571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small" dirty="0" smtClean="0">
                          <a:solidFill>
                            <a:schemeClr val="tx1"/>
                          </a:solidFill>
                        </a:rPr>
                        <a:t>Cavacos</a:t>
                      </a:r>
                      <a:endParaRPr lang="pt-BR" sz="1600" b="1" cap="small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10" marB="4571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small" dirty="0" smtClean="0">
                          <a:solidFill>
                            <a:schemeClr val="tx1"/>
                          </a:solidFill>
                        </a:rPr>
                        <a:t>Peletas</a:t>
                      </a:r>
                      <a:r>
                        <a:rPr lang="pt-BR" sz="1600" b="1" cap="small" baseline="0" dirty="0" smtClean="0">
                          <a:solidFill>
                            <a:schemeClr val="tx1"/>
                          </a:solidFill>
                        </a:rPr>
                        <a:t> de madeira</a:t>
                      </a:r>
                      <a:endParaRPr lang="pt-BR" sz="1600" b="1" cap="small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10" marB="4571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small" dirty="0" smtClean="0">
                          <a:solidFill>
                            <a:schemeClr val="tx1"/>
                          </a:solidFill>
                        </a:rPr>
                        <a:t>Peletas refinadas</a:t>
                      </a:r>
                      <a:r>
                        <a:rPr lang="pt-BR" sz="1600" b="0" cap="small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1600" b="1" cap="small" dirty="0" smtClean="0">
                          <a:solidFill>
                            <a:schemeClr val="tx1"/>
                          </a:solidFill>
                        </a:rPr>
                        <a:t>(b)</a:t>
                      </a:r>
                      <a:endParaRPr lang="pt-BR" sz="1600" b="1" cap="small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10" marB="4571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small" dirty="0" smtClean="0">
                          <a:solidFill>
                            <a:schemeClr val="tx1"/>
                          </a:solidFill>
                        </a:rPr>
                        <a:t>Carvão mineral</a:t>
                      </a:r>
                      <a:endParaRPr lang="pt-BR" sz="1600" b="1" cap="small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10" marB="4571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760">
                <a:tc>
                  <a:txBody>
                    <a:bodyPr/>
                    <a:lstStyle/>
                    <a:p>
                      <a:r>
                        <a:rPr lang="pt-BR" sz="1600" b="1" cap="small" baseline="0" dirty="0" smtClean="0"/>
                        <a:t>Umidade,%</a:t>
                      </a:r>
                      <a:endParaRPr lang="pt-BR" sz="1600" b="1" cap="small" baseline="0" dirty="0"/>
                    </a:p>
                  </a:txBody>
                  <a:tcPr marL="91437" marR="91437" marT="45710" marB="4571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cap="small" baseline="0" dirty="0" smtClean="0"/>
                        <a:t>30-50</a:t>
                      </a:r>
                      <a:endParaRPr lang="pt-BR" sz="1600" cap="small" baseline="0" dirty="0"/>
                    </a:p>
                  </a:txBody>
                  <a:tcPr marL="91437" marR="91437" marT="45710" marB="4571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cap="small" baseline="0" dirty="0" smtClean="0"/>
                        <a:t>35-45</a:t>
                      </a:r>
                      <a:endParaRPr lang="pt-BR" sz="1600" cap="small" baseline="0" dirty="0"/>
                    </a:p>
                  </a:txBody>
                  <a:tcPr marL="91437" marR="91437" marT="45710" marB="4571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cap="small" baseline="0" dirty="0" smtClean="0"/>
                        <a:t>8-10</a:t>
                      </a:r>
                      <a:endParaRPr lang="pt-BR" sz="1600" cap="small" baseline="0" dirty="0"/>
                    </a:p>
                  </a:txBody>
                  <a:tcPr marL="91437" marR="91437" marT="45710" marB="4571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cap="small" baseline="0" dirty="0" smtClean="0"/>
                        <a:t>1-7</a:t>
                      </a:r>
                      <a:endParaRPr lang="pt-BR" sz="1600" cap="small" baseline="0" dirty="0"/>
                    </a:p>
                  </a:txBody>
                  <a:tcPr marL="91437" marR="91437" marT="45710" marB="4571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cap="small" baseline="0" dirty="0" smtClean="0"/>
                        <a:t>&lt; 10</a:t>
                      </a:r>
                      <a:endParaRPr lang="pt-BR" sz="1600" cap="small" baseline="0" dirty="0"/>
                    </a:p>
                  </a:txBody>
                  <a:tcPr marL="91437" marR="91437" marT="45710" marB="4571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9100">
                <a:tc>
                  <a:txBody>
                    <a:bodyPr/>
                    <a:lstStyle/>
                    <a:p>
                      <a:r>
                        <a:rPr lang="pt-BR" sz="1600" b="1" cap="small" dirty="0" smtClean="0"/>
                        <a:t>Massa</a:t>
                      </a:r>
                      <a:r>
                        <a:rPr lang="pt-BR" sz="1600" b="1" cap="small" baseline="0" dirty="0" smtClean="0"/>
                        <a:t> Espec.,</a:t>
                      </a:r>
                      <a:r>
                        <a:rPr lang="pt-BR" sz="1600" b="1" baseline="0" dirty="0" smtClean="0"/>
                        <a:t>kg/m</a:t>
                      </a:r>
                      <a:r>
                        <a:rPr lang="pt-BR" sz="1600" b="1" baseline="30000" dirty="0" smtClean="0"/>
                        <a:t>3</a:t>
                      </a:r>
                      <a:r>
                        <a:rPr lang="pt-BR" sz="1600" b="1" baseline="0" dirty="0" smtClean="0"/>
                        <a:t> </a:t>
                      </a:r>
                    </a:p>
                    <a:p>
                      <a:r>
                        <a:rPr lang="pt-BR" sz="1600" b="1" cap="small" baseline="0" dirty="0" smtClean="0"/>
                        <a:t>(base seca) (c)</a:t>
                      </a:r>
                      <a:endParaRPr lang="pt-BR" sz="1600" b="1" cap="small" baseline="0" dirty="0"/>
                    </a:p>
                  </a:txBody>
                  <a:tcPr marL="91437" marR="91437" marT="45710" marB="457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450</a:t>
                      </a:r>
                      <a:endParaRPr lang="pt-BR" sz="1600" dirty="0"/>
                    </a:p>
                  </a:txBody>
                  <a:tcPr marL="91437" marR="91437" marT="45710" marB="457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300</a:t>
                      </a:r>
                      <a:endParaRPr lang="pt-BR" sz="1600" dirty="0"/>
                    </a:p>
                  </a:txBody>
                  <a:tcPr marL="91437" marR="91437" marT="45710" marB="457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650</a:t>
                      </a:r>
                      <a:endParaRPr lang="pt-BR" sz="1600" dirty="0"/>
                    </a:p>
                  </a:txBody>
                  <a:tcPr marL="91437" marR="91437" marT="45710" marB="457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690-740</a:t>
                      </a:r>
                      <a:endParaRPr lang="pt-BR" sz="1600" dirty="0"/>
                    </a:p>
                  </a:txBody>
                  <a:tcPr marL="91437" marR="91437" marT="45710" marB="457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850</a:t>
                      </a:r>
                      <a:endParaRPr lang="pt-BR" sz="1600" dirty="0"/>
                    </a:p>
                  </a:txBody>
                  <a:tcPr marL="91437" marR="91437" marT="45710" marB="457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760">
                <a:tc>
                  <a:txBody>
                    <a:bodyPr/>
                    <a:lstStyle/>
                    <a:p>
                      <a:r>
                        <a:rPr lang="pt-BR" sz="1600" b="1" kern="1200" cap="small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PCI, </a:t>
                      </a:r>
                      <a:r>
                        <a:rPr lang="pt-BR" sz="1600" b="1" dirty="0" smtClean="0"/>
                        <a:t>MJ/kg (</a:t>
                      </a:r>
                      <a:r>
                        <a:rPr lang="pt-BR" sz="1600" b="1" cap="small" baseline="0" dirty="0" smtClean="0"/>
                        <a:t>d</a:t>
                      </a:r>
                      <a:r>
                        <a:rPr lang="pt-BR" sz="1600" b="1" dirty="0" smtClean="0"/>
                        <a:t>)</a:t>
                      </a:r>
                      <a:endParaRPr lang="pt-BR" sz="1600" b="1" dirty="0"/>
                    </a:p>
                  </a:txBody>
                  <a:tcPr marL="91437" marR="91437" marT="45710" marB="457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8-12</a:t>
                      </a:r>
                      <a:endParaRPr lang="pt-BR" sz="1600" dirty="0"/>
                    </a:p>
                  </a:txBody>
                  <a:tcPr marL="91437" marR="91437" marT="45710" marB="457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9-10</a:t>
                      </a:r>
                      <a:endParaRPr lang="pt-BR" sz="1600" dirty="0"/>
                    </a:p>
                  </a:txBody>
                  <a:tcPr marL="91437" marR="91437" marT="45710" marB="457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17</a:t>
                      </a:r>
                      <a:r>
                        <a:rPr lang="pt-BR" sz="1600" b="1" dirty="0" smtClean="0"/>
                        <a:t>(</a:t>
                      </a:r>
                      <a:r>
                        <a:rPr lang="pt-BR" sz="1600" b="1" cap="small" baseline="0" dirty="0" smtClean="0"/>
                        <a:t>e</a:t>
                      </a:r>
                      <a:r>
                        <a:rPr lang="pt-BR" sz="1600" b="1" dirty="0" smtClean="0"/>
                        <a:t>)</a:t>
                      </a:r>
                      <a:endParaRPr lang="pt-BR" sz="1600" b="1" dirty="0"/>
                    </a:p>
                  </a:txBody>
                  <a:tcPr marL="91437" marR="91437" marT="45710" marB="457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19-22</a:t>
                      </a:r>
                      <a:endParaRPr lang="pt-BR" sz="1600" dirty="0"/>
                    </a:p>
                  </a:txBody>
                  <a:tcPr marL="91437" marR="91437" marT="45710" marB="457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25</a:t>
                      </a:r>
                      <a:endParaRPr lang="pt-BR" sz="1600" dirty="0"/>
                    </a:p>
                  </a:txBody>
                  <a:tcPr marL="91437" marR="91437" marT="45710" marB="457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760">
                <a:tc>
                  <a:txBody>
                    <a:bodyPr/>
                    <a:lstStyle/>
                    <a:p>
                      <a:r>
                        <a:rPr lang="pt-BR" sz="1600" b="1" kern="1200" cap="small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Densidade energética, </a:t>
                      </a:r>
                      <a:r>
                        <a:rPr lang="pt-BR" sz="1600" b="1" dirty="0" smtClean="0"/>
                        <a:t>GJ/m</a:t>
                      </a:r>
                      <a:r>
                        <a:rPr lang="pt-BR" sz="1600" b="1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t-BR" sz="1600" b="1" kern="1200" baseline="30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10" marB="457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6,8-7,6</a:t>
                      </a:r>
                      <a:endParaRPr lang="pt-BR" sz="1600" dirty="0"/>
                    </a:p>
                  </a:txBody>
                  <a:tcPr marL="91437" marR="91437" marT="45710" marB="457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ym typeface="Symbol"/>
                        </a:rPr>
                        <a:t> 3</a:t>
                      </a:r>
                      <a:endParaRPr lang="pt-BR" sz="1600" dirty="0"/>
                    </a:p>
                  </a:txBody>
                  <a:tcPr marL="91437" marR="91437" marT="45710" marB="457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11</a:t>
                      </a:r>
                      <a:endParaRPr lang="pt-BR" sz="1600" dirty="0"/>
                    </a:p>
                  </a:txBody>
                  <a:tcPr marL="91437" marR="91437" marT="45710" marB="457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13-15</a:t>
                      </a:r>
                      <a:endParaRPr lang="pt-BR" sz="1600" dirty="0"/>
                    </a:p>
                  </a:txBody>
                  <a:tcPr marL="91437" marR="91437" marT="45710" marB="457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ym typeface="Symbol"/>
                        </a:rPr>
                        <a:t> 21</a:t>
                      </a:r>
                      <a:endParaRPr lang="pt-BR" sz="1600" dirty="0"/>
                    </a:p>
                  </a:txBody>
                  <a:tcPr marL="91437" marR="91437" marT="45710" marB="457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44860">
                <a:tc>
                  <a:txBody>
                    <a:bodyPr/>
                    <a:lstStyle/>
                    <a:p>
                      <a:pPr marL="0" algn="l" defTabSz="1082650" rtl="0" eaLnBrk="1" latinLnBrk="0" hangingPunct="1"/>
                      <a:r>
                        <a:rPr lang="pt-BR" sz="1600" b="1" kern="1200" cap="small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Outras </a:t>
                      </a:r>
                    </a:p>
                    <a:p>
                      <a:pPr marL="0" algn="l" defTabSz="1082650" rtl="0" eaLnBrk="1" latinLnBrk="0" hangingPunct="1"/>
                      <a:r>
                        <a:rPr lang="pt-BR" sz="1600" b="1" kern="1200" cap="small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propriedades</a:t>
                      </a:r>
                      <a:endParaRPr lang="pt-BR" sz="1600" b="1" kern="1200" cap="small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10" marB="457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082650" rtl="0" eaLnBrk="1" latinLnBrk="0" hangingPunct="1"/>
                      <a:r>
                        <a:rPr lang="pt-BR" sz="1400" kern="1200" cap="small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combustão deficiente e emissão de poluentes</a:t>
                      </a:r>
                      <a:endParaRPr lang="pt-BR" sz="1400" kern="1200" cap="small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10" marB="457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082650" rtl="0" eaLnBrk="1" latinLnBrk="0" hangingPunct="1"/>
                      <a:r>
                        <a:rPr lang="pt-BR" sz="1400" kern="1200" cap="small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baixa densid.energ.</a:t>
                      </a:r>
                    </a:p>
                    <a:p>
                      <a:pPr marL="0" algn="l" defTabSz="1082650" rtl="0" eaLnBrk="1" latinLnBrk="0" hangingPunct="1"/>
                      <a:r>
                        <a:rPr lang="pt-BR" sz="1400" kern="1200" cap="small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não é moído em moinho de carvão</a:t>
                      </a:r>
                    </a:p>
                    <a:p>
                      <a:pPr marL="0" algn="l" defTabSz="1082650" rtl="0" eaLnBrk="1" latinLnBrk="0" hangingPunct="1"/>
                      <a:r>
                        <a:rPr lang="pt-BR" sz="1400" kern="1200" cap="small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tx. de co-firing 3-5%</a:t>
                      </a:r>
                      <a:endParaRPr lang="pt-BR" sz="1400" kern="1200" cap="small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10" marB="457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082650" rtl="0" eaLnBrk="1" latinLnBrk="0" hangingPunct="1"/>
                      <a:r>
                        <a:rPr lang="pt-BR" sz="1400" kern="1200" cap="small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solúvel em água</a:t>
                      </a:r>
                    </a:p>
                    <a:p>
                      <a:pPr marL="0" algn="l" defTabSz="1082650" rtl="0" eaLnBrk="1" latinLnBrk="0" hangingPunct="1"/>
                      <a:r>
                        <a:rPr lang="pt-BR" sz="1400" kern="1200" cap="small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não é moído em moinho de carvão</a:t>
                      </a:r>
                    </a:p>
                    <a:p>
                      <a:pPr marL="0" algn="l" defTabSz="1082650" rtl="0" eaLnBrk="1" latinLnBrk="0" hangingPunct="1"/>
                      <a:r>
                        <a:rPr lang="pt-BR" sz="1400" kern="1200" cap="small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tx. de co-firing 5-8%</a:t>
                      </a:r>
                      <a:endParaRPr lang="pt-BR" sz="1400" kern="1200" cap="small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10" marB="457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082650" rtl="0" eaLnBrk="1" latinLnBrk="0" hangingPunct="1"/>
                      <a:r>
                        <a:rPr lang="pt-BR" sz="1400" kern="1200" cap="small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resistente à água</a:t>
                      </a:r>
                    </a:p>
                    <a:p>
                      <a:pPr marL="0" algn="l" defTabSz="1082650" rtl="0" eaLnBrk="1" latinLnBrk="0" hangingPunct="1"/>
                      <a:r>
                        <a:rPr lang="pt-BR" sz="1400" kern="1200" cap="small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alta tx. moagem em moinho de carvão</a:t>
                      </a:r>
                      <a:endParaRPr lang="pt-BR" sz="1400" kern="1200" cap="small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10" marB="457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082650" rtl="0" eaLnBrk="1" latinLnBrk="0" hangingPunct="1"/>
                      <a:r>
                        <a:rPr lang="pt-BR" sz="1400" kern="1200" cap="small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combustível principal das termoelétricas</a:t>
                      </a:r>
                      <a:endParaRPr lang="pt-BR" sz="1400" kern="1200" cap="small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10" marB="457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9" t="24757" r="59662" b="54153"/>
          <a:stretch>
            <a:fillRect/>
          </a:stretch>
        </p:blipFill>
        <p:spPr bwMode="auto">
          <a:xfrm>
            <a:off x="3060700" y="2619375"/>
            <a:ext cx="1127125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2619375"/>
            <a:ext cx="11334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77" b="25723"/>
          <a:stretch>
            <a:fillRect/>
          </a:stretch>
        </p:blipFill>
        <p:spPr bwMode="auto">
          <a:xfrm>
            <a:off x="6373813" y="2619375"/>
            <a:ext cx="1050925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13" y="2619375"/>
            <a:ext cx="1223962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" t="8032" r="12935" b="14322"/>
          <a:stretch>
            <a:fillRect/>
          </a:stretch>
        </p:blipFill>
        <p:spPr bwMode="auto">
          <a:xfrm>
            <a:off x="9401175" y="2619375"/>
            <a:ext cx="103346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322513" y="652463"/>
            <a:ext cx="414337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600" b="1" dirty="0"/>
              <a:t>(</a:t>
            </a:r>
            <a:r>
              <a:rPr lang="pt-BR" sz="1600" b="1" cap="small" dirty="0"/>
              <a:t>a</a:t>
            </a:r>
            <a:r>
              <a:rPr lang="pt-BR" sz="1600" b="1" dirty="0"/>
              <a:t>)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44450" y="6814521"/>
            <a:ext cx="10590213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400" b="1" cap="small" dirty="0"/>
              <a:t>(a) </a:t>
            </a:r>
            <a:r>
              <a:rPr lang="pt-BR" sz="1400" cap="small" dirty="0"/>
              <a:t>Distribuição do custo das termoelétricas a carvão </a:t>
            </a:r>
            <a:r>
              <a:rPr lang="pt-BR" sz="1400" b="1" cap="small" dirty="0"/>
              <a:t>(b) </a:t>
            </a:r>
            <a:r>
              <a:rPr lang="pt-BR" sz="1400" cap="small" dirty="0"/>
              <a:t>Peletas tratadas com vapor </a:t>
            </a:r>
            <a:r>
              <a:rPr lang="pt-BR" sz="1400" b="1" cap="small" dirty="0"/>
              <a:t>(c)</a:t>
            </a:r>
            <a:r>
              <a:rPr lang="pt-BR" sz="1400" cap="small" dirty="0"/>
              <a:t> Massa específica aparente, incluindo ar (massa específica no sólido=1250 </a:t>
            </a:r>
            <a:r>
              <a:rPr lang="pt-BR" sz="1400" dirty="0"/>
              <a:t>kg/m</a:t>
            </a:r>
            <a:r>
              <a:rPr lang="pt-BR" sz="1400" baseline="30000" dirty="0"/>
              <a:t>3</a:t>
            </a:r>
            <a:r>
              <a:rPr lang="pt-BR" sz="1400" cap="small" dirty="0"/>
              <a:t> </a:t>
            </a:r>
            <a:r>
              <a:rPr lang="pt-BR" sz="1400" b="1" cap="small" dirty="0"/>
              <a:t>(d) </a:t>
            </a:r>
            <a:r>
              <a:rPr lang="pt-BR" sz="1400" cap="small" dirty="0"/>
              <a:t>Com umidade típica no destino </a:t>
            </a:r>
            <a:r>
              <a:rPr lang="pt-BR" sz="1400" b="1" cap="small" dirty="0"/>
              <a:t>(e) </a:t>
            </a:r>
            <a:r>
              <a:rPr lang="pt-BR" sz="1400" cap="small" dirty="0"/>
              <a:t>PCI da peleta de madeira (17 MJ/</a:t>
            </a:r>
            <a:r>
              <a:rPr lang="pt-BR" sz="1400" dirty="0"/>
              <a:t>kg</a:t>
            </a:r>
            <a:r>
              <a:rPr lang="pt-BR" sz="1400" cap="small" dirty="0"/>
              <a:t>) = 65% x 25 MJ/</a:t>
            </a:r>
            <a:r>
              <a:rPr lang="pt-BR" sz="1400" dirty="0"/>
              <a:t>kg</a:t>
            </a:r>
            <a:r>
              <a:rPr lang="pt-BR" sz="1400" cap="small" dirty="0"/>
              <a:t> do PCI do carvão mineral, isto é, peleta de madeira e carvão mineral possuem a mesma energia útil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41275" y="7486033"/>
            <a:ext cx="105902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400" b="1" cap="small" dirty="0"/>
              <a:t>[1] </a:t>
            </a:r>
            <a:r>
              <a:rPr lang="pt-BR" sz="1400" cap="small" dirty="0"/>
              <a:t>Nordlander, M. Improved co-firing with refined biomass-experience report from Vattenfall's test and verification programme Presentation at World Bioenergy 2012 – Conference and Exhibition on Biomass for Energy, 29-31 May, J</a:t>
            </a:r>
            <a:r>
              <a:rPr lang="pt-BR" sz="1400" cap="small" dirty="0">
                <a:latin typeface="Calibri"/>
                <a:cs typeface="Calibri"/>
              </a:rPr>
              <a:t>önköping, Sweden</a:t>
            </a:r>
            <a:r>
              <a:rPr lang="pt-BR" sz="1400" cap="small" dirty="0"/>
              <a:t> , 2012</a:t>
            </a:r>
          </a:p>
        </p:txBody>
      </p:sp>
    </p:spTree>
    <p:extLst>
      <p:ext uri="{BB962C8B-B14F-4D97-AF65-F5344CB8AC3E}">
        <p14:creationId xmlns:p14="http://schemas.microsoft.com/office/powerpoint/2010/main" val="82736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upo 12"/>
          <p:cNvGrpSpPr>
            <a:grpSpLocks/>
          </p:cNvGrpSpPr>
          <p:nvPr/>
        </p:nvGrpSpPr>
        <p:grpSpPr bwMode="auto">
          <a:xfrm>
            <a:off x="77788" y="46038"/>
            <a:ext cx="1730375" cy="704850"/>
            <a:chOff x="215256" y="173409"/>
            <a:chExt cx="1731901" cy="705213"/>
          </a:xfrm>
        </p:grpSpPr>
        <p:pic>
          <p:nvPicPr>
            <p:cNvPr id="2057" name="Picture 2" descr="faenquil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56" y="173409"/>
              <a:ext cx="705213" cy="705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tângulo 8"/>
            <p:cNvSpPr/>
            <p:nvPr/>
          </p:nvSpPr>
          <p:spPr>
            <a:xfrm>
              <a:off x="599770" y="333829"/>
              <a:ext cx="1347387" cy="3383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 EEL-USP</a:t>
              </a:r>
              <a:endParaRPr lang="pt-BR" sz="1600" b="1" i="1" cap="small" dirty="0">
                <a:latin typeface="+mj-lt"/>
              </a:endParaRPr>
            </a:p>
          </p:txBody>
        </p:sp>
      </p:grpSp>
      <p:grpSp>
        <p:nvGrpSpPr>
          <p:cNvPr id="2051" name="Grupo 15"/>
          <p:cNvGrpSpPr>
            <a:grpSpLocks/>
          </p:cNvGrpSpPr>
          <p:nvPr/>
        </p:nvGrpSpPr>
        <p:grpSpPr bwMode="auto">
          <a:xfrm>
            <a:off x="9070975" y="-19050"/>
            <a:ext cx="1563688" cy="706438"/>
            <a:chOff x="8996780" y="301882"/>
            <a:chExt cx="1563558" cy="706510"/>
          </a:xfrm>
        </p:grpSpPr>
        <p:pic>
          <p:nvPicPr>
            <p:cNvPr id="2055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" t="-2" r="87000" b="10574"/>
            <a:stretch>
              <a:fillRect/>
            </a:stretch>
          </p:blipFill>
          <p:spPr bwMode="auto">
            <a:xfrm>
              <a:off x="9805863" y="301882"/>
              <a:ext cx="754475" cy="706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tângulo 11"/>
            <p:cNvSpPr/>
            <p:nvPr/>
          </p:nvSpPr>
          <p:spPr>
            <a:xfrm>
              <a:off x="8996780" y="508278"/>
              <a:ext cx="1347676" cy="33817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DEMAR</a:t>
              </a:r>
              <a:endParaRPr lang="pt-BR" sz="1600" b="1" i="1" cap="small" dirty="0">
                <a:latin typeface="+mj-lt"/>
              </a:endParaRPr>
            </a:p>
          </p:txBody>
        </p:sp>
      </p:grpSp>
      <p:sp>
        <p:nvSpPr>
          <p:cNvPr id="10" name="Retângulo 9"/>
          <p:cNvSpPr/>
          <p:nvPr/>
        </p:nvSpPr>
        <p:spPr>
          <a:xfrm>
            <a:off x="157163" y="627449"/>
            <a:ext cx="105124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200" cap="small" dirty="0" smtClean="0"/>
              <a:t>MATERIAIS E MEIO AMBIENTE– LOM 3061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853440" y="3710791"/>
            <a:ext cx="5118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cap="small" dirty="0" smtClean="0"/>
              <a:t>2. O Ser Humano Predador</a:t>
            </a:r>
            <a:endParaRPr lang="pt-BR" sz="3600" cap="small" dirty="0"/>
          </a:p>
        </p:txBody>
      </p:sp>
    </p:spTree>
    <p:extLst>
      <p:ext uri="{BB962C8B-B14F-4D97-AF65-F5344CB8AC3E}">
        <p14:creationId xmlns:p14="http://schemas.microsoft.com/office/powerpoint/2010/main" val="428415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upo 12"/>
          <p:cNvGrpSpPr>
            <a:grpSpLocks/>
          </p:cNvGrpSpPr>
          <p:nvPr/>
        </p:nvGrpSpPr>
        <p:grpSpPr bwMode="auto">
          <a:xfrm>
            <a:off x="77788" y="46038"/>
            <a:ext cx="1730375" cy="704850"/>
            <a:chOff x="215256" y="173409"/>
            <a:chExt cx="1731901" cy="705213"/>
          </a:xfrm>
        </p:grpSpPr>
        <p:pic>
          <p:nvPicPr>
            <p:cNvPr id="2057" name="Picture 2" descr="faenquil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56" y="173409"/>
              <a:ext cx="705213" cy="705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tângulo 8"/>
            <p:cNvSpPr/>
            <p:nvPr/>
          </p:nvSpPr>
          <p:spPr>
            <a:xfrm>
              <a:off x="599770" y="333829"/>
              <a:ext cx="1347387" cy="3383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 EEL-USP</a:t>
              </a:r>
              <a:endParaRPr lang="pt-BR" sz="1600" b="1" i="1" cap="small" dirty="0">
                <a:latin typeface="+mj-lt"/>
              </a:endParaRPr>
            </a:p>
          </p:txBody>
        </p:sp>
      </p:grpSp>
      <p:grpSp>
        <p:nvGrpSpPr>
          <p:cNvPr id="2051" name="Grupo 15"/>
          <p:cNvGrpSpPr>
            <a:grpSpLocks/>
          </p:cNvGrpSpPr>
          <p:nvPr/>
        </p:nvGrpSpPr>
        <p:grpSpPr bwMode="auto">
          <a:xfrm>
            <a:off x="9070975" y="-19050"/>
            <a:ext cx="1563688" cy="706438"/>
            <a:chOff x="8996780" y="301882"/>
            <a:chExt cx="1563558" cy="706510"/>
          </a:xfrm>
        </p:grpSpPr>
        <p:pic>
          <p:nvPicPr>
            <p:cNvPr id="2055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" t="-2" r="87000" b="10574"/>
            <a:stretch>
              <a:fillRect/>
            </a:stretch>
          </p:blipFill>
          <p:spPr bwMode="auto">
            <a:xfrm>
              <a:off x="9805863" y="301882"/>
              <a:ext cx="754475" cy="706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tângulo 11"/>
            <p:cNvSpPr/>
            <p:nvPr/>
          </p:nvSpPr>
          <p:spPr>
            <a:xfrm>
              <a:off x="8996780" y="508278"/>
              <a:ext cx="1347676" cy="33817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DEMAR</a:t>
              </a:r>
              <a:endParaRPr lang="pt-BR" sz="1600" b="1" i="1" cap="small" dirty="0">
                <a:latin typeface="+mj-lt"/>
              </a:endParaRPr>
            </a:p>
          </p:txBody>
        </p:sp>
      </p:grpSp>
      <p:sp>
        <p:nvSpPr>
          <p:cNvPr id="11" name="CaixaDeTexto 10"/>
          <p:cNvSpPr txBox="1"/>
          <p:nvPr/>
        </p:nvSpPr>
        <p:spPr>
          <a:xfrm>
            <a:off x="3566167" y="338530"/>
            <a:ext cx="3692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cap="small" smtClean="0"/>
              <a:t>2.5 O </a:t>
            </a:r>
            <a:r>
              <a:rPr lang="pt-BR" sz="2400" b="1" cap="small" dirty="0" smtClean="0"/>
              <a:t>Ser Humano Predador</a:t>
            </a:r>
            <a:endParaRPr lang="pt-BR" sz="2400" b="1" cap="small" dirty="0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741760"/>
              </p:ext>
            </p:extLst>
          </p:nvPr>
        </p:nvGraphicFramePr>
        <p:xfrm>
          <a:off x="222019" y="1107703"/>
          <a:ext cx="10321349" cy="6004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32134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0" cap="small" dirty="0" smtClean="0">
                          <a:solidFill>
                            <a:sysClr val="windowText" lastClr="000000"/>
                          </a:solidFill>
                        </a:rPr>
                        <a:t>O desafio da Integração Energética, de Materiais e Meio Ambiente é diminuir a predação e</a:t>
                      </a:r>
                      <a:r>
                        <a:rPr lang="pt-BR" sz="2200" b="0" cap="small" baseline="0" dirty="0" smtClean="0">
                          <a:solidFill>
                            <a:sysClr val="windowText" lastClr="000000"/>
                          </a:solidFill>
                        </a:rPr>
                        <a:t> aumentar a inteligência. Redução da predação pelo 'know-how', 'know-why', 'know-what', etc. Mais do que 4 </a:t>
                      </a:r>
                      <a:r>
                        <a:rPr lang="pt-BR" sz="2200" b="0" cap="none" baseline="0" dirty="0" smtClean="0">
                          <a:solidFill>
                            <a:sysClr val="windowText" lastClr="000000"/>
                          </a:solidFill>
                        </a:rPr>
                        <a:t>h</a:t>
                      </a:r>
                      <a:r>
                        <a:rPr lang="pt-BR" sz="2200" b="0" cap="small" baseline="0" dirty="0" smtClean="0">
                          <a:solidFill>
                            <a:sysClr val="windowText" lastClr="000000"/>
                          </a:solidFill>
                        </a:rPr>
                        <a:t>/dia no computador (internet) reduzem a inteligência.</a:t>
                      </a:r>
                      <a:endParaRPr lang="pt-BR" sz="2200" b="0" cap="smal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E7E7E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200" cap="small" dirty="0" smtClean="0">
                          <a:solidFill>
                            <a:sysClr val="windowText" lastClr="000000"/>
                          </a:solidFill>
                        </a:rPr>
                        <a:t>Integração demanda trabalho, persistência, competência, interdisciplinaridade. Especializações geram preguiça mental, incompetência e corrupção.</a:t>
                      </a:r>
                      <a:endParaRPr lang="pt-BR" sz="2200" cap="smal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200" cap="small" dirty="0" smtClean="0">
                          <a:solidFill>
                            <a:sysClr val="windowText" lastClr="000000"/>
                          </a:solidFill>
                        </a:rPr>
                        <a:t>Ambientalismo sem integração é enganação.</a:t>
                      </a:r>
                      <a:endParaRPr lang="pt-BR" sz="2200" cap="small" baseline="30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200" cap="small" baseline="0" dirty="0" smtClean="0">
                          <a:solidFill>
                            <a:sysClr val="windowText" lastClr="000000"/>
                          </a:solidFill>
                        </a:rPr>
                        <a:t>Predação + Especialização + Corrupção geram concentração de renda (milionários)</a:t>
                      </a:r>
                      <a:endParaRPr lang="pt-BR" sz="2200" cap="small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200" cap="small" baseline="0" dirty="0" smtClean="0">
                          <a:solidFill>
                            <a:sysClr val="windowText" lastClr="000000"/>
                          </a:solidFill>
                        </a:rPr>
                        <a:t>Justiça de códigos (romana) é o domínio e exploração do Império sobre as Províncias (colônias). Poderosos explorando o povo (voto não distrital – 'democratite' e subdesenvolvimento).</a:t>
                      </a:r>
                      <a:endParaRPr lang="pt-BR" sz="2200" cap="small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200" cap="small" baseline="0" dirty="0" smtClean="0">
                          <a:solidFill>
                            <a:sysClr val="windowText" lastClr="000000"/>
                          </a:solidFill>
                        </a:rPr>
                        <a:t>Justiça popular baseada na jurisprudência gera democracia e desenvolvimento – voto distrital (países nórdicos e anglo-saxões).</a:t>
                      </a:r>
                      <a:endParaRPr lang="pt-BR" sz="2200" cap="small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200" cap="small" baseline="0" smtClean="0">
                          <a:solidFill>
                            <a:sysClr val="windowText" lastClr="000000"/>
                          </a:solidFill>
                        </a:rPr>
                        <a:t>O ser humano é bípede, bilateral (direito/esquerdo) e bimental: é 'burro' porque é o maior predador do universo e é inteligente porque, apesar das predações, vem prolongando seu tempo de vida (a cada ano a expectativa de vida aumenta 4 meses e os seres que viverão </a:t>
                      </a:r>
                      <a:br>
                        <a:rPr lang="pt-BR" sz="2200" cap="small" baseline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pt-BR" sz="2200" cap="small" baseline="0" smtClean="0">
                          <a:solidFill>
                            <a:sysClr val="windowText" lastClr="000000"/>
                          </a:solidFill>
                        </a:rPr>
                        <a:t>150 anos já estão nascendo agora).</a:t>
                      </a:r>
                      <a:endParaRPr lang="pt-BR" sz="2200" cap="small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00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upo 12"/>
          <p:cNvGrpSpPr>
            <a:grpSpLocks/>
          </p:cNvGrpSpPr>
          <p:nvPr/>
        </p:nvGrpSpPr>
        <p:grpSpPr bwMode="auto">
          <a:xfrm>
            <a:off x="77788" y="46038"/>
            <a:ext cx="1730375" cy="704850"/>
            <a:chOff x="215256" y="173409"/>
            <a:chExt cx="1731901" cy="705213"/>
          </a:xfrm>
        </p:grpSpPr>
        <p:pic>
          <p:nvPicPr>
            <p:cNvPr id="2057" name="Picture 2" descr="faenquil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56" y="173409"/>
              <a:ext cx="705213" cy="705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tângulo 8"/>
            <p:cNvSpPr/>
            <p:nvPr/>
          </p:nvSpPr>
          <p:spPr>
            <a:xfrm>
              <a:off x="599770" y="333829"/>
              <a:ext cx="1347387" cy="3383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 EEL-USP</a:t>
              </a:r>
              <a:endParaRPr lang="pt-BR" sz="1600" b="1" i="1" cap="small" dirty="0">
                <a:latin typeface="+mj-lt"/>
              </a:endParaRPr>
            </a:p>
          </p:txBody>
        </p:sp>
      </p:grpSp>
      <p:grpSp>
        <p:nvGrpSpPr>
          <p:cNvPr id="2051" name="Grupo 15"/>
          <p:cNvGrpSpPr>
            <a:grpSpLocks/>
          </p:cNvGrpSpPr>
          <p:nvPr/>
        </p:nvGrpSpPr>
        <p:grpSpPr bwMode="auto">
          <a:xfrm>
            <a:off x="9070975" y="-19050"/>
            <a:ext cx="1563688" cy="706438"/>
            <a:chOff x="8996780" y="301882"/>
            <a:chExt cx="1563558" cy="706510"/>
          </a:xfrm>
        </p:grpSpPr>
        <p:pic>
          <p:nvPicPr>
            <p:cNvPr id="2055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" t="-2" r="87000" b="10574"/>
            <a:stretch>
              <a:fillRect/>
            </a:stretch>
          </p:blipFill>
          <p:spPr bwMode="auto">
            <a:xfrm>
              <a:off x="9805863" y="301882"/>
              <a:ext cx="754475" cy="706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tângulo 11"/>
            <p:cNvSpPr/>
            <p:nvPr/>
          </p:nvSpPr>
          <p:spPr>
            <a:xfrm>
              <a:off x="8996780" y="508278"/>
              <a:ext cx="1347676" cy="33817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DEMAR</a:t>
              </a:r>
              <a:endParaRPr lang="pt-BR" sz="1600" b="1" i="1" cap="small" dirty="0">
                <a:latin typeface="+mj-lt"/>
              </a:endParaRPr>
            </a:p>
          </p:txBody>
        </p:sp>
      </p:grpSp>
      <p:sp>
        <p:nvSpPr>
          <p:cNvPr id="10" name="Retângulo 9"/>
          <p:cNvSpPr/>
          <p:nvPr/>
        </p:nvSpPr>
        <p:spPr>
          <a:xfrm>
            <a:off x="157163" y="627449"/>
            <a:ext cx="105124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200" cap="small" dirty="0" smtClean="0"/>
              <a:t>MATERIAIS E MEIO AMBIENTE– LOM 3061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30942" y="3710791"/>
            <a:ext cx="10563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cap="small" dirty="0" smtClean="0"/>
              <a:t>3. PIB por grandes categorias econômicas e Interdisciplinaridade</a:t>
            </a:r>
            <a:endParaRPr lang="pt-BR" sz="3200" cap="small" dirty="0"/>
          </a:p>
        </p:txBody>
      </p:sp>
    </p:spTree>
    <p:extLst>
      <p:ext uri="{BB962C8B-B14F-4D97-AF65-F5344CB8AC3E}">
        <p14:creationId xmlns:p14="http://schemas.microsoft.com/office/powerpoint/2010/main" val="40512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upo 12"/>
          <p:cNvGrpSpPr>
            <a:grpSpLocks/>
          </p:cNvGrpSpPr>
          <p:nvPr/>
        </p:nvGrpSpPr>
        <p:grpSpPr bwMode="auto">
          <a:xfrm>
            <a:off x="77788" y="46038"/>
            <a:ext cx="1730375" cy="704850"/>
            <a:chOff x="215256" y="173409"/>
            <a:chExt cx="1731901" cy="705213"/>
          </a:xfrm>
        </p:grpSpPr>
        <p:pic>
          <p:nvPicPr>
            <p:cNvPr id="2057" name="Picture 2" descr="faenquil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56" y="173409"/>
              <a:ext cx="705213" cy="705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tângulo 8"/>
            <p:cNvSpPr/>
            <p:nvPr/>
          </p:nvSpPr>
          <p:spPr>
            <a:xfrm>
              <a:off x="599770" y="333829"/>
              <a:ext cx="1347387" cy="3383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 EEL-USP</a:t>
              </a:r>
              <a:endParaRPr lang="pt-BR" sz="1600" b="1" i="1" cap="small" dirty="0">
                <a:latin typeface="+mj-lt"/>
              </a:endParaRPr>
            </a:p>
          </p:txBody>
        </p:sp>
      </p:grpSp>
      <p:grpSp>
        <p:nvGrpSpPr>
          <p:cNvPr id="2051" name="Grupo 15"/>
          <p:cNvGrpSpPr>
            <a:grpSpLocks/>
          </p:cNvGrpSpPr>
          <p:nvPr/>
        </p:nvGrpSpPr>
        <p:grpSpPr bwMode="auto">
          <a:xfrm>
            <a:off x="9070975" y="-19050"/>
            <a:ext cx="1563688" cy="706438"/>
            <a:chOff x="8996780" y="301882"/>
            <a:chExt cx="1563558" cy="706510"/>
          </a:xfrm>
        </p:grpSpPr>
        <p:pic>
          <p:nvPicPr>
            <p:cNvPr id="2055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" t="-2" r="87000" b="10574"/>
            <a:stretch>
              <a:fillRect/>
            </a:stretch>
          </p:blipFill>
          <p:spPr bwMode="auto">
            <a:xfrm>
              <a:off x="9805863" y="301882"/>
              <a:ext cx="754475" cy="706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tângulo 11"/>
            <p:cNvSpPr/>
            <p:nvPr/>
          </p:nvSpPr>
          <p:spPr>
            <a:xfrm>
              <a:off x="8996780" y="508278"/>
              <a:ext cx="1347676" cy="33817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DEMAR</a:t>
              </a:r>
              <a:endParaRPr lang="pt-BR" sz="1600" b="1" i="1" cap="small" dirty="0">
                <a:latin typeface="+mj-lt"/>
              </a:endParaRPr>
            </a:p>
          </p:txBody>
        </p:sp>
      </p:grp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935265"/>
              </p:ext>
            </p:extLst>
          </p:nvPr>
        </p:nvGraphicFramePr>
        <p:xfrm>
          <a:off x="252700" y="1022304"/>
          <a:ext cx="10321349" cy="5974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32134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0" cap="small" dirty="0" smtClean="0">
                          <a:solidFill>
                            <a:sysClr val="windowText" lastClr="000000"/>
                          </a:solidFill>
                        </a:rPr>
                        <a:t>Até este ponto tratamos da integração energética, de materiais, meio ambiente, eficiências e ineficiências, resíduos, sustentabilidade, cidades horizontais (desintegradas) e cidades verticais (integradas, ser humano </a:t>
                      </a:r>
                      <a:r>
                        <a:rPr lang="pt-BR" sz="2200" b="0" cap="small" smtClean="0">
                          <a:solidFill>
                            <a:sysClr val="windowText" lastClr="000000"/>
                          </a:solidFill>
                        </a:rPr>
                        <a:t>predador </a:t>
                      </a:r>
                      <a:r>
                        <a:rPr lang="pt-BR" sz="2200" b="0" i="1" cap="small" smtClean="0">
                          <a:solidFill>
                            <a:sysClr val="windowText" lastClr="000000"/>
                          </a:solidFill>
                        </a:rPr>
                        <a:t>vs.</a:t>
                      </a:r>
                      <a:r>
                        <a:rPr lang="pt-BR" sz="2200" b="0" cap="small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pt-BR" sz="2200" b="0" cap="small" dirty="0" smtClean="0">
                          <a:solidFill>
                            <a:sysClr val="windowText" lastClr="000000"/>
                          </a:solidFill>
                        </a:rPr>
                        <a:t>inteligente)</a:t>
                      </a:r>
                      <a:r>
                        <a:rPr lang="pt-BR" sz="2200" b="0" cap="small" baseline="0" dirty="0" smtClean="0">
                          <a:solidFill>
                            <a:sysClr val="windowText" lastClr="000000"/>
                          </a:solidFill>
                        </a:rPr>
                        <a:t>.</a:t>
                      </a:r>
                      <a:endParaRPr lang="pt-BR" sz="2200" b="0" cap="smal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E7E7E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200" cap="small" dirty="0" smtClean="0">
                          <a:solidFill>
                            <a:sysClr val="windowText" lastClr="000000"/>
                          </a:solidFill>
                        </a:rPr>
                        <a:t>A amplitude do assunto é muito grande e necessitamos de critérios para estabelecer prioridades. Em qualquer situação</a:t>
                      </a:r>
                      <a:r>
                        <a:rPr lang="pt-BR" sz="2200" cap="small" baseline="0" dirty="0" smtClean="0">
                          <a:solidFill>
                            <a:sysClr val="windowText" lastClr="000000"/>
                          </a:solidFill>
                        </a:rPr>
                        <a:t> (indivíduos, aulas, cursos, empresas, sociedades, poder público, relacionamentos internacionais e outros) é necessário ser interdisciplinar (quantitativo, integrativo) e estabelecer prioridades num certo período de tempo (dinamismo das prioridades). Isto significa que nunca haverá 100% de predação ou de </a:t>
                      </a:r>
                      <a:r>
                        <a:rPr lang="pt-BR" sz="2200" cap="small" baseline="0" smtClean="0">
                          <a:solidFill>
                            <a:sysClr val="windowText" lastClr="000000"/>
                          </a:solidFill>
                        </a:rPr>
                        <a:t>inteligência (ou 0% de cada uma isoladamente). </a:t>
                      </a:r>
                      <a:r>
                        <a:rPr lang="pt-BR" sz="2200" cap="small" baseline="0" dirty="0" smtClean="0">
                          <a:solidFill>
                            <a:sysClr val="windowText" lastClr="000000"/>
                          </a:solidFill>
                        </a:rPr>
                        <a:t>A especialização é a fuga da realidade e da competência, e a mãe da preguiça e da ineficiência.</a:t>
                      </a:r>
                      <a:endParaRPr lang="pt-BR" sz="2200" cap="smal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200" cap="small" smtClean="0">
                          <a:solidFill>
                            <a:sysClr val="windowText" lastClr="000000"/>
                          </a:solidFill>
                        </a:rPr>
                        <a:t>O melhor critério </a:t>
                      </a:r>
                      <a:r>
                        <a:rPr lang="pt-BR" sz="2200" cap="small" dirty="0" smtClean="0">
                          <a:solidFill>
                            <a:sysClr val="windowText" lastClr="000000"/>
                          </a:solidFill>
                        </a:rPr>
                        <a:t>para estabelecer prioridades são as quantificações do PIB – Produto Interno Bruto – por grandes categorias</a:t>
                      </a:r>
                      <a:r>
                        <a:rPr lang="pt-BR" sz="2200" cap="small" baseline="0" dirty="0" smtClean="0">
                          <a:solidFill>
                            <a:sysClr val="windowText" lastClr="000000"/>
                          </a:solidFill>
                        </a:rPr>
                        <a:t> (Tabela 3.1</a:t>
                      </a:r>
                      <a:r>
                        <a:rPr lang="pt-BR" sz="2200" cap="small" baseline="0" smtClean="0">
                          <a:solidFill>
                            <a:sysClr val="windowText" lastClr="000000"/>
                          </a:solidFill>
                        </a:rPr>
                        <a:t>) e </a:t>
                      </a:r>
                      <a:r>
                        <a:rPr lang="pt-BR" sz="2200" cap="small" baseline="0" smtClean="0">
                          <a:solidFill>
                            <a:schemeClr val="tx1"/>
                          </a:solidFill>
                        </a:rPr>
                        <a:t>com interdisciplinaridade</a:t>
                      </a:r>
                      <a:r>
                        <a:rPr lang="pt-BR" sz="2200" cap="small" baseline="0" smtClean="0">
                          <a:solidFill>
                            <a:sysClr val="windowText" lastClr="000000"/>
                          </a:solidFill>
                        </a:rPr>
                        <a:t>, </a:t>
                      </a:r>
                      <a:r>
                        <a:rPr lang="pt-BR" sz="2200" cap="small" baseline="0" dirty="0" smtClean="0">
                          <a:solidFill>
                            <a:sysClr val="windowText" lastClr="000000"/>
                          </a:solidFill>
                        </a:rPr>
                        <a:t>a qual será explicada usando um exemplo da Engenharia </a:t>
                      </a:r>
                      <a:r>
                        <a:rPr lang="pt-BR" sz="2200" cap="small" baseline="0" smtClean="0">
                          <a:solidFill>
                            <a:sysClr val="windowText" lastClr="000000"/>
                          </a:solidFill>
                        </a:rPr>
                        <a:t>de Energia (Item 3.2). </a:t>
                      </a:r>
                      <a:r>
                        <a:rPr lang="pt-BR" sz="2200" cap="small" baseline="0" dirty="0" smtClean="0">
                          <a:solidFill>
                            <a:sysClr val="windowText" lastClr="000000"/>
                          </a:solidFill>
                        </a:rPr>
                        <a:t>O </a:t>
                      </a:r>
                      <a:r>
                        <a:rPr lang="pt-BR" sz="2200" cap="small" baseline="0" smtClean="0">
                          <a:solidFill>
                            <a:sysClr val="windowText" lastClr="000000"/>
                          </a:solidFill>
                        </a:rPr>
                        <a:t>uso desse critério </a:t>
                      </a:r>
                      <a:r>
                        <a:rPr lang="pt-BR" sz="2200" cap="small" baseline="0" dirty="0" smtClean="0">
                          <a:solidFill>
                            <a:sysClr val="windowText" lastClr="000000"/>
                          </a:solidFill>
                        </a:rPr>
                        <a:t>(quantitativo, calculado e detalhado) não é prática corrente. A alta predação e ineficiência existentes atualmente decorrem de práticas subdesenvolvidas da multidisciplinaridade (ecletismo, generalidades, nível apenas qualitativo) e da superespecialização (função </a:t>
                      </a:r>
                      <a:r>
                        <a:rPr lang="pt-BR" sz="2200" cap="small" baseline="0" dirty="0" smtClean="0">
                          <a:solidFill>
                            <a:sysClr val="windowText" lastClr="000000"/>
                          </a:solidFill>
                          <a:sym typeface="Symbol"/>
                        </a:rPr>
                        <a:t></a:t>
                      </a:r>
                      <a:r>
                        <a:rPr lang="pt-BR" sz="2200" cap="small" baseline="0" dirty="0" smtClean="0">
                          <a:solidFill>
                            <a:sysClr val="windowText" lastClr="000000"/>
                          </a:solidFill>
                        </a:rPr>
                        <a:t>, individualismo, falta de interatividade). </a:t>
                      </a:r>
                      <a:endParaRPr lang="pt-BR" sz="2200" cap="small" baseline="30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3447975" y="408033"/>
            <a:ext cx="392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cap="small" smtClean="0"/>
              <a:t>3.1 Grandes categorias do PIB</a:t>
            </a:r>
            <a:endParaRPr lang="pt-BR" sz="2400" b="1" cap="small"/>
          </a:p>
        </p:txBody>
      </p:sp>
    </p:spTree>
    <p:extLst>
      <p:ext uri="{BB962C8B-B14F-4D97-AF65-F5344CB8AC3E}">
        <p14:creationId xmlns:p14="http://schemas.microsoft.com/office/powerpoint/2010/main" val="364949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2"/>
          <p:cNvGrpSpPr>
            <a:grpSpLocks/>
          </p:cNvGrpSpPr>
          <p:nvPr/>
        </p:nvGrpSpPr>
        <p:grpSpPr bwMode="auto">
          <a:xfrm>
            <a:off x="77788" y="46038"/>
            <a:ext cx="1730375" cy="704850"/>
            <a:chOff x="215256" y="173409"/>
            <a:chExt cx="1731901" cy="705213"/>
          </a:xfrm>
        </p:grpSpPr>
        <p:pic>
          <p:nvPicPr>
            <p:cNvPr id="3" name="Picture 2" descr="faenquil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56" y="173409"/>
              <a:ext cx="705213" cy="705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tângulo 3"/>
            <p:cNvSpPr/>
            <p:nvPr/>
          </p:nvSpPr>
          <p:spPr>
            <a:xfrm>
              <a:off x="599770" y="333829"/>
              <a:ext cx="1347387" cy="3383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 EEL-USP</a:t>
              </a:r>
              <a:endParaRPr lang="pt-BR" sz="1600" b="1" i="1" cap="small" dirty="0">
                <a:latin typeface="+mj-lt"/>
              </a:endParaRPr>
            </a:p>
          </p:txBody>
        </p:sp>
      </p:grpSp>
      <p:grpSp>
        <p:nvGrpSpPr>
          <p:cNvPr id="5" name="Grupo 15"/>
          <p:cNvGrpSpPr>
            <a:grpSpLocks/>
          </p:cNvGrpSpPr>
          <p:nvPr/>
        </p:nvGrpSpPr>
        <p:grpSpPr bwMode="auto">
          <a:xfrm>
            <a:off x="9070975" y="-19050"/>
            <a:ext cx="1563688" cy="706438"/>
            <a:chOff x="8996780" y="301882"/>
            <a:chExt cx="1563558" cy="706510"/>
          </a:xfrm>
        </p:grpSpPr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" t="-2" r="87000" b="10574"/>
            <a:stretch>
              <a:fillRect/>
            </a:stretch>
          </p:blipFill>
          <p:spPr bwMode="auto">
            <a:xfrm>
              <a:off x="9805863" y="301882"/>
              <a:ext cx="754475" cy="706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tângulo 6"/>
            <p:cNvSpPr/>
            <p:nvPr/>
          </p:nvSpPr>
          <p:spPr>
            <a:xfrm>
              <a:off x="8996780" y="508278"/>
              <a:ext cx="1347676" cy="33817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DEMAR</a:t>
              </a:r>
              <a:endParaRPr lang="pt-BR" sz="1600" b="1" i="1" cap="small" dirty="0">
                <a:latin typeface="+mj-lt"/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853630" y="447756"/>
            <a:ext cx="9097746" cy="6648450"/>
            <a:chOff x="782380" y="853261"/>
            <a:chExt cx="9097746" cy="6648450"/>
          </a:xfrm>
        </p:grpSpPr>
        <p:pic>
          <p:nvPicPr>
            <p:cNvPr id="4608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8" r="3007"/>
            <a:stretch/>
          </p:blipFill>
          <p:spPr bwMode="auto">
            <a:xfrm>
              <a:off x="782380" y="853261"/>
              <a:ext cx="9097746" cy="664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CaixaDeTexto 10"/>
            <p:cNvSpPr txBox="1"/>
            <p:nvPr/>
          </p:nvSpPr>
          <p:spPr>
            <a:xfrm>
              <a:off x="806129" y="1530150"/>
              <a:ext cx="8375411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cap="small" smtClean="0"/>
                <a:t>Tabela 3.1 Grandes Categorias PIB</a:t>
              </a:r>
              <a:endParaRPr lang="pt-BR" cap="small"/>
            </a:p>
          </p:txBody>
        </p:sp>
      </p:grpSp>
      <p:sp>
        <p:nvSpPr>
          <p:cNvPr id="13" name="Retângulo 12"/>
          <p:cNvSpPr/>
          <p:nvPr/>
        </p:nvSpPr>
        <p:spPr>
          <a:xfrm>
            <a:off x="42163" y="7066364"/>
            <a:ext cx="107489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26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00" cap="small">
                <a:solidFill>
                  <a:sysClr val="windowText" lastClr="000000"/>
                </a:solidFill>
              </a:rPr>
              <a:t>A Tabela 3.1 dá as grandes categorias da classificação das atividades econômicas do IBGE, organizadas em 21 seções. A distribuição do PIB nacional em cada uma (em fase de levantamento) é um critério de prioridade. Cada seção tem uma distribuição de uso de materiais e de impactos ambientais negativos e positivos. Integração </a:t>
            </a:r>
            <a:r>
              <a:rPr lang="pt-BR" sz="1500" cap="small"/>
              <a:t>com  interdisciplinaridade</a:t>
            </a:r>
            <a:r>
              <a:rPr lang="pt-BR" sz="1500" cap="small">
                <a:solidFill>
                  <a:sysClr val="windowText" lastClr="000000"/>
                </a:solidFill>
              </a:rPr>
              <a:t> na distribuição visa a diminuir a predação e aumentar a inteligência.</a:t>
            </a:r>
            <a:endParaRPr lang="pt-BR" sz="1500" cap="small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0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upo 12"/>
          <p:cNvGrpSpPr>
            <a:grpSpLocks/>
          </p:cNvGrpSpPr>
          <p:nvPr/>
        </p:nvGrpSpPr>
        <p:grpSpPr bwMode="auto">
          <a:xfrm>
            <a:off x="77788" y="46038"/>
            <a:ext cx="1730375" cy="704850"/>
            <a:chOff x="215256" y="173409"/>
            <a:chExt cx="1731901" cy="705213"/>
          </a:xfrm>
        </p:grpSpPr>
        <p:pic>
          <p:nvPicPr>
            <p:cNvPr id="2057" name="Picture 2" descr="faenquil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56" y="173409"/>
              <a:ext cx="705213" cy="705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tângulo 8"/>
            <p:cNvSpPr/>
            <p:nvPr/>
          </p:nvSpPr>
          <p:spPr>
            <a:xfrm>
              <a:off x="599770" y="333829"/>
              <a:ext cx="1347387" cy="3383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 EEL-USP</a:t>
              </a:r>
              <a:endParaRPr lang="pt-BR" sz="1600" b="1" i="1" cap="small" dirty="0">
                <a:latin typeface="+mj-lt"/>
              </a:endParaRPr>
            </a:p>
          </p:txBody>
        </p:sp>
      </p:grpSp>
      <p:grpSp>
        <p:nvGrpSpPr>
          <p:cNvPr id="2051" name="Grupo 15"/>
          <p:cNvGrpSpPr>
            <a:grpSpLocks/>
          </p:cNvGrpSpPr>
          <p:nvPr/>
        </p:nvGrpSpPr>
        <p:grpSpPr bwMode="auto">
          <a:xfrm>
            <a:off x="9070975" y="-19050"/>
            <a:ext cx="1563688" cy="706438"/>
            <a:chOff x="8996780" y="301882"/>
            <a:chExt cx="1563558" cy="706510"/>
          </a:xfrm>
        </p:grpSpPr>
        <p:pic>
          <p:nvPicPr>
            <p:cNvPr id="2055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" t="-2" r="87000" b="10574"/>
            <a:stretch>
              <a:fillRect/>
            </a:stretch>
          </p:blipFill>
          <p:spPr bwMode="auto">
            <a:xfrm>
              <a:off x="9805863" y="301882"/>
              <a:ext cx="754475" cy="706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tângulo 11"/>
            <p:cNvSpPr/>
            <p:nvPr/>
          </p:nvSpPr>
          <p:spPr>
            <a:xfrm>
              <a:off x="8996780" y="508278"/>
              <a:ext cx="1347676" cy="33817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DEMAR</a:t>
              </a:r>
              <a:endParaRPr lang="pt-BR" sz="1600" b="1" i="1" cap="small" dirty="0">
                <a:latin typeface="+mj-lt"/>
              </a:endParaRPr>
            </a:p>
          </p:txBody>
        </p:sp>
      </p:grpSp>
      <p:sp>
        <p:nvSpPr>
          <p:cNvPr id="14" name="Retângulo 13"/>
          <p:cNvSpPr/>
          <p:nvPr/>
        </p:nvSpPr>
        <p:spPr>
          <a:xfrm>
            <a:off x="157163" y="627449"/>
            <a:ext cx="105124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200" cap="small" dirty="0" smtClean="0"/>
              <a:t>MATERIAIS E MEIO AMBIENTE– LOM 3061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12740" y="3710791"/>
            <a:ext cx="10199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cap="small" dirty="0"/>
              <a:t>1. Integração Energética, de Materiais e Meio Ambiente</a:t>
            </a:r>
          </a:p>
        </p:txBody>
      </p:sp>
    </p:spTree>
    <p:extLst>
      <p:ext uri="{BB962C8B-B14F-4D97-AF65-F5344CB8AC3E}">
        <p14:creationId xmlns:p14="http://schemas.microsoft.com/office/powerpoint/2010/main" val="63450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2"/>
          <p:cNvGrpSpPr>
            <a:grpSpLocks/>
          </p:cNvGrpSpPr>
          <p:nvPr/>
        </p:nvGrpSpPr>
        <p:grpSpPr bwMode="auto">
          <a:xfrm>
            <a:off x="77788" y="46038"/>
            <a:ext cx="1730375" cy="704850"/>
            <a:chOff x="215256" y="173409"/>
            <a:chExt cx="1731901" cy="705213"/>
          </a:xfrm>
        </p:grpSpPr>
        <p:pic>
          <p:nvPicPr>
            <p:cNvPr id="3" name="Picture 2" descr="faenquil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56" y="173409"/>
              <a:ext cx="705213" cy="705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tângulo 3"/>
            <p:cNvSpPr/>
            <p:nvPr/>
          </p:nvSpPr>
          <p:spPr>
            <a:xfrm>
              <a:off x="599770" y="333829"/>
              <a:ext cx="1347387" cy="3383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 EEL-USP</a:t>
              </a:r>
              <a:endParaRPr lang="pt-BR" sz="1600" b="1" i="1" cap="small" dirty="0">
                <a:latin typeface="+mj-lt"/>
              </a:endParaRPr>
            </a:p>
          </p:txBody>
        </p:sp>
      </p:grpSp>
      <p:grpSp>
        <p:nvGrpSpPr>
          <p:cNvPr id="5" name="Grupo 15"/>
          <p:cNvGrpSpPr>
            <a:grpSpLocks/>
          </p:cNvGrpSpPr>
          <p:nvPr/>
        </p:nvGrpSpPr>
        <p:grpSpPr bwMode="auto">
          <a:xfrm>
            <a:off x="9070975" y="-19050"/>
            <a:ext cx="1563688" cy="706438"/>
            <a:chOff x="8996780" y="301882"/>
            <a:chExt cx="1563558" cy="706510"/>
          </a:xfrm>
        </p:grpSpPr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" t="-2" r="87000" b="10574"/>
            <a:stretch>
              <a:fillRect/>
            </a:stretch>
          </p:blipFill>
          <p:spPr bwMode="auto">
            <a:xfrm>
              <a:off x="9805863" y="301882"/>
              <a:ext cx="754475" cy="706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tângulo 6"/>
            <p:cNvSpPr/>
            <p:nvPr/>
          </p:nvSpPr>
          <p:spPr>
            <a:xfrm>
              <a:off x="8996780" y="508278"/>
              <a:ext cx="1347676" cy="33817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DEMAR</a:t>
              </a:r>
              <a:endParaRPr lang="pt-BR" sz="1600" b="1" i="1" cap="small" dirty="0">
                <a:latin typeface="+mj-lt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3788346" y="338530"/>
            <a:ext cx="3248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cap="small" dirty="0" smtClean="0"/>
              <a:t>Tabela 3.1 Categorias PIB</a:t>
            </a:r>
            <a:endParaRPr lang="pt-BR" sz="2400" cap="small" dirty="0"/>
          </a:p>
        </p:txBody>
      </p:sp>
      <p:grpSp>
        <p:nvGrpSpPr>
          <p:cNvPr id="9" name="Grupo 8"/>
          <p:cNvGrpSpPr/>
          <p:nvPr/>
        </p:nvGrpSpPr>
        <p:grpSpPr>
          <a:xfrm>
            <a:off x="874713" y="1276777"/>
            <a:ext cx="9077325" cy="5149423"/>
            <a:chOff x="874713" y="1276777"/>
            <a:chExt cx="9077325" cy="5149423"/>
          </a:xfrm>
        </p:grpSpPr>
        <p:pic>
          <p:nvPicPr>
            <p:cNvPr id="4710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713" y="1692275"/>
              <a:ext cx="9077325" cy="4733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CaixaDeTexto 11"/>
            <p:cNvSpPr txBox="1"/>
            <p:nvPr/>
          </p:nvSpPr>
          <p:spPr>
            <a:xfrm>
              <a:off x="1325063" y="1276777"/>
              <a:ext cx="8375411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cap="small" smtClean="0"/>
                <a:t>Tabela 3.1 Grandes Categorias PIB, cont.</a:t>
              </a:r>
              <a:endParaRPr lang="pt-BR" cap="small"/>
            </a:p>
          </p:txBody>
        </p:sp>
      </p:grpSp>
    </p:spTree>
    <p:extLst>
      <p:ext uri="{BB962C8B-B14F-4D97-AF65-F5344CB8AC3E}">
        <p14:creationId xmlns:p14="http://schemas.microsoft.com/office/powerpoint/2010/main" val="406275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upo 12"/>
          <p:cNvGrpSpPr>
            <a:grpSpLocks/>
          </p:cNvGrpSpPr>
          <p:nvPr/>
        </p:nvGrpSpPr>
        <p:grpSpPr bwMode="auto">
          <a:xfrm>
            <a:off x="77788" y="46038"/>
            <a:ext cx="1730375" cy="704850"/>
            <a:chOff x="215256" y="173409"/>
            <a:chExt cx="1731901" cy="705213"/>
          </a:xfrm>
        </p:grpSpPr>
        <p:pic>
          <p:nvPicPr>
            <p:cNvPr id="2057" name="Picture 2" descr="faenquil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56" y="173409"/>
              <a:ext cx="705213" cy="705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tângulo 8"/>
            <p:cNvSpPr/>
            <p:nvPr/>
          </p:nvSpPr>
          <p:spPr>
            <a:xfrm>
              <a:off x="599770" y="333829"/>
              <a:ext cx="1347387" cy="3383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 EEL-USP</a:t>
              </a:r>
              <a:endParaRPr lang="pt-BR" sz="1600" b="1" i="1" cap="small" dirty="0">
                <a:latin typeface="+mj-lt"/>
              </a:endParaRPr>
            </a:p>
          </p:txBody>
        </p:sp>
      </p:grpSp>
      <p:grpSp>
        <p:nvGrpSpPr>
          <p:cNvPr id="2051" name="Grupo 15"/>
          <p:cNvGrpSpPr>
            <a:grpSpLocks/>
          </p:cNvGrpSpPr>
          <p:nvPr/>
        </p:nvGrpSpPr>
        <p:grpSpPr bwMode="auto">
          <a:xfrm>
            <a:off x="9070975" y="-19050"/>
            <a:ext cx="1563688" cy="706438"/>
            <a:chOff x="8996780" y="301882"/>
            <a:chExt cx="1563558" cy="706510"/>
          </a:xfrm>
        </p:grpSpPr>
        <p:pic>
          <p:nvPicPr>
            <p:cNvPr id="2055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" t="-2" r="87000" b="10574"/>
            <a:stretch>
              <a:fillRect/>
            </a:stretch>
          </p:blipFill>
          <p:spPr bwMode="auto">
            <a:xfrm>
              <a:off x="9805863" y="301882"/>
              <a:ext cx="754475" cy="706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tângulo 11"/>
            <p:cNvSpPr/>
            <p:nvPr/>
          </p:nvSpPr>
          <p:spPr>
            <a:xfrm>
              <a:off x="8996780" y="508278"/>
              <a:ext cx="1347676" cy="33817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DEMAR</a:t>
              </a:r>
              <a:endParaRPr lang="pt-BR" sz="1600" b="1" i="1" cap="small" dirty="0">
                <a:latin typeface="+mj-lt"/>
              </a:endParaRPr>
            </a:p>
          </p:txBody>
        </p:sp>
      </p:grp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189197"/>
              </p:ext>
            </p:extLst>
          </p:nvPr>
        </p:nvGraphicFramePr>
        <p:xfrm>
          <a:off x="252700" y="1069151"/>
          <a:ext cx="10321349" cy="5303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321349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100" b="0" cap="small" dirty="0" smtClean="0">
                          <a:solidFill>
                            <a:sysClr val="windowText" lastClr="000000"/>
                          </a:solidFill>
                        </a:rPr>
                        <a:t>A energia térmica, erroneamente chamada de energia suja) é a prioridade no mundo, e a energia hidráulica (erroneamente chamada de energia limpa) é a prioridade nacional. O grande potencial hidrelétrico brasileiro decorre da combinação de 3 fatores, que existem apenas no Brasil:</a:t>
                      </a:r>
                    </a:p>
                    <a:p>
                      <a:pPr marL="95250" indent="-95250">
                        <a:buFont typeface="Arial" pitchFamily="34" charset="0"/>
                        <a:buChar char="•"/>
                      </a:pPr>
                      <a:r>
                        <a:rPr lang="pt-BR" sz="2100" b="0" cap="small" baseline="0" dirty="0" smtClean="0">
                          <a:solidFill>
                            <a:sysClr val="windowText" lastClr="000000"/>
                          </a:solidFill>
                        </a:rPr>
                        <a:t>Zona de convergência norte-sul, que traz água da Amazônia (originada do degelo dos Andes/Pacífico e do Caribe Atlântico/'Gulf Stream')</a:t>
                      </a:r>
                    </a:p>
                    <a:p>
                      <a:pPr marL="95250" indent="-95250">
                        <a:buFont typeface="Arial" pitchFamily="34" charset="0"/>
                        <a:buChar char="•"/>
                      </a:pPr>
                      <a:r>
                        <a:rPr lang="pt-BR" sz="2100" b="0" cap="small" baseline="0" dirty="0" smtClean="0">
                          <a:solidFill>
                            <a:sysClr val="windowText" lastClr="000000"/>
                          </a:solidFill>
                        </a:rPr>
                        <a:t>Encontro da zona de convergência com as frentes frias (geradas pelos desvios dos ventos do Pacífico pelos Andes, para a Antártica)</a:t>
                      </a:r>
                    </a:p>
                    <a:p>
                      <a:pPr marL="95250" indent="-95250">
                        <a:buFont typeface="Arial" pitchFamily="34" charset="0"/>
                        <a:buChar char="•"/>
                      </a:pPr>
                      <a:r>
                        <a:rPr lang="pt-BR" sz="2100" b="0" cap="small" baseline="0" dirty="0" smtClean="0">
                          <a:solidFill>
                            <a:sysClr val="windowText" lastClr="000000"/>
                          </a:solidFill>
                        </a:rPr>
                        <a:t>Coincidência geográfica do encontro acima em ampla área geográfica de média </a:t>
                      </a:r>
                      <a:r>
                        <a:rPr lang="pt-BR" sz="2100" b="0" cap="small" baseline="0" smtClean="0">
                          <a:solidFill>
                            <a:sysClr val="windowText" lastClr="000000"/>
                          </a:solidFill>
                        </a:rPr>
                        <a:t>altitude </a:t>
                      </a:r>
                      <a:br>
                        <a:rPr lang="pt-BR" sz="2100" b="0" cap="small" baseline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pt-BR" sz="2100" b="0" cap="small" baseline="0" smtClean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pt-BR" sz="2100" b="0" cap="small" baseline="0" dirty="0" smtClean="0">
                          <a:solidFill>
                            <a:sysClr val="windowText" lastClr="000000"/>
                          </a:solidFill>
                        </a:rPr>
                        <a:t>850 </a:t>
                      </a:r>
                      <a:r>
                        <a:rPr lang="pt-BR" sz="2100" b="0" cap="none" baseline="0" dirty="0" smtClean="0">
                          <a:solidFill>
                            <a:sysClr val="windowText" lastClr="000000"/>
                          </a:solidFill>
                        </a:rPr>
                        <a:t>m</a:t>
                      </a:r>
                      <a:r>
                        <a:rPr lang="pt-BR" sz="2100" b="0" cap="small" baseline="0" dirty="0" smtClean="0">
                          <a:solidFill>
                            <a:sysClr val="windowText" lastClr="000000"/>
                          </a:solidFill>
                        </a:rPr>
                        <a:t>), nos estados de São Paulo (leste), Minas Gerais, Goiás e divisa do Mato Grosso  e Mato Grosso do Sul </a:t>
                      </a:r>
                      <a:r>
                        <a:rPr lang="pt-BR" sz="2100" b="0" cap="small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pt-BR" sz="2100" b="0" cap="small" baseline="0" smtClean="0">
                          <a:solidFill>
                            <a:schemeClr val="tx1"/>
                          </a:solidFill>
                        </a:rPr>
                        <a:t>caixas d'água do sistema hidroelétrico brasileiro</a:t>
                      </a:r>
                      <a:r>
                        <a:rPr lang="pt-BR" sz="2100" b="0" cap="small" baseline="0" smtClean="0">
                          <a:solidFill>
                            <a:sysClr val="windowText" lastClr="000000"/>
                          </a:solidFill>
                        </a:rPr>
                        <a:t>), </a:t>
                      </a:r>
                      <a:r>
                        <a:rPr lang="pt-BR" sz="2100" b="0" cap="small" baseline="0" dirty="0" smtClean="0">
                          <a:solidFill>
                            <a:sysClr val="windowText" lastClr="000000"/>
                          </a:solidFill>
                        </a:rPr>
                        <a:t>originando as nascentes das grandes bacias hidroelétricas (Paraíba, Rio Grande, São Francisco, Paraná, Iguaçu, Uruguai, Tocantins, Araguaia e afluentes sul </a:t>
                      </a:r>
                      <a:r>
                        <a:rPr lang="pt-BR" sz="2100" b="0" cap="small" baseline="0" smtClean="0">
                          <a:solidFill>
                            <a:sysClr val="windowText" lastClr="000000"/>
                          </a:solidFill>
                        </a:rPr>
                        <a:t>do Amazonas).</a:t>
                      </a:r>
                      <a:endParaRPr lang="pt-BR" sz="2100" b="0" cap="small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E7E7E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5250" marR="0" indent="-95250" algn="l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2100" b="0" cap="small" smtClean="0">
                          <a:solidFill>
                            <a:sysClr val="windowText" lastClr="000000"/>
                          </a:solidFill>
                        </a:rPr>
                        <a:t>Contrário</a:t>
                      </a:r>
                      <a:r>
                        <a:rPr lang="pt-BR" sz="2100" b="0" cap="small" baseline="0" smtClean="0">
                          <a:solidFill>
                            <a:sysClr val="windowText" lastClr="000000"/>
                          </a:solidFill>
                        </a:rPr>
                        <a:t> à propaganda enganosa, o Item 3.3 mostra as características altamente predadoras e ineficientes do sistema hidroelétrico. O Brasil se tornará desenvolvido  somente quando se libertar da energia hidroelétrica e efetivar a Estrutura Octogonal da integração energética, de materiais  e ambiental, descrita no item 1.</a:t>
                      </a:r>
                      <a:endParaRPr lang="pt-BR" sz="2100" cap="small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61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upo 12"/>
          <p:cNvGrpSpPr>
            <a:grpSpLocks/>
          </p:cNvGrpSpPr>
          <p:nvPr/>
        </p:nvGrpSpPr>
        <p:grpSpPr bwMode="auto">
          <a:xfrm>
            <a:off x="77788" y="46038"/>
            <a:ext cx="1730375" cy="704850"/>
            <a:chOff x="215256" y="173409"/>
            <a:chExt cx="1731901" cy="705213"/>
          </a:xfrm>
        </p:grpSpPr>
        <p:pic>
          <p:nvPicPr>
            <p:cNvPr id="97" name="Picture 2" descr="faenquil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56" y="173409"/>
              <a:ext cx="705213" cy="705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" name="Retângulo 97"/>
            <p:cNvSpPr/>
            <p:nvPr/>
          </p:nvSpPr>
          <p:spPr>
            <a:xfrm>
              <a:off x="599770" y="333829"/>
              <a:ext cx="1347387" cy="3383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 EEL-USP</a:t>
              </a:r>
              <a:endParaRPr lang="pt-BR" sz="1600" b="1" i="1" cap="small" dirty="0">
                <a:latin typeface="+mj-lt"/>
              </a:endParaRPr>
            </a:p>
          </p:txBody>
        </p:sp>
      </p:grpSp>
      <p:grpSp>
        <p:nvGrpSpPr>
          <p:cNvPr id="99" name="Grupo 15"/>
          <p:cNvGrpSpPr>
            <a:grpSpLocks/>
          </p:cNvGrpSpPr>
          <p:nvPr/>
        </p:nvGrpSpPr>
        <p:grpSpPr bwMode="auto">
          <a:xfrm>
            <a:off x="9070975" y="-19050"/>
            <a:ext cx="1563688" cy="706438"/>
            <a:chOff x="8996780" y="301882"/>
            <a:chExt cx="1563558" cy="706510"/>
          </a:xfrm>
        </p:grpSpPr>
        <p:pic>
          <p:nvPicPr>
            <p:cNvPr id="100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" t="-2" r="87000" b="10574"/>
            <a:stretch>
              <a:fillRect/>
            </a:stretch>
          </p:blipFill>
          <p:spPr bwMode="auto">
            <a:xfrm>
              <a:off x="9805863" y="301882"/>
              <a:ext cx="754475" cy="706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1" name="Retângulo 100"/>
            <p:cNvSpPr/>
            <p:nvPr/>
          </p:nvSpPr>
          <p:spPr>
            <a:xfrm>
              <a:off x="8996780" y="508278"/>
              <a:ext cx="1347676" cy="33817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DEMAR</a:t>
              </a:r>
              <a:endParaRPr lang="pt-BR" sz="1600" b="1" i="1" cap="small" dirty="0">
                <a:latin typeface="+mj-lt"/>
              </a:endParaRPr>
            </a:p>
          </p:txBody>
        </p:sp>
      </p:grpSp>
      <p:sp>
        <p:nvSpPr>
          <p:cNvPr id="102" name="CaixaDeTexto 101"/>
          <p:cNvSpPr txBox="1"/>
          <p:nvPr/>
        </p:nvSpPr>
        <p:spPr>
          <a:xfrm>
            <a:off x="1011574" y="570546"/>
            <a:ext cx="880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cap="small" smtClean="0"/>
              <a:t>3.3 </a:t>
            </a:r>
            <a:r>
              <a:rPr lang="pt-BR" sz="2400" b="1" cap="small" dirty="0" smtClean="0"/>
              <a:t>Características predadoras e ineficiências do sistema hidroelétrico</a:t>
            </a:r>
            <a:endParaRPr lang="pt-BR" sz="2400" b="1" cap="small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442604"/>
              </p:ext>
            </p:extLst>
          </p:nvPr>
        </p:nvGraphicFramePr>
        <p:xfrm>
          <a:off x="252700" y="1265351"/>
          <a:ext cx="10321349" cy="603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32134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cap="small" dirty="0" smtClean="0">
                          <a:solidFill>
                            <a:sysClr val="windowText" lastClr="000000"/>
                          </a:solidFill>
                        </a:rPr>
                        <a:t>Demanda grandes áreas para represas. Com exceção de algumas hidroelétricas (Itaipu, Xingó, Paulo Afonso e outras) a maioria tem uma média de geração anual de 5 </a:t>
                      </a:r>
                      <a:r>
                        <a:rPr lang="pt-BR" sz="2000" b="0" cap="none" baseline="0" dirty="0" smtClean="0">
                          <a:solidFill>
                            <a:sysClr val="windowText" lastClr="000000"/>
                          </a:solidFill>
                        </a:rPr>
                        <a:t>k</a:t>
                      </a:r>
                      <a:r>
                        <a:rPr lang="pt-BR" sz="2000" b="0" cap="small" dirty="0" smtClean="0">
                          <a:solidFill>
                            <a:sysClr val="windowText" lastClr="000000"/>
                          </a:solidFill>
                        </a:rPr>
                        <a:t>W/</a:t>
                      </a:r>
                      <a:r>
                        <a:rPr lang="pt-BR" sz="2000" b="0" kern="1200" cap="none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ha</a:t>
                      </a:r>
                      <a:r>
                        <a:rPr lang="pt-BR" sz="2000" b="0" cap="small" dirty="0" smtClean="0">
                          <a:solidFill>
                            <a:sysClr val="windowText" lastClr="000000"/>
                          </a:solidFill>
                        </a:rPr>
                        <a:t> inundado. Se a hidro fosse de fio d'água, inundando apenas a cava do rio (similar às usinas que agora estão sendo construídas</a:t>
                      </a:r>
                      <a:r>
                        <a:rPr lang="pt-BR" sz="2000" b="0" cap="small" baseline="0" dirty="0" smtClean="0">
                          <a:solidFill>
                            <a:sysClr val="windowText" lastClr="000000"/>
                          </a:solidFill>
                        </a:rPr>
                        <a:t> na Amazônia),  e as áreas das atuais represas fossem reflorestadas, a energia gerada por uma termoelétrica  operando com água supercrítica (ASC) e queimando biomassa, seria </a:t>
                      </a:r>
                      <a:r>
                        <a:rPr lang="pt-BR" sz="2000" b="0" cap="small" baseline="0" smtClean="0">
                          <a:solidFill>
                            <a:sysClr val="windowText" lastClr="000000"/>
                          </a:solidFill>
                        </a:rPr>
                        <a:t>de </a:t>
                      </a:r>
                      <a:br>
                        <a:rPr lang="pt-BR" sz="2000" b="0" cap="small" baseline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pt-BR" sz="2000" b="0" cap="small" baseline="0" smtClean="0">
                          <a:solidFill>
                            <a:sysClr val="windowText" lastClr="000000"/>
                          </a:solidFill>
                        </a:rPr>
                        <a:t>(40.000 </a:t>
                      </a:r>
                      <a:r>
                        <a:rPr lang="pt-BR" sz="2000" b="0" kern="1200" cap="none" baseline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kg</a:t>
                      </a:r>
                      <a:r>
                        <a:rPr lang="pt-BR" sz="2000" b="0" cap="small" baseline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pt-BR" sz="2000" b="0" kern="1200" cap="none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BS/ha.a.</a:t>
                      </a:r>
                      <a:r>
                        <a:rPr lang="pt-BR" sz="2000" b="0" cap="small" baseline="0" dirty="0" smtClean="0">
                          <a:solidFill>
                            <a:sysClr val="windowText" lastClr="000000"/>
                          </a:solidFill>
                        </a:rPr>
                        <a:t> x 18,4 MJ/</a:t>
                      </a:r>
                      <a:r>
                        <a:rPr lang="pt-BR" sz="2000" b="0" kern="1200" cap="none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kg</a:t>
                      </a:r>
                      <a:r>
                        <a:rPr lang="pt-BR" sz="2000" b="0" cap="small" baseline="0" dirty="0" smtClean="0">
                          <a:solidFill>
                            <a:sysClr val="windowText" lastClr="000000"/>
                          </a:solidFill>
                        </a:rPr>
                        <a:t> BS x 50%)/365 </a:t>
                      </a:r>
                      <a:r>
                        <a:rPr lang="pt-BR" sz="2000" b="0" kern="1200" cap="none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d/a</a:t>
                      </a:r>
                      <a:r>
                        <a:rPr lang="pt-BR" sz="2000" b="0" cap="small" baseline="0" dirty="0" smtClean="0">
                          <a:solidFill>
                            <a:sysClr val="windowText" lastClr="000000"/>
                          </a:solidFill>
                        </a:rPr>
                        <a:t>. x 86.400 </a:t>
                      </a:r>
                      <a:r>
                        <a:rPr lang="pt-BR" sz="2000" b="0" kern="1200" cap="none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s/d</a:t>
                      </a:r>
                      <a:r>
                        <a:rPr lang="pt-BR" sz="2000" b="0" cap="small" baseline="0" dirty="0" smtClean="0">
                          <a:solidFill>
                            <a:sysClr val="windowText" lastClr="000000"/>
                          </a:solidFill>
                        </a:rPr>
                        <a:t>) </a:t>
                      </a:r>
                      <a:r>
                        <a:rPr lang="pt-BR" sz="2000" b="0" cap="small" baseline="0" smtClean="0">
                          <a:solidFill>
                            <a:sysClr val="windowText" lastClr="000000"/>
                          </a:solidFill>
                        </a:rPr>
                        <a:t>= 11,7 </a:t>
                      </a:r>
                      <a:r>
                        <a:rPr lang="pt-BR" sz="2000" b="0" kern="1200" cap="none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pt-BR" sz="2000" b="0" cap="small" baseline="0" dirty="0" smtClean="0">
                          <a:solidFill>
                            <a:sysClr val="windowText" lastClr="000000"/>
                          </a:solidFill>
                        </a:rPr>
                        <a:t>W/</a:t>
                      </a:r>
                      <a:r>
                        <a:rPr lang="pt-BR" sz="2000" b="0" kern="1200" cap="none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ha</a:t>
                      </a:r>
                      <a:r>
                        <a:rPr lang="pt-BR" sz="2000" b="0" cap="small" baseline="0" dirty="0" smtClean="0">
                          <a:solidFill>
                            <a:sysClr val="windowText" lastClr="000000"/>
                          </a:solidFill>
                        </a:rPr>
                        <a:t>, o que é o dobro da média das hidros.</a:t>
                      </a:r>
                      <a:endParaRPr lang="pt-BR" sz="2000" b="0" cap="smal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E7E7E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cap="small" dirty="0" smtClean="0">
                          <a:solidFill>
                            <a:schemeClr val="tx1"/>
                          </a:solidFill>
                        </a:rPr>
                        <a:t>A represa tem um impacto negativo sobre a flora, a fauna e gera metano, CO</a:t>
                      </a:r>
                      <a:r>
                        <a:rPr lang="pt-BR" sz="2000" cap="small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pt-BR" sz="2000" cap="small" dirty="0" smtClean="0">
                          <a:solidFill>
                            <a:schemeClr val="tx1"/>
                          </a:solidFill>
                        </a:rPr>
                        <a:t> e NO</a:t>
                      </a:r>
                      <a:r>
                        <a:rPr lang="pt-BR" sz="2000" kern="1200" cap="small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pt-BR" sz="2000" cap="small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2000" cap="small" smtClean="0">
                          <a:solidFill>
                            <a:schemeClr val="tx1"/>
                          </a:solidFill>
                        </a:rPr>
                        <a:t>no reservatório.</a:t>
                      </a:r>
                      <a:endParaRPr lang="pt-BR" sz="2000" cap="smal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cap="small" baseline="0" dirty="0" smtClean="0">
                          <a:solidFill>
                            <a:sysClr val="windowText" lastClr="000000"/>
                          </a:solidFill>
                        </a:rPr>
                        <a:t>A geração centralizada, distante dos centros de consumo, demanda complexo sistema de linhas de transmissão (apagões, perdas, etc.)</a:t>
                      </a:r>
                      <a:endParaRPr lang="pt-BR" sz="2000" cap="small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cap="small" baseline="0" dirty="0" smtClean="0">
                          <a:solidFill>
                            <a:sysClr val="windowText" lastClr="000000"/>
                          </a:solidFill>
                        </a:rPr>
                        <a:t>O sistema hidroelétrico tem um fator de carga de apenas 55%, isto é, para </a:t>
                      </a:r>
                      <a:r>
                        <a:rPr lang="pt-BR" sz="2000" cap="small" baseline="0" smtClean="0">
                          <a:solidFill>
                            <a:sysClr val="windowText" lastClr="000000"/>
                          </a:solidFill>
                        </a:rPr>
                        <a:t>consumo no Brasil de </a:t>
                      </a:r>
                      <a:br>
                        <a:rPr lang="pt-BR" sz="2000" cap="small" baseline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pt-BR" sz="2000" cap="small" baseline="0" smtClean="0">
                          <a:solidFill>
                            <a:sysClr val="windowText" lastClr="000000"/>
                          </a:solidFill>
                        </a:rPr>
                        <a:t>60 </a:t>
                      </a:r>
                      <a:r>
                        <a:rPr lang="pt-BR" sz="2000" cap="small" baseline="0" dirty="0" smtClean="0">
                          <a:solidFill>
                            <a:sysClr val="windowText" lastClr="000000"/>
                          </a:solidFill>
                        </a:rPr>
                        <a:t>GW, é demandado um investimento na instalação de 109 GW.</a:t>
                      </a:r>
                      <a:endParaRPr lang="pt-BR" sz="2000" cap="small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cap="small" baseline="0" dirty="0" smtClean="0">
                          <a:solidFill>
                            <a:sysClr val="windowText" lastClr="000000"/>
                          </a:solidFill>
                        </a:rPr>
                        <a:t>As hidros não foram construídas para a função prioritária de navegação </a:t>
                      </a:r>
                      <a:r>
                        <a:rPr lang="pt-BR" sz="2000" cap="small" baseline="0" smtClean="0">
                          <a:solidFill>
                            <a:sysClr val="windowText" lastClr="000000"/>
                          </a:solidFill>
                        </a:rPr>
                        <a:t>fluvial e irrigação e, secundariamente</a:t>
                      </a:r>
                      <a:r>
                        <a:rPr lang="pt-BR" sz="2000" cap="small" baseline="0" dirty="0" smtClean="0">
                          <a:solidFill>
                            <a:sysClr val="windowText" lastClr="000000"/>
                          </a:solidFill>
                        </a:rPr>
                        <a:t>, de geração de energia elétrica. O transporte de carga é feito por </a:t>
                      </a:r>
                      <a:r>
                        <a:rPr lang="pt-BR" sz="2000" cap="small" baseline="0" smtClean="0">
                          <a:solidFill>
                            <a:sysClr val="windowText" lastClr="000000"/>
                          </a:solidFill>
                        </a:rPr>
                        <a:t>caríssimas rodovias e caminhões </a:t>
                      </a:r>
                      <a:r>
                        <a:rPr lang="pt-BR" sz="2000" cap="small" baseline="0" dirty="0" smtClean="0">
                          <a:solidFill>
                            <a:sysClr val="windowText" lastClr="000000"/>
                          </a:solidFill>
                        </a:rPr>
                        <a:t>consumindo óleo diesel. A agricultura brasileira depende de 'São Pedro'.</a:t>
                      </a:r>
                      <a:endParaRPr lang="pt-BR" sz="2000" cap="small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cap="small" baseline="0" dirty="0" smtClean="0">
                          <a:solidFill>
                            <a:sysClr val="windowText" lastClr="000000"/>
                          </a:solidFill>
                        </a:rPr>
                        <a:t>As turbinas não são de reversão e as represas não podem ser usadas como estocagem de energia no ciclo diário (O Japão não tem grandes rios, porém 40% da energia elétrica no horário de ponta vem de usinas hidráulicas reversíveis).</a:t>
                      </a:r>
                      <a:endParaRPr lang="pt-BR" sz="2000" cap="small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23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upo 12"/>
          <p:cNvGrpSpPr>
            <a:grpSpLocks/>
          </p:cNvGrpSpPr>
          <p:nvPr/>
        </p:nvGrpSpPr>
        <p:grpSpPr bwMode="auto">
          <a:xfrm>
            <a:off x="77788" y="46038"/>
            <a:ext cx="1730375" cy="704850"/>
            <a:chOff x="215256" y="173409"/>
            <a:chExt cx="1731901" cy="705213"/>
          </a:xfrm>
        </p:grpSpPr>
        <p:pic>
          <p:nvPicPr>
            <p:cNvPr id="97" name="Picture 2" descr="faenquil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56" y="173409"/>
              <a:ext cx="705213" cy="705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" name="Retângulo 97"/>
            <p:cNvSpPr/>
            <p:nvPr/>
          </p:nvSpPr>
          <p:spPr>
            <a:xfrm>
              <a:off x="599770" y="333829"/>
              <a:ext cx="1347387" cy="3383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 EEL-USP</a:t>
              </a:r>
              <a:endParaRPr lang="pt-BR" sz="1600" b="1" i="1" cap="small" dirty="0">
                <a:latin typeface="+mj-lt"/>
              </a:endParaRPr>
            </a:p>
          </p:txBody>
        </p:sp>
      </p:grpSp>
      <p:grpSp>
        <p:nvGrpSpPr>
          <p:cNvPr id="99" name="Grupo 15"/>
          <p:cNvGrpSpPr>
            <a:grpSpLocks/>
          </p:cNvGrpSpPr>
          <p:nvPr/>
        </p:nvGrpSpPr>
        <p:grpSpPr bwMode="auto">
          <a:xfrm>
            <a:off x="9070975" y="-19050"/>
            <a:ext cx="1563688" cy="706438"/>
            <a:chOff x="8996780" y="301882"/>
            <a:chExt cx="1563558" cy="706510"/>
          </a:xfrm>
        </p:grpSpPr>
        <p:pic>
          <p:nvPicPr>
            <p:cNvPr id="100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" t="-2" r="87000" b="10574"/>
            <a:stretch>
              <a:fillRect/>
            </a:stretch>
          </p:blipFill>
          <p:spPr bwMode="auto">
            <a:xfrm>
              <a:off x="9805863" y="301882"/>
              <a:ext cx="754475" cy="706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1" name="Retângulo 100"/>
            <p:cNvSpPr/>
            <p:nvPr/>
          </p:nvSpPr>
          <p:spPr>
            <a:xfrm>
              <a:off x="8996780" y="508278"/>
              <a:ext cx="1347676" cy="33817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DEMAR</a:t>
              </a:r>
              <a:endParaRPr lang="pt-BR" sz="1600" b="1" i="1" cap="small" dirty="0">
                <a:latin typeface="+mj-lt"/>
              </a:endParaRPr>
            </a:p>
          </p:txBody>
        </p:sp>
      </p:grpSp>
      <p:sp>
        <p:nvSpPr>
          <p:cNvPr id="102" name="CaixaDeTexto 101"/>
          <p:cNvSpPr txBox="1"/>
          <p:nvPr/>
        </p:nvSpPr>
        <p:spPr>
          <a:xfrm>
            <a:off x="650482" y="595531"/>
            <a:ext cx="9524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cap="small" smtClean="0"/>
              <a:t>3.3 </a:t>
            </a:r>
            <a:r>
              <a:rPr lang="pt-BR" sz="2400" b="1" cap="small" dirty="0" smtClean="0"/>
              <a:t>Características predadoras e ineficiências do </a:t>
            </a:r>
            <a:r>
              <a:rPr lang="pt-BR" sz="2400" b="1" cap="small" smtClean="0"/>
              <a:t>sistema hidroelétrico, cont.</a:t>
            </a:r>
            <a:endParaRPr lang="pt-BR" sz="2400" b="1" cap="small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139145"/>
              </p:ext>
            </p:extLst>
          </p:nvPr>
        </p:nvGraphicFramePr>
        <p:xfrm>
          <a:off x="252700" y="1154759"/>
          <a:ext cx="10321349" cy="66979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32134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50" b="0" cap="small" dirty="0" smtClean="0">
                          <a:solidFill>
                            <a:sysClr val="windowText" lastClr="000000"/>
                          </a:solidFill>
                        </a:rPr>
                        <a:t>As prioridades do uso da água são: consumo humano e animal, irrigação, navegação</a:t>
                      </a:r>
                      <a:r>
                        <a:rPr lang="pt-BR" sz="1950" b="0" cap="small" baseline="0" dirty="0" smtClean="0">
                          <a:solidFill>
                            <a:sysClr val="windowText" lastClr="000000"/>
                          </a:solidFill>
                        </a:rPr>
                        <a:t> fluvial, refrigeração de termoelétricas a biomassa e, em 5º. lugar, a geração de energia elétrica. No Brasil, esta última é </a:t>
                      </a:r>
                      <a:r>
                        <a:rPr lang="pt-BR" sz="1950" b="0" cap="small" baseline="0" smtClean="0">
                          <a:solidFill>
                            <a:sysClr val="windowText" lastClr="000000"/>
                          </a:solidFill>
                        </a:rPr>
                        <a:t>a 1ª </a:t>
                      </a:r>
                      <a:r>
                        <a:rPr lang="pt-BR" sz="1950" b="0" cap="small" baseline="0" dirty="0" smtClean="0">
                          <a:solidFill>
                            <a:sysClr val="windowText" lastClr="000000"/>
                          </a:solidFill>
                        </a:rPr>
                        <a:t>prioridade, configurando uma total inversão de prioridades.</a:t>
                      </a:r>
                      <a:endParaRPr lang="pt-BR" sz="1950" b="0" cap="smal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E7E7E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950" cap="small" dirty="0" smtClean="0">
                          <a:solidFill>
                            <a:schemeClr val="tx1"/>
                          </a:solidFill>
                        </a:rPr>
                        <a:t>Embora a água não tenha custo, o Brasil hidroelétrico</a:t>
                      </a:r>
                      <a:r>
                        <a:rPr lang="pt-BR" sz="1950" cap="small" baseline="0" dirty="0" smtClean="0">
                          <a:solidFill>
                            <a:schemeClr val="tx1"/>
                          </a:solidFill>
                        </a:rPr>
                        <a:t> tem a energia mais cara </a:t>
                      </a:r>
                      <a:r>
                        <a:rPr lang="pt-BR" sz="1950" cap="small" baseline="0" smtClean="0">
                          <a:solidFill>
                            <a:schemeClr val="tx1"/>
                          </a:solidFill>
                        </a:rPr>
                        <a:t>do mundo cuja energia é </a:t>
                      </a:r>
                      <a:r>
                        <a:rPr lang="pt-BR" sz="1950" cap="small" baseline="0" dirty="0" smtClean="0">
                          <a:solidFill>
                            <a:schemeClr val="tx1"/>
                          </a:solidFill>
                        </a:rPr>
                        <a:t>prioritariamente termoelétrica </a:t>
                      </a:r>
                      <a:r>
                        <a:rPr lang="pt-BR" sz="1950" cap="small" baseline="0" smtClean="0">
                          <a:solidFill>
                            <a:schemeClr val="tx1"/>
                          </a:solidFill>
                        </a:rPr>
                        <a:t>com combustível fóssil, </a:t>
                      </a:r>
                      <a:r>
                        <a:rPr lang="pt-BR" sz="1950" cap="small" baseline="0" dirty="0" smtClean="0">
                          <a:solidFill>
                            <a:schemeClr val="tx1"/>
                          </a:solidFill>
                        </a:rPr>
                        <a:t>com custos menores e qualidade energética superior à da brasileira. As usinas a carvão mineral com 50% de adição de peletas de biomassa e com ASC (ciclo vapor Rankine com </a:t>
                      </a:r>
                      <a:r>
                        <a:rPr lang="pt-BR" sz="1950" cap="small" baseline="0" dirty="0" smtClean="0">
                          <a:solidFill>
                            <a:schemeClr val="tx1"/>
                          </a:solidFill>
                          <a:sym typeface="Symbol"/>
                        </a:rPr>
                        <a:t>=</a:t>
                      </a:r>
                      <a:r>
                        <a:rPr lang="pt-BR" sz="1950" cap="small" baseline="0" dirty="0" smtClean="0">
                          <a:solidFill>
                            <a:schemeClr val="tx1"/>
                          </a:solidFill>
                        </a:rPr>
                        <a:t>55%) geram, por MWh, menos (CO</a:t>
                      </a:r>
                      <a:r>
                        <a:rPr lang="pt-BR" sz="1950" cap="small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pt-BR" sz="1950" cap="small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pt-BR" sz="1950" kern="1200" cap="small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eq. </a:t>
                      </a:r>
                      <a:r>
                        <a:rPr lang="pt-BR" sz="1950" cap="small" baseline="0" dirty="0" smtClean="0">
                          <a:solidFill>
                            <a:schemeClr val="tx1"/>
                          </a:solidFill>
                        </a:rPr>
                        <a:t>que as hidroelétricas e o ProÁlcool.</a:t>
                      </a:r>
                      <a:endParaRPr lang="pt-BR" sz="1950" cap="smal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950" cap="small" baseline="0" dirty="0" smtClean="0">
                          <a:solidFill>
                            <a:sysClr val="windowText" lastClr="000000"/>
                          </a:solidFill>
                        </a:rPr>
                        <a:t>O poder dos barrageiros superfaturadores bloqueou o desenvolvimento no País da tecnologia de termoelétricas </a:t>
                      </a:r>
                      <a:r>
                        <a:rPr lang="pt-BR" sz="1950" cap="small" baseline="0" smtClean="0">
                          <a:solidFill>
                            <a:sysClr val="windowText" lastClr="000000"/>
                          </a:solidFill>
                        </a:rPr>
                        <a:t>a biomassa. Para </a:t>
                      </a:r>
                      <a:r>
                        <a:rPr lang="pt-BR" sz="1950" cap="small" baseline="0" dirty="0" smtClean="0">
                          <a:solidFill>
                            <a:sysClr val="windowText" lastClr="000000"/>
                          </a:solidFill>
                        </a:rPr>
                        <a:t>sanear as deficiências das hidros estamos importando termoelétricas com tecnologias ultrapassadas (ciclo combinado </a:t>
                      </a:r>
                      <a:r>
                        <a:rPr lang="pt-BR" sz="1950" cap="small" baseline="0" dirty="0" smtClean="0">
                          <a:solidFill>
                            <a:schemeClr val="tx1"/>
                          </a:solidFill>
                          <a:sym typeface="Symbol"/>
                        </a:rPr>
                        <a:t>=</a:t>
                      </a:r>
                      <a:r>
                        <a:rPr lang="pt-BR" sz="1950" cap="small" baseline="0" dirty="0" smtClean="0">
                          <a:solidFill>
                            <a:schemeClr val="tx1"/>
                          </a:solidFill>
                        </a:rPr>
                        <a:t>44% </a:t>
                      </a:r>
                      <a:r>
                        <a:rPr lang="pt-BR" sz="1950" cap="small" baseline="0" dirty="0" smtClean="0">
                          <a:solidFill>
                            <a:sysClr val="windowText" lastClr="000000"/>
                          </a:solidFill>
                        </a:rPr>
                        <a:t>e vapor superaquecido </a:t>
                      </a:r>
                      <a:r>
                        <a:rPr lang="pt-BR" sz="1950" cap="small" baseline="0" dirty="0" smtClean="0">
                          <a:solidFill>
                            <a:schemeClr val="tx1"/>
                          </a:solidFill>
                          <a:sym typeface="Symbol"/>
                        </a:rPr>
                        <a:t>=</a:t>
                      </a:r>
                      <a:r>
                        <a:rPr lang="pt-BR" sz="1950" cap="small" baseline="0" dirty="0" smtClean="0">
                          <a:solidFill>
                            <a:schemeClr val="tx1"/>
                          </a:solidFill>
                        </a:rPr>
                        <a:t>27%</a:t>
                      </a:r>
                      <a:r>
                        <a:rPr lang="pt-BR" sz="1950" cap="small" baseline="0" dirty="0" smtClean="0">
                          <a:solidFill>
                            <a:sysClr val="windowText" lastClr="000000"/>
                          </a:solidFill>
                        </a:rPr>
                        <a:t>), importando gás natural e carvão mineral.</a:t>
                      </a:r>
                      <a:endParaRPr lang="pt-BR" sz="1950" cap="small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950" cap="small" baseline="0" dirty="0" smtClean="0">
                          <a:solidFill>
                            <a:sysClr val="windowText" lastClr="000000"/>
                          </a:solidFill>
                        </a:rPr>
                        <a:t>O sistema hidroelétrico foi construído ao longo de décadas com dinheiro público e caminha para o esgotamento. Apenas a substituição total das 'cabeças hidroelétricas' na gestão do sistema elétrico nacional por 'cabeças termoelétricas' a biomassa com ASC poderá abastecer o País em algumas décadas com energia elétrica em quantidade, baixo custo, geração distribuída, confiabilidade e qualidade energética.</a:t>
                      </a:r>
                      <a:endParaRPr lang="pt-BR" sz="1950" cap="small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950" cap="small" baseline="0" dirty="0" smtClean="0">
                          <a:solidFill>
                            <a:sysClr val="windowText" lastClr="000000"/>
                          </a:solidFill>
                        </a:rPr>
                        <a:t>A tecnologia das termoelétricas com ASC, a ser detalhada no próximo capítulo, viabiliza simultaneamente a geração do H</a:t>
                      </a:r>
                      <a:r>
                        <a:rPr lang="pt-BR" sz="1950" cap="small" baseline="-250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r>
                        <a:rPr lang="pt-BR" sz="1950" cap="small" baseline="0" dirty="0" smtClean="0">
                          <a:solidFill>
                            <a:sysClr val="windowText" lastClr="000000"/>
                          </a:solidFill>
                        </a:rPr>
                        <a:t> por gaseificação de biomassa em ASC (H</a:t>
                      </a:r>
                      <a:r>
                        <a:rPr lang="pt-BR" sz="1950" kern="1200" cap="small" baseline="-250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t-BR" sz="1950" cap="small" baseline="0" dirty="0" smtClean="0">
                          <a:solidFill>
                            <a:sysClr val="windowText" lastClr="000000"/>
                          </a:solidFill>
                        </a:rPr>
                        <a:t>-GBASC), com hidroestocagem de energia elétrica (HEEE) para o ciclo diário. Esta tecnologia possibilita a limpeza das energias fósseis, a integração de qualquer quantidade de energia intermitente (eólica e solar), bem como do uso futuro das CaC (células a combustível).</a:t>
                      </a:r>
                      <a:endParaRPr lang="pt-BR" sz="1950" cap="small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352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upo 12"/>
          <p:cNvGrpSpPr>
            <a:grpSpLocks/>
          </p:cNvGrpSpPr>
          <p:nvPr/>
        </p:nvGrpSpPr>
        <p:grpSpPr bwMode="auto">
          <a:xfrm>
            <a:off x="77788" y="46038"/>
            <a:ext cx="1730375" cy="704850"/>
            <a:chOff x="215256" y="173409"/>
            <a:chExt cx="1731901" cy="705213"/>
          </a:xfrm>
        </p:grpSpPr>
        <p:pic>
          <p:nvPicPr>
            <p:cNvPr id="97" name="Picture 2" descr="faenquil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56" y="173409"/>
              <a:ext cx="705213" cy="705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" name="Retângulo 97"/>
            <p:cNvSpPr/>
            <p:nvPr/>
          </p:nvSpPr>
          <p:spPr>
            <a:xfrm>
              <a:off x="599770" y="333829"/>
              <a:ext cx="1347387" cy="3383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 EEL-USP</a:t>
              </a:r>
              <a:endParaRPr lang="pt-BR" sz="1600" b="1" i="1" cap="small" dirty="0">
                <a:latin typeface="+mj-lt"/>
              </a:endParaRPr>
            </a:p>
          </p:txBody>
        </p:sp>
      </p:grpSp>
      <p:grpSp>
        <p:nvGrpSpPr>
          <p:cNvPr id="99" name="Grupo 15"/>
          <p:cNvGrpSpPr>
            <a:grpSpLocks/>
          </p:cNvGrpSpPr>
          <p:nvPr/>
        </p:nvGrpSpPr>
        <p:grpSpPr bwMode="auto">
          <a:xfrm>
            <a:off x="9070975" y="-19050"/>
            <a:ext cx="1563688" cy="706438"/>
            <a:chOff x="8996780" y="301882"/>
            <a:chExt cx="1563558" cy="706510"/>
          </a:xfrm>
        </p:grpSpPr>
        <p:pic>
          <p:nvPicPr>
            <p:cNvPr id="100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" t="-2" r="87000" b="10574"/>
            <a:stretch>
              <a:fillRect/>
            </a:stretch>
          </p:blipFill>
          <p:spPr bwMode="auto">
            <a:xfrm>
              <a:off x="9805863" y="301882"/>
              <a:ext cx="754475" cy="706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1" name="Retângulo 100"/>
            <p:cNvSpPr/>
            <p:nvPr/>
          </p:nvSpPr>
          <p:spPr>
            <a:xfrm>
              <a:off x="8996780" y="508278"/>
              <a:ext cx="1347676" cy="33817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DEMAR</a:t>
              </a:r>
              <a:endParaRPr lang="pt-BR" sz="1600" b="1" i="1" cap="small" dirty="0">
                <a:latin typeface="+mj-lt"/>
              </a:endParaRPr>
            </a:p>
          </p:txBody>
        </p:sp>
      </p:grpSp>
      <p:sp>
        <p:nvSpPr>
          <p:cNvPr id="102" name="CaixaDeTexto 101"/>
          <p:cNvSpPr txBox="1"/>
          <p:nvPr/>
        </p:nvSpPr>
        <p:spPr>
          <a:xfrm>
            <a:off x="4060344" y="171599"/>
            <a:ext cx="2704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cap="small" smtClean="0"/>
              <a:t>3.4  </a:t>
            </a:r>
            <a:r>
              <a:rPr lang="pt-BR" sz="2400" cap="small" dirty="0" smtClean="0"/>
              <a:t>setor energético</a:t>
            </a:r>
            <a:endParaRPr lang="pt-BR" sz="2400" cap="small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9" t="2937" r="17633" b="1159"/>
          <a:stretch/>
        </p:blipFill>
        <p:spPr>
          <a:xfrm rot="5400000">
            <a:off x="3484274" y="-2704804"/>
            <a:ext cx="3841788" cy="10556877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433286"/>
              </p:ext>
            </p:extLst>
          </p:nvPr>
        </p:nvGraphicFramePr>
        <p:xfrm>
          <a:off x="54592" y="4527423"/>
          <a:ext cx="10683607" cy="3352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683607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600" b="0" cap="small" smtClean="0">
                          <a:solidFill>
                            <a:sysClr val="windowText" lastClr="000000"/>
                          </a:solidFill>
                        </a:rPr>
                        <a:t>A figura acima mostra </a:t>
                      </a:r>
                      <a:r>
                        <a:rPr lang="pt-BR" sz="1600" b="0" cap="small" dirty="0" smtClean="0">
                          <a:solidFill>
                            <a:sysClr val="windowText" lastClr="000000"/>
                          </a:solidFill>
                        </a:rPr>
                        <a:t>a Estrutura Geral do Balanço Energético</a:t>
                      </a:r>
                      <a:r>
                        <a:rPr lang="pt-BR" sz="1600" b="0" cap="small" baseline="0" dirty="0" smtClean="0">
                          <a:solidFill>
                            <a:sysClr val="windowText" lastClr="000000"/>
                          </a:solidFill>
                        </a:rPr>
                        <a:t> Nacional, composta de 4 partes:</a:t>
                      </a:r>
                    </a:p>
                    <a:p>
                      <a:pPr marL="95250" indent="-95250">
                        <a:buFont typeface="Arial" pitchFamily="34" charset="0"/>
                        <a:buChar char="•"/>
                      </a:pPr>
                      <a:r>
                        <a:rPr lang="pt-BR" sz="1600" b="0" cap="small" baseline="0" dirty="0" smtClean="0">
                          <a:solidFill>
                            <a:sysClr val="windowText" lastClr="000000"/>
                          </a:solidFill>
                        </a:rPr>
                        <a:t>Energia primária: petróleo, gás natural, carvão vapor e metalúrgico, urânio, energia </a:t>
                      </a:r>
                      <a:r>
                        <a:rPr lang="pt-BR" sz="1600" b="0" cap="small" baseline="0" dirty="0" smtClean="0">
                          <a:solidFill>
                            <a:schemeClr val="tx1"/>
                          </a:solidFill>
                        </a:rPr>
                        <a:t>hidráulica/eólica/solar, lenha/resíduos vegetais, produtos da cana (caldo, bagaço, palha, melaço), resíduos industriais carboníferos.</a:t>
                      </a:r>
                    </a:p>
                    <a:p>
                      <a:pPr marL="95250" indent="-95250">
                        <a:buFont typeface="Arial" pitchFamily="34" charset="0"/>
                        <a:buChar char="•"/>
                      </a:pPr>
                      <a:r>
                        <a:rPr lang="pt-BR" sz="1600" b="0" cap="small" baseline="0" dirty="0" smtClean="0">
                          <a:solidFill>
                            <a:schemeClr val="tx1"/>
                          </a:solidFill>
                        </a:rPr>
                        <a:t>Transformação: refinaria de petróleo, plantas de gás natural, usinas de gaseificação, coquerias, ciclo do combustível nuclear, centrais elétricas de serviço público, autoprodutores, carvoarias, destilarias, geradores de efluentes carboníferos.</a:t>
                      </a:r>
                    </a:p>
                    <a:p>
                      <a:pPr marL="95250" indent="-95250">
                        <a:buFont typeface="Arial" pitchFamily="34" charset="0"/>
                        <a:buChar char="•"/>
                      </a:pPr>
                      <a:r>
                        <a:rPr lang="pt-BR" sz="1600" b="0" cap="small" baseline="0" dirty="0" smtClean="0">
                          <a:solidFill>
                            <a:schemeClr val="tx1"/>
                          </a:solidFill>
                        </a:rPr>
                        <a:t>Energia secundária: óleo diesel, óleo combustível, gasolina (automotiva e de aviação), gás (de cidade e de coqueria), coque de carvão mineral, urânio (no UO</a:t>
                      </a:r>
                      <a:r>
                        <a:rPr lang="pt-BR" sz="1600" b="0" cap="none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pt-BR" sz="1600" b="0" cap="small" baseline="0" dirty="0" smtClean="0">
                          <a:solidFill>
                            <a:schemeClr val="tx1"/>
                          </a:solidFill>
                        </a:rPr>
                        <a:t> e no elemento combustível), eletricidade, carvão vegetal, etanol (anidro e hidratado), outros secundários de petróleo (gás de refinaria, coque, etc.), não energéticos de petróleo (graxas, lubrificantes, parafínicos, asfálticos, solventes e outros), alcatrão de coque metalúrgico.</a:t>
                      </a:r>
                    </a:p>
                    <a:p>
                      <a:pPr marL="95250" indent="-95250">
                        <a:buFont typeface="Arial" pitchFamily="34" charset="0"/>
                        <a:buChar char="•"/>
                      </a:pPr>
                      <a:r>
                        <a:rPr lang="pt-BR" sz="1600" b="0" cap="small" dirty="0" smtClean="0">
                          <a:solidFill>
                            <a:schemeClr val="tx1"/>
                          </a:solidFill>
                        </a:rPr>
                        <a:t>Consumo final: energético,</a:t>
                      </a:r>
                      <a:r>
                        <a:rPr lang="pt-BR" sz="1600" b="0" cap="small" baseline="0" dirty="0" smtClean="0">
                          <a:solidFill>
                            <a:schemeClr val="tx1"/>
                          </a:solidFill>
                        </a:rPr>
                        <a:t> não energético, do próprio setor elétrico, residencial, comercial, público, agropecuário, de transportes, industrial e não identificados.</a:t>
                      </a:r>
                      <a:endParaRPr lang="pt-BR" sz="1600" b="0" cap="smal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E7E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0" cap="small" baseline="0" dirty="0" smtClean="0">
                          <a:solidFill>
                            <a:sysClr val="windowText" lastClr="000000"/>
                          </a:solidFill>
                        </a:rPr>
                        <a:t>Similar à estrutura geral do balanço energético, existem estruturas para os materiais e o meio ambiente, porém não completamente desenvolvidas.  Esses detalhamentos serão solicitados aos alunos como trabalho de curso.</a:t>
                      </a:r>
                      <a:endParaRPr lang="pt-BR" sz="1600" b="0" cap="small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131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upo 12"/>
          <p:cNvGrpSpPr>
            <a:grpSpLocks/>
          </p:cNvGrpSpPr>
          <p:nvPr/>
        </p:nvGrpSpPr>
        <p:grpSpPr bwMode="auto">
          <a:xfrm>
            <a:off x="77788" y="46038"/>
            <a:ext cx="1730375" cy="704850"/>
            <a:chOff x="215256" y="173409"/>
            <a:chExt cx="1731901" cy="705213"/>
          </a:xfrm>
        </p:grpSpPr>
        <p:pic>
          <p:nvPicPr>
            <p:cNvPr id="97" name="Picture 2" descr="faenquil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56" y="173409"/>
              <a:ext cx="705213" cy="705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" name="Retângulo 97"/>
            <p:cNvSpPr/>
            <p:nvPr/>
          </p:nvSpPr>
          <p:spPr>
            <a:xfrm>
              <a:off x="599770" y="333829"/>
              <a:ext cx="1347387" cy="3383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 EEL-USP</a:t>
              </a:r>
              <a:endParaRPr lang="pt-BR" sz="1600" b="1" i="1" cap="small" dirty="0">
                <a:latin typeface="+mj-lt"/>
              </a:endParaRPr>
            </a:p>
          </p:txBody>
        </p:sp>
      </p:grpSp>
      <p:grpSp>
        <p:nvGrpSpPr>
          <p:cNvPr id="99" name="Grupo 15"/>
          <p:cNvGrpSpPr>
            <a:grpSpLocks/>
          </p:cNvGrpSpPr>
          <p:nvPr/>
        </p:nvGrpSpPr>
        <p:grpSpPr bwMode="auto">
          <a:xfrm>
            <a:off x="9070975" y="-19050"/>
            <a:ext cx="1563688" cy="706438"/>
            <a:chOff x="8996780" y="301882"/>
            <a:chExt cx="1563558" cy="706510"/>
          </a:xfrm>
        </p:grpSpPr>
        <p:pic>
          <p:nvPicPr>
            <p:cNvPr id="100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" t="-2" r="87000" b="10574"/>
            <a:stretch>
              <a:fillRect/>
            </a:stretch>
          </p:blipFill>
          <p:spPr bwMode="auto">
            <a:xfrm>
              <a:off x="9805863" y="301882"/>
              <a:ext cx="754475" cy="706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1" name="Retângulo 100"/>
            <p:cNvSpPr/>
            <p:nvPr/>
          </p:nvSpPr>
          <p:spPr>
            <a:xfrm>
              <a:off x="8996780" y="508278"/>
              <a:ext cx="1347676" cy="33817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DEMAR</a:t>
              </a:r>
              <a:endParaRPr lang="pt-BR" sz="1600" b="1" i="1" cap="small" dirty="0">
                <a:latin typeface="+mj-lt"/>
              </a:endParaRPr>
            </a:p>
          </p:txBody>
        </p:sp>
      </p:grpSp>
      <p:sp>
        <p:nvSpPr>
          <p:cNvPr id="102" name="CaixaDeTexto 101"/>
          <p:cNvSpPr txBox="1"/>
          <p:nvPr/>
        </p:nvSpPr>
        <p:spPr>
          <a:xfrm>
            <a:off x="-234899" y="465891"/>
            <a:ext cx="1129488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cap="small" smtClean="0"/>
              <a:t>3.5 Mitos </a:t>
            </a:r>
            <a:r>
              <a:rPr lang="pt-BR" sz="2400" b="1" cap="small" dirty="0" smtClean="0"/>
              <a:t>do efeito estufa </a:t>
            </a:r>
          </a:p>
          <a:p>
            <a:pPr algn="ctr"/>
            <a:r>
              <a:rPr lang="pt-BR" sz="2150" cap="small" dirty="0" smtClean="0"/>
              <a:t>(IPCC – Intergovernamental Panel on Climate Change; COP – Conference of Parts; Rio +10, +20, +n)</a:t>
            </a:r>
            <a:endParaRPr lang="pt-BR" sz="2150" cap="small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062889"/>
              </p:ext>
            </p:extLst>
          </p:nvPr>
        </p:nvGraphicFramePr>
        <p:xfrm>
          <a:off x="252700" y="1484803"/>
          <a:ext cx="10321349" cy="5806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32134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50" b="0" cap="small" dirty="0" smtClean="0">
                          <a:solidFill>
                            <a:sysClr val="windowText" lastClr="000000"/>
                          </a:solidFill>
                        </a:rPr>
                        <a:t>É fato que o teor de </a:t>
                      </a:r>
                      <a:r>
                        <a:rPr lang="pt-BR" sz="1950" b="0" cap="small" baseline="0" dirty="0" smtClean="0">
                          <a:solidFill>
                            <a:schemeClr val="tx1"/>
                          </a:solidFill>
                        </a:rPr>
                        <a:t>(CO</a:t>
                      </a:r>
                      <a:r>
                        <a:rPr lang="pt-BR" sz="1950" b="0" cap="small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pt-BR" sz="1950" b="0" cap="small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pt-BR" sz="1950" b="0" kern="1200" cap="small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eq.  </a:t>
                      </a:r>
                      <a:r>
                        <a:rPr lang="pt-BR" sz="1950" b="0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 atmosfera está aumentando, o gelo nos polos está derretendo e efeitos locais estão sendo ampliados (secas, tufões, chuvas e neves torrenciais, etc.).</a:t>
                      </a:r>
                      <a:endParaRPr lang="pt-BR" sz="1950" b="0" cap="small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E7E7E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950" cap="small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pt-BR" sz="1950" cap="small" baseline="0" dirty="0" smtClean="0">
                          <a:solidFill>
                            <a:schemeClr val="tx1"/>
                          </a:solidFill>
                        </a:rPr>
                        <a:t> principal causa é que estamos no final de um período glacial (já houve vários períodos glaciais na história geológica da Terra).</a:t>
                      </a:r>
                      <a:endParaRPr lang="pt-BR" sz="1950" cap="smal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950" cap="small" baseline="0" dirty="0" smtClean="0">
                          <a:solidFill>
                            <a:sysClr val="windowText" lastClr="000000"/>
                          </a:solidFill>
                        </a:rPr>
                        <a:t>As forças e energias do Universo são gigantescamente maiores que as provocadas pelo ser humano. Uma única erupção vulcânica gera mais </a:t>
                      </a:r>
                      <a:r>
                        <a:rPr lang="pt-BR" sz="1950" cap="small" baseline="0" dirty="0" smtClean="0">
                          <a:solidFill>
                            <a:schemeClr val="tx1"/>
                          </a:solidFill>
                        </a:rPr>
                        <a:t>(CO</a:t>
                      </a:r>
                      <a:r>
                        <a:rPr lang="pt-BR" sz="1950" cap="small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pt-BR" sz="1950" cap="small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pt-BR" sz="1950" kern="1200" cap="small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eq. </a:t>
                      </a:r>
                      <a:r>
                        <a:rPr lang="pt-BR" sz="1950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que o gerado pelo ser humano em toda a história, e existem 1500 vulcões ativos no Globo.</a:t>
                      </a:r>
                      <a:endParaRPr lang="pt-BR" sz="1950" cap="small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950" cap="small" baseline="0" dirty="0" smtClean="0">
                          <a:solidFill>
                            <a:sysClr val="windowText" lastClr="000000"/>
                          </a:solidFill>
                        </a:rPr>
                        <a:t>O conhecimento humano (teorias</a:t>
                      </a:r>
                      <a:r>
                        <a:rPr lang="pt-BR" sz="1950" cap="small" baseline="0" smtClean="0">
                          <a:solidFill>
                            <a:sysClr val="windowText" lastClr="000000"/>
                          </a:solidFill>
                        </a:rPr>
                        <a:t>, capacidade </a:t>
                      </a:r>
                      <a:r>
                        <a:rPr lang="pt-BR" sz="1950" cap="small" baseline="0" dirty="0" smtClean="0">
                          <a:solidFill>
                            <a:sysClr val="windowText" lastClr="000000"/>
                          </a:solidFill>
                        </a:rPr>
                        <a:t>dos computadores e medidas experimentais) não permitem provar (calcular) inequivocamente qual parte dos problemas climáticos da Terra é causada pelo final de uma era glacial e qual parte é causada pelo ser humano. O mito aumentou porque os dados do </a:t>
                      </a:r>
                      <a:r>
                        <a:rPr lang="pt-BR" sz="1950" cap="small" baseline="0" smtClean="0">
                          <a:solidFill>
                            <a:sysClr val="windowText" lastClr="000000"/>
                          </a:solidFill>
                        </a:rPr>
                        <a:t>IPCC foram </a:t>
                      </a:r>
                      <a:r>
                        <a:rPr lang="pt-BR" sz="1950" cap="small" baseline="0" dirty="0" smtClean="0">
                          <a:solidFill>
                            <a:sysClr val="windowText" lastClr="000000"/>
                          </a:solidFill>
                        </a:rPr>
                        <a:t>falsificados, visando a atrair recursos financeiros para a burocracia climática nacional e internacional.</a:t>
                      </a:r>
                      <a:endParaRPr lang="pt-BR" sz="1950" cap="small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950" cap="small" baseline="0" dirty="0" smtClean="0">
                          <a:solidFill>
                            <a:sysClr val="windowText" lastClr="000000"/>
                          </a:solidFill>
                        </a:rPr>
                        <a:t>O degelo do </a:t>
                      </a:r>
                      <a:r>
                        <a:rPr lang="pt-BR" sz="1950" cap="small" baseline="0" smtClean="0">
                          <a:solidFill>
                            <a:sysClr val="windowText" lastClr="000000"/>
                          </a:solidFill>
                        </a:rPr>
                        <a:t>Ártico (Figs. 3.5.1 e 3.5.2) </a:t>
                      </a:r>
                      <a:r>
                        <a:rPr lang="pt-BR" sz="1950" cap="small" baseline="0" dirty="0" smtClean="0">
                          <a:solidFill>
                            <a:sysClr val="windowText" lastClr="000000"/>
                          </a:solidFill>
                        </a:rPr>
                        <a:t>traz apenas um dano significativo (diminuição da população de ursos polares) e uma dezena de benefícios (aumento da população de plâncton e de espécies marinhas, abertura de 2 novas rotas marinhas na costa Canadá/Alaska e países nórdicos/Rússia, maior mineração terrestre e marinha, aumento da produção agrícola no Canadá, países nórdicos e Rússia, entre outros). É um fenômeno de dimensão universal, impossível de ser alterado pelas tecnologias humanas. A única opção é investir na remediação das consequências (aceitação do processo evolutivo).</a:t>
                      </a:r>
                      <a:endParaRPr lang="pt-BR" sz="1950" cap="small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90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03110" y="525463"/>
            <a:ext cx="6634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cap="small" smtClean="0"/>
              <a:t>Fig. 3.5.1 As consequências do derretimento do gelo</a:t>
            </a:r>
            <a:endParaRPr lang="pt-BR" sz="2400" b="1" cap="small"/>
          </a:p>
        </p:txBody>
      </p:sp>
      <p:grpSp>
        <p:nvGrpSpPr>
          <p:cNvPr id="96" name="Grupo 12"/>
          <p:cNvGrpSpPr>
            <a:grpSpLocks/>
          </p:cNvGrpSpPr>
          <p:nvPr/>
        </p:nvGrpSpPr>
        <p:grpSpPr bwMode="auto">
          <a:xfrm>
            <a:off x="77788" y="46038"/>
            <a:ext cx="1730375" cy="704850"/>
            <a:chOff x="215256" y="173409"/>
            <a:chExt cx="1731901" cy="705213"/>
          </a:xfrm>
        </p:grpSpPr>
        <p:pic>
          <p:nvPicPr>
            <p:cNvPr id="97" name="Picture 2" descr="faenquil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56" y="173409"/>
              <a:ext cx="705213" cy="705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" name="Retângulo 97"/>
            <p:cNvSpPr/>
            <p:nvPr/>
          </p:nvSpPr>
          <p:spPr>
            <a:xfrm>
              <a:off x="599770" y="333829"/>
              <a:ext cx="1347387" cy="3383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 EEL-USP</a:t>
              </a:r>
              <a:endParaRPr lang="pt-BR" sz="1600" b="1" i="1" cap="small" dirty="0">
                <a:latin typeface="+mj-lt"/>
              </a:endParaRPr>
            </a:p>
          </p:txBody>
        </p:sp>
      </p:grpSp>
      <p:grpSp>
        <p:nvGrpSpPr>
          <p:cNvPr id="99" name="Grupo 15"/>
          <p:cNvGrpSpPr>
            <a:grpSpLocks/>
          </p:cNvGrpSpPr>
          <p:nvPr/>
        </p:nvGrpSpPr>
        <p:grpSpPr bwMode="auto">
          <a:xfrm>
            <a:off x="9070975" y="-19050"/>
            <a:ext cx="1563688" cy="706438"/>
            <a:chOff x="8996780" y="301882"/>
            <a:chExt cx="1563558" cy="706510"/>
          </a:xfrm>
        </p:grpSpPr>
        <p:pic>
          <p:nvPicPr>
            <p:cNvPr id="100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" t="-2" r="87000" b="10574"/>
            <a:stretch>
              <a:fillRect/>
            </a:stretch>
          </p:blipFill>
          <p:spPr bwMode="auto">
            <a:xfrm>
              <a:off x="9805863" y="301882"/>
              <a:ext cx="754475" cy="706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1" name="Retângulo 100"/>
            <p:cNvSpPr/>
            <p:nvPr/>
          </p:nvSpPr>
          <p:spPr>
            <a:xfrm>
              <a:off x="8996780" y="508278"/>
              <a:ext cx="1347676" cy="33817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DEMAR</a:t>
              </a:r>
              <a:endParaRPr lang="pt-BR" sz="1600" b="1" i="1" cap="small" dirty="0">
                <a:latin typeface="+mj-lt"/>
              </a:endParaRPr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44"/>
          <a:stretch/>
        </p:blipFill>
        <p:spPr>
          <a:xfrm>
            <a:off x="2591416" y="1484990"/>
            <a:ext cx="5494505" cy="546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3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3257046" y="493287"/>
            <a:ext cx="431182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cap="small" smtClean="0"/>
              <a:t>Fig. 3.5.2 A luta pelas matérias-primas</a:t>
            </a:r>
            <a:endParaRPr lang="pt-BR" b="1" cap="small"/>
          </a:p>
        </p:txBody>
      </p:sp>
      <p:grpSp>
        <p:nvGrpSpPr>
          <p:cNvPr id="96" name="Grupo 12"/>
          <p:cNvGrpSpPr>
            <a:grpSpLocks/>
          </p:cNvGrpSpPr>
          <p:nvPr/>
        </p:nvGrpSpPr>
        <p:grpSpPr bwMode="auto">
          <a:xfrm>
            <a:off x="77788" y="46038"/>
            <a:ext cx="1730375" cy="704850"/>
            <a:chOff x="215256" y="173409"/>
            <a:chExt cx="1731901" cy="705213"/>
          </a:xfrm>
        </p:grpSpPr>
        <p:pic>
          <p:nvPicPr>
            <p:cNvPr id="97" name="Picture 2" descr="faenquil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56" y="173409"/>
              <a:ext cx="705213" cy="705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" name="Retângulo 97"/>
            <p:cNvSpPr/>
            <p:nvPr/>
          </p:nvSpPr>
          <p:spPr>
            <a:xfrm>
              <a:off x="599770" y="333829"/>
              <a:ext cx="1347387" cy="3383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 EEL-USP</a:t>
              </a:r>
              <a:endParaRPr lang="pt-BR" sz="1600" b="1" i="1" cap="small" dirty="0">
                <a:latin typeface="+mj-lt"/>
              </a:endParaRPr>
            </a:p>
          </p:txBody>
        </p:sp>
      </p:grpSp>
      <p:grpSp>
        <p:nvGrpSpPr>
          <p:cNvPr id="99" name="Grupo 15"/>
          <p:cNvGrpSpPr>
            <a:grpSpLocks/>
          </p:cNvGrpSpPr>
          <p:nvPr/>
        </p:nvGrpSpPr>
        <p:grpSpPr bwMode="auto">
          <a:xfrm>
            <a:off x="9070975" y="-19050"/>
            <a:ext cx="1563688" cy="706438"/>
            <a:chOff x="8996780" y="301882"/>
            <a:chExt cx="1563558" cy="706510"/>
          </a:xfrm>
        </p:grpSpPr>
        <p:pic>
          <p:nvPicPr>
            <p:cNvPr id="100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" t="-2" r="87000" b="10574"/>
            <a:stretch>
              <a:fillRect/>
            </a:stretch>
          </p:blipFill>
          <p:spPr bwMode="auto">
            <a:xfrm>
              <a:off x="9805863" y="301882"/>
              <a:ext cx="754475" cy="706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1" name="Retângulo 100"/>
            <p:cNvSpPr/>
            <p:nvPr/>
          </p:nvSpPr>
          <p:spPr>
            <a:xfrm>
              <a:off x="8996780" y="508278"/>
              <a:ext cx="1347676" cy="33817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DEMAR</a:t>
              </a:r>
              <a:endParaRPr lang="pt-BR" sz="1600" b="1" i="1" cap="small" dirty="0">
                <a:latin typeface="+mj-lt"/>
              </a:endParaRPr>
            </a:p>
          </p:txBody>
        </p:sp>
      </p:grp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44"/>
          <a:stretch/>
        </p:blipFill>
        <p:spPr>
          <a:xfrm>
            <a:off x="2817307" y="1419825"/>
            <a:ext cx="5450863" cy="554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8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upo 12"/>
          <p:cNvGrpSpPr>
            <a:grpSpLocks/>
          </p:cNvGrpSpPr>
          <p:nvPr/>
        </p:nvGrpSpPr>
        <p:grpSpPr bwMode="auto">
          <a:xfrm>
            <a:off x="77788" y="46038"/>
            <a:ext cx="1730375" cy="704850"/>
            <a:chOff x="215256" y="173409"/>
            <a:chExt cx="1731901" cy="705213"/>
          </a:xfrm>
        </p:grpSpPr>
        <p:pic>
          <p:nvPicPr>
            <p:cNvPr id="97" name="Picture 2" descr="faenquil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56" y="173409"/>
              <a:ext cx="705213" cy="705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" name="Retângulo 97"/>
            <p:cNvSpPr/>
            <p:nvPr/>
          </p:nvSpPr>
          <p:spPr>
            <a:xfrm>
              <a:off x="599770" y="333829"/>
              <a:ext cx="1347387" cy="3383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 EEL-USP</a:t>
              </a:r>
              <a:endParaRPr lang="pt-BR" sz="1600" b="1" i="1" cap="small" dirty="0">
                <a:latin typeface="+mj-lt"/>
              </a:endParaRPr>
            </a:p>
          </p:txBody>
        </p:sp>
      </p:grpSp>
      <p:grpSp>
        <p:nvGrpSpPr>
          <p:cNvPr id="99" name="Grupo 15"/>
          <p:cNvGrpSpPr>
            <a:grpSpLocks/>
          </p:cNvGrpSpPr>
          <p:nvPr/>
        </p:nvGrpSpPr>
        <p:grpSpPr bwMode="auto">
          <a:xfrm>
            <a:off x="9070975" y="-19050"/>
            <a:ext cx="1563688" cy="706438"/>
            <a:chOff x="8996780" y="301882"/>
            <a:chExt cx="1563558" cy="706510"/>
          </a:xfrm>
        </p:grpSpPr>
        <p:pic>
          <p:nvPicPr>
            <p:cNvPr id="100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" t="-2" r="87000" b="10574"/>
            <a:stretch>
              <a:fillRect/>
            </a:stretch>
          </p:blipFill>
          <p:spPr bwMode="auto">
            <a:xfrm>
              <a:off x="9805863" y="301882"/>
              <a:ext cx="754475" cy="706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1" name="Retângulo 100"/>
            <p:cNvSpPr/>
            <p:nvPr/>
          </p:nvSpPr>
          <p:spPr>
            <a:xfrm>
              <a:off x="8996780" y="508278"/>
              <a:ext cx="1347676" cy="33817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DEMAR</a:t>
              </a:r>
              <a:endParaRPr lang="pt-BR" sz="1600" b="1" i="1" cap="small" dirty="0">
                <a:latin typeface="+mj-lt"/>
              </a:endParaRPr>
            </a:p>
          </p:txBody>
        </p:sp>
      </p:grpSp>
      <p:sp>
        <p:nvSpPr>
          <p:cNvPr id="102" name="CaixaDeTexto 101"/>
          <p:cNvSpPr txBox="1"/>
          <p:nvPr/>
        </p:nvSpPr>
        <p:spPr>
          <a:xfrm>
            <a:off x="-234899" y="523508"/>
            <a:ext cx="1129488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cap="small" smtClean="0"/>
              <a:t>3.5 Mitos </a:t>
            </a:r>
            <a:r>
              <a:rPr lang="pt-BR" sz="2400" b="1" cap="small" dirty="0" smtClean="0"/>
              <a:t>do </a:t>
            </a:r>
            <a:r>
              <a:rPr lang="pt-BR" sz="2400" b="1" cap="small" smtClean="0"/>
              <a:t>efeito estufa, cont. </a:t>
            </a:r>
            <a:endParaRPr lang="pt-BR" sz="2400" b="1" cap="small" dirty="0" smtClean="0"/>
          </a:p>
          <a:p>
            <a:pPr algn="ctr"/>
            <a:r>
              <a:rPr lang="pt-BR" sz="2150" cap="small" dirty="0" smtClean="0"/>
              <a:t>(IPCC – Intergovernamental Panel on Climate Change; COP – Conference of Parts; Rio +10, +20, +n)</a:t>
            </a:r>
            <a:endParaRPr lang="pt-BR" sz="2150" cap="small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724371"/>
              </p:ext>
            </p:extLst>
          </p:nvPr>
        </p:nvGraphicFramePr>
        <p:xfrm>
          <a:off x="239052" y="1852207"/>
          <a:ext cx="10321349" cy="516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32134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0" cap="small" baseline="0" smtClean="0">
                          <a:solidFill>
                            <a:sysClr val="windowText" lastClr="000000"/>
                          </a:solidFill>
                        </a:rPr>
                        <a:t>O degelo da Antártica está diminuindo a população dos pinguins, porém eles nunca serão extintos porque nenhum período de degelo foi total no continente antártico.</a:t>
                      </a:r>
                      <a:endParaRPr lang="pt-BR" sz="2100" b="0" cap="small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E7E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0" cap="small" smtClean="0">
                          <a:solidFill>
                            <a:sysClr val="windowText" lastClr="000000"/>
                          </a:solidFill>
                        </a:rPr>
                        <a:t>Os danos da inundação costeira e de algumas ilhas do Pacífico devidos ao aumento de 0,5 m no nível do mar é consequência da ocupação indevida da orla marinha e não do processo evolutivo do</a:t>
                      </a:r>
                      <a:r>
                        <a:rPr lang="pt-BR" sz="2100" b="0" cap="small" baseline="0" smtClean="0">
                          <a:solidFill>
                            <a:sysClr val="windowText" lastClr="000000"/>
                          </a:solidFill>
                        </a:rPr>
                        <a:t> Universo. A Humanidade necessita corrigir o erro da concentração de 90% da população </a:t>
                      </a:r>
                      <a:r>
                        <a:rPr lang="pt-BR" sz="2100" b="0" cap="small" baseline="0" smtClean="0">
                          <a:solidFill>
                            <a:schemeClr val="tx1"/>
                          </a:solidFill>
                        </a:rPr>
                        <a:t>nas orlas marítimas.</a:t>
                      </a:r>
                      <a:endParaRPr lang="pt-BR" sz="2100" cap="small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cap="small" smtClean="0">
                          <a:solidFill>
                            <a:schemeClr val="tx1"/>
                          </a:solidFill>
                        </a:rPr>
                        <a:t>Independentemente das causas (universal ou humana), é necessário alterar a relação Homem-Terra,</a:t>
                      </a:r>
                      <a:r>
                        <a:rPr lang="pt-BR" sz="2100" cap="small" baseline="0" smtClean="0">
                          <a:solidFill>
                            <a:schemeClr val="tx1"/>
                          </a:solidFill>
                        </a:rPr>
                        <a:t> diminuindo as predações e aumentando a inteligência, redirecionando os recursos gastos pelos políticos e ambientalistas (qualitativo e inútil), para as adaptações às evoluções da Natureza, de modo quantitativo e objetivo.</a:t>
                      </a:r>
                      <a:endParaRPr lang="pt-BR" sz="2100" cap="small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cap="small" baseline="0" smtClean="0">
                          <a:solidFill>
                            <a:sysClr val="windowText" lastClr="000000"/>
                          </a:solidFill>
                        </a:rPr>
                        <a:t>Os gastos feitos pelos políticos e ambientalistas (predadores passados, presentes e futuros) são suficientes para aquisição das terras em áreas críticas para resolver com inteligência os desastres ambientais e a diminuição da biodiversidade do Globo. Parque e florestas nativas devem ser exploradas de modo extrativo sustentável para gerar recursos para sua manutenção e evitar incêndios.</a:t>
                      </a:r>
                      <a:endParaRPr lang="pt-BR" sz="2100" cap="smal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519454" y="4955777"/>
            <a:ext cx="1350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cap="small" smtClean="0"/>
              <a:t>Superfícies, </a:t>
            </a:r>
            <a:r>
              <a:rPr lang="pt-BR" sz="1400" smtClean="0"/>
              <a:t>km</a:t>
            </a:r>
            <a:r>
              <a:rPr lang="pt-BR" sz="1400" cap="small" baseline="30000" smtClean="0"/>
              <a:t>2</a:t>
            </a:r>
            <a:r>
              <a:rPr lang="pt-BR" sz="1400" cap="small" smtClean="0"/>
              <a:t>:</a:t>
            </a:r>
            <a:endParaRPr lang="pt-BR" sz="1400" cap="small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881758"/>
              </p:ext>
            </p:extLst>
          </p:nvPr>
        </p:nvGraphicFramePr>
        <p:xfrm>
          <a:off x="7413639" y="5186728"/>
          <a:ext cx="335758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987"/>
                <a:gridCol w="2024599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200" cap="small" baseline="0" smtClean="0"/>
                        <a:t>Globo – 509,589</a:t>
                      </a:r>
                      <a:endParaRPr lang="pt-BR" sz="1200" cap="small" baseline="0"/>
                    </a:p>
                  </a:txBody>
                  <a:tcP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cap="small" baseline="0" smtClean="0"/>
                        <a:t>Continentes e ilhas – 148,800</a:t>
                      </a:r>
                      <a:endParaRPr lang="pt-BR" sz="1200" cap="small" baseline="0"/>
                    </a:p>
                  </a:txBody>
                  <a:tcPr>
                    <a:solidFill>
                      <a:srgbClr val="A6A6A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cap="small" baseline="0" smtClean="0"/>
                        <a:t>Água – 360,789</a:t>
                      </a:r>
                      <a:endParaRPr lang="pt-BR" sz="1200" cap="small" baseline="0"/>
                    </a:p>
                  </a:txBody>
                  <a:tcP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cap="small" baseline="0" smtClean="0"/>
                        <a:t>Habitável – 90,000</a:t>
                      </a:r>
                      <a:endParaRPr lang="pt-BR" sz="1200" cap="small" baseline="0"/>
                    </a:p>
                  </a:txBody>
                  <a:tcP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246016"/>
              </p:ext>
            </p:extLst>
          </p:nvPr>
        </p:nvGraphicFramePr>
        <p:xfrm>
          <a:off x="117887" y="5965625"/>
          <a:ext cx="10588025" cy="2108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90222"/>
                <a:gridCol w="868962"/>
                <a:gridCol w="648072"/>
                <a:gridCol w="864096"/>
                <a:gridCol w="864096"/>
                <a:gridCol w="936104"/>
                <a:gridCol w="936104"/>
                <a:gridCol w="378036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cap="small" smtClean="0">
                          <a:solidFill>
                            <a:sysClr val="windowText" lastClr="000000"/>
                          </a:solidFill>
                        </a:rPr>
                        <a:t>Asteoide</a:t>
                      </a:r>
                      <a:endParaRPr lang="pt-BR" sz="1200" b="0" cap="smal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cap="small" smtClean="0">
                          <a:solidFill>
                            <a:sysClr val="windowText" lastClr="000000"/>
                          </a:solidFill>
                        </a:rPr>
                        <a:t>Distância da Terra</a:t>
                      </a:r>
                      <a:endParaRPr lang="pt-BR" sz="1200" b="0" cap="smal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cap="small" smtClean="0">
                          <a:solidFill>
                            <a:sysClr val="windowText" lastClr="000000"/>
                          </a:solidFill>
                          <a:sym typeface="Symbol"/>
                        </a:rPr>
                        <a:t>, </a:t>
                      </a:r>
                      <a:r>
                        <a:rPr lang="pt-BR" sz="1200" b="0" cap="none" baseline="0" smtClean="0">
                          <a:solidFill>
                            <a:sysClr val="windowText" lastClr="000000"/>
                          </a:solidFill>
                          <a:sym typeface="Symbol"/>
                        </a:rPr>
                        <a:t>m</a:t>
                      </a:r>
                      <a:endParaRPr lang="pt-BR" sz="1200" b="0" cap="none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cap="small" smtClean="0">
                          <a:solidFill>
                            <a:sysClr val="windowText" lastClr="000000"/>
                          </a:solidFill>
                        </a:rPr>
                        <a:t>V=(</a:t>
                      </a:r>
                      <a:r>
                        <a:rPr lang="pt-BR" sz="1200" b="0" cap="small" smtClean="0">
                          <a:solidFill>
                            <a:sysClr val="windowText" lastClr="000000"/>
                          </a:solidFill>
                          <a:sym typeface="Symbol"/>
                        </a:rPr>
                        <a:t>/6) D</a:t>
                      </a:r>
                      <a:r>
                        <a:rPr lang="pt-BR" sz="1200" b="0" kern="1200" cap="none" baseline="3000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3</a:t>
                      </a:r>
                      <a:r>
                        <a:rPr lang="pt-BR" sz="1200" b="0" cap="small" smtClean="0">
                          <a:solidFill>
                            <a:sysClr val="windowText" lastClr="000000"/>
                          </a:solidFill>
                          <a:sym typeface="Symbol"/>
                        </a:rPr>
                        <a:t>, </a:t>
                      </a:r>
                      <a:r>
                        <a:rPr lang="pt-BR" sz="1200" b="0" cap="none" baseline="0" smtClean="0">
                          <a:solidFill>
                            <a:sysClr val="windowText" lastClr="000000"/>
                          </a:solidFill>
                          <a:sym typeface="Symbol"/>
                        </a:rPr>
                        <a:t>m</a:t>
                      </a:r>
                      <a:r>
                        <a:rPr lang="pt-BR" sz="1200" b="0" cap="none" baseline="30000" smtClean="0">
                          <a:solidFill>
                            <a:sysClr val="windowText" lastClr="000000"/>
                          </a:solidFill>
                          <a:sym typeface="Symbol"/>
                        </a:rPr>
                        <a:t>3</a:t>
                      </a:r>
                      <a:endParaRPr lang="pt-BR" sz="1200" b="0" cap="none" baseline="30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cap="small" smtClean="0">
                          <a:solidFill>
                            <a:sysClr val="windowText" lastClr="000000"/>
                          </a:solidFill>
                        </a:rPr>
                        <a:t>massa=</a:t>
                      </a:r>
                      <a:r>
                        <a:rPr lang="pt-BR" sz="1200" b="0" cap="small" smtClean="0">
                          <a:solidFill>
                            <a:sysClr val="windowText" lastClr="000000"/>
                          </a:solidFill>
                          <a:sym typeface="Symbol"/>
                        </a:rPr>
                        <a:t>V, </a:t>
                      </a:r>
                      <a:r>
                        <a:rPr lang="pt-BR" sz="1200" b="0" cap="none" baseline="0" smtClean="0">
                          <a:solidFill>
                            <a:sysClr val="windowText" lastClr="000000"/>
                          </a:solidFill>
                          <a:sym typeface="Symbol"/>
                        </a:rPr>
                        <a:t>kg</a:t>
                      </a:r>
                      <a:endParaRPr lang="pt-BR" sz="1200" b="0" cap="none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cap="small" smtClean="0">
                          <a:solidFill>
                            <a:sysClr val="windowText" lastClr="000000"/>
                          </a:solidFill>
                        </a:rPr>
                        <a:t>velocidade, </a:t>
                      </a:r>
                      <a:r>
                        <a:rPr lang="pt-BR" sz="1200" b="0" kern="1200" cap="none" baseline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km/h</a:t>
                      </a:r>
                      <a:r>
                        <a:rPr lang="pt-BR" sz="1200" b="0" cap="small" smtClean="0">
                          <a:solidFill>
                            <a:sysClr val="windowText" lastClr="000000"/>
                          </a:solidFill>
                        </a:rPr>
                        <a:t> (</a:t>
                      </a:r>
                      <a:r>
                        <a:rPr lang="pt-BR" sz="1200" b="0" kern="1200" cap="none" baseline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m/s</a:t>
                      </a:r>
                      <a:r>
                        <a:rPr lang="pt-BR" sz="1200" b="0" cap="small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pt-BR" sz="1200" b="0" cap="smal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cap="small" smtClean="0">
                          <a:solidFill>
                            <a:sysClr val="windowText" lastClr="000000"/>
                          </a:solidFill>
                        </a:rPr>
                        <a:t>energia cinética= 1/2 </a:t>
                      </a:r>
                      <a:r>
                        <a:rPr lang="pt-BR" sz="1200" b="0" kern="1200" cap="none" baseline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pt-BR" sz="1200" b="0" cap="small" smtClean="0">
                          <a:solidFill>
                            <a:sysClr val="windowText" lastClr="000000"/>
                          </a:solidFill>
                        </a:rPr>
                        <a:t> v</a:t>
                      </a:r>
                      <a:r>
                        <a:rPr lang="pt-BR" sz="1200" b="0" kern="1200" cap="none" baseline="3000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t-BR" sz="1200" b="0" cap="small" smtClean="0">
                          <a:solidFill>
                            <a:sysClr val="windowText" lastClr="000000"/>
                          </a:solidFill>
                        </a:rPr>
                        <a:t>, J</a:t>
                      </a:r>
                      <a:endParaRPr lang="pt-BR" sz="1200" b="0" cap="smal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cap="small" smtClean="0">
                          <a:solidFill>
                            <a:sysClr val="windowText" lastClr="000000"/>
                          </a:solidFill>
                        </a:rPr>
                        <a:t>Observações</a:t>
                      </a:r>
                    </a:p>
                    <a:p>
                      <a:pPr marL="0" marR="0" indent="0" algn="ctr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cap="none" baseline="0" smtClean="0">
                          <a:solidFill>
                            <a:sysClr val="windowText" lastClr="000000"/>
                          </a:solidFill>
                          <a:sym typeface="Symbol"/>
                        </a:rPr>
                        <a:t>Distância Terra–Lua = 384.000 km</a:t>
                      </a:r>
                    </a:p>
                    <a:p>
                      <a:pPr marL="0" marR="0" indent="0" algn="ctr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cap="none" baseline="0" smtClean="0">
                          <a:solidFill>
                            <a:sysClr val="windowText" lastClr="000000"/>
                          </a:solidFill>
                          <a:sym typeface="Symbol"/>
                        </a:rPr>
                        <a:t>=7600 kg/m</a:t>
                      </a:r>
                      <a:r>
                        <a:rPr lang="pt-BR" sz="1200" b="0" cap="none" baseline="30000" smtClean="0">
                          <a:solidFill>
                            <a:sysClr val="windowText" lastClr="000000"/>
                          </a:solidFill>
                          <a:sym typeface="Symbol"/>
                        </a:rPr>
                        <a:t>3</a:t>
                      </a:r>
                      <a:endParaRPr lang="pt-BR" sz="1200" b="0" cap="smal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cap="small" smtClean="0">
                          <a:solidFill>
                            <a:sysClr val="windowText" lastClr="000000"/>
                          </a:solidFill>
                        </a:rPr>
                        <a:t>Chelyabinsk, Sibéria</a:t>
                      </a:r>
                      <a:endParaRPr lang="pt-BR" sz="1200" cap="smal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cap="small" smtClean="0">
                          <a:solidFill>
                            <a:sysClr val="windowText" lastClr="000000"/>
                          </a:solidFill>
                        </a:rPr>
                        <a:t>Zero (caiu)</a:t>
                      </a:r>
                      <a:endParaRPr lang="pt-BR" sz="1200" cap="smal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cap="small" smtClean="0">
                          <a:solidFill>
                            <a:sysClr val="windowText" lastClr="000000"/>
                          </a:solidFill>
                        </a:rPr>
                        <a:t>15</a:t>
                      </a:r>
                      <a:endParaRPr lang="pt-BR" sz="1200" cap="smal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cap="small" smtClean="0">
                          <a:solidFill>
                            <a:sysClr val="windowText" lastClr="000000"/>
                          </a:solidFill>
                        </a:rPr>
                        <a:t>1766</a:t>
                      </a:r>
                      <a:endParaRPr lang="pt-BR" sz="1200" cap="smal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cap="small" smtClean="0">
                          <a:solidFill>
                            <a:sysClr val="windowText" lastClr="000000"/>
                          </a:solidFill>
                        </a:rPr>
                        <a:t>13,4x10</a:t>
                      </a:r>
                      <a:r>
                        <a:rPr lang="pt-BR" sz="1200" cap="small" baseline="30000" smtClean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pt-BR" sz="1200" cap="small" baseline="30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cap="small" smtClean="0">
                          <a:solidFill>
                            <a:sysClr val="windowText" lastClr="000000"/>
                          </a:solidFill>
                        </a:rPr>
                        <a:t>65.000 (18.000)</a:t>
                      </a:r>
                      <a:endParaRPr lang="pt-BR" sz="1200" cap="smal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cap="small" smtClean="0">
                          <a:solidFill>
                            <a:sysClr val="windowText" lastClr="000000"/>
                          </a:solidFill>
                        </a:rPr>
                        <a:t>2,17x10</a:t>
                      </a:r>
                      <a:r>
                        <a:rPr lang="pt-BR" sz="1200" cap="small" baseline="30000" smtClean="0">
                          <a:solidFill>
                            <a:sysClr val="windowText" lastClr="000000"/>
                          </a:solidFill>
                        </a:rPr>
                        <a:t>15</a:t>
                      </a:r>
                      <a:endParaRPr lang="pt-BR" sz="1200" cap="small" baseline="30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cap="small" smtClean="0">
                          <a:solidFill>
                            <a:sysClr val="windowText" lastClr="000000"/>
                          </a:solidFill>
                        </a:rPr>
                        <a:t>Abaixo da energia/</a:t>
                      </a:r>
                      <a:r>
                        <a:rPr lang="pt-BR" sz="1200" cap="none" baseline="0" smtClean="0">
                          <a:solidFill>
                            <a:sysClr val="windowText" lastClr="000000"/>
                          </a:solidFill>
                        </a:rPr>
                        <a:t>h</a:t>
                      </a:r>
                      <a:r>
                        <a:rPr lang="pt-BR" sz="1200" cap="small" smtClean="0">
                          <a:solidFill>
                            <a:sysClr val="windowText" lastClr="000000"/>
                          </a:solidFill>
                        </a:rPr>
                        <a:t> de um furacão</a:t>
                      </a:r>
                      <a:endParaRPr lang="pt-BR" sz="1200" cap="smal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cap="small" smtClean="0">
                          <a:solidFill>
                            <a:sysClr val="windowText" lastClr="000000"/>
                          </a:solidFill>
                        </a:rPr>
                        <a:t>2012 DA14, em 02/2013</a:t>
                      </a:r>
                      <a:endParaRPr lang="pt-BR" sz="1200" cap="small" baseline="30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cap="small" baseline="0" smtClean="0">
                          <a:solidFill>
                            <a:sysClr val="windowText" lastClr="000000"/>
                          </a:solidFill>
                        </a:rPr>
                        <a:t>28.000 </a:t>
                      </a:r>
                      <a:r>
                        <a:rPr lang="pt-BR" sz="1200" cap="none" baseline="0" smtClean="0">
                          <a:solidFill>
                            <a:sysClr val="windowText" lastClr="000000"/>
                          </a:solidFill>
                        </a:rPr>
                        <a:t>km</a:t>
                      </a:r>
                      <a:endParaRPr lang="pt-BR" sz="1200" cap="none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cap="small" baseline="0" smtClean="0">
                          <a:solidFill>
                            <a:sysClr val="windowText" lastClr="000000"/>
                          </a:solidFill>
                        </a:rPr>
                        <a:t>45</a:t>
                      </a:r>
                      <a:endParaRPr lang="pt-BR" sz="1200" cap="small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cap="small" baseline="0" smtClean="0">
                          <a:solidFill>
                            <a:sysClr val="windowText" lastClr="000000"/>
                          </a:solidFill>
                        </a:rPr>
                        <a:t>47.689</a:t>
                      </a:r>
                      <a:endParaRPr lang="pt-BR" sz="1200" cap="small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82650" rtl="0" eaLnBrk="1" latinLnBrk="0" hangingPunct="1"/>
                      <a:r>
                        <a:rPr lang="pt-BR" sz="1200" cap="small" baseline="0" smtClean="0">
                          <a:solidFill>
                            <a:sysClr val="windowText" lastClr="000000"/>
                          </a:solidFill>
                        </a:rPr>
                        <a:t>362,4x10</a:t>
                      </a:r>
                      <a:r>
                        <a:rPr lang="pt-BR" sz="1200" kern="1200" cap="small" baseline="3000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pt-BR" sz="1200" kern="1200" cap="small" baseline="300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cap="small" baseline="0" smtClean="0">
                          <a:solidFill>
                            <a:sysClr val="windowText" lastClr="000000"/>
                          </a:solidFill>
                        </a:rPr>
                        <a:t>Idem</a:t>
                      </a:r>
                      <a:endParaRPr lang="pt-BR" sz="1200" cap="small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82650" rtl="0" eaLnBrk="1" latinLnBrk="0" hangingPunct="1"/>
                      <a:r>
                        <a:rPr lang="pt-BR" sz="1200" cap="small" baseline="0" smtClean="0">
                          <a:solidFill>
                            <a:sysClr val="windowText" lastClr="000000"/>
                          </a:solidFill>
                        </a:rPr>
                        <a:t>58,7x10</a:t>
                      </a:r>
                      <a:r>
                        <a:rPr lang="pt-BR" sz="1200" kern="1200" cap="small" baseline="3000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pt-BR" sz="1200" kern="1200" cap="small" baseline="300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cap="small" baseline="0" smtClean="0">
                          <a:solidFill>
                            <a:sysClr val="windowText" lastClr="000000"/>
                          </a:solidFill>
                        </a:rPr>
                        <a:t>Entre a energia/</a:t>
                      </a:r>
                      <a:r>
                        <a:rPr lang="pt-BR" sz="1200" kern="1200" cap="none" baseline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pt-BR" sz="1200" cap="small" baseline="0" smtClean="0">
                          <a:solidFill>
                            <a:sysClr val="windowText" lastClr="000000"/>
                          </a:solidFill>
                        </a:rPr>
                        <a:t> de um furacão e das marés mundiais</a:t>
                      </a:r>
                      <a:endParaRPr lang="pt-BR" sz="1200" cap="small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cap="small" baseline="0" smtClean="0">
                          <a:solidFill>
                            <a:sysClr val="windowText" lastClr="000000"/>
                          </a:solidFill>
                        </a:rPr>
                        <a:t>Yucatan, extinção dos dinossauros, </a:t>
                      </a:r>
                      <a:br>
                        <a:rPr lang="pt-BR" sz="1200" cap="small" baseline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pt-BR" sz="1200" cap="small" baseline="0" smtClean="0">
                          <a:solidFill>
                            <a:sysClr val="windowText" lastClr="000000"/>
                          </a:solidFill>
                        </a:rPr>
                        <a:t>há 65 x 10</a:t>
                      </a:r>
                      <a:r>
                        <a:rPr lang="pt-BR" sz="1200" cap="small" baseline="30000" smtClean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r>
                        <a:rPr lang="pt-BR" sz="1200" cap="small" baseline="0" smtClean="0">
                          <a:solidFill>
                            <a:sysClr val="windowText" lastClr="000000"/>
                          </a:solidFill>
                        </a:rPr>
                        <a:t> anos</a:t>
                      </a:r>
                      <a:endParaRPr lang="pt-BR" sz="1200" cap="small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cap="small" baseline="0" smtClean="0">
                          <a:solidFill>
                            <a:sysClr val="windowText" lastClr="000000"/>
                          </a:solidFill>
                        </a:rPr>
                        <a:t>Zero (caiu)</a:t>
                      </a:r>
                      <a:endParaRPr lang="pt-BR" sz="1200" cap="small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cap="small" baseline="0" smtClean="0">
                          <a:solidFill>
                            <a:sysClr val="windowText" lastClr="000000"/>
                          </a:solidFill>
                        </a:rPr>
                        <a:t>15.000</a:t>
                      </a:r>
                      <a:endParaRPr lang="pt-BR" sz="1200" cap="small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cap="small" baseline="0" smtClean="0">
                          <a:solidFill>
                            <a:sysClr val="windowText" lastClr="000000"/>
                          </a:solidFill>
                        </a:rPr>
                        <a:t>1766x10</a:t>
                      </a:r>
                      <a:r>
                        <a:rPr lang="pt-BR" sz="1200" cap="small" baseline="30000" smtClean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  <a:endParaRPr lang="pt-BR" sz="1200" cap="small" baseline="30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82650" rtl="0" eaLnBrk="1" latinLnBrk="0" hangingPunct="1"/>
                      <a:r>
                        <a:rPr lang="pt-BR" sz="1200" cap="small" baseline="0" smtClean="0">
                          <a:solidFill>
                            <a:sysClr val="windowText" lastClr="000000"/>
                          </a:solidFill>
                        </a:rPr>
                        <a:t>13,4x10</a:t>
                      </a:r>
                      <a:r>
                        <a:rPr lang="pt-BR" sz="1200" kern="1200" cap="small" baseline="3000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pt-BR" sz="1200" kern="1200" cap="small" baseline="300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cap="small" baseline="0" smtClean="0">
                          <a:solidFill>
                            <a:sysClr val="windowText" lastClr="000000"/>
                          </a:solidFill>
                        </a:rPr>
                        <a:t>idem</a:t>
                      </a:r>
                      <a:endParaRPr lang="pt-BR" sz="1200" cap="small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82650" rtl="0" eaLnBrk="1" latinLnBrk="0" hangingPunct="1"/>
                      <a:r>
                        <a:rPr lang="pt-BR" sz="1200" cap="small" baseline="0" smtClean="0">
                          <a:solidFill>
                            <a:sysClr val="windowText" lastClr="000000"/>
                          </a:solidFill>
                        </a:rPr>
                        <a:t>2,17x10</a:t>
                      </a:r>
                      <a:r>
                        <a:rPr lang="pt-BR" sz="1200" kern="1200" cap="small" baseline="3000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pt-BR" sz="1200" kern="1200" cap="small" baseline="300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cap="small" baseline="0" smtClean="0">
                          <a:solidFill>
                            <a:sysClr val="windowText" lastClr="000000"/>
                          </a:solidFill>
                        </a:rPr>
                        <a:t>Igual à energia de soerguimento das cordilheiras mundiais</a:t>
                      </a:r>
                      <a:endParaRPr lang="pt-BR" sz="1200" cap="small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710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11" r="50000" b="6495"/>
          <a:stretch/>
        </p:blipFill>
        <p:spPr bwMode="auto">
          <a:xfrm>
            <a:off x="7483585" y="840270"/>
            <a:ext cx="3331448" cy="200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9362" r="1610" b="6059"/>
          <a:stretch/>
        </p:blipFill>
        <p:spPr bwMode="auto">
          <a:xfrm>
            <a:off x="7613359" y="2907903"/>
            <a:ext cx="3224144" cy="2013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50" name="Grupo 12"/>
          <p:cNvGrpSpPr>
            <a:grpSpLocks/>
          </p:cNvGrpSpPr>
          <p:nvPr/>
        </p:nvGrpSpPr>
        <p:grpSpPr bwMode="auto">
          <a:xfrm>
            <a:off x="77788" y="46038"/>
            <a:ext cx="1730375" cy="704850"/>
            <a:chOff x="215256" y="173409"/>
            <a:chExt cx="1731901" cy="705213"/>
          </a:xfrm>
        </p:grpSpPr>
        <p:pic>
          <p:nvPicPr>
            <p:cNvPr id="2057" name="Picture 2" descr="faenquil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56" y="173409"/>
              <a:ext cx="705213" cy="705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tângulo 8"/>
            <p:cNvSpPr/>
            <p:nvPr/>
          </p:nvSpPr>
          <p:spPr>
            <a:xfrm>
              <a:off x="599770" y="333829"/>
              <a:ext cx="1347387" cy="3383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 EEL-USP</a:t>
              </a:r>
              <a:endParaRPr lang="pt-BR" sz="1600" b="1" i="1" cap="small" dirty="0">
                <a:latin typeface="+mj-lt"/>
              </a:endParaRPr>
            </a:p>
          </p:txBody>
        </p:sp>
      </p:grpSp>
      <p:grpSp>
        <p:nvGrpSpPr>
          <p:cNvPr id="2051" name="Grupo 15"/>
          <p:cNvGrpSpPr>
            <a:grpSpLocks/>
          </p:cNvGrpSpPr>
          <p:nvPr/>
        </p:nvGrpSpPr>
        <p:grpSpPr bwMode="auto">
          <a:xfrm>
            <a:off x="9070975" y="-19050"/>
            <a:ext cx="1563688" cy="706438"/>
            <a:chOff x="8996780" y="301882"/>
            <a:chExt cx="1563558" cy="706510"/>
          </a:xfrm>
        </p:grpSpPr>
        <p:pic>
          <p:nvPicPr>
            <p:cNvPr id="2055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" t="-2" r="87000" b="10574"/>
            <a:stretch>
              <a:fillRect/>
            </a:stretch>
          </p:blipFill>
          <p:spPr bwMode="auto">
            <a:xfrm>
              <a:off x="9805863" y="301882"/>
              <a:ext cx="754475" cy="706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tângulo 11"/>
            <p:cNvSpPr/>
            <p:nvPr/>
          </p:nvSpPr>
          <p:spPr>
            <a:xfrm>
              <a:off x="8996780" y="508278"/>
              <a:ext cx="1347676" cy="33817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DEMAR</a:t>
              </a:r>
              <a:endParaRPr lang="pt-BR" sz="1600" b="1" i="1" cap="small" dirty="0">
                <a:latin typeface="+mj-lt"/>
              </a:endParaRPr>
            </a:p>
          </p:txBody>
        </p:sp>
      </p:grpSp>
      <p:sp>
        <p:nvSpPr>
          <p:cNvPr id="11" name="CaixaDeTexto 10"/>
          <p:cNvSpPr txBox="1"/>
          <p:nvPr/>
        </p:nvSpPr>
        <p:spPr>
          <a:xfrm>
            <a:off x="3400743" y="99591"/>
            <a:ext cx="402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cap="small" smtClean="0"/>
              <a:t>3.6 Medição das forças globais</a:t>
            </a:r>
            <a:endParaRPr lang="pt-BR" sz="2400" b="1" cap="small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" t="1604" r="2307" b="36101"/>
          <a:stretch/>
        </p:blipFill>
        <p:spPr bwMode="auto">
          <a:xfrm>
            <a:off x="1412847" y="740748"/>
            <a:ext cx="5983946" cy="477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64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71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upo 12"/>
          <p:cNvGrpSpPr>
            <a:grpSpLocks/>
          </p:cNvGrpSpPr>
          <p:nvPr/>
        </p:nvGrpSpPr>
        <p:grpSpPr bwMode="auto">
          <a:xfrm>
            <a:off x="77788" y="46038"/>
            <a:ext cx="1730375" cy="704850"/>
            <a:chOff x="215256" y="173409"/>
            <a:chExt cx="1731901" cy="705213"/>
          </a:xfrm>
        </p:grpSpPr>
        <p:pic>
          <p:nvPicPr>
            <p:cNvPr id="2057" name="Picture 2" descr="faenquil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56" y="173409"/>
              <a:ext cx="705213" cy="705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tângulo 8"/>
            <p:cNvSpPr/>
            <p:nvPr/>
          </p:nvSpPr>
          <p:spPr>
            <a:xfrm>
              <a:off x="599770" y="333829"/>
              <a:ext cx="1347387" cy="3383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 EEL-USP</a:t>
              </a:r>
              <a:endParaRPr lang="pt-BR" sz="1600" b="1" i="1" cap="small" dirty="0">
                <a:latin typeface="+mj-lt"/>
              </a:endParaRPr>
            </a:p>
          </p:txBody>
        </p:sp>
      </p:grpSp>
      <p:grpSp>
        <p:nvGrpSpPr>
          <p:cNvPr id="2051" name="Grupo 15"/>
          <p:cNvGrpSpPr>
            <a:grpSpLocks/>
          </p:cNvGrpSpPr>
          <p:nvPr/>
        </p:nvGrpSpPr>
        <p:grpSpPr bwMode="auto">
          <a:xfrm>
            <a:off x="9070975" y="-19050"/>
            <a:ext cx="1563688" cy="706438"/>
            <a:chOff x="8996780" y="301882"/>
            <a:chExt cx="1563558" cy="706510"/>
          </a:xfrm>
        </p:grpSpPr>
        <p:pic>
          <p:nvPicPr>
            <p:cNvPr id="2055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" t="-2" r="87000" b="10574"/>
            <a:stretch>
              <a:fillRect/>
            </a:stretch>
          </p:blipFill>
          <p:spPr bwMode="auto">
            <a:xfrm>
              <a:off x="9805863" y="301882"/>
              <a:ext cx="754475" cy="706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tângulo 11"/>
            <p:cNvSpPr/>
            <p:nvPr/>
          </p:nvSpPr>
          <p:spPr>
            <a:xfrm>
              <a:off x="8996780" y="508278"/>
              <a:ext cx="1347676" cy="33817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DEMAR</a:t>
              </a:r>
              <a:endParaRPr lang="pt-BR" sz="1600" b="1" i="1" cap="small" dirty="0">
                <a:latin typeface="+mj-lt"/>
              </a:endParaRPr>
            </a:p>
          </p:txBody>
        </p:sp>
      </p:grp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095690"/>
              </p:ext>
            </p:extLst>
          </p:nvPr>
        </p:nvGraphicFramePr>
        <p:xfrm>
          <a:off x="214313" y="901700"/>
          <a:ext cx="10318750" cy="662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08" r:id="rId5" imgW="533746800" imgH="263067840" progId="">
                  <p:embed/>
                </p:oleObj>
              </mc:Choice>
              <mc:Fallback>
                <p:oleObj r:id="rId5" imgW="533746800" imgH="263067840" progId="">
                  <p:embed/>
                  <p:pic>
                    <p:nvPicPr>
                      <p:cNvPr id="0" name="Picture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901700"/>
                        <a:ext cx="10318750" cy="6624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ângulo 9"/>
          <p:cNvSpPr/>
          <p:nvPr/>
        </p:nvSpPr>
        <p:spPr>
          <a:xfrm>
            <a:off x="3749920" y="248377"/>
            <a:ext cx="3326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26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small" smtClean="0"/>
              <a:t>1.1 Estrutura Octogonal</a:t>
            </a:r>
            <a:endParaRPr lang="en-US" sz="2400" b="1" cap="small" dirty="0"/>
          </a:p>
        </p:txBody>
      </p:sp>
    </p:spTree>
    <p:extLst>
      <p:ext uri="{BB962C8B-B14F-4D97-AF65-F5344CB8AC3E}">
        <p14:creationId xmlns:p14="http://schemas.microsoft.com/office/powerpoint/2010/main" val="62549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upo 12"/>
          <p:cNvGrpSpPr>
            <a:grpSpLocks/>
          </p:cNvGrpSpPr>
          <p:nvPr/>
        </p:nvGrpSpPr>
        <p:grpSpPr bwMode="auto">
          <a:xfrm>
            <a:off x="77788" y="46038"/>
            <a:ext cx="1730375" cy="704850"/>
            <a:chOff x="215256" y="173409"/>
            <a:chExt cx="1731901" cy="705213"/>
          </a:xfrm>
        </p:grpSpPr>
        <p:pic>
          <p:nvPicPr>
            <p:cNvPr id="2057" name="Picture 2" descr="faenquil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56" y="173409"/>
              <a:ext cx="705213" cy="705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tângulo 8"/>
            <p:cNvSpPr/>
            <p:nvPr/>
          </p:nvSpPr>
          <p:spPr>
            <a:xfrm>
              <a:off x="599770" y="333829"/>
              <a:ext cx="1347387" cy="3383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 EEL-USP</a:t>
              </a:r>
              <a:endParaRPr lang="pt-BR" sz="1600" b="1" i="1" cap="small" dirty="0">
                <a:latin typeface="+mj-lt"/>
              </a:endParaRPr>
            </a:p>
          </p:txBody>
        </p:sp>
      </p:grpSp>
      <p:grpSp>
        <p:nvGrpSpPr>
          <p:cNvPr id="2051" name="Grupo 15"/>
          <p:cNvGrpSpPr>
            <a:grpSpLocks/>
          </p:cNvGrpSpPr>
          <p:nvPr/>
        </p:nvGrpSpPr>
        <p:grpSpPr bwMode="auto">
          <a:xfrm>
            <a:off x="9070975" y="-19050"/>
            <a:ext cx="1563688" cy="706438"/>
            <a:chOff x="8996780" y="301882"/>
            <a:chExt cx="1563558" cy="706510"/>
          </a:xfrm>
        </p:grpSpPr>
        <p:pic>
          <p:nvPicPr>
            <p:cNvPr id="2055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" t="-2" r="87000" b="10574"/>
            <a:stretch>
              <a:fillRect/>
            </a:stretch>
          </p:blipFill>
          <p:spPr bwMode="auto">
            <a:xfrm>
              <a:off x="9805863" y="301882"/>
              <a:ext cx="754475" cy="706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tângulo 11"/>
            <p:cNvSpPr/>
            <p:nvPr/>
          </p:nvSpPr>
          <p:spPr>
            <a:xfrm>
              <a:off x="8996780" y="508278"/>
              <a:ext cx="1347676" cy="33817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DEMAR</a:t>
              </a:r>
              <a:endParaRPr lang="pt-BR" sz="1600" b="1" i="1" cap="small" dirty="0">
                <a:latin typeface="+mj-lt"/>
              </a:endParaRPr>
            </a:p>
          </p:txBody>
        </p:sp>
      </p:grpSp>
      <p:sp>
        <p:nvSpPr>
          <p:cNvPr id="10" name="Retângulo 9"/>
          <p:cNvSpPr/>
          <p:nvPr/>
        </p:nvSpPr>
        <p:spPr>
          <a:xfrm>
            <a:off x="1263628" y="675655"/>
            <a:ext cx="82995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26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small" smtClean="0"/>
              <a:t>1.2 Sumário </a:t>
            </a:r>
            <a:r>
              <a:rPr lang="en-US" sz="2400" b="1" cap="small" dirty="0" smtClean="0"/>
              <a:t>sobre Estrutura Octogonal da Integração Energética</a:t>
            </a:r>
            <a:endParaRPr lang="en-US" sz="2400" b="1" cap="small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494832"/>
              </p:ext>
            </p:extLst>
          </p:nvPr>
        </p:nvGraphicFramePr>
        <p:xfrm>
          <a:off x="118732" y="1292127"/>
          <a:ext cx="10556875" cy="619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556875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700" b="0" cap="small" baseline="0" dirty="0" smtClean="0">
                          <a:solidFill>
                            <a:schemeClr val="tx1"/>
                          </a:solidFill>
                        </a:rPr>
                        <a:t>Estrutura formada por três anéis: fontes energéticas, ordenadas no anel externo; vetores energéticos, indicados no anel intermediário e consumo, indicado no anel central (cidades consumindo 80% da energia)</a:t>
                      </a:r>
                      <a:endParaRPr lang="pt-BR" sz="1700" b="0" cap="small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700" cap="small" baseline="0" dirty="0" smtClean="0">
                          <a:solidFill>
                            <a:schemeClr val="tx1"/>
                          </a:solidFill>
                        </a:rPr>
                        <a:t>Floresta energética em área não agrícola é a fonte principal de integração entre todas as energias através da H</a:t>
                      </a:r>
                      <a:r>
                        <a:rPr lang="pt-BR" sz="1700" cap="small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pt-BR" sz="1700" cap="small" baseline="0" dirty="0" smtClean="0">
                          <a:solidFill>
                            <a:schemeClr val="tx1"/>
                          </a:solidFill>
                        </a:rPr>
                        <a:t>-GBASC, colocada no  lado superior do octógono</a:t>
                      </a:r>
                      <a:endParaRPr lang="pt-BR" sz="1700" cap="small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700" cap="small" baseline="0" dirty="0" smtClean="0">
                          <a:solidFill>
                            <a:schemeClr val="tx1"/>
                          </a:solidFill>
                        </a:rPr>
                        <a:t>Energias fósseis: petróleo/GN, carvão mineral e resíduos (orgânicos e inorgânicos), colocadas no lado esquerdo</a:t>
                      </a:r>
                      <a:endParaRPr lang="pt-BR" sz="1700" cap="small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700" cap="small" baseline="0" dirty="0" smtClean="0">
                          <a:solidFill>
                            <a:schemeClr val="tx1"/>
                          </a:solidFill>
                        </a:rPr>
                        <a:t>Energias renováveis: biomassas anuais (cana, oleaginosas, excrementos, microalgas, arroz, etc.), solar e fluida (hidráulica e eólica), colocadas no lado direito</a:t>
                      </a:r>
                      <a:endParaRPr lang="pt-BR" sz="1700" cap="small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700" cap="small" baseline="0" dirty="0" smtClean="0">
                          <a:solidFill>
                            <a:schemeClr val="tx1"/>
                          </a:solidFill>
                        </a:rPr>
                        <a:t>Energia nuclear, atualmente problemática, mas sujeita a evoluções técnico-econômicas com ASC, colocadas no lado inferior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cap="small" baseline="0" dirty="0" smtClean="0">
                          <a:solidFill>
                            <a:schemeClr val="tx1"/>
                          </a:solidFill>
                        </a:rPr>
                        <a:t>A geração de H</a:t>
                      </a:r>
                      <a:r>
                        <a:rPr lang="pt-BR" sz="1700" kern="1200" cap="small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t-BR" sz="1700" cap="small" baseline="0" dirty="0" smtClean="0">
                          <a:solidFill>
                            <a:schemeClr val="tx1"/>
                          </a:solidFill>
                        </a:rPr>
                        <a:t> por gaseificação de biomassa em água supercrítica (H</a:t>
                      </a:r>
                      <a:r>
                        <a:rPr lang="pt-BR" sz="1700" kern="1200" cap="small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t-BR" sz="1700" cap="small" baseline="0" dirty="0" smtClean="0">
                          <a:solidFill>
                            <a:schemeClr val="tx1"/>
                          </a:solidFill>
                        </a:rPr>
                        <a:t>-GBASC) usa troncos como biomassa limpa, é vetorizada na forma de cavacos ou peletas (exportação) e é transformada em H</a:t>
                      </a:r>
                      <a:r>
                        <a:rPr lang="pt-BR" sz="1700" kern="1200" cap="small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t-BR" sz="1700" cap="small" baseline="0" dirty="0" smtClean="0">
                          <a:solidFill>
                            <a:schemeClr val="tx1"/>
                          </a:solidFill>
                        </a:rPr>
                        <a:t> no ponto final de consumo (solução dos problemas de logística do H</a:t>
                      </a:r>
                      <a:r>
                        <a:rPr lang="pt-BR" sz="1700" kern="1200" cap="small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t-BR" sz="1700" cap="small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700" cap="small" baseline="0" dirty="0" smtClean="0">
                          <a:solidFill>
                            <a:schemeClr val="tx1"/>
                          </a:solidFill>
                        </a:rPr>
                        <a:t>Os vetores energéticos são sólidos (carvão mineral, cavacos/peletas de biomassa), líquidos (petróleo/derivados, etanol, óleos e GNL), gasosos (GN) e energia elétrica (EE) e H</a:t>
                      </a:r>
                      <a:r>
                        <a:rPr lang="pt-BR" sz="1700" kern="1200" cap="small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t-BR" sz="1700" cap="small" baseline="0" dirty="0" smtClean="0">
                          <a:solidFill>
                            <a:schemeClr val="tx1"/>
                          </a:solidFill>
                        </a:rPr>
                        <a:t>-GBASC</a:t>
                      </a:r>
                      <a:endParaRPr lang="pt-BR" sz="1700" cap="small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700" cap="small" baseline="0" dirty="0" smtClean="0">
                          <a:solidFill>
                            <a:schemeClr val="tx1"/>
                          </a:solidFill>
                        </a:rPr>
                        <a:t>As cidades horizontais construídas com materiais de baixa qualidade (tijolos 4 a 8 MP</a:t>
                      </a:r>
                      <a:r>
                        <a:rPr lang="pt-BR" sz="1700" cap="none" baseline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pt-BR" sz="1700" cap="small" baseline="0" dirty="0" smtClean="0">
                          <a:solidFill>
                            <a:schemeClr val="tx1"/>
                          </a:solidFill>
                        </a:rPr>
                        <a:t> e concreto simples </a:t>
                      </a:r>
                      <a:r>
                        <a:rPr lang="pt-BR" sz="1700" cap="small" baseline="0" dirty="0" smtClean="0">
                          <a:solidFill>
                            <a:schemeClr val="tx1"/>
                          </a:solidFill>
                          <a:sym typeface="Symbol"/>
                        </a:rPr>
                        <a:t> 35 MP</a:t>
                      </a:r>
                      <a:r>
                        <a:rPr lang="pt-BR" sz="1700" cap="none" baseline="0" dirty="0" smtClean="0">
                          <a:solidFill>
                            <a:schemeClr val="tx1"/>
                          </a:solidFill>
                          <a:sym typeface="Symbol"/>
                        </a:rPr>
                        <a:t>a</a:t>
                      </a:r>
                      <a:r>
                        <a:rPr lang="pt-BR" sz="1700" cap="small" baseline="0" dirty="0" smtClean="0">
                          <a:solidFill>
                            <a:schemeClr val="tx1"/>
                          </a:solidFill>
                          <a:sym typeface="Symbol"/>
                        </a:rPr>
                        <a:t>) possuem alto custo de infraestrutura (ruas, água, esgoto, redes elétricas e de comunicação), tráfego congestionado, longas distâncias entre moradia e trabalho, grande consumo de energia. Todos estes problemas  são resolvidos com as </a:t>
                      </a:r>
                      <a:r>
                        <a:rPr lang="pt-BR" sz="1700" cap="small" baseline="0" smtClean="0">
                          <a:solidFill>
                            <a:schemeClr val="tx1"/>
                          </a:solidFill>
                          <a:sym typeface="Symbol"/>
                        </a:rPr>
                        <a:t>chamadas cidades integradas verticais - CIVs</a:t>
                      </a:r>
                      <a:r>
                        <a:rPr lang="pt-BR" sz="1700" cap="small" baseline="0" dirty="0" smtClean="0">
                          <a:solidFill>
                            <a:schemeClr val="tx1"/>
                          </a:solidFill>
                          <a:sym typeface="Symbol"/>
                        </a:rPr>
                        <a:t>, que são diferentes de prédios e ruas  não integrados. As CIVs (ou bairros, condomínios, etc.,) são construídas com CAD/CPR – Concreto de Alto Desempenho/Concreto de Pó Reativo – com adição de sílica ativa obtida de casca de arroz, alcançando resistências à compressão de 90, 200, 400 e 800 MP</a:t>
                      </a:r>
                      <a:r>
                        <a:rPr lang="pt-BR" sz="1700" cap="none" baseline="0" dirty="0" smtClean="0">
                          <a:solidFill>
                            <a:schemeClr val="tx1"/>
                          </a:solidFill>
                          <a:sym typeface="Symbol"/>
                        </a:rPr>
                        <a:t>a</a:t>
                      </a:r>
                      <a:r>
                        <a:rPr lang="pt-BR" sz="1700" cap="small" baseline="0" dirty="0" smtClean="0">
                          <a:solidFill>
                            <a:schemeClr val="tx1"/>
                          </a:solidFill>
                          <a:sym typeface="Symbol"/>
                        </a:rPr>
                        <a:t> (três vezes a resistência do aço, densidade três vezes menor e custo da mesma ordem que o do concreto simples)</a:t>
                      </a:r>
                      <a:endParaRPr lang="pt-BR" sz="1700" cap="small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76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upo 12"/>
          <p:cNvGrpSpPr>
            <a:grpSpLocks/>
          </p:cNvGrpSpPr>
          <p:nvPr/>
        </p:nvGrpSpPr>
        <p:grpSpPr bwMode="auto">
          <a:xfrm>
            <a:off x="77788" y="46038"/>
            <a:ext cx="1730375" cy="704850"/>
            <a:chOff x="215256" y="173409"/>
            <a:chExt cx="1731901" cy="705213"/>
          </a:xfrm>
        </p:grpSpPr>
        <p:pic>
          <p:nvPicPr>
            <p:cNvPr id="2057" name="Picture 2" descr="faenquil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56" y="173409"/>
              <a:ext cx="705213" cy="705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tângulo 8"/>
            <p:cNvSpPr/>
            <p:nvPr/>
          </p:nvSpPr>
          <p:spPr>
            <a:xfrm>
              <a:off x="599770" y="333829"/>
              <a:ext cx="1347387" cy="3383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i="1" cap="small" dirty="0" smtClean="0">
                  <a:latin typeface="+mj-lt"/>
                </a:rPr>
                <a:t> EEL-USP</a:t>
              </a:r>
              <a:endParaRPr lang="pt-BR" sz="1600" b="1" i="1" cap="small" dirty="0">
                <a:latin typeface="+mj-lt"/>
              </a:endParaRPr>
            </a:p>
          </p:txBody>
        </p:sp>
      </p:grpSp>
      <p:grpSp>
        <p:nvGrpSpPr>
          <p:cNvPr id="2051" name="Grupo 15"/>
          <p:cNvGrpSpPr>
            <a:grpSpLocks/>
          </p:cNvGrpSpPr>
          <p:nvPr/>
        </p:nvGrpSpPr>
        <p:grpSpPr bwMode="auto">
          <a:xfrm>
            <a:off x="9070975" y="-19050"/>
            <a:ext cx="1563688" cy="706438"/>
            <a:chOff x="8996780" y="301882"/>
            <a:chExt cx="1563558" cy="706510"/>
          </a:xfrm>
        </p:grpSpPr>
        <p:pic>
          <p:nvPicPr>
            <p:cNvPr id="2055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" t="-2" r="87000" b="10574"/>
            <a:stretch>
              <a:fillRect/>
            </a:stretch>
          </p:blipFill>
          <p:spPr bwMode="auto">
            <a:xfrm>
              <a:off x="9805863" y="301882"/>
              <a:ext cx="754475" cy="706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tângulo 11"/>
            <p:cNvSpPr/>
            <p:nvPr/>
          </p:nvSpPr>
          <p:spPr>
            <a:xfrm>
              <a:off x="8996780" y="508278"/>
              <a:ext cx="1347676" cy="33817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i="1" cap="small" dirty="0" smtClean="0">
                  <a:latin typeface="+mj-lt"/>
                </a:rPr>
                <a:t>DEMAR</a:t>
              </a:r>
              <a:endParaRPr lang="pt-BR" sz="1600" b="1" i="1" cap="small" dirty="0">
                <a:latin typeface="+mj-lt"/>
              </a:endParaRPr>
            </a:p>
          </p:txBody>
        </p:sp>
      </p:grpSp>
      <p:sp>
        <p:nvSpPr>
          <p:cNvPr id="10" name="Retângulo 9"/>
          <p:cNvSpPr/>
          <p:nvPr/>
        </p:nvSpPr>
        <p:spPr>
          <a:xfrm>
            <a:off x="2642905" y="243607"/>
            <a:ext cx="5519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26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cap="small" dirty="0" smtClean="0"/>
              <a:t>1.3 Ineficiência, Resíduos e Sustentabilidade</a:t>
            </a:r>
            <a:endParaRPr lang="pt-BR" sz="2400" b="1" cap="smal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755061"/>
              </p:ext>
            </p:extLst>
          </p:nvPr>
        </p:nvGraphicFramePr>
        <p:xfrm>
          <a:off x="102547" y="747663"/>
          <a:ext cx="10622460" cy="7406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98660"/>
                <a:gridCol w="68238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cap="small" dirty="0" smtClean="0">
                          <a:solidFill>
                            <a:sysClr val="windowText" lastClr="000000"/>
                          </a:solidFill>
                        </a:rPr>
                        <a:t>Ineficiência e/ou resíduos</a:t>
                      </a:r>
                      <a:endParaRPr lang="pt-BR" sz="2000" cap="smal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cap="small" dirty="0" smtClean="0">
                          <a:solidFill>
                            <a:sysClr val="windowText" lastClr="000000"/>
                          </a:solidFill>
                        </a:rPr>
                        <a:t>Eficiência e/ou Sustentabilidade</a:t>
                      </a:r>
                      <a:endParaRPr lang="pt-BR" sz="2000" cap="smal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cap="small" dirty="0" smtClean="0">
                          <a:solidFill>
                            <a:sysClr val="windowText" lastClr="000000"/>
                          </a:solidFill>
                        </a:rPr>
                        <a:t>1. Arquitetura e Engenharia Civil atuais são insuficientes</a:t>
                      </a:r>
                      <a:r>
                        <a:rPr lang="pt-BR" sz="1600" cap="small" baseline="0" dirty="0" smtClean="0">
                          <a:solidFill>
                            <a:sysClr val="windowText" lastClr="000000"/>
                          </a:solidFill>
                        </a:rPr>
                        <a:t> e insatisfatórias. São vítimas de 2 materiais de baixa qualidade: tijolo, 4 MP</a:t>
                      </a:r>
                      <a:r>
                        <a:rPr lang="pt-BR" sz="1600" kern="1200" cap="none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pt-BR" sz="1600" cap="small" baseline="0" dirty="0" smtClean="0">
                          <a:solidFill>
                            <a:sysClr val="windowText" lastClr="000000"/>
                          </a:solidFill>
                        </a:rPr>
                        <a:t> e concreto simples-CS, 20 a 35 MP</a:t>
                      </a:r>
                      <a:r>
                        <a:rPr lang="pt-BR" sz="1600" cap="none" baseline="0" dirty="0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endParaRPr lang="pt-BR" sz="1600" cap="none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Font typeface="Courier New" pitchFamily="49" charset="0"/>
                        <a:buChar char="o"/>
                      </a:pPr>
                      <a:r>
                        <a:rPr lang="pt-BR" sz="1600" cap="small" dirty="0" smtClean="0">
                          <a:solidFill>
                            <a:sysClr val="windowText" lastClr="000000"/>
                          </a:solidFill>
                        </a:rPr>
                        <a:t>Tecnologias já dominadas (adição de sílica de casca de arroz, baixa relação água-cimento, plastificantes, cura a vapor, pré-fabricação) já permitem produção de concreto de alto desempenho-CAD 90 MP</a:t>
                      </a:r>
                      <a:r>
                        <a:rPr lang="pt-BR" sz="1600" kern="1200" cap="none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pt-BR" sz="1600" cap="small" dirty="0" smtClean="0">
                          <a:solidFill>
                            <a:sysClr val="windowText" lastClr="000000"/>
                          </a:solidFill>
                        </a:rPr>
                        <a:t> e concreto de pó reativo-CPR 200 a </a:t>
                      </a:r>
                      <a:br>
                        <a:rPr lang="pt-BR" sz="1600" cap="small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pt-BR" sz="1600" cap="small" dirty="0" smtClean="0">
                          <a:solidFill>
                            <a:sysClr val="windowText" lastClr="000000"/>
                          </a:solidFill>
                        </a:rPr>
                        <a:t>800 MP</a:t>
                      </a:r>
                      <a:r>
                        <a:rPr lang="pt-BR" sz="1600" cap="none" baseline="0" dirty="0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pt-BR" sz="1600" cap="small" dirty="0" smtClean="0">
                          <a:solidFill>
                            <a:sysClr val="windowText" lastClr="000000"/>
                          </a:solidFill>
                        </a:rPr>
                        <a:t> (pó de quartzo).</a:t>
                      </a:r>
                    </a:p>
                    <a:p>
                      <a:pPr marL="177800" indent="-177800">
                        <a:buFont typeface="Courier New" pitchFamily="49" charset="0"/>
                        <a:buChar char="o"/>
                      </a:pPr>
                      <a:r>
                        <a:rPr lang="pt-BR" sz="1600" cap="small" dirty="0" smtClean="0">
                          <a:solidFill>
                            <a:sysClr val="windowText" lastClr="000000"/>
                          </a:solidFill>
                        </a:rPr>
                        <a:t>CPR com até 3 vezes a resistência do aço estrutural </a:t>
                      </a:r>
                      <a:br>
                        <a:rPr lang="pt-BR" sz="1600" cap="small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pt-BR" sz="1600" cap="small" dirty="0" smtClean="0">
                          <a:solidFill>
                            <a:sysClr val="windowText" lastClr="000000"/>
                          </a:solidFill>
                        </a:rPr>
                        <a:t>(3 </a:t>
                      </a:r>
                      <a:r>
                        <a:rPr lang="pt-BR" sz="1600" i="1" kern="1200" cap="small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lang="pt-BR" sz="1600" cap="small" dirty="0" smtClean="0">
                          <a:solidFill>
                            <a:sysClr val="windowText" lastClr="000000"/>
                          </a:solidFill>
                        </a:rPr>
                        <a:t>  280 MP</a:t>
                      </a:r>
                      <a:r>
                        <a:rPr lang="pt-BR" sz="1600" kern="1200" cap="none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pt-BR" sz="1600" cap="small" dirty="0" smtClean="0">
                          <a:solidFill>
                            <a:sysClr val="windowText" lastClr="000000"/>
                          </a:solidFill>
                        </a:rPr>
                        <a:t>),</a:t>
                      </a:r>
                      <a:r>
                        <a:rPr lang="pt-BR" sz="1600" cap="small" baseline="0" dirty="0" smtClean="0">
                          <a:solidFill>
                            <a:sysClr val="windowText" lastClr="000000"/>
                          </a:solidFill>
                        </a:rPr>
                        <a:t> densidade 3 vezes menor (</a:t>
                      </a:r>
                      <a:r>
                        <a:rPr lang="pt-BR" sz="1600" cap="small" baseline="0" smtClean="0">
                          <a:solidFill>
                            <a:sysClr val="windowText" lastClr="000000"/>
                          </a:solidFill>
                        </a:rPr>
                        <a:t>2,5 </a:t>
                      </a:r>
                      <a:r>
                        <a:rPr lang="pt-BR" sz="1600" i="1" cap="small" baseline="0" smtClean="0">
                          <a:solidFill>
                            <a:sysClr val="windowText" lastClr="000000"/>
                          </a:solidFill>
                        </a:rPr>
                        <a:t>vs.</a:t>
                      </a:r>
                      <a:r>
                        <a:rPr lang="pt-BR" sz="1600" cap="small" baseline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pt-BR" sz="1600" cap="small" baseline="0" dirty="0" smtClean="0">
                          <a:solidFill>
                            <a:sysClr val="windowText" lastClr="000000"/>
                          </a:solidFill>
                        </a:rPr>
                        <a:t>7,6 </a:t>
                      </a:r>
                      <a:r>
                        <a:rPr lang="pt-BR" sz="1600" kern="1200" cap="none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pt-BR" sz="1600" cap="small" baseline="0" dirty="0" smtClean="0">
                          <a:solidFill>
                            <a:sysClr val="windowText" lastClr="000000"/>
                          </a:solidFill>
                        </a:rPr>
                        <a:t>/</a:t>
                      </a:r>
                      <a:r>
                        <a:rPr lang="pt-BR" sz="1600" cap="none" baseline="0" dirty="0" smtClean="0">
                          <a:solidFill>
                            <a:sysClr val="windowText" lastClr="000000"/>
                          </a:solidFill>
                        </a:rPr>
                        <a:t>cm</a:t>
                      </a:r>
                      <a:r>
                        <a:rPr lang="pt-BR" sz="1600" cap="small" baseline="3000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r>
                        <a:rPr lang="pt-BR" sz="1600" cap="small" baseline="0" dirty="0" smtClean="0">
                          <a:solidFill>
                            <a:sysClr val="windowText" lastClr="000000"/>
                          </a:solidFill>
                        </a:rPr>
                        <a:t>) e custo 10 vezes menor (USD </a:t>
                      </a:r>
                      <a:r>
                        <a:rPr lang="pt-BR" sz="1600" cap="small" baseline="0" smtClean="0">
                          <a:solidFill>
                            <a:sysClr val="windowText" lastClr="000000"/>
                          </a:solidFill>
                        </a:rPr>
                        <a:t>150.00/</a:t>
                      </a:r>
                      <a:r>
                        <a:rPr lang="pt-BR" sz="1600" kern="1200" cap="none" baseline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pt-BR" sz="1600" cap="small" baseline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pt-BR" sz="1600" i="1" kern="1200" cap="small" baseline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vs.</a:t>
                      </a:r>
                      <a:r>
                        <a:rPr lang="pt-BR" sz="1600" cap="small" baseline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pt-BR" sz="1600" cap="small" baseline="0" dirty="0" smtClean="0">
                          <a:solidFill>
                            <a:sysClr val="windowText" lastClr="000000"/>
                          </a:solidFill>
                        </a:rPr>
                        <a:t>USD 1,500.00/</a:t>
                      </a:r>
                      <a:r>
                        <a:rPr lang="pt-BR" sz="1600" kern="1200" cap="none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pt-BR" sz="1600" cap="small" baseline="0" dirty="0" smtClean="0">
                          <a:solidFill>
                            <a:sysClr val="windowText" lastClr="000000"/>
                          </a:solidFill>
                        </a:rPr>
                        <a:t>) estimulam a geração de uma NOVA arquitetura e engenharia civil, com maior índice de tecnologia, competência e interdisciplinaridade (3 x 3 x 10=90 vezes de criatividade a ser desenvolvida).</a:t>
                      </a:r>
                    </a:p>
                    <a:p>
                      <a:pPr marL="177800" indent="-177800">
                        <a:buFont typeface="Courier New" pitchFamily="49" charset="0"/>
                        <a:buChar char="o"/>
                      </a:pPr>
                      <a:r>
                        <a:rPr lang="pt-BR" sz="1600" cap="small" baseline="0" dirty="0" smtClean="0">
                          <a:solidFill>
                            <a:sysClr val="windowText" lastClr="000000"/>
                          </a:solidFill>
                        </a:rPr>
                        <a:t>Vãos entre pilares, coberturas, passarelas, vias elevadas, pontes, podem chegar a mais de 100 </a:t>
                      </a:r>
                      <a:r>
                        <a:rPr lang="pt-BR" sz="1600" kern="1200" cap="none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pt-BR" sz="1600" cap="small" baseline="0" dirty="0" smtClean="0">
                          <a:solidFill>
                            <a:sysClr val="windowText" lastClr="000000"/>
                          </a:solidFill>
                        </a:rPr>
                        <a:t> de modo esbelto, econômico e eficiente.</a:t>
                      </a:r>
                      <a:endParaRPr lang="pt-BR" sz="1600" cap="smal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cap="small" dirty="0" smtClean="0">
                          <a:solidFill>
                            <a:sysClr val="windowText" lastClr="000000"/>
                          </a:solidFill>
                        </a:rPr>
                        <a:t>2. Cidade horizontal – 4.000 hab./</a:t>
                      </a:r>
                      <a:r>
                        <a:rPr lang="pt-BR" sz="1600" kern="1200" cap="none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  <a:r>
                        <a:rPr lang="pt-BR" sz="1600" cap="small" baseline="300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pt-BR" sz="1600" cap="small" baseline="30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indent="-177800" algn="l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pt-BR" sz="1600" cap="small" dirty="0" smtClean="0">
                          <a:solidFill>
                            <a:sysClr val="windowText" lastClr="000000"/>
                          </a:solidFill>
                        </a:rPr>
                        <a:t>Cidade Vertical Integrada-CIV: 80.000 hab./</a:t>
                      </a:r>
                      <a:r>
                        <a:rPr lang="pt-BR" sz="1600" kern="1200" cap="none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  <a:r>
                        <a:rPr lang="pt-BR" sz="1600" cap="small" baseline="300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pt-BR" sz="1600" cap="small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177800" indent="-177800">
                        <a:buFont typeface="Courier New" pitchFamily="49" charset="0"/>
                        <a:buChar char="o"/>
                      </a:pPr>
                      <a:r>
                        <a:rPr lang="pt-BR" sz="1600" cap="small" dirty="0" smtClean="0">
                          <a:solidFill>
                            <a:sysClr val="windowText" lastClr="000000"/>
                          </a:solidFill>
                        </a:rPr>
                        <a:t>CAD e CPR permitem verticalização das</a:t>
                      </a:r>
                      <a:r>
                        <a:rPr lang="pt-BR" sz="1600" cap="small" baseline="0" dirty="0" smtClean="0">
                          <a:solidFill>
                            <a:sysClr val="windowText" lastClr="000000"/>
                          </a:solidFill>
                        </a:rPr>
                        <a:t> construções, abrindo espaço para vias de tráfego, lazer (</a:t>
                      </a:r>
                      <a:r>
                        <a:rPr lang="pt-BR" sz="1600" cap="small" baseline="0" smtClean="0">
                          <a:solidFill>
                            <a:sysClr val="windowText" lastClr="000000"/>
                          </a:solidFill>
                        </a:rPr>
                        <a:t>parques) e </a:t>
                      </a:r>
                      <a:r>
                        <a:rPr lang="pt-BR" sz="1600" cap="small" baseline="0" dirty="0" smtClean="0">
                          <a:solidFill>
                            <a:sysClr val="windowText" lastClr="000000"/>
                          </a:solidFill>
                        </a:rPr>
                        <a:t>serviços simultaneamente com diminuição de custos.</a:t>
                      </a:r>
                    </a:p>
                    <a:p>
                      <a:pPr marL="177800" indent="-177800">
                        <a:buFont typeface="Courier New" pitchFamily="49" charset="0"/>
                        <a:buChar char="o"/>
                      </a:pPr>
                      <a:r>
                        <a:rPr lang="pt-BR" sz="1600" cap="small" baseline="0" dirty="0" smtClean="0">
                          <a:solidFill>
                            <a:sysClr val="windowText" lastClr="000000"/>
                          </a:solidFill>
                        </a:rPr>
                        <a:t>Bairros de 1 </a:t>
                      </a:r>
                      <a:r>
                        <a:rPr lang="pt-BR" sz="1600" kern="1200" cap="none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  <a:r>
                        <a:rPr lang="pt-BR" sz="1600" kern="1200" cap="small" baseline="300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t-BR" sz="1600" cap="small" baseline="0" dirty="0" smtClean="0">
                          <a:solidFill>
                            <a:sysClr val="windowText" lastClr="000000"/>
                          </a:solidFill>
                        </a:rPr>
                        <a:t> devem ter uma central de serviços </a:t>
                      </a:r>
                      <a:br>
                        <a:rPr lang="pt-BR" sz="1600" cap="small" baseline="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pt-BR" sz="1600" cap="small" baseline="0" dirty="0" smtClean="0">
                          <a:solidFill>
                            <a:sysClr val="windowText" lastClr="000000"/>
                          </a:solidFill>
                        </a:rPr>
                        <a:t>(100 x 100 </a:t>
                      </a:r>
                      <a:r>
                        <a:rPr lang="pt-BR" sz="1600" kern="1200" cap="none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pt-BR" sz="1600" kern="1200" cap="small" baseline="300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t-BR" sz="1600" cap="small" baseline="0" dirty="0" smtClean="0">
                          <a:solidFill>
                            <a:sysClr val="windowText" lastClr="000000"/>
                          </a:solidFill>
                        </a:rPr>
                        <a:t>) contendo geração de energia elétrica e térmica, tratamento de água e esgoto</a:t>
                      </a:r>
                      <a:r>
                        <a:rPr lang="pt-BR" sz="1600" cap="small" baseline="0" smtClean="0">
                          <a:solidFill>
                            <a:sysClr val="windowText" lastClr="000000"/>
                          </a:solidFill>
                        </a:rPr>
                        <a:t>, coleta e reúso da água  das chuvas evitando inundações, reciclagem </a:t>
                      </a:r>
                      <a:r>
                        <a:rPr lang="pt-BR" sz="1600" cap="small" baseline="0" dirty="0" smtClean="0">
                          <a:solidFill>
                            <a:sysClr val="windowText" lastClr="000000"/>
                          </a:solidFill>
                        </a:rPr>
                        <a:t>e incineração de parte do lixo. A central deve ser rodeada por uma área de lazer (parque de 300 x 300 </a:t>
                      </a:r>
                      <a:r>
                        <a:rPr lang="pt-BR" sz="1600" kern="1200" cap="none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pt-BR" sz="1600" kern="1200" cap="small" baseline="300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t-BR" sz="1600" cap="small" baseline="0" dirty="0" smtClean="0">
                          <a:solidFill>
                            <a:sysClr val="windowText" lastClr="000000"/>
                          </a:solidFill>
                        </a:rPr>
                        <a:t>) seguida das edificações verticais integradas, evitando assim lotes e prédios isolados.</a:t>
                      </a:r>
                    </a:p>
                    <a:p>
                      <a:pPr marL="177800" indent="-177800">
                        <a:buFont typeface="Courier New" pitchFamily="49" charset="0"/>
                        <a:buChar char="o"/>
                      </a:pPr>
                      <a:r>
                        <a:rPr lang="pt-BR" sz="1600" cap="small" baseline="0" dirty="0" smtClean="0">
                          <a:solidFill>
                            <a:sysClr val="windowText" lastClr="000000"/>
                          </a:solidFill>
                        </a:rPr>
                        <a:t>Eliminação de semáforos: vias preferenciais perpendiculares, no solo e elevadas.</a:t>
                      </a:r>
                    </a:p>
                    <a:p>
                      <a:pPr marL="177800" indent="-177800">
                        <a:buFont typeface="Courier New" pitchFamily="49" charset="0"/>
                        <a:buChar char="o"/>
                      </a:pPr>
                      <a:r>
                        <a:rPr lang="pt-BR" sz="1600" cap="small" baseline="0" dirty="0" smtClean="0">
                          <a:solidFill>
                            <a:sysClr val="windowText" lastClr="000000"/>
                          </a:solidFill>
                        </a:rPr>
                        <a:t>Rodovias urbanas sem cruzamento em nível, com metrô no </a:t>
                      </a:r>
                      <a:r>
                        <a:rPr lang="pt-BR" sz="1600" cap="small" baseline="0" smtClean="0">
                          <a:solidFill>
                            <a:sysClr val="windowText" lastClr="000000"/>
                          </a:solidFill>
                        </a:rPr>
                        <a:t>canteiro central, </a:t>
                      </a:r>
                      <a:r>
                        <a:rPr lang="pt-BR" sz="1600" cap="small" baseline="0" dirty="0" smtClean="0">
                          <a:solidFill>
                            <a:sysClr val="windowText" lastClr="000000"/>
                          </a:solidFill>
                        </a:rPr>
                        <a:t>ligando bairros residenciais, comerciais, industriais (RCI) e rodovias municipais, estaduais e federais.</a:t>
                      </a:r>
                    </a:p>
                    <a:p>
                      <a:pPr marL="177800" indent="-177800">
                        <a:buFont typeface="Courier New" pitchFamily="49" charset="0"/>
                        <a:buChar char="o"/>
                      </a:pPr>
                      <a:r>
                        <a:rPr lang="pt-BR" sz="1600" cap="small" baseline="0" dirty="0" smtClean="0">
                          <a:solidFill>
                            <a:sysClr val="windowText" lastClr="000000"/>
                          </a:solidFill>
                        </a:rPr>
                        <a:t>Intercalação de RCIs, diminuindo a distância emprego-moradia.</a:t>
                      </a:r>
                    </a:p>
                    <a:p>
                      <a:pPr marL="177800" indent="-177800">
                        <a:buFont typeface="Courier New" pitchFamily="49" charset="0"/>
                        <a:buChar char="o"/>
                      </a:pPr>
                      <a:r>
                        <a:rPr lang="pt-BR" sz="1600" cap="small" baseline="0" dirty="0" smtClean="0">
                          <a:solidFill>
                            <a:sysClr val="windowText" lastClr="000000"/>
                          </a:solidFill>
                        </a:rPr>
                        <a:t>Além de bairros novos, será aplicada a técnica incremental, melhorando paulatinamente os bairros e cidades atuais (integração cultura histórica com evolução tecnológica).</a:t>
                      </a:r>
                      <a:endParaRPr lang="pt-BR" sz="1600" cap="smal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0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upo 12"/>
          <p:cNvGrpSpPr>
            <a:grpSpLocks/>
          </p:cNvGrpSpPr>
          <p:nvPr/>
        </p:nvGrpSpPr>
        <p:grpSpPr bwMode="auto">
          <a:xfrm>
            <a:off x="77788" y="46038"/>
            <a:ext cx="1730375" cy="704850"/>
            <a:chOff x="215256" y="173409"/>
            <a:chExt cx="1731901" cy="705213"/>
          </a:xfrm>
        </p:grpSpPr>
        <p:pic>
          <p:nvPicPr>
            <p:cNvPr id="2057" name="Picture 2" descr="faenquil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56" y="173409"/>
              <a:ext cx="705213" cy="705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tângulo 8"/>
            <p:cNvSpPr/>
            <p:nvPr/>
          </p:nvSpPr>
          <p:spPr>
            <a:xfrm>
              <a:off x="599770" y="333829"/>
              <a:ext cx="1347387" cy="3383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 EEL-USP</a:t>
              </a:r>
              <a:endParaRPr lang="pt-BR" sz="1600" b="1" i="1" cap="small" dirty="0">
                <a:latin typeface="+mj-lt"/>
              </a:endParaRPr>
            </a:p>
          </p:txBody>
        </p:sp>
      </p:grpSp>
      <p:grpSp>
        <p:nvGrpSpPr>
          <p:cNvPr id="2051" name="Grupo 15"/>
          <p:cNvGrpSpPr>
            <a:grpSpLocks/>
          </p:cNvGrpSpPr>
          <p:nvPr/>
        </p:nvGrpSpPr>
        <p:grpSpPr bwMode="auto">
          <a:xfrm>
            <a:off x="9070975" y="-19050"/>
            <a:ext cx="1563688" cy="706438"/>
            <a:chOff x="8996780" y="301882"/>
            <a:chExt cx="1563558" cy="706510"/>
          </a:xfrm>
        </p:grpSpPr>
        <p:pic>
          <p:nvPicPr>
            <p:cNvPr id="2055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" t="-2" r="87000" b="10574"/>
            <a:stretch>
              <a:fillRect/>
            </a:stretch>
          </p:blipFill>
          <p:spPr bwMode="auto">
            <a:xfrm>
              <a:off x="9805863" y="301882"/>
              <a:ext cx="754475" cy="706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tângulo 11"/>
            <p:cNvSpPr/>
            <p:nvPr/>
          </p:nvSpPr>
          <p:spPr>
            <a:xfrm>
              <a:off x="8996780" y="508278"/>
              <a:ext cx="1347676" cy="33817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DEMAR</a:t>
              </a:r>
              <a:endParaRPr lang="pt-BR" sz="1600" b="1" i="1" cap="small" dirty="0">
                <a:latin typeface="+mj-lt"/>
              </a:endParaRPr>
            </a:p>
          </p:txBody>
        </p:sp>
      </p:grpSp>
      <p:sp>
        <p:nvSpPr>
          <p:cNvPr id="10" name="Retângulo 9"/>
          <p:cNvSpPr/>
          <p:nvPr/>
        </p:nvSpPr>
        <p:spPr>
          <a:xfrm>
            <a:off x="2642905" y="243607"/>
            <a:ext cx="5519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26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small" dirty="0" smtClean="0"/>
              <a:t>1.3 Ineficiência, Resíduos e Sustentabilidade</a:t>
            </a:r>
            <a:endParaRPr lang="en-US" sz="2400" b="1" cap="smal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243348"/>
              </p:ext>
            </p:extLst>
          </p:nvPr>
        </p:nvGraphicFramePr>
        <p:xfrm>
          <a:off x="133225" y="747663"/>
          <a:ext cx="10542382" cy="7289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07014"/>
                <a:gridCol w="753536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cap="small" dirty="0" smtClean="0">
                          <a:solidFill>
                            <a:sysClr val="windowText" lastClr="000000"/>
                          </a:solidFill>
                        </a:rPr>
                        <a:t>Ineficiência e/ou resíduos</a:t>
                      </a:r>
                      <a:endParaRPr lang="pt-BR" sz="2000" cap="smal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cap="small" dirty="0" smtClean="0">
                          <a:solidFill>
                            <a:sysClr val="windowText" lastClr="000000"/>
                          </a:solidFill>
                        </a:rPr>
                        <a:t>Eficiência e/ou Sustentabilidade</a:t>
                      </a:r>
                      <a:endParaRPr lang="pt-BR" sz="2000" cap="smal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cap="small" dirty="0" smtClean="0">
                          <a:solidFill>
                            <a:schemeClr val="tx1"/>
                          </a:solidFill>
                        </a:rPr>
                        <a:t>3. Dependência</a:t>
                      </a:r>
                      <a:r>
                        <a:rPr lang="pt-BR" sz="1600" cap="small" baseline="0" dirty="0" smtClean="0">
                          <a:solidFill>
                            <a:schemeClr val="tx1"/>
                          </a:solidFill>
                        </a:rPr>
                        <a:t> total de energia externa (segurança energética)</a:t>
                      </a:r>
                      <a:endParaRPr lang="pt-BR" sz="1600" cap="smal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indent="-177800" algn="l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pt-BR" sz="1600" cap="small" dirty="0" smtClean="0">
                          <a:solidFill>
                            <a:schemeClr val="tx1"/>
                          </a:solidFill>
                        </a:rPr>
                        <a:t>Termoelétrica local </a:t>
                      </a:r>
                      <a:r>
                        <a:rPr lang="pt-BR" sz="1600" cap="small" dirty="0" smtClean="0">
                          <a:solidFill>
                            <a:schemeClr val="tx1"/>
                          </a:solidFill>
                          <a:sym typeface="Symbol"/>
                        </a:rPr>
                        <a:t> 10 MW; geração distribuída CHP-Combined Heat and Power </a:t>
                      </a:r>
                      <a:endParaRPr lang="pt-BR" sz="1600" cap="small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7800" indent="-177800">
                        <a:buFont typeface="Courier New" pitchFamily="49" charset="0"/>
                        <a:buChar char="o"/>
                      </a:pPr>
                      <a:r>
                        <a:rPr lang="pt-BR" sz="1600" cap="small" dirty="0" smtClean="0">
                          <a:solidFill>
                            <a:sysClr val="windowText" lastClr="000000"/>
                          </a:solidFill>
                        </a:rPr>
                        <a:t>Combustível principal da CHP é o cavaco ou peleta da biomassa, complementado com  lixo urbano e lodo de esgoto.</a:t>
                      </a:r>
                    </a:p>
                    <a:p>
                      <a:pPr marL="177800" indent="-177800">
                        <a:buFont typeface="Courier New" pitchFamily="49" charset="0"/>
                        <a:buChar char="o"/>
                      </a:pPr>
                      <a:r>
                        <a:rPr lang="pt-BR" sz="1600" cap="small" dirty="0" smtClean="0">
                          <a:solidFill>
                            <a:sysClr val="windowText" lastClr="000000"/>
                          </a:solidFill>
                        </a:rPr>
                        <a:t>CHP é dotada de dispositivos de controle de poluição do ar-DCPA</a:t>
                      </a:r>
                      <a:r>
                        <a:rPr lang="pt-BR" sz="1600" cap="small" baseline="0" dirty="0" smtClean="0">
                          <a:solidFill>
                            <a:sysClr val="windowText" lastClr="000000"/>
                          </a:solidFill>
                        </a:rPr>
                        <a:t> e combustão com O</a:t>
                      </a:r>
                      <a:r>
                        <a:rPr lang="pt-BR" sz="1600" kern="1200" cap="small" baseline="-250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t-BR" sz="1600" cap="small" baseline="0" dirty="0" smtClean="0">
                          <a:solidFill>
                            <a:sysClr val="windowText" lastClr="000000"/>
                          </a:solidFill>
                        </a:rPr>
                        <a:t> de grau técnico (separado por pressure swing adsorption-PSA), gerando emissões de CO</a:t>
                      </a:r>
                      <a:r>
                        <a:rPr lang="pt-BR" sz="1600" kern="1200" cap="small" baseline="-250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t-BR" sz="1600" cap="small" baseline="0" dirty="0" smtClean="0">
                          <a:solidFill>
                            <a:sysClr val="windowText" lastClr="000000"/>
                          </a:solidFill>
                        </a:rPr>
                        <a:t> limpo.</a:t>
                      </a:r>
                    </a:p>
                    <a:p>
                      <a:pPr marL="177800" indent="-177800">
                        <a:buFont typeface="Courier New" pitchFamily="49" charset="0"/>
                        <a:buChar char="o"/>
                      </a:pPr>
                      <a:r>
                        <a:rPr lang="pt-BR" sz="1600" cap="small" baseline="0" dirty="0" smtClean="0">
                          <a:solidFill>
                            <a:sysClr val="windowText" lastClr="000000"/>
                          </a:solidFill>
                        </a:rPr>
                        <a:t>Na intercalação dos RCIs, o CO</a:t>
                      </a:r>
                      <a:r>
                        <a:rPr lang="pt-BR" sz="1600" cap="small" baseline="-250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r>
                        <a:rPr lang="pt-BR" sz="1600" cap="small" baseline="0" dirty="0" smtClean="0">
                          <a:solidFill>
                            <a:sysClr val="windowText" lastClr="000000"/>
                          </a:solidFill>
                        </a:rPr>
                        <a:t> será coletado num bairro industrial de crescimento de microalgas (produção de óleo e proteína animal).</a:t>
                      </a:r>
                    </a:p>
                    <a:p>
                      <a:pPr marL="177800" indent="-177800">
                        <a:buFont typeface="Courier New" pitchFamily="49" charset="0"/>
                        <a:buChar char="o"/>
                      </a:pPr>
                      <a:r>
                        <a:rPr lang="pt-BR" sz="1600" cap="small" baseline="0" dirty="0" smtClean="0">
                          <a:solidFill>
                            <a:sysClr val="windowText" lastClr="000000"/>
                          </a:solidFill>
                        </a:rPr>
                        <a:t>A CHP receberá do(s) bairro(s) lixo urbano,</a:t>
                      </a:r>
                      <a:r>
                        <a:rPr lang="pt-BR" sz="1600" cap="small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t-BR" sz="1600" cap="small" baseline="0" dirty="0" smtClean="0">
                          <a:solidFill>
                            <a:schemeClr val="tx1"/>
                          </a:solidFill>
                        </a:rPr>
                        <a:t>água das chuvas e esgoto a serem tratados e despachará energia elétrica e água quente.</a:t>
                      </a:r>
                    </a:p>
                    <a:p>
                      <a:pPr marL="177800" indent="-177800">
                        <a:buFont typeface="Courier New" pitchFamily="49" charset="0"/>
                        <a:buChar char="o"/>
                      </a:pPr>
                      <a:r>
                        <a:rPr lang="pt-BR" sz="1600" cap="small" baseline="0" dirty="0" smtClean="0">
                          <a:solidFill>
                            <a:schemeClr val="tx1"/>
                          </a:solidFill>
                        </a:rPr>
                        <a:t>A CHP estará integrada com a rede elétrica e com o serviço</a:t>
                      </a:r>
                      <a:r>
                        <a:rPr lang="pt-BR" sz="1600" cap="small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t-BR" sz="1600" cap="small" baseline="0" dirty="0" smtClean="0">
                          <a:solidFill>
                            <a:schemeClr val="tx1"/>
                          </a:solidFill>
                        </a:rPr>
                        <a:t>de água e esgoto das concessionárias.</a:t>
                      </a:r>
                      <a:endParaRPr lang="pt-BR" sz="1600" cap="smal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cap="small" dirty="0" smtClean="0">
                          <a:solidFill>
                            <a:sysClr val="windowText" lastClr="000000"/>
                          </a:solidFill>
                        </a:rPr>
                        <a:t>4. Tráfego caótico,</a:t>
                      </a:r>
                      <a:r>
                        <a:rPr lang="pt-BR" sz="1600" cap="small" baseline="0" dirty="0" smtClean="0">
                          <a:solidFill>
                            <a:sysClr val="windowText" lastClr="000000"/>
                          </a:solidFill>
                        </a:rPr>
                        <a:t> congestionamento e desperdício de combustível</a:t>
                      </a:r>
                      <a:endParaRPr lang="pt-BR" sz="1600" cap="small" baseline="30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Font typeface="Courier New" pitchFamily="49" charset="0"/>
                        <a:buChar char="o"/>
                      </a:pPr>
                      <a:r>
                        <a:rPr lang="pt-BR" sz="1600" cap="small" dirty="0" smtClean="0">
                          <a:solidFill>
                            <a:sysClr val="windowText" lastClr="000000"/>
                          </a:solidFill>
                        </a:rPr>
                        <a:t>Garagens verticais a</a:t>
                      </a:r>
                      <a:r>
                        <a:rPr lang="pt-BR" sz="1600" cap="small" baseline="0" dirty="0" smtClean="0">
                          <a:solidFill>
                            <a:sysClr val="windowText" lastClr="000000"/>
                          </a:solidFill>
                        </a:rPr>
                        <a:t> serem instaladas a cada 200 </a:t>
                      </a:r>
                      <a:r>
                        <a:rPr lang="pt-BR" sz="1600" cap="none" baseline="0" dirty="0" smtClean="0">
                          <a:solidFill>
                            <a:sysClr val="windowText" lastClr="000000"/>
                          </a:solidFill>
                        </a:rPr>
                        <a:t>m</a:t>
                      </a:r>
                      <a:r>
                        <a:rPr lang="pt-BR" sz="1600" cap="small" baseline="0" dirty="0" smtClean="0">
                          <a:solidFill>
                            <a:sysClr val="windowText" lastClr="000000"/>
                          </a:solidFill>
                        </a:rPr>
                        <a:t>, </a:t>
                      </a:r>
                      <a:r>
                        <a:rPr lang="pt-BR" sz="1600" cap="small" baseline="0" smtClean="0">
                          <a:solidFill>
                            <a:sysClr val="windowText" lastClr="000000"/>
                          </a:solidFill>
                        </a:rPr>
                        <a:t>integradas a </a:t>
                      </a:r>
                      <a:r>
                        <a:rPr lang="pt-BR" sz="1600" cap="small" baseline="0" dirty="0" smtClean="0">
                          <a:solidFill>
                            <a:sysClr val="windowText" lastClr="000000"/>
                          </a:solidFill>
                        </a:rPr>
                        <a:t>condomínios comerciais, residenciais e industriais.</a:t>
                      </a:r>
                    </a:p>
                    <a:p>
                      <a:pPr marL="177800" indent="-177800">
                        <a:buFont typeface="Courier New" pitchFamily="49" charset="0"/>
                        <a:buChar char="o"/>
                      </a:pPr>
                      <a:r>
                        <a:rPr lang="pt-BR" sz="1600" cap="small" baseline="0" dirty="0" smtClean="0">
                          <a:solidFill>
                            <a:sysClr val="windowText" lastClr="000000"/>
                          </a:solidFill>
                        </a:rPr>
                        <a:t>Eliminação (proibição) de estacionamento em vias públicas.</a:t>
                      </a:r>
                    </a:p>
                    <a:p>
                      <a:pPr marL="177800" indent="-177800">
                        <a:buFont typeface="Courier New" pitchFamily="49" charset="0"/>
                        <a:buChar char="o"/>
                      </a:pPr>
                      <a:r>
                        <a:rPr lang="pt-BR" sz="1600" cap="small" baseline="0" dirty="0" smtClean="0">
                          <a:solidFill>
                            <a:sysClr val="windowText" lastClr="000000"/>
                          </a:solidFill>
                        </a:rPr>
                        <a:t>Conversão das atuais faixas de estacionamento em ciclovias cobertas por vias de tráfego elevadas ou por coletores solares (ver item 9).</a:t>
                      </a:r>
                    </a:p>
                    <a:p>
                      <a:pPr marL="177800" indent="-177800">
                        <a:buFont typeface="Courier New" pitchFamily="49" charset="0"/>
                        <a:buChar char="o"/>
                      </a:pPr>
                      <a:r>
                        <a:rPr lang="pt-BR" sz="1600" cap="small" baseline="0" dirty="0" smtClean="0">
                          <a:solidFill>
                            <a:sysClr val="windowText" lastClr="000000"/>
                          </a:solidFill>
                        </a:rPr>
                        <a:t>As vias elevadas terão 4 faixas de tráfego (mão única), sendo que as 2 centrais são </a:t>
                      </a:r>
                      <a:r>
                        <a:rPr lang="pt-BR" sz="1600" cap="small" baseline="0" smtClean="0">
                          <a:solidFill>
                            <a:sysClr val="windowText" lastClr="000000"/>
                          </a:solidFill>
                        </a:rPr>
                        <a:t>de </a:t>
                      </a:r>
                      <a:br>
                        <a:rPr lang="pt-BR" sz="1600" cap="small" baseline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pt-BR" sz="1600" cap="small" baseline="0" smtClean="0">
                          <a:solidFill>
                            <a:sysClr val="windowText" lastClr="000000"/>
                          </a:solidFill>
                        </a:rPr>
                        <a:t>60 a 80 </a:t>
                      </a:r>
                      <a:r>
                        <a:rPr lang="pt-BR" sz="1600" cap="none" baseline="0" smtClean="0">
                          <a:solidFill>
                            <a:sysClr val="windowText" lastClr="000000"/>
                          </a:solidFill>
                        </a:rPr>
                        <a:t>km/h</a:t>
                      </a:r>
                      <a:r>
                        <a:rPr lang="pt-BR" sz="1600" cap="small" baseline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pt-BR" sz="1600" cap="small" baseline="0" dirty="0" smtClean="0">
                          <a:solidFill>
                            <a:sysClr val="windowText" lastClr="000000"/>
                          </a:solidFill>
                        </a:rPr>
                        <a:t>e as laterais são para acesso às garagens verticais públicas e aos prédios residenciais, comerciais e industriais. O acesso a vias elevadas será a cada 2 ruas por rampas de 1 faixa de tráfego e 1 de acostamento.</a:t>
                      </a:r>
                    </a:p>
                    <a:p>
                      <a:pPr marL="177800" indent="-177800">
                        <a:buFont typeface="Courier New" pitchFamily="49" charset="0"/>
                        <a:buChar char="o"/>
                      </a:pPr>
                      <a:r>
                        <a:rPr lang="pt-BR" sz="1600" cap="small" baseline="0" dirty="0" smtClean="0">
                          <a:solidFill>
                            <a:sysClr val="windowText" lastClr="000000"/>
                          </a:solidFill>
                        </a:rPr>
                        <a:t>A logística de vias preferenciais perpendiculares a cada 2 ruas no solo e elevadas permite a otimização completa da CIV e soluciona a maioria dos problemas das cidades planas atuais, que são altamente ineficientes. Elas fotografam o instinto predador humano (materiais de baixa qualidade, arquitetura e engenharia civil medíocres, especulação imobiliária, corrupção política, etc.)</a:t>
                      </a:r>
                      <a:endParaRPr lang="pt-BR" sz="1600" cap="smal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cap="small" dirty="0" smtClean="0">
                          <a:solidFill>
                            <a:schemeClr val="tx1"/>
                          </a:solidFill>
                        </a:rPr>
                        <a:t>5. Lixo urbano</a:t>
                      </a:r>
                      <a:endParaRPr lang="pt-BR" sz="1600" cap="smal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Font typeface="Courier New" pitchFamily="49" charset="0"/>
                        <a:buChar char="o"/>
                      </a:pPr>
                      <a:r>
                        <a:rPr lang="pt-BR" sz="1600" cap="small" dirty="0" smtClean="0">
                          <a:solidFill>
                            <a:sysClr val="windowText" lastClr="000000"/>
                          </a:solidFill>
                        </a:rPr>
                        <a:t>Maximização da reciclagem num bairro industrial e o restante sendo incinerado na CHP.</a:t>
                      </a:r>
                      <a:endParaRPr lang="pt-BR" sz="1600" cap="smal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10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upo 12"/>
          <p:cNvGrpSpPr>
            <a:grpSpLocks/>
          </p:cNvGrpSpPr>
          <p:nvPr/>
        </p:nvGrpSpPr>
        <p:grpSpPr bwMode="auto">
          <a:xfrm>
            <a:off x="77788" y="46038"/>
            <a:ext cx="1730375" cy="704850"/>
            <a:chOff x="215256" y="173409"/>
            <a:chExt cx="1731901" cy="705213"/>
          </a:xfrm>
        </p:grpSpPr>
        <p:pic>
          <p:nvPicPr>
            <p:cNvPr id="2057" name="Picture 2" descr="faenquil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56" y="173409"/>
              <a:ext cx="705213" cy="705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tângulo 8"/>
            <p:cNvSpPr/>
            <p:nvPr/>
          </p:nvSpPr>
          <p:spPr>
            <a:xfrm>
              <a:off x="599770" y="333829"/>
              <a:ext cx="1347387" cy="3383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 EEL-USP</a:t>
              </a:r>
              <a:endParaRPr lang="pt-BR" sz="1600" b="1" i="1" cap="small" dirty="0">
                <a:latin typeface="+mj-lt"/>
              </a:endParaRPr>
            </a:p>
          </p:txBody>
        </p:sp>
      </p:grpSp>
      <p:grpSp>
        <p:nvGrpSpPr>
          <p:cNvPr id="2051" name="Grupo 15"/>
          <p:cNvGrpSpPr>
            <a:grpSpLocks/>
          </p:cNvGrpSpPr>
          <p:nvPr/>
        </p:nvGrpSpPr>
        <p:grpSpPr bwMode="auto">
          <a:xfrm>
            <a:off x="9070975" y="-19050"/>
            <a:ext cx="1563688" cy="706438"/>
            <a:chOff x="8996780" y="301882"/>
            <a:chExt cx="1563558" cy="706510"/>
          </a:xfrm>
        </p:grpSpPr>
        <p:pic>
          <p:nvPicPr>
            <p:cNvPr id="2055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" t="-2" r="87000" b="10574"/>
            <a:stretch>
              <a:fillRect/>
            </a:stretch>
          </p:blipFill>
          <p:spPr bwMode="auto">
            <a:xfrm>
              <a:off x="9805863" y="301882"/>
              <a:ext cx="754475" cy="706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tângulo 11"/>
            <p:cNvSpPr/>
            <p:nvPr/>
          </p:nvSpPr>
          <p:spPr>
            <a:xfrm>
              <a:off x="8996780" y="508278"/>
              <a:ext cx="1347676" cy="33817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DEMAR</a:t>
              </a:r>
              <a:endParaRPr lang="pt-BR" sz="1600" b="1" i="1" cap="small" dirty="0">
                <a:latin typeface="+mj-lt"/>
              </a:endParaRPr>
            </a:p>
          </p:txBody>
        </p:sp>
      </p:grpSp>
      <p:sp>
        <p:nvSpPr>
          <p:cNvPr id="10" name="Retângulo 9"/>
          <p:cNvSpPr/>
          <p:nvPr/>
        </p:nvSpPr>
        <p:spPr>
          <a:xfrm>
            <a:off x="2653538" y="243607"/>
            <a:ext cx="5519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26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small" dirty="0" smtClean="0"/>
              <a:t>1.3 Ineficiência, Resíduos e Sustentabilidade</a:t>
            </a:r>
            <a:endParaRPr lang="en-US" sz="2400" b="1" cap="smal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249478"/>
              </p:ext>
            </p:extLst>
          </p:nvPr>
        </p:nvGraphicFramePr>
        <p:xfrm>
          <a:off x="108047" y="782926"/>
          <a:ext cx="10622460" cy="7223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79857"/>
                <a:gridCol w="6242603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cap="small" dirty="0" smtClean="0">
                          <a:solidFill>
                            <a:sysClr val="windowText" lastClr="000000"/>
                          </a:solidFill>
                        </a:rPr>
                        <a:t>Ineficiência e/ou resíduos</a:t>
                      </a:r>
                      <a:endParaRPr lang="pt-BR" sz="2000" cap="smal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cap="small" dirty="0" smtClean="0">
                          <a:solidFill>
                            <a:sysClr val="windowText" lastClr="000000"/>
                          </a:solidFill>
                        </a:rPr>
                        <a:t>Eficiência e/ou Sustentabilidade</a:t>
                      </a:r>
                      <a:endParaRPr lang="pt-BR" sz="2000" cap="smal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cap="small" dirty="0" smtClean="0">
                          <a:solidFill>
                            <a:sysClr val="windowText" lastClr="000000"/>
                          </a:solidFill>
                        </a:rPr>
                        <a:t>6. Esgoto-água</a:t>
                      </a:r>
                      <a:endParaRPr lang="pt-BR" sz="1400" cap="small" baseline="30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Font typeface="Courier New" pitchFamily="49" charset="0"/>
                        <a:buChar char="o"/>
                      </a:pPr>
                      <a:r>
                        <a:rPr lang="pt-BR" sz="1400" cap="small" dirty="0" smtClean="0">
                          <a:solidFill>
                            <a:sysClr val="windowText" lastClr="000000"/>
                          </a:solidFill>
                        </a:rPr>
                        <a:t>Estação de tratamento compacta anexa à CHP, com queima do lodo e reuso da água na torre de refrigeração. Estação de tratamento compacta no subsolo de cada prédio é uma opção.</a:t>
                      </a:r>
                      <a:endParaRPr lang="pt-BR" sz="1400" cap="smal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cap="small" baseline="0" dirty="0" smtClean="0">
                          <a:solidFill>
                            <a:sysClr val="windowText" lastClr="000000"/>
                          </a:solidFill>
                        </a:rPr>
                        <a:t>7. Água da chuva: inundações; não reuso</a:t>
                      </a:r>
                      <a:endParaRPr lang="pt-BR" sz="1400" cap="small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Font typeface="Courier New" pitchFamily="49" charset="0"/>
                        <a:buChar char="o"/>
                      </a:pPr>
                      <a:r>
                        <a:rPr lang="pt-BR" sz="1400" cap="small" dirty="0" smtClean="0">
                          <a:solidFill>
                            <a:sysClr val="windowText" lastClr="000000"/>
                          </a:solidFill>
                        </a:rPr>
                        <a:t>Eliminação de inundações e prática </a:t>
                      </a:r>
                      <a:r>
                        <a:rPr lang="pt-BR" sz="1400" cap="small" smtClean="0">
                          <a:solidFill>
                            <a:sysClr val="windowText" lastClr="000000"/>
                          </a:solidFill>
                        </a:rPr>
                        <a:t>de reúso</a:t>
                      </a:r>
                      <a:r>
                        <a:rPr lang="pt-BR" sz="1400" cap="small" dirty="0" smtClean="0">
                          <a:solidFill>
                            <a:sysClr val="windowText" lastClr="000000"/>
                          </a:solidFill>
                        </a:rPr>
                        <a:t>, similar à retenção total da água pela floresta, agora urbana, como no período antes de Cabral.</a:t>
                      </a:r>
                    </a:p>
                    <a:p>
                      <a:pPr marL="177800" indent="-177800">
                        <a:buFont typeface="Courier New" pitchFamily="49" charset="0"/>
                        <a:buChar char="o"/>
                      </a:pPr>
                      <a:r>
                        <a:rPr lang="pt-BR" sz="1400" cap="small" dirty="0" smtClean="0">
                          <a:solidFill>
                            <a:sysClr val="windowText" lastClr="000000"/>
                          </a:solidFill>
                        </a:rPr>
                        <a:t>Estocagem em tanques no subsolo dos prédios e liberação controlada para a estação </a:t>
                      </a:r>
                      <a:r>
                        <a:rPr lang="pt-BR" sz="1400" cap="small" smtClean="0">
                          <a:solidFill>
                            <a:sysClr val="windowText" lastClr="000000"/>
                          </a:solidFill>
                        </a:rPr>
                        <a:t>de tratamento (ETA) </a:t>
                      </a:r>
                      <a:r>
                        <a:rPr lang="pt-BR" sz="1400" cap="small" dirty="0" smtClean="0">
                          <a:solidFill>
                            <a:sysClr val="windowText" lastClr="000000"/>
                          </a:solidFill>
                        </a:rPr>
                        <a:t>compacta anexa à CHP, gerando água potável para o serviço de água (Sabesp).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cap="small" baseline="0" dirty="0" smtClean="0">
                          <a:solidFill>
                            <a:sysClr val="windowText" lastClr="000000"/>
                          </a:solidFill>
                        </a:rPr>
                        <a:t>8. Entulho</a:t>
                      </a:r>
                      <a:endParaRPr lang="pt-BR" sz="1400" cap="small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Font typeface="Courier New" pitchFamily="49" charset="0"/>
                        <a:buChar char="o"/>
                      </a:pPr>
                      <a:r>
                        <a:rPr lang="pt-BR" sz="1400" cap="small" dirty="0" smtClean="0">
                          <a:solidFill>
                            <a:sysClr val="windowText" lastClr="000000"/>
                          </a:solidFill>
                        </a:rPr>
                        <a:t>Unidade de moagem e classificação num bairro industrial gerando agregados grossos (pedras), finos (areia), material pozolânico para concreto CS, CAD, CPR para construção e artefatos de cimento (blocos, vigas, pilares, lajes, tubos, coberturas, tanques, caixas d'água, etc.).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cap="small" baseline="0" dirty="0" smtClean="0">
                          <a:solidFill>
                            <a:schemeClr val="tx1"/>
                          </a:solidFill>
                        </a:rPr>
                        <a:t>9. Não aproveitamento da energia solar em área urbana (bolha térmica)</a:t>
                      </a:r>
                      <a:endParaRPr lang="pt-BR" sz="1400" cap="small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Font typeface="Courier New" pitchFamily="49" charset="0"/>
                        <a:buChar char="o"/>
                      </a:pPr>
                      <a:r>
                        <a:rPr lang="pt-BR" sz="1400" cap="small" baseline="0" dirty="0" smtClean="0">
                          <a:solidFill>
                            <a:schemeClr val="tx1"/>
                          </a:solidFill>
                        </a:rPr>
                        <a:t>Coletor </a:t>
                      </a:r>
                      <a:r>
                        <a:rPr lang="pt-BR" sz="1400" cap="small" baseline="0" smtClean="0">
                          <a:solidFill>
                            <a:schemeClr val="tx1"/>
                          </a:solidFill>
                        </a:rPr>
                        <a:t>solar parabólico e painel </a:t>
                      </a:r>
                      <a:r>
                        <a:rPr lang="pt-BR" sz="1400" cap="small" baseline="0" dirty="0" smtClean="0">
                          <a:solidFill>
                            <a:schemeClr val="tx1"/>
                          </a:solidFill>
                        </a:rPr>
                        <a:t>fotovoltaico, cobrindo 60% da superfície urbana</a:t>
                      </a:r>
                      <a:endParaRPr lang="pt-BR" sz="1400" cap="small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7800" indent="-177800">
                        <a:buFont typeface="Courier New" pitchFamily="49" charset="0"/>
                        <a:buChar char="o"/>
                      </a:pPr>
                      <a:r>
                        <a:rPr lang="pt-BR" sz="1400" cap="small" smtClean="0">
                          <a:solidFill>
                            <a:sysClr val="windowText" lastClr="000000"/>
                          </a:solidFill>
                        </a:rPr>
                        <a:t>Cumprirá 4 </a:t>
                      </a:r>
                      <a:r>
                        <a:rPr lang="pt-BR" sz="1400" cap="small" dirty="0" smtClean="0">
                          <a:solidFill>
                            <a:sysClr val="windowText" lastClr="000000"/>
                          </a:solidFill>
                        </a:rPr>
                        <a:t>funções: coleta solar térmica para água </a:t>
                      </a:r>
                      <a:r>
                        <a:rPr lang="pt-BR" sz="1400" cap="small" smtClean="0">
                          <a:solidFill>
                            <a:sysClr val="windowText" lastClr="000000"/>
                          </a:solidFill>
                        </a:rPr>
                        <a:t>quente predial (ar-</a:t>
                      </a:r>
                      <a:br>
                        <a:rPr lang="pt-BR" sz="1400" cap="small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pt-BR" sz="1400" cap="small" smtClean="0">
                          <a:solidFill>
                            <a:sysClr val="windowText" lastClr="000000"/>
                          </a:solidFill>
                        </a:rPr>
                        <a:t>-condicionado por absorção) </a:t>
                      </a:r>
                      <a:r>
                        <a:rPr lang="pt-BR" sz="1400" cap="small" dirty="0" smtClean="0">
                          <a:solidFill>
                            <a:sysClr val="windowText" lastClr="000000"/>
                          </a:solidFill>
                        </a:rPr>
                        <a:t>e pré-aquecimento da água da</a:t>
                      </a:r>
                      <a:r>
                        <a:rPr lang="pt-BR" sz="1400" cap="small" baseline="0" dirty="0" smtClean="0">
                          <a:solidFill>
                            <a:sysClr val="windowText" lastClr="000000"/>
                          </a:solidFill>
                        </a:rPr>
                        <a:t> CHP, abastecimento parcial da energia elétrica e eliminação da bolha térmica urbana.</a:t>
                      </a:r>
                      <a:endParaRPr lang="pt-BR" sz="1400" cap="small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cap="small" baseline="0" dirty="0" smtClean="0">
                          <a:solidFill>
                            <a:schemeClr val="tx1"/>
                          </a:solidFill>
                        </a:rPr>
                        <a:t>10. Ausência de geração de biomassa a baixo custo e em grandes quantidades</a:t>
                      </a:r>
                      <a:endParaRPr lang="pt-BR" sz="1400" cap="small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indent="-177800" algn="l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pt-BR" sz="1400" cap="small" baseline="0" dirty="0" smtClean="0">
                          <a:solidFill>
                            <a:schemeClr val="tx1"/>
                          </a:solidFill>
                        </a:rPr>
                        <a:t>Arborização (</a:t>
                      </a:r>
                      <a:r>
                        <a:rPr lang="pt-BR" sz="1400" cap="small" baseline="0" smtClean="0">
                          <a:solidFill>
                            <a:schemeClr val="tx1"/>
                          </a:solidFill>
                        </a:rPr>
                        <a:t>'greening'–floresta </a:t>
                      </a:r>
                      <a:r>
                        <a:rPr lang="pt-BR" sz="1400" cap="small" baseline="0" dirty="0" smtClean="0">
                          <a:solidFill>
                            <a:schemeClr val="tx1"/>
                          </a:solidFill>
                        </a:rPr>
                        <a:t>urbana), matas ciliares e reflorestamento de curta rotação (talhões em morros inclinados e periféricos).</a:t>
                      </a:r>
                    </a:p>
                    <a:p>
                      <a:pPr marL="177800" indent="-177800">
                        <a:buFont typeface="Courier New" pitchFamily="49" charset="0"/>
                        <a:buChar char="o"/>
                      </a:pPr>
                      <a:r>
                        <a:rPr lang="pt-BR" sz="1400" cap="small" dirty="0" smtClean="0">
                          <a:solidFill>
                            <a:sysClr val="windowText" lastClr="000000"/>
                          </a:solidFill>
                        </a:rPr>
                        <a:t>Geração de cavaco dos resíduos para a CHP; cavaco ou </a:t>
                      </a:r>
                      <a:r>
                        <a:rPr lang="pt-BR" sz="1400" cap="small" smtClean="0">
                          <a:solidFill>
                            <a:sysClr val="windowText" lastClr="000000"/>
                          </a:solidFill>
                        </a:rPr>
                        <a:t>peleta do tronco para a </a:t>
                      </a:r>
                      <a:br>
                        <a:rPr lang="pt-BR" sz="1400" cap="small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pt-BR" sz="1400" cap="small" smtClean="0">
                          <a:solidFill>
                            <a:sysClr val="windowText" lastClr="000000"/>
                          </a:solidFill>
                        </a:rPr>
                        <a:t>H</a:t>
                      </a:r>
                      <a:r>
                        <a:rPr lang="pt-BR" sz="1400" cap="small" baseline="-2500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r>
                        <a:rPr lang="pt-BR" sz="1400" cap="small" smtClean="0">
                          <a:solidFill>
                            <a:sysClr val="windowText" lastClr="000000"/>
                          </a:solidFill>
                        </a:rPr>
                        <a:t>-GBASC</a:t>
                      </a:r>
                      <a:r>
                        <a:rPr lang="pt-BR" sz="1400" cap="small" dirty="0" smtClean="0">
                          <a:solidFill>
                            <a:sysClr val="windowText" lastClr="000000"/>
                          </a:solidFill>
                        </a:rPr>
                        <a:t>; madeira serrada</a:t>
                      </a:r>
                      <a:r>
                        <a:rPr lang="pt-BR" sz="1400" cap="small" smtClean="0">
                          <a:solidFill>
                            <a:sysClr val="windowText" lastClr="000000"/>
                          </a:solidFill>
                        </a:rPr>
                        <a:t>; painéis </a:t>
                      </a:r>
                      <a:r>
                        <a:rPr lang="pt-BR" sz="1400" cap="small" dirty="0" smtClean="0">
                          <a:solidFill>
                            <a:sysClr val="windowText" lastClr="000000"/>
                          </a:solidFill>
                        </a:rPr>
                        <a:t>de madeira; celulose, etc.</a:t>
                      </a:r>
                    </a:p>
                    <a:p>
                      <a:pPr marL="177800" indent="-177800">
                        <a:buFont typeface="Courier New" pitchFamily="49" charset="0"/>
                        <a:buChar char="o"/>
                      </a:pPr>
                      <a:r>
                        <a:rPr lang="pt-BR" sz="1400" cap="small" dirty="0" smtClean="0">
                          <a:solidFill>
                            <a:sysClr val="windowText" lastClr="000000"/>
                          </a:solidFill>
                        </a:rPr>
                        <a:t>Exploração extrativa  e certificada de </a:t>
                      </a:r>
                      <a:r>
                        <a:rPr lang="pt-BR" sz="1400" cap="small" smtClean="0">
                          <a:solidFill>
                            <a:sysClr val="windowText" lastClr="000000"/>
                          </a:solidFill>
                        </a:rPr>
                        <a:t>florestas nativas visando à sua sustentabilidade econômica.</a:t>
                      </a:r>
                      <a:endParaRPr lang="pt-BR" sz="1400" cap="small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cap="small" baseline="0" dirty="0" smtClean="0">
                          <a:solidFill>
                            <a:schemeClr val="tx1"/>
                          </a:solidFill>
                        </a:rPr>
                        <a:t>11. Ausência de produção de sílica ativa de baixo custo para correção de sílica nos cimentos e concretos</a:t>
                      </a:r>
                      <a:endParaRPr lang="pt-BR" sz="1400" cap="small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indent="-177800" algn="l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pt-BR" sz="1300" cap="small" baseline="0" dirty="0" smtClean="0">
                          <a:solidFill>
                            <a:schemeClr val="tx1"/>
                          </a:solidFill>
                        </a:rPr>
                        <a:t>Plantação de arroz em 2 safras, consorciadas com agricultura, hortifrutifloricultura, confinamento de gado (silagem) e avicultura (frango e marreco-de-pequim).</a:t>
                      </a:r>
                      <a:endParaRPr lang="pt-BR" sz="1300" cap="small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7800" indent="-177800">
                        <a:buFont typeface="Courier New" pitchFamily="49" charset="0"/>
                        <a:buChar char="o"/>
                      </a:pPr>
                      <a:r>
                        <a:rPr lang="pt-BR" sz="1300" cap="small" dirty="0" smtClean="0">
                          <a:solidFill>
                            <a:sysClr val="windowText" lastClr="000000"/>
                          </a:solidFill>
                        </a:rPr>
                        <a:t>Arroz é uma cultura especial, que gera 3 produtos: 15 t/</a:t>
                      </a:r>
                      <a:r>
                        <a:rPr lang="pt-BR" sz="1300" kern="1200" cap="none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ha.a</a:t>
                      </a:r>
                      <a:r>
                        <a:rPr lang="pt-BR" sz="1300" cap="small" dirty="0" smtClean="0">
                          <a:solidFill>
                            <a:sysClr val="windowText" lastClr="000000"/>
                          </a:solidFill>
                        </a:rPr>
                        <a:t>. de grãos</a:t>
                      </a:r>
                      <a:r>
                        <a:rPr lang="pt-BR" sz="1300" cap="small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pt-BR" sz="1300" cap="small" dirty="0" smtClean="0">
                          <a:solidFill>
                            <a:sysClr val="windowText" lastClr="000000"/>
                          </a:solidFill>
                        </a:rPr>
                        <a:t>(alimento), com 22% de casca contendo 20% de sílica (0,66 t SiO</a:t>
                      </a:r>
                      <a:r>
                        <a:rPr lang="pt-BR" sz="1300" kern="1200" cap="small" baseline="-250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t-BR" sz="1300" cap="small" dirty="0" smtClean="0">
                          <a:solidFill>
                            <a:sysClr val="windowText" lastClr="000000"/>
                          </a:solidFill>
                        </a:rPr>
                        <a:t>/</a:t>
                      </a:r>
                      <a:r>
                        <a:rPr lang="pt-BR" sz="1300" kern="1200" cap="none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ha.a</a:t>
                      </a:r>
                      <a:r>
                        <a:rPr lang="pt-BR" sz="1300" cap="small" dirty="0" smtClean="0">
                          <a:solidFill>
                            <a:sysClr val="windowText" lastClr="000000"/>
                          </a:solidFill>
                        </a:rPr>
                        <a:t>.;</a:t>
                      </a:r>
                      <a:r>
                        <a:rPr lang="pt-BR" sz="1300" cap="small" baseline="0" dirty="0" smtClean="0">
                          <a:solidFill>
                            <a:sysClr val="windowText" lastClr="000000"/>
                          </a:solidFill>
                        </a:rPr>
                        <a:t> gera também 15 TBS/</a:t>
                      </a:r>
                      <a:r>
                        <a:rPr lang="pt-BR" sz="1300" kern="1200" cap="none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ha.a</a:t>
                      </a:r>
                      <a:r>
                        <a:rPr lang="pt-BR" sz="1300" cap="small" baseline="0" dirty="0" smtClean="0">
                          <a:solidFill>
                            <a:sysClr val="windowText" lastClr="000000"/>
                          </a:solidFill>
                        </a:rPr>
                        <a:t>. de palha com 10% de sílica (1,5 t SiO</a:t>
                      </a:r>
                      <a:r>
                        <a:rPr lang="pt-BR" sz="1300" kern="1200" cap="small" baseline="-250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t-BR" sz="1300" cap="small" baseline="0" dirty="0" smtClean="0">
                          <a:solidFill>
                            <a:sysClr val="windowText" lastClr="000000"/>
                          </a:solidFill>
                        </a:rPr>
                        <a:t>/</a:t>
                      </a:r>
                      <a:r>
                        <a:rPr lang="pt-BR" sz="1300" cap="none" baseline="0" dirty="0" smtClean="0">
                          <a:solidFill>
                            <a:sysClr val="windowText" lastClr="000000"/>
                          </a:solidFill>
                        </a:rPr>
                        <a:t>ha.a</a:t>
                      </a:r>
                      <a:r>
                        <a:rPr lang="pt-BR" sz="1300" cap="small" baseline="0" dirty="0" smtClean="0">
                          <a:solidFill>
                            <a:sysClr val="windowText" lastClr="000000"/>
                          </a:solidFill>
                        </a:rPr>
                        <a:t>.), totalizando 2,16 tSiO</a:t>
                      </a:r>
                      <a:r>
                        <a:rPr lang="pt-BR" sz="1300" kern="1200" cap="small" baseline="-250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t-BR" sz="1300" cap="small" baseline="0" dirty="0" smtClean="0">
                          <a:solidFill>
                            <a:sysClr val="windowText" lastClr="000000"/>
                          </a:solidFill>
                        </a:rPr>
                        <a:t>/</a:t>
                      </a:r>
                      <a:r>
                        <a:rPr lang="pt-BR" sz="1300" kern="1200" cap="none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ha.a</a:t>
                      </a:r>
                      <a:r>
                        <a:rPr lang="pt-BR" sz="1300" cap="small" baseline="0" dirty="0" smtClean="0">
                          <a:solidFill>
                            <a:sysClr val="windowText" lastClr="000000"/>
                          </a:solidFill>
                        </a:rPr>
                        <a:t>; biomassa para a CHP no total de 15 x 22% (casca) + 15 (palha) = 18,3 TBS/</a:t>
                      </a:r>
                      <a:r>
                        <a:rPr lang="pt-BR" sz="1300" kern="1200" cap="none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ha.a</a:t>
                      </a:r>
                      <a:r>
                        <a:rPr lang="pt-BR" sz="1300" cap="small" baseline="0" dirty="0" smtClean="0">
                          <a:solidFill>
                            <a:sysClr val="windowText" lastClr="000000"/>
                          </a:solidFill>
                        </a:rPr>
                        <a:t>. A sílica do arroz permite a produção do CAD e do CPR, revolucionando a arquitetura e eng.civil e tudo que foi descrito nos 10 itens anteriores.</a:t>
                      </a:r>
                      <a:endParaRPr lang="pt-BR" sz="1300" cap="small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9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upo 12"/>
          <p:cNvGrpSpPr>
            <a:grpSpLocks/>
          </p:cNvGrpSpPr>
          <p:nvPr/>
        </p:nvGrpSpPr>
        <p:grpSpPr bwMode="auto">
          <a:xfrm>
            <a:off x="77788" y="46038"/>
            <a:ext cx="1730375" cy="704850"/>
            <a:chOff x="215256" y="173409"/>
            <a:chExt cx="1731901" cy="705213"/>
          </a:xfrm>
        </p:grpSpPr>
        <p:pic>
          <p:nvPicPr>
            <p:cNvPr id="2057" name="Picture 2" descr="faenquil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56" y="173409"/>
              <a:ext cx="705213" cy="705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tângulo 8"/>
            <p:cNvSpPr/>
            <p:nvPr/>
          </p:nvSpPr>
          <p:spPr>
            <a:xfrm>
              <a:off x="599770" y="333829"/>
              <a:ext cx="1347387" cy="3383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 EEL-USP</a:t>
              </a:r>
              <a:endParaRPr lang="pt-BR" sz="1600" b="1" i="1" cap="small" dirty="0">
                <a:latin typeface="+mj-lt"/>
              </a:endParaRPr>
            </a:p>
          </p:txBody>
        </p:sp>
      </p:grpSp>
      <p:grpSp>
        <p:nvGrpSpPr>
          <p:cNvPr id="2051" name="Grupo 15"/>
          <p:cNvGrpSpPr>
            <a:grpSpLocks/>
          </p:cNvGrpSpPr>
          <p:nvPr/>
        </p:nvGrpSpPr>
        <p:grpSpPr bwMode="auto">
          <a:xfrm>
            <a:off x="9070975" y="-19050"/>
            <a:ext cx="1563688" cy="706438"/>
            <a:chOff x="8996780" y="301882"/>
            <a:chExt cx="1563558" cy="706510"/>
          </a:xfrm>
        </p:grpSpPr>
        <p:pic>
          <p:nvPicPr>
            <p:cNvPr id="2055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" t="-2" r="87000" b="10574"/>
            <a:stretch>
              <a:fillRect/>
            </a:stretch>
          </p:blipFill>
          <p:spPr bwMode="auto">
            <a:xfrm>
              <a:off x="9805863" y="301882"/>
              <a:ext cx="754475" cy="706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tângulo 11"/>
            <p:cNvSpPr/>
            <p:nvPr/>
          </p:nvSpPr>
          <p:spPr>
            <a:xfrm>
              <a:off x="8996780" y="508278"/>
              <a:ext cx="1347676" cy="33817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DEMAR</a:t>
              </a:r>
              <a:endParaRPr lang="pt-BR" sz="1600" b="1" i="1" cap="small" dirty="0">
                <a:latin typeface="+mj-lt"/>
              </a:endParaRPr>
            </a:p>
          </p:txBody>
        </p:sp>
      </p:grpSp>
      <p:sp>
        <p:nvSpPr>
          <p:cNvPr id="10" name="Retângulo 9"/>
          <p:cNvSpPr/>
          <p:nvPr/>
        </p:nvSpPr>
        <p:spPr>
          <a:xfrm>
            <a:off x="2488097" y="294349"/>
            <a:ext cx="5829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26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small" dirty="0" smtClean="0"/>
              <a:t>1.4 Exemplo de cidade integrada vertical - CIV</a:t>
            </a:r>
            <a:endParaRPr lang="en-US" sz="2400" b="1" cap="small" dirty="0"/>
          </a:p>
        </p:txBody>
      </p:sp>
      <p:grpSp>
        <p:nvGrpSpPr>
          <p:cNvPr id="3" name="Grupo 2"/>
          <p:cNvGrpSpPr/>
          <p:nvPr/>
        </p:nvGrpSpPr>
        <p:grpSpPr>
          <a:xfrm>
            <a:off x="1790650" y="808554"/>
            <a:ext cx="7007101" cy="7219624"/>
            <a:chOff x="1790650" y="808554"/>
            <a:chExt cx="7007101" cy="7219624"/>
          </a:xfrm>
        </p:grpSpPr>
        <p:pic>
          <p:nvPicPr>
            <p:cNvPr id="4608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0650" y="808554"/>
              <a:ext cx="7007101" cy="7219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5732471" y="4098298"/>
              <a:ext cx="17991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mtClean="0">
                  <a:solidFill>
                    <a:srgbClr val="FF0000"/>
                  </a:solidFill>
                </a:rPr>
                <a:t>Termoelétrica e serviços</a:t>
              </a:r>
              <a:endParaRPr lang="pt-BR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354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upo 12"/>
          <p:cNvGrpSpPr>
            <a:grpSpLocks/>
          </p:cNvGrpSpPr>
          <p:nvPr/>
        </p:nvGrpSpPr>
        <p:grpSpPr bwMode="auto">
          <a:xfrm>
            <a:off x="77788" y="46038"/>
            <a:ext cx="1730375" cy="704850"/>
            <a:chOff x="215256" y="173409"/>
            <a:chExt cx="1731901" cy="705213"/>
          </a:xfrm>
        </p:grpSpPr>
        <p:pic>
          <p:nvPicPr>
            <p:cNvPr id="2057" name="Picture 2" descr="faenquil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56" y="173409"/>
              <a:ext cx="705213" cy="705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tângulo 8"/>
            <p:cNvSpPr/>
            <p:nvPr/>
          </p:nvSpPr>
          <p:spPr>
            <a:xfrm>
              <a:off x="599770" y="333829"/>
              <a:ext cx="1347387" cy="3383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 EEL-USP</a:t>
              </a:r>
              <a:endParaRPr lang="pt-BR" sz="1600" b="1" i="1" cap="small" dirty="0">
                <a:latin typeface="+mj-lt"/>
              </a:endParaRPr>
            </a:p>
          </p:txBody>
        </p:sp>
      </p:grpSp>
      <p:grpSp>
        <p:nvGrpSpPr>
          <p:cNvPr id="2051" name="Grupo 15"/>
          <p:cNvGrpSpPr>
            <a:grpSpLocks/>
          </p:cNvGrpSpPr>
          <p:nvPr/>
        </p:nvGrpSpPr>
        <p:grpSpPr bwMode="auto">
          <a:xfrm>
            <a:off x="9070975" y="-19050"/>
            <a:ext cx="1563688" cy="706438"/>
            <a:chOff x="8996780" y="301882"/>
            <a:chExt cx="1563558" cy="706510"/>
          </a:xfrm>
        </p:grpSpPr>
        <p:pic>
          <p:nvPicPr>
            <p:cNvPr id="2055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" t="-2" r="87000" b="10574"/>
            <a:stretch>
              <a:fillRect/>
            </a:stretch>
          </p:blipFill>
          <p:spPr bwMode="auto">
            <a:xfrm>
              <a:off x="9805863" y="301882"/>
              <a:ext cx="754475" cy="706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tângulo 11"/>
            <p:cNvSpPr/>
            <p:nvPr/>
          </p:nvSpPr>
          <p:spPr>
            <a:xfrm>
              <a:off x="8996780" y="508278"/>
              <a:ext cx="1347676" cy="33817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26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 cap="small" dirty="0">
                  <a:latin typeface="+mj-lt"/>
                </a:rPr>
                <a:t>DEMAR</a:t>
              </a:r>
              <a:endParaRPr lang="pt-BR" sz="1600" b="1" i="1" cap="small" dirty="0">
                <a:latin typeface="+mj-lt"/>
              </a:endParaRPr>
            </a:p>
          </p:txBody>
        </p:sp>
      </p:grpSp>
      <p:sp>
        <p:nvSpPr>
          <p:cNvPr id="11" name="CaixaDeTexto 10"/>
          <p:cNvSpPr txBox="1"/>
          <p:nvPr/>
        </p:nvSpPr>
        <p:spPr>
          <a:xfrm>
            <a:off x="1589632" y="74426"/>
            <a:ext cx="7633345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26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cap="small" smtClean="0">
                <a:latin typeface="+mn-lt"/>
                <a:cs typeface="+mn-cs"/>
              </a:rPr>
              <a:t>1.5 Vias </a:t>
            </a:r>
            <a:r>
              <a:rPr lang="pt-BR" b="1" cap="small" dirty="0">
                <a:latin typeface="+mn-lt"/>
                <a:cs typeface="+mn-cs"/>
              </a:rPr>
              <a:t>Preferenciais Perpendiculares no Solo e Elevadas</a:t>
            </a:r>
          </a:p>
          <a:p>
            <a:pPr algn="ctr" defTabSz="10826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cap="small" smtClean="0">
                <a:latin typeface="+mn-lt"/>
                <a:cs typeface="+mn-cs"/>
              </a:rPr>
              <a:t>(sem semáforos </a:t>
            </a:r>
            <a:r>
              <a:rPr lang="pt-BR" sz="2400" cap="small">
                <a:latin typeface="+mn-lt"/>
                <a:cs typeface="+mn-cs"/>
              </a:rPr>
              <a:t>e </a:t>
            </a:r>
            <a:r>
              <a:rPr lang="pt-BR" sz="2400" cap="small" smtClean="0">
                <a:latin typeface="+mn-lt"/>
                <a:cs typeface="+mn-cs"/>
              </a:rPr>
              <a:t>sem cruzamento </a:t>
            </a:r>
            <a:r>
              <a:rPr lang="pt-BR" sz="2400" cap="small">
                <a:latin typeface="+mn-lt"/>
                <a:cs typeface="+mn-cs"/>
              </a:rPr>
              <a:t>de </a:t>
            </a:r>
            <a:r>
              <a:rPr lang="pt-BR" sz="2400" cap="small" smtClean="0">
                <a:latin typeface="+mn-lt"/>
                <a:cs typeface="+mn-cs"/>
              </a:rPr>
              <a:t>carros </a:t>
            </a:r>
            <a:r>
              <a:rPr lang="pt-BR" sz="2400" cap="small">
                <a:latin typeface="+mn-lt"/>
                <a:cs typeface="+mn-cs"/>
              </a:rPr>
              <a:t>e </a:t>
            </a:r>
            <a:r>
              <a:rPr lang="pt-BR" sz="2400" cap="small" smtClean="0">
                <a:latin typeface="+mn-lt"/>
                <a:cs typeface="+mn-cs"/>
              </a:rPr>
              <a:t>pedestres</a:t>
            </a:r>
            <a:r>
              <a:rPr lang="pt-BR" sz="2400" cap="small" dirty="0">
                <a:latin typeface="+mn-lt"/>
                <a:cs typeface="+mn-cs"/>
              </a:rPr>
              <a:t>)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838200"/>
            <a:ext cx="7431088" cy="714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31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3536</TotalTime>
  <Words>4647</Words>
  <Application>Microsoft Office PowerPoint</Application>
  <PresentationFormat>Papel B4 (ISO) (250x353 mm)</PresentationFormat>
  <Paragraphs>363</Paragraphs>
  <Slides>29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DEMAR - EEL</dc:creator>
  <cp:lastModifiedBy>Rosa</cp:lastModifiedBy>
  <cp:revision>252</cp:revision>
  <cp:lastPrinted>2013-02-01T18:32:15Z</cp:lastPrinted>
  <dcterms:created xsi:type="dcterms:W3CDTF">2012-04-02T17:13:55Z</dcterms:created>
  <dcterms:modified xsi:type="dcterms:W3CDTF">2014-04-01T14:05:35Z</dcterms:modified>
</cp:coreProperties>
</file>