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EB552D-6CAC-4D04-ACBE-F43243B67349}" type="datetimeFigureOut">
              <a:rPr lang="pt-BR" smtClean="0"/>
              <a:pPr/>
              <a:t>01/02/2015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63E262-C1FC-48FE-8101-E09713D4C41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66F33-0801-4A06-8159-38E5B7E9F365}" type="datetimeFigureOut">
              <a:rPr lang="pt-BR" smtClean="0"/>
              <a:pPr/>
              <a:t>01/02/2015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F44BB-6AC6-496D-B422-90B0B89130C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66F33-0801-4A06-8159-38E5B7E9F365}" type="datetimeFigureOut">
              <a:rPr lang="pt-BR" smtClean="0"/>
              <a:pPr/>
              <a:t>01/02/2015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F44BB-6AC6-496D-B422-90B0B89130C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66F33-0801-4A06-8159-38E5B7E9F365}" type="datetimeFigureOut">
              <a:rPr lang="pt-BR" smtClean="0"/>
              <a:pPr/>
              <a:t>01/02/2015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F44BB-6AC6-496D-B422-90B0B89130C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66F33-0801-4A06-8159-38E5B7E9F365}" type="datetimeFigureOut">
              <a:rPr lang="pt-BR" smtClean="0"/>
              <a:pPr/>
              <a:t>01/02/2015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F44BB-6AC6-496D-B422-90B0B89130C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66F33-0801-4A06-8159-38E5B7E9F365}" type="datetimeFigureOut">
              <a:rPr lang="pt-BR" smtClean="0"/>
              <a:pPr/>
              <a:t>01/02/2015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F44BB-6AC6-496D-B422-90B0B89130C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66F33-0801-4A06-8159-38E5B7E9F365}" type="datetimeFigureOut">
              <a:rPr lang="pt-BR" smtClean="0"/>
              <a:pPr/>
              <a:t>01/02/2015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F44BB-6AC6-496D-B422-90B0B89130C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66F33-0801-4A06-8159-38E5B7E9F365}" type="datetimeFigureOut">
              <a:rPr lang="pt-BR" smtClean="0"/>
              <a:pPr/>
              <a:t>01/02/2015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F44BB-6AC6-496D-B422-90B0B89130C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66F33-0801-4A06-8159-38E5B7E9F365}" type="datetimeFigureOut">
              <a:rPr lang="pt-BR" smtClean="0"/>
              <a:pPr/>
              <a:t>01/02/2015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F44BB-6AC6-496D-B422-90B0B89130C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66F33-0801-4A06-8159-38E5B7E9F365}" type="datetimeFigureOut">
              <a:rPr lang="pt-BR" smtClean="0"/>
              <a:pPr/>
              <a:t>01/02/2015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F44BB-6AC6-496D-B422-90B0B89130C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66F33-0801-4A06-8159-38E5B7E9F365}" type="datetimeFigureOut">
              <a:rPr lang="pt-BR" smtClean="0"/>
              <a:pPr/>
              <a:t>01/02/2015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F44BB-6AC6-496D-B422-90B0B89130C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66F33-0801-4A06-8159-38E5B7E9F365}" type="datetimeFigureOut">
              <a:rPr lang="pt-BR" smtClean="0"/>
              <a:pPr/>
              <a:t>01/02/2015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F44BB-6AC6-496D-B422-90B0B89130C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66F33-0801-4A06-8159-38E5B7E9F365}" type="datetimeFigureOut">
              <a:rPr lang="pt-BR" smtClean="0"/>
              <a:pPr/>
              <a:t>01/02/2015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F44BB-6AC6-496D-B422-90B0B89130C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Simuladores de Processos: Absorção Gasosa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Prof. Dr. Félix Monteiro Pereira</a:t>
            </a:r>
            <a:endParaRPr lang="pt-B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07293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1800" dirty="0" smtClean="0"/>
              <a:t>5) </a:t>
            </a:r>
            <a:r>
              <a:rPr lang="pt-BR" sz="1800" b="1" dirty="0" smtClean="0"/>
              <a:t>Número de pratos: </a:t>
            </a:r>
            <a:r>
              <a:rPr lang="pt-BR" sz="1800" dirty="0" smtClean="0"/>
              <a:t>Para as melhores configurações de temperatura e pressão, determine a vazão mínima de ar a fim de obter uma fração molar de benzeno igual a 0,001 de benzeno na saída de líquido. Utilize a função ajuste para estimar a vazão de ar.</a:t>
            </a:r>
            <a:endParaRPr lang="pt-BR" sz="1800" dirty="0" smtClean="0"/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pt-BR" sz="2800" dirty="0" smtClean="0"/>
              <a:t>Absorção Gasosa</a:t>
            </a:r>
            <a:endParaRPr lang="pt-BR" sz="28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2204864"/>
            <a:ext cx="8883311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07293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1800" dirty="0" smtClean="0"/>
              <a:t>5) </a:t>
            </a:r>
            <a:r>
              <a:rPr lang="pt-BR" sz="1800" b="1" dirty="0" smtClean="0"/>
              <a:t>Número de pratos: </a:t>
            </a:r>
            <a:r>
              <a:rPr lang="pt-BR" sz="1800" dirty="0" smtClean="0"/>
              <a:t>Avalie a redução da vazão mássica de alimentação de ar em função do número de estágios da coluna.</a:t>
            </a:r>
            <a:endParaRPr lang="pt-BR" sz="1800" dirty="0" smtClean="0"/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pt-BR" sz="2800" dirty="0" smtClean="0"/>
              <a:t>Absorção Gasosa</a:t>
            </a:r>
            <a:endParaRPr lang="pt-BR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060848"/>
            <a:ext cx="837247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Absorção Gasosa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07293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1800" dirty="0" smtClean="0"/>
              <a:t>Para demonstrar a implementação de unidades de absorção gasosa, consideremos o seguinte problema: </a:t>
            </a:r>
          </a:p>
          <a:p>
            <a:pPr marL="0" indent="0" algn="just">
              <a:buNone/>
            </a:pPr>
            <a:r>
              <a:rPr lang="pt-BR" sz="1800" dirty="0" smtClean="0"/>
              <a:t>Uma fábrica de xampu, necessita produzir </a:t>
            </a:r>
            <a:r>
              <a:rPr lang="pt-BR" sz="1800" dirty="0" err="1" smtClean="0"/>
              <a:t>dodecil</a:t>
            </a:r>
            <a:r>
              <a:rPr lang="pt-BR" sz="1800" dirty="0" smtClean="0"/>
              <a:t> sulfonato de sódio (componente ativo do xampu). Uma das matérias primas do processo é o </a:t>
            </a:r>
            <a:r>
              <a:rPr lang="pt-BR" sz="1800" dirty="0" err="1" smtClean="0"/>
              <a:t>n-dodecano</a:t>
            </a:r>
            <a:r>
              <a:rPr lang="pt-BR" sz="1800" dirty="0" smtClean="0"/>
              <a:t> (C</a:t>
            </a:r>
            <a:r>
              <a:rPr lang="pt-BR" sz="1800" baseline="-25000" dirty="0" smtClean="0"/>
              <a:t>12</a:t>
            </a:r>
            <a:r>
              <a:rPr lang="pt-BR" sz="1800" dirty="0" smtClean="0"/>
              <a:t>H</a:t>
            </a:r>
            <a:r>
              <a:rPr lang="pt-BR" sz="1800" baseline="-25000" dirty="0" smtClean="0"/>
              <a:t>26</a:t>
            </a:r>
            <a:r>
              <a:rPr lang="pt-BR" sz="1800" dirty="0" smtClean="0"/>
              <a:t>), contendo 3 % em massa de benzeno (C</a:t>
            </a:r>
            <a:r>
              <a:rPr lang="pt-BR" sz="1800" baseline="-25000" dirty="0" smtClean="0"/>
              <a:t>6</a:t>
            </a:r>
            <a:r>
              <a:rPr lang="pt-BR" sz="1800" dirty="0" smtClean="0"/>
              <a:t>H</a:t>
            </a:r>
            <a:r>
              <a:rPr lang="pt-BR" sz="1800" baseline="-25000" dirty="0" smtClean="0"/>
              <a:t>6</a:t>
            </a:r>
            <a:r>
              <a:rPr lang="pt-BR" sz="1800" dirty="0" smtClean="0"/>
              <a:t>). Identificou-se que o benzeno age como contaminante, formando o </a:t>
            </a:r>
            <a:r>
              <a:rPr lang="pt-BR" sz="1800" dirty="0" err="1" smtClean="0"/>
              <a:t>dodecilbenzeno</a:t>
            </a:r>
            <a:r>
              <a:rPr lang="pt-BR" sz="1800" dirty="0" smtClean="0"/>
              <a:t> sulfonato de sódio (detergente). Para que o xampu não seja excessivamente contaminado com detergente é necessário baixar a concentração de benzeno na matéria prima para </a:t>
            </a:r>
            <a:r>
              <a:rPr lang="pt-BR" sz="1800" dirty="0" smtClean="0"/>
              <a:t>0,1 </a:t>
            </a:r>
            <a:r>
              <a:rPr lang="pt-BR" sz="1800" dirty="0" smtClean="0"/>
              <a:t>% em massa. </a:t>
            </a:r>
          </a:p>
          <a:p>
            <a:pPr marL="0" indent="0" algn="just">
              <a:buNone/>
            </a:pPr>
            <a:r>
              <a:rPr lang="pt-BR" sz="1800" dirty="0" smtClean="0"/>
              <a:t>Mediante o equipamento disponível, a equipe de engenharia de processos chegou à conclusão que o sistema mais favorável para a eliminação do benzeno, era a absorção deste numa corrente de ar. O equipamento para a remoção do benzeno é composto por uma coluna de contato (</a:t>
            </a:r>
            <a:r>
              <a:rPr lang="pt-BR" sz="1800" dirty="0" err="1" smtClean="0"/>
              <a:t>stripper</a:t>
            </a:r>
            <a:r>
              <a:rPr lang="pt-BR" sz="1800" dirty="0" smtClean="0"/>
              <a:t>) com 5 pratos, um compressor (com eficiência adiabática de 75%) e um </a:t>
            </a:r>
            <a:r>
              <a:rPr lang="pt-BR" sz="1800" dirty="0" err="1" smtClean="0"/>
              <a:t>resfriador</a:t>
            </a:r>
            <a:r>
              <a:rPr lang="pt-BR" sz="1800" dirty="0" smtClean="0"/>
              <a:t>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07293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1800" dirty="0" smtClean="0"/>
              <a:t>Considere como base de cálculo o tratamento de 5 kg/s de </a:t>
            </a:r>
            <a:r>
              <a:rPr lang="pt-BR" sz="1800" dirty="0" err="1" smtClean="0"/>
              <a:t>dodecano</a:t>
            </a:r>
            <a:r>
              <a:rPr lang="pt-BR" sz="1800" dirty="0" smtClean="0"/>
              <a:t> (com 3 % de benzeno) à pressão de 400000 </a:t>
            </a:r>
            <a:r>
              <a:rPr lang="pt-BR" sz="1800" dirty="0" err="1" smtClean="0"/>
              <a:t>Pa</a:t>
            </a:r>
            <a:r>
              <a:rPr lang="pt-BR" sz="1800" dirty="0" smtClean="0"/>
              <a:t>. O ar atmosférico encontra-se em média a 293 K. A coluna funciona em contracorrente e possui uma queda de pressão, entre a base e o topo, de 100000 </a:t>
            </a:r>
            <a:r>
              <a:rPr lang="pt-BR" sz="1800" dirty="0" err="1" smtClean="0"/>
              <a:t>Pa</a:t>
            </a:r>
            <a:r>
              <a:rPr lang="pt-BR" sz="1800" dirty="0" smtClean="0"/>
              <a:t>. Por questões técnicas, a temperatura máxima do ar na entrada da coluna é de 323 K.</a:t>
            </a:r>
          </a:p>
          <a:p>
            <a:pPr marL="0" indent="0" algn="just">
              <a:buNone/>
            </a:pPr>
            <a:r>
              <a:rPr lang="pt-BR" sz="1800" dirty="0" smtClean="0"/>
              <a:t>Adicione no DWSIM os componentes (</a:t>
            </a:r>
            <a:r>
              <a:rPr lang="pt-BR" sz="1800" dirty="0" err="1" smtClean="0"/>
              <a:t>air</a:t>
            </a:r>
            <a:r>
              <a:rPr lang="pt-BR" sz="1800" dirty="0" smtClean="0"/>
              <a:t> do pacote do </a:t>
            </a:r>
            <a:r>
              <a:rPr lang="pt-BR" sz="1800" dirty="0" err="1" smtClean="0"/>
              <a:t>Chemsep</a:t>
            </a:r>
            <a:r>
              <a:rPr lang="pt-BR" sz="1800" dirty="0" smtClean="0"/>
              <a:t>, benzeno e </a:t>
            </a:r>
            <a:r>
              <a:rPr lang="pt-BR" sz="1800" dirty="0" err="1" smtClean="0"/>
              <a:t>dodecano</a:t>
            </a:r>
            <a:r>
              <a:rPr lang="pt-BR" sz="1800" dirty="0" smtClean="0"/>
              <a:t> do </a:t>
            </a:r>
            <a:r>
              <a:rPr lang="pt-BR" sz="1800" dirty="0" err="1" smtClean="0"/>
              <a:t>Chemsep</a:t>
            </a:r>
            <a:r>
              <a:rPr lang="pt-BR" sz="1800" dirty="0" smtClean="0"/>
              <a:t>). Escolha </a:t>
            </a:r>
            <a:r>
              <a:rPr lang="pt-BR" sz="1800" dirty="0" err="1" smtClean="0"/>
              <a:t>Peng-Robinson</a:t>
            </a:r>
            <a:r>
              <a:rPr lang="pt-BR" sz="1800" dirty="0" smtClean="0"/>
              <a:t> (PR) e loops aninhados para equilíbrio líquido-vapor. Adicione também o compressor e o </a:t>
            </a:r>
            <a:r>
              <a:rPr lang="pt-BR" sz="1800" dirty="0" err="1" smtClean="0"/>
              <a:t>resfriador</a:t>
            </a:r>
            <a:r>
              <a:rPr lang="pt-BR" sz="1800" dirty="0" smtClean="0"/>
              <a:t>.</a:t>
            </a: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pt-BR" sz="2800" dirty="0" smtClean="0"/>
              <a:t>Absorção Gasosa</a:t>
            </a:r>
            <a:endParaRPr lang="pt-BR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07293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1800" dirty="0" smtClean="0"/>
              <a:t>1) Configure o problema até o </a:t>
            </a:r>
            <a:r>
              <a:rPr lang="pt-BR" sz="1800" dirty="0" err="1" smtClean="0"/>
              <a:t>resfriador</a:t>
            </a:r>
            <a:r>
              <a:rPr lang="pt-BR" sz="1800" dirty="0" smtClean="0"/>
              <a:t>, como na figura.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556792"/>
            <a:ext cx="5917967" cy="2708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4221088"/>
            <a:ext cx="268605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4221088"/>
            <a:ext cx="2886075" cy="25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pt-BR" sz="2800" dirty="0" smtClean="0"/>
              <a:t>Absorção Gasosa</a:t>
            </a:r>
            <a:endParaRPr lang="pt-BR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07293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1800" dirty="0" smtClean="0"/>
              <a:t>2) Adicione duas correntes de matéria para a saída do absorvedor e configure o absorvedor como na figura.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96284" y="1539999"/>
            <a:ext cx="4308164" cy="1816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1844824"/>
            <a:ext cx="3781425" cy="461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960" y="3356992"/>
            <a:ext cx="4686300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11960" y="5030320"/>
            <a:ext cx="4778449" cy="113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pt-BR" sz="2800" dirty="0" smtClean="0"/>
              <a:t>Absorção Gasosa</a:t>
            </a:r>
            <a:endParaRPr lang="pt-BR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07293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1800" dirty="0" smtClean="0"/>
              <a:t>3) Anote as respostas.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53" y="1916830"/>
            <a:ext cx="4991100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1484784"/>
            <a:ext cx="2943225" cy="294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pt-BR" sz="2800" dirty="0" smtClean="0"/>
              <a:t>Absorção Gasosa</a:t>
            </a:r>
            <a:endParaRPr lang="pt-BR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07293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1800" dirty="0" smtClean="0"/>
              <a:t>4) Para avaliar a influência das temperaturas de alimentação sobre o processo, adicione uma especificação, coloque como variável fonte a temperatura do ar resfriado e como variável destino a temperatura da alimentação </a:t>
            </a:r>
            <a:r>
              <a:rPr lang="pt-BR" sz="1800" dirty="0" err="1" smtClean="0"/>
              <a:t>dodecano</a:t>
            </a:r>
            <a:r>
              <a:rPr lang="pt-BR" sz="1800" dirty="0" smtClean="0"/>
              <a:t>+benzeno.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2158668"/>
            <a:ext cx="8784976" cy="469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pt-BR" sz="2800" dirty="0" smtClean="0"/>
              <a:t>Absorção Gasosa</a:t>
            </a:r>
            <a:endParaRPr lang="pt-BR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07293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1800" dirty="0" smtClean="0"/>
              <a:t>4) </a:t>
            </a:r>
            <a:r>
              <a:rPr lang="pt-BR" sz="1800" b="1" dirty="0" smtClean="0"/>
              <a:t>Influência das temperaturas de alimentação</a:t>
            </a:r>
            <a:r>
              <a:rPr lang="pt-BR" sz="1800" dirty="0" smtClean="0"/>
              <a:t>. Anote os resultados obtidos para a saída de líquido (frações mássicas) em função da temperatura das alimentações em uma tabela.</a:t>
            </a:r>
          </a:p>
          <a:p>
            <a:pPr marL="0" indent="0" algn="just">
              <a:buNone/>
            </a:pPr>
            <a:endParaRPr lang="pt-BR" sz="1800" dirty="0" smtClean="0"/>
          </a:p>
          <a:p>
            <a:pPr marL="0" indent="0" algn="just">
              <a:buNone/>
            </a:pPr>
            <a:endParaRPr lang="pt-BR" sz="1800" dirty="0" smtClean="0"/>
          </a:p>
          <a:p>
            <a:pPr marL="0" indent="0" algn="just">
              <a:buNone/>
            </a:pPr>
            <a:endParaRPr lang="pt-BR" sz="1800" dirty="0" smtClean="0"/>
          </a:p>
          <a:p>
            <a:pPr marL="0" indent="0" algn="just">
              <a:buNone/>
            </a:pPr>
            <a:endParaRPr lang="pt-BR" sz="1800" dirty="0" smtClean="0"/>
          </a:p>
          <a:p>
            <a:pPr marL="0" indent="0" algn="just">
              <a:buNone/>
            </a:pPr>
            <a:r>
              <a:rPr lang="pt-BR" sz="1800" dirty="0" smtClean="0"/>
              <a:t>5) </a:t>
            </a:r>
            <a:r>
              <a:rPr lang="pt-BR" sz="1800" b="1" dirty="0" smtClean="0"/>
              <a:t>Influência da pressão no topo da coluna</a:t>
            </a:r>
            <a:r>
              <a:rPr lang="pt-BR" sz="1800" dirty="0" smtClean="0"/>
              <a:t>. Para a temperatura que forneceu os melhores resultados, altere a pressão no topo da coluna (não esquecendo de reeditar  as pressões de todos os estágios, por </a:t>
            </a:r>
            <a:r>
              <a:rPr lang="pt-BR" sz="1800" dirty="0" smtClean="0"/>
              <a:t>interpolação, e a pressão na alimentação de topo) </a:t>
            </a:r>
            <a:r>
              <a:rPr lang="pt-BR" sz="1800" dirty="0" smtClean="0"/>
              <a:t>e anote os resultados.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" y="2151509"/>
            <a:ext cx="8305800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pt-BR" sz="2800" dirty="0" smtClean="0"/>
              <a:t>Absorção Gasosa</a:t>
            </a:r>
            <a:endParaRPr lang="pt-BR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3139" y="4653136"/>
            <a:ext cx="8315325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07293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1800" dirty="0" smtClean="0"/>
              <a:t>5) </a:t>
            </a:r>
            <a:r>
              <a:rPr lang="pt-BR" sz="1800" b="1" dirty="0" smtClean="0"/>
              <a:t>Vazão de ar: </a:t>
            </a:r>
            <a:r>
              <a:rPr lang="pt-BR" sz="1800" dirty="0" smtClean="0"/>
              <a:t>Para as melhores configurações de temperatura e pressão, determine a vazão mínima de ar a fim de obter uma fração molar de benzeno igual a 0,001 de benzeno na saída de líquido. Utilize a função ajuste para estimar a vazão de ar.</a:t>
            </a:r>
            <a:endParaRPr lang="pt-BR" sz="1800" dirty="0" smtClean="0"/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pt-BR" sz="2800" dirty="0" smtClean="0"/>
              <a:t>Absorção Gasosa</a:t>
            </a:r>
            <a:endParaRPr lang="pt-BR" sz="28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2204864"/>
            <a:ext cx="8883311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4493</TotalTime>
  <Words>600</Words>
  <Application>Microsoft Office PowerPoint</Application>
  <PresentationFormat>Apresentação na tela (4:3)</PresentationFormat>
  <Paragraphs>30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Tema do Office</vt:lpstr>
      <vt:lpstr>Simuladores de Processos: Absorção Gasosa</vt:lpstr>
      <vt:lpstr>Absorção Gasosa</vt:lpstr>
      <vt:lpstr>Absorção Gasosa</vt:lpstr>
      <vt:lpstr>Absorção Gasosa</vt:lpstr>
      <vt:lpstr>Absorção Gasosa</vt:lpstr>
      <vt:lpstr>Absorção Gasosa</vt:lpstr>
      <vt:lpstr>Absorção Gasosa</vt:lpstr>
      <vt:lpstr>Absorção Gasosa</vt:lpstr>
      <vt:lpstr>Absorção Gasosa</vt:lpstr>
      <vt:lpstr>Absorção Gasosa</vt:lpstr>
      <vt:lpstr>Absorção Gasosa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Modelagem e Simulação de Processos</dc:title>
  <dc:creator>Myllena</dc:creator>
  <cp:lastModifiedBy>Myllena</cp:lastModifiedBy>
  <cp:revision>434</cp:revision>
  <dcterms:created xsi:type="dcterms:W3CDTF">2015-01-15T01:02:20Z</dcterms:created>
  <dcterms:modified xsi:type="dcterms:W3CDTF">2015-02-02T00:28:18Z</dcterms:modified>
</cp:coreProperties>
</file>