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1" r:id="rId3"/>
    <p:sldId id="259" r:id="rId4"/>
    <p:sldId id="260" r:id="rId5"/>
    <p:sldId id="262" r:id="rId6"/>
    <p:sldId id="264" r:id="rId7"/>
    <p:sldId id="263" r:id="rId8"/>
    <p:sldId id="265" r:id="rId9"/>
    <p:sldId id="267" r:id="rId10"/>
    <p:sldId id="268" r:id="rId11"/>
    <p:sldId id="269" r:id="rId12"/>
    <p:sldId id="297" r:id="rId13"/>
    <p:sldId id="298" r:id="rId14"/>
    <p:sldId id="270" r:id="rId15"/>
    <p:sldId id="271" r:id="rId16"/>
    <p:sldId id="272" r:id="rId17"/>
    <p:sldId id="273" r:id="rId18"/>
    <p:sldId id="274" r:id="rId19"/>
    <p:sldId id="299" r:id="rId20"/>
    <p:sldId id="300" r:id="rId21"/>
    <p:sldId id="283" r:id="rId22"/>
    <p:sldId id="275" r:id="rId23"/>
    <p:sldId id="276" r:id="rId24"/>
    <p:sldId id="277" r:id="rId25"/>
    <p:sldId id="278" r:id="rId26"/>
    <p:sldId id="301" r:id="rId27"/>
    <p:sldId id="279" r:id="rId28"/>
    <p:sldId id="280" r:id="rId29"/>
    <p:sldId id="281" r:id="rId30"/>
    <p:sldId id="307" r:id="rId31"/>
    <p:sldId id="309" r:id="rId32"/>
    <p:sldId id="310" r:id="rId33"/>
    <p:sldId id="308" r:id="rId34"/>
    <p:sldId id="284" r:id="rId35"/>
    <p:sldId id="285" r:id="rId36"/>
    <p:sldId id="286" r:id="rId37"/>
    <p:sldId id="288" r:id="rId38"/>
    <p:sldId id="304" r:id="rId39"/>
    <p:sldId id="257" r:id="rId40"/>
    <p:sldId id="290" r:id="rId41"/>
    <p:sldId id="289" r:id="rId42"/>
    <p:sldId id="291" r:id="rId43"/>
    <p:sldId id="292" r:id="rId44"/>
    <p:sldId id="305" r:id="rId45"/>
    <p:sldId id="293" r:id="rId46"/>
    <p:sldId id="294" r:id="rId47"/>
    <p:sldId id="296" r:id="rId48"/>
    <p:sldId id="312" r:id="rId49"/>
    <p:sldId id="282" r:id="rId50"/>
    <p:sldId id="303" r:id="rId51"/>
    <p:sldId id="306" r:id="rId52"/>
    <p:sldId id="258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1207-690A-43C2-BF77-471C36F7B4F9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D678-FD1A-4186-85AB-FABE585F1F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4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D678-FD1A-4186-85AB-FABE585F1F56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00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3309-B115-4301-A860-5512AA5BF03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/" TargetMode="External"/><Relationship Id="rId2" Type="http://schemas.openxmlformats.org/officeDocument/2006/relationships/hyperlink" Target="http://band.com.br/jornaldaban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vabiotecnologia.com.br/video-instituciona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572560" cy="147002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Tecnologia do Cultivo de Células Animais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232" y="3286124"/>
            <a:ext cx="6400800" cy="1357322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Prof. Arnaldo Márcio Ramalho Prata</a:t>
            </a:r>
          </a:p>
          <a:p>
            <a:pPr algn="r"/>
            <a:r>
              <a:rPr lang="pt-BR" sz="2800" dirty="0">
                <a:solidFill>
                  <a:srgbClr val="0070C0"/>
                </a:solidFill>
              </a:rPr>
              <a:t>Departamento de Biotecnologia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partir de então, a utilização de células animais é acelerada:</a:t>
            </a:r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Namalwa</a:t>
            </a:r>
            <a:r>
              <a:rPr lang="pt-BR" dirty="0"/>
              <a:t> – produção de </a:t>
            </a:r>
            <a:r>
              <a:rPr lang="pt-BR" dirty="0" err="1"/>
              <a:t>interferon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Vero</a:t>
            </a:r>
            <a:r>
              <a:rPr lang="pt-BR" dirty="0"/>
              <a:t> – produção de vacina anti-rábica</a:t>
            </a:r>
          </a:p>
          <a:p>
            <a:pPr algn="just">
              <a:buNone/>
            </a:pPr>
            <a:r>
              <a:rPr lang="pt-BR" dirty="0"/>
              <a:t>Células de </a:t>
            </a:r>
            <a:r>
              <a:rPr lang="pt-BR" dirty="0" err="1">
                <a:solidFill>
                  <a:srgbClr val="FF0000"/>
                </a:solidFill>
              </a:rPr>
              <a:t>hibridomas</a:t>
            </a:r>
            <a:r>
              <a:rPr lang="pt-BR" dirty="0"/>
              <a:t> – produção de </a:t>
            </a:r>
            <a:r>
              <a:rPr lang="pt-BR" dirty="0" err="1"/>
              <a:t>AcMo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de ovário de </a:t>
            </a:r>
            <a:r>
              <a:rPr lang="pt-BR" dirty="0" err="1"/>
              <a:t>hamster</a:t>
            </a:r>
            <a:r>
              <a:rPr lang="pt-BR" dirty="0"/>
              <a:t> chinês (</a:t>
            </a:r>
            <a:r>
              <a:rPr lang="pt-BR" dirty="0">
                <a:solidFill>
                  <a:srgbClr val="FF0000"/>
                </a:solidFill>
              </a:rPr>
              <a:t>CHO</a:t>
            </a:r>
            <a:r>
              <a:rPr lang="pt-BR" dirty="0"/>
              <a:t>) - geneticamente modificadas – produção de ativador </a:t>
            </a:r>
            <a:r>
              <a:rPr lang="pt-BR" dirty="0" err="1"/>
              <a:t>plasminogênio</a:t>
            </a:r>
            <a:r>
              <a:rPr lang="pt-BR" dirty="0"/>
              <a:t> tecidual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5"/>
            <a:ext cx="8229600" cy="2286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Pode-se também considerar um </a:t>
            </a:r>
            <a:r>
              <a:rPr lang="pt-BR" sz="2800" dirty="0">
                <a:solidFill>
                  <a:srgbClr val="FF0000"/>
                </a:solidFill>
              </a:rPr>
              <a:t>marco</a:t>
            </a:r>
            <a:r>
              <a:rPr lang="pt-BR" sz="2800" dirty="0"/>
              <a:t> em relação aos </a:t>
            </a:r>
            <a:r>
              <a:rPr lang="pt-BR" sz="2800" dirty="0" err="1"/>
              <a:t>bioprocessos</a:t>
            </a:r>
            <a:r>
              <a:rPr lang="pt-BR" sz="2800" dirty="0"/>
              <a:t> com células animais a explosão de processos desenvolvidos no período de 15 anos que abrange o final da década de 1980 até início dos anos 2000.</a:t>
            </a:r>
          </a:p>
        </p:txBody>
      </p:sp>
      <p:pic>
        <p:nvPicPr>
          <p:cNvPr id="1026" name="Picture 2" descr="C:\Users\Arnaldo\Pictures\2016-02-17 TABELA1.1\TABELA1.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095" y="2643182"/>
            <a:ext cx="6891557" cy="3973148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8DE4E39-D323-4E5D-B6B5-2AF1E5634DDB}"/>
              </a:ext>
            </a:extLst>
          </p:cNvPr>
          <p:cNvSpPr/>
          <p:nvPr/>
        </p:nvSpPr>
        <p:spPr>
          <a:xfrm>
            <a:off x="7596336" y="3429000"/>
            <a:ext cx="504056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8" y="-16"/>
            <a:ext cx="8929718" cy="1143000"/>
          </a:xfrm>
        </p:spPr>
        <p:txBody>
          <a:bodyPr>
            <a:noAutofit/>
          </a:bodyPr>
          <a:lstStyle/>
          <a:p>
            <a:r>
              <a:rPr lang="pt-BR" sz="3000" dirty="0">
                <a:solidFill>
                  <a:schemeClr val="accent6">
                    <a:lumMod val="75000"/>
                  </a:schemeClr>
                </a:solidFill>
              </a:rPr>
              <a:t>Aspectos relevantes sobre </a:t>
            </a:r>
            <a:r>
              <a:rPr lang="pt-BR" sz="3000" dirty="0" err="1">
                <a:solidFill>
                  <a:schemeClr val="accent6">
                    <a:lumMod val="75000"/>
                  </a:schemeClr>
                </a:solidFill>
              </a:rPr>
              <a:t>biofármacos</a:t>
            </a:r>
            <a:r>
              <a:rPr lang="pt-BR" sz="3000" dirty="0">
                <a:solidFill>
                  <a:schemeClr val="accent6">
                    <a:lumMod val="75000"/>
                  </a:schemeClr>
                </a:solidFill>
              </a:rPr>
              <a:t> e células animais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err="1"/>
              <a:t>Biofármacos</a:t>
            </a:r>
            <a:r>
              <a:rPr lang="pt-BR" dirty="0"/>
              <a:t> complexos, vírus e partículas </a:t>
            </a:r>
            <a:r>
              <a:rPr lang="pt-BR" dirty="0" err="1"/>
              <a:t>pseudovirais</a:t>
            </a:r>
            <a:r>
              <a:rPr lang="pt-BR" dirty="0"/>
              <a:t>, entre outros, produzidos por tecnologias celulares e/ou recombinantes, são caracterizados/definidos pelo próprio </a:t>
            </a:r>
            <a:r>
              <a:rPr lang="pt-BR" i="1" dirty="0">
                <a:solidFill>
                  <a:srgbClr val="FF0000"/>
                </a:solidFill>
              </a:rPr>
              <a:t>processo de produção</a:t>
            </a:r>
            <a:r>
              <a:rPr lang="pt-BR" dirty="0"/>
              <a:t>.</a:t>
            </a:r>
          </a:p>
          <a:p>
            <a:pPr algn="just">
              <a:buNone/>
            </a:pPr>
            <a:r>
              <a:rPr lang="pt-BR" dirty="0"/>
              <a:t>	Isto significa que a determinação apenas das características analíticas e biológico-imunes não é considerada suficiente para o lançamento do produto no mercado.</a:t>
            </a:r>
          </a:p>
          <a:p>
            <a:pPr algn="just">
              <a:buNone/>
            </a:pPr>
            <a:r>
              <a:rPr lang="pt-BR" dirty="0"/>
              <a:t>	Ou seja, o licenciamento é feito para o </a:t>
            </a:r>
            <a:r>
              <a:rPr lang="pt-BR" b="1" dirty="0">
                <a:solidFill>
                  <a:srgbClr val="0070C0"/>
                </a:solidFill>
              </a:rPr>
              <a:t>processo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não para o produto</a:t>
            </a:r>
            <a:r>
              <a:rPr lang="pt-BR" dirty="0"/>
              <a:t> em 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929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 processo de produção de </a:t>
            </a:r>
            <a:r>
              <a:rPr lang="pt-BR" dirty="0" err="1"/>
              <a:t>biofármacos</a:t>
            </a:r>
            <a:r>
              <a:rPr lang="pt-BR" dirty="0"/>
              <a:t> deve ser projetado, modelado e otimizado de </a:t>
            </a:r>
            <a:r>
              <a:rPr lang="pt-BR" b="1" dirty="0">
                <a:solidFill>
                  <a:srgbClr val="FF0000"/>
                </a:solidFill>
              </a:rPr>
              <a:t>forma integrada</a:t>
            </a:r>
            <a:r>
              <a:rPr lang="pt-BR" dirty="0"/>
              <a:t>, considerando os setores de cultivo, extração e purificação, ao contrário do que acontece com produtos biológicos simples como antibióticos e vitaminas.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A12ADA5F-1F7A-4B48-B8A7-57761F63853C}"/>
              </a:ext>
            </a:extLst>
          </p:cNvPr>
          <p:cNvSpPr/>
          <p:nvPr/>
        </p:nvSpPr>
        <p:spPr>
          <a:xfrm>
            <a:off x="3851920" y="1052736"/>
            <a:ext cx="151216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Tipos de culturas de células animais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57758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O início desta tecnologia se deu com o uso das células </a:t>
            </a:r>
            <a:r>
              <a:rPr lang="pt-BR" b="1" i="1" dirty="0">
                <a:solidFill>
                  <a:srgbClr val="0070C0"/>
                </a:solidFill>
              </a:rPr>
              <a:t>primárias</a:t>
            </a:r>
            <a:r>
              <a:rPr lang="pt-BR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Seu grande avanço, porém, só foi possível devido ao estabelecimento das culturas de células diplóides, </a:t>
            </a:r>
            <a:r>
              <a:rPr lang="pt-BR" dirty="0" err="1"/>
              <a:t>hibridomas</a:t>
            </a:r>
            <a:r>
              <a:rPr lang="pt-BR" dirty="0"/>
              <a:t> e outras </a:t>
            </a:r>
            <a:r>
              <a:rPr lang="pt-BR" b="1" i="1" dirty="0">
                <a:solidFill>
                  <a:srgbClr val="0070C0"/>
                </a:solidFill>
              </a:rPr>
              <a:t>linhagens</a:t>
            </a:r>
            <a:r>
              <a:rPr lang="pt-BR" dirty="0"/>
              <a:t> celulares contínuas.</a:t>
            </a:r>
          </a:p>
          <a:p>
            <a:pPr algn="just"/>
            <a:r>
              <a:rPr lang="pt-BR" dirty="0"/>
              <a:t>São basicamente duas as formas de se classificar as células animais:</a:t>
            </a:r>
          </a:p>
          <a:p>
            <a:pPr algn="just">
              <a:buNone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>
                <a:solidFill>
                  <a:srgbClr val="7030A0"/>
                </a:solidFill>
              </a:rPr>
              <a:t>Quanto à origem e biologia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rgbClr val="7030A0"/>
                </a:solidFill>
              </a:rPr>
              <a:t>Quanto às aplicações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7030A0"/>
                </a:solidFill>
              </a:rPr>
              <a:t>Quanto à origem e biologia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471" y="1166018"/>
            <a:ext cx="8229600" cy="541734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Células (culturas) </a:t>
            </a:r>
            <a:r>
              <a:rPr lang="pt-BR" b="1" dirty="0">
                <a:solidFill>
                  <a:srgbClr val="FF0000"/>
                </a:solidFill>
              </a:rPr>
              <a:t>primárias</a:t>
            </a:r>
          </a:p>
          <a:p>
            <a:pPr>
              <a:buFontTx/>
              <a:buChar char="-"/>
            </a:pPr>
            <a:r>
              <a:rPr lang="pt-BR" dirty="0"/>
              <a:t>São aquelas isoladas diretamente de órgãos ou tecidos</a:t>
            </a:r>
          </a:p>
          <a:p>
            <a:pPr>
              <a:buFontTx/>
              <a:buChar char="-"/>
            </a:pPr>
            <a:r>
              <a:rPr lang="pt-BR" dirty="0"/>
              <a:t>São assim denominadas até a primeira passagem ou um número baixo de passagens</a:t>
            </a:r>
          </a:p>
          <a:p>
            <a:pPr>
              <a:buFontTx/>
              <a:buChar char="-"/>
            </a:pPr>
            <a:r>
              <a:rPr lang="pt-BR" dirty="0"/>
              <a:t>Normalmente são heterogêneas</a:t>
            </a:r>
          </a:p>
          <a:p>
            <a:pPr>
              <a:buFontTx/>
              <a:buChar char="-"/>
            </a:pPr>
            <a:r>
              <a:rPr lang="pt-BR" dirty="0"/>
              <a:t>O crescimento se dá por sua multiplicação, aderidas a um suporte</a:t>
            </a:r>
          </a:p>
          <a:p>
            <a:pPr algn="just">
              <a:buFontTx/>
              <a:buChar char="-"/>
            </a:pPr>
            <a:r>
              <a:rPr lang="pt-BR" dirty="0"/>
              <a:t>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São mais representativas do tecido de origem que as células em série (ou linhagem)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500042"/>
            <a:ext cx="8858280" cy="5881286"/>
          </a:xfrm>
        </p:spPr>
        <p:txBody>
          <a:bodyPr>
            <a:normAutofit/>
          </a:bodyPr>
          <a:lstStyle/>
          <a:p>
            <a:r>
              <a:rPr lang="pt-BR" dirty="0"/>
              <a:t>Células (culturas) </a:t>
            </a:r>
            <a:r>
              <a:rPr lang="pt-BR" b="1" dirty="0">
                <a:solidFill>
                  <a:srgbClr val="FF0000"/>
                </a:solidFill>
              </a:rPr>
              <a:t>em série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São aquelas selecionadas para se obter apenas um tipo de célula</a:t>
            </a:r>
          </a:p>
          <a:p>
            <a:pPr>
              <a:buFontTx/>
              <a:buChar char="-"/>
            </a:pPr>
            <a:r>
              <a:rPr lang="pt-BR" dirty="0"/>
              <a:t>São denominadas </a:t>
            </a:r>
            <a:r>
              <a:rPr lang="pt-BR" b="1" dirty="0">
                <a:solidFill>
                  <a:srgbClr val="FF0000"/>
                </a:solidFill>
              </a:rPr>
              <a:t>linhagens </a:t>
            </a:r>
            <a:r>
              <a:rPr lang="pt-BR" dirty="0"/>
              <a:t>celulares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São menos representativas do tecido de origem que as células primárias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As </a:t>
            </a:r>
            <a:r>
              <a:rPr lang="pt-BR" i="1" dirty="0">
                <a:solidFill>
                  <a:schemeClr val="accent1"/>
                </a:solidFill>
              </a:rPr>
              <a:t>linhagens</a:t>
            </a:r>
            <a:r>
              <a:rPr lang="pt-BR" dirty="0"/>
              <a:t> celulares, por sua vez, são classificadas em linhagens celulares </a:t>
            </a:r>
            <a:r>
              <a:rPr lang="pt-BR" b="1" i="1" dirty="0">
                <a:solidFill>
                  <a:srgbClr val="FF0000"/>
                </a:solidFill>
              </a:rPr>
              <a:t>finitas</a:t>
            </a:r>
            <a:r>
              <a:rPr lang="pt-BR" dirty="0"/>
              <a:t> e linhagens celulares </a:t>
            </a:r>
            <a:r>
              <a:rPr lang="pt-BR" b="1" i="1" dirty="0">
                <a:solidFill>
                  <a:srgbClr val="FF0000"/>
                </a:solidFill>
              </a:rPr>
              <a:t>contínuas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- Linhagens </a:t>
            </a:r>
            <a:r>
              <a:rPr lang="pt-BR" i="1" dirty="0">
                <a:solidFill>
                  <a:srgbClr val="FF0000"/>
                </a:solidFill>
              </a:rPr>
              <a:t>finitas</a:t>
            </a:r>
            <a:r>
              <a:rPr lang="pt-BR" dirty="0"/>
              <a:t> são aquelas capazes de se duplicar um número limitado de vezes (em média não mais que 50 gerações) e não apresentam mutação genética significativa.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dirty="0"/>
              <a:t>Linhagens </a:t>
            </a:r>
            <a:r>
              <a:rPr lang="pt-BR" i="1" dirty="0">
                <a:solidFill>
                  <a:srgbClr val="FF0000"/>
                </a:solidFill>
              </a:rPr>
              <a:t>contínuas</a:t>
            </a:r>
            <a:r>
              <a:rPr lang="pt-BR" dirty="0"/>
              <a:t> são aquelas capazes de se duplicar indefinidamente (sendo também denominadas 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imortalizadas</a:t>
            </a:r>
            <a:r>
              <a:rPr lang="pt-BR" dirty="0"/>
              <a:t>)</a:t>
            </a:r>
            <a:endParaRPr lang="pt-BR" i="1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pt-BR" dirty="0"/>
              <a:t> OBS.: tanto as linhagens </a:t>
            </a:r>
            <a:r>
              <a:rPr lang="pt-BR" dirty="0">
                <a:solidFill>
                  <a:srgbClr val="FFC000"/>
                </a:solidFill>
              </a:rPr>
              <a:t>finitas</a:t>
            </a:r>
            <a:r>
              <a:rPr lang="pt-BR" dirty="0"/>
              <a:t> como as </a:t>
            </a:r>
            <a:r>
              <a:rPr lang="pt-BR" dirty="0">
                <a:solidFill>
                  <a:srgbClr val="FFC000"/>
                </a:solidFill>
              </a:rPr>
              <a:t>contínuas</a:t>
            </a:r>
            <a:r>
              <a:rPr lang="pt-BR" dirty="0"/>
              <a:t> podem ser propagadas e expandidas para constituírem </a:t>
            </a:r>
            <a:r>
              <a:rPr lang="pt-B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bancos celulares</a:t>
            </a:r>
            <a:r>
              <a:rPr lang="pt-BR" dirty="0"/>
              <a:t> caracterizados e conservados por criopreservação (como, por exemplo, American </a:t>
            </a:r>
            <a:r>
              <a:rPr lang="pt-BR" dirty="0" err="1"/>
              <a:t>Type</a:t>
            </a:r>
            <a:r>
              <a:rPr lang="pt-BR" dirty="0"/>
              <a:t> Culture </a:t>
            </a:r>
            <a:r>
              <a:rPr lang="pt-BR" dirty="0" err="1"/>
              <a:t>Collection</a:t>
            </a:r>
            <a:r>
              <a:rPr lang="pt-BR" dirty="0"/>
              <a:t> (ATCC)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864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Mas.... Qual a origem das linhagens finitas e das linhagens contínuas?</a:t>
            </a:r>
          </a:p>
          <a:p>
            <a:pPr marL="0" indent="0" algn="just">
              <a:buNone/>
            </a:pPr>
            <a:r>
              <a:rPr lang="pt-BR" dirty="0"/>
              <a:t>As culturas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finitas</a:t>
            </a:r>
            <a:r>
              <a:rPr lang="pt-BR" dirty="0"/>
              <a:t> são usualmente obtidas de tecidos “</a:t>
            </a:r>
            <a:r>
              <a:rPr lang="pt-BR" dirty="0">
                <a:solidFill>
                  <a:srgbClr val="FF0000"/>
                </a:solidFill>
              </a:rPr>
              <a:t>normais</a:t>
            </a:r>
            <a:r>
              <a:rPr lang="pt-BR" dirty="0"/>
              <a:t>”</a:t>
            </a:r>
          </a:p>
          <a:p>
            <a:pPr algn="just">
              <a:buNone/>
            </a:pPr>
            <a:r>
              <a:rPr lang="pt-BR" dirty="0"/>
              <a:t>As culturas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contínuas</a:t>
            </a:r>
            <a:r>
              <a:rPr lang="pt-BR" dirty="0"/>
              <a:t> são obtidas de </a:t>
            </a:r>
            <a:r>
              <a:rPr lang="pt-BR" dirty="0">
                <a:solidFill>
                  <a:srgbClr val="FF0000"/>
                </a:solidFill>
              </a:rPr>
              <a:t>tumores </a:t>
            </a:r>
            <a:r>
              <a:rPr lang="pt-BR" dirty="0"/>
              <a:t>ou por</a:t>
            </a:r>
            <a:r>
              <a:rPr lang="pt-BR" dirty="0">
                <a:solidFill>
                  <a:srgbClr val="FF0000"/>
                </a:solidFill>
              </a:rPr>
              <a:t> transformação </a:t>
            </a:r>
            <a:r>
              <a:rPr lang="pt-BR" dirty="0"/>
              <a:t>das linhagens finitas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Qual a lógica disso?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665811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7030A0"/>
                </a:solidFill>
              </a:rPr>
              <a:t>Tomografia Computadorizada do tórax de um paciente com Tumor de </a:t>
            </a:r>
            <a:r>
              <a:rPr lang="pt-BR" sz="3600" dirty="0" err="1">
                <a:solidFill>
                  <a:srgbClr val="7030A0"/>
                </a:solidFill>
              </a:rPr>
              <a:t>Askin</a:t>
            </a:r>
            <a:r>
              <a:rPr lang="pt-BR" sz="36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7002"/>
            <a:ext cx="6984776" cy="5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92462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Microrganismos </a:t>
            </a:r>
            <a:r>
              <a:rPr lang="pt-BR" b="1" dirty="0">
                <a:solidFill>
                  <a:srgbClr val="FF0000"/>
                </a:solidFill>
              </a:rPr>
              <a:t>X</a:t>
            </a:r>
            <a:r>
              <a:rPr lang="pt-BR" dirty="0"/>
              <a:t> Células animais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119675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70C0"/>
                </a:solidFill>
                <a:ea typeface="+mj-ea"/>
                <a:cs typeface="+mj-cs"/>
              </a:rPr>
              <a:t>Isoladas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14860" y="1196752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70C0"/>
                </a:solidFill>
                <a:ea typeface="+mj-ea"/>
                <a:cs typeface="+mj-cs"/>
              </a:rPr>
              <a:t>Agrupadas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64909" y="1999274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70C0"/>
                </a:solidFill>
                <a:ea typeface="+mj-ea"/>
                <a:cs typeface="+mj-cs"/>
              </a:rPr>
              <a:t>(Tecidos)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34216" y="4089286"/>
            <a:ext cx="457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Dificuldade para serem cultivadas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5822149" y="2983348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 para baixo 8"/>
          <p:cNvSpPr/>
          <p:nvPr/>
        </p:nvSpPr>
        <p:spPr>
          <a:xfrm>
            <a:off x="1547664" y="2983348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5496" y="405867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Facilidade de cultivo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39D61A-F121-4B31-A65F-59B81BF5EBFF}"/>
              </a:ext>
            </a:extLst>
          </p:cNvPr>
          <p:cNvSpPr txBox="1"/>
          <p:nvPr/>
        </p:nvSpPr>
        <p:spPr>
          <a:xfrm>
            <a:off x="35496" y="5508521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Tempo de geração: </a:t>
            </a:r>
            <a:r>
              <a:rPr lang="pt-BR" sz="3200" b="1" dirty="0">
                <a:solidFill>
                  <a:srgbClr val="00B050"/>
                </a:solidFill>
              </a:rPr>
              <a:t>minuto - 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620818-2A32-42E2-B4AE-03455E74FB5E}"/>
              </a:ext>
            </a:extLst>
          </p:cNvPr>
          <p:cNvSpPr txBox="1"/>
          <p:nvPr/>
        </p:nvSpPr>
        <p:spPr>
          <a:xfrm>
            <a:off x="4019984" y="5508521"/>
            <a:ext cx="3864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Tempo de geração: </a:t>
            </a:r>
            <a:r>
              <a:rPr lang="pt-BR" sz="3200" b="1" dirty="0">
                <a:solidFill>
                  <a:srgbClr val="FF0000"/>
                </a:solidFill>
              </a:rPr>
              <a:t>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Mas.... Qual a origem das linhagens finitas e das linhagens contínuas?</a:t>
            </a:r>
          </a:p>
          <a:p>
            <a:pPr marL="0" indent="0" algn="just">
              <a:buNone/>
            </a:pPr>
            <a:r>
              <a:rPr lang="pt-BR" dirty="0"/>
              <a:t>As culturas finitas são usualmente obtidas de tecidos “</a:t>
            </a:r>
            <a:r>
              <a:rPr lang="pt-BR" dirty="0">
                <a:solidFill>
                  <a:srgbClr val="FF0000"/>
                </a:solidFill>
              </a:rPr>
              <a:t>normais</a:t>
            </a:r>
            <a:r>
              <a:rPr lang="pt-BR" dirty="0"/>
              <a:t>”</a:t>
            </a:r>
          </a:p>
          <a:p>
            <a:pPr algn="just">
              <a:buNone/>
            </a:pPr>
            <a:r>
              <a:rPr lang="pt-BR" dirty="0"/>
              <a:t>As culturas contínuas são obtidas de </a:t>
            </a:r>
            <a:r>
              <a:rPr lang="pt-BR" dirty="0">
                <a:solidFill>
                  <a:srgbClr val="FF0000"/>
                </a:solidFill>
              </a:rPr>
              <a:t>tumores </a:t>
            </a:r>
            <a:r>
              <a:rPr lang="pt-BR" dirty="0"/>
              <a:t>ou por</a:t>
            </a:r>
            <a:r>
              <a:rPr lang="pt-BR" dirty="0">
                <a:solidFill>
                  <a:srgbClr val="FF0000"/>
                </a:solidFill>
              </a:rPr>
              <a:t> transformação </a:t>
            </a:r>
            <a:r>
              <a:rPr lang="pt-BR" dirty="0"/>
              <a:t>das linhagens finitas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Qual a lógica disso?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OBS.: </a:t>
            </a:r>
            <a:r>
              <a:rPr lang="pt-BR" dirty="0"/>
              <a:t>há exemplos de culturas contínuas obtidas de tecidos normais (BHK-21 – </a:t>
            </a:r>
            <a:r>
              <a:rPr lang="pt-BR" dirty="0">
                <a:solidFill>
                  <a:srgbClr val="FF0000"/>
                </a:solidFill>
              </a:rPr>
              <a:t>fibroblasto</a:t>
            </a:r>
            <a:r>
              <a:rPr lang="pt-BR" dirty="0"/>
              <a:t> de rim de </a:t>
            </a:r>
            <a:r>
              <a:rPr lang="pt-BR" i="1" dirty="0" err="1"/>
              <a:t>hamster</a:t>
            </a:r>
            <a:r>
              <a:rPr lang="pt-BR" dirty="0"/>
              <a:t> neonato; MDCK – epitélio de rim canino; 3T3 – fibroblastos)</a:t>
            </a:r>
          </a:p>
        </p:txBody>
      </p:sp>
    </p:spTree>
    <p:extLst>
      <p:ext uri="{BB962C8B-B14F-4D97-AF65-F5344CB8AC3E}">
        <p14:creationId xmlns:p14="http://schemas.microsoft.com/office/powerpoint/2010/main" val="15402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1414"/>
            <a:ext cx="8401080" cy="22145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rgbClr val="FF0000"/>
                </a:solidFill>
              </a:rPr>
              <a:t>FIBROBLASTO</a:t>
            </a:r>
            <a:r>
              <a:rPr lang="pt-BR" sz="2800" dirty="0"/>
              <a:t> Célula com prolongamentos </a:t>
            </a:r>
            <a:r>
              <a:rPr lang="pt-BR" sz="2800" dirty="0" err="1"/>
              <a:t>citoplas-máticos</a:t>
            </a:r>
            <a:r>
              <a:rPr lang="pt-BR" sz="2800" dirty="0"/>
              <a:t> irregulares; núcleo grande, de forma ovóide, com nucléolo evidente. Citoplasma rico em RER e com C. de </a:t>
            </a:r>
            <a:r>
              <a:rPr lang="pt-BR" sz="2800" dirty="0" err="1"/>
              <a:t>Golgi</a:t>
            </a:r>
            <a:r>
              <a:rPr lang="pt-BR" sz="2800" dirty="0"/>
              <a:t> desenvolvido. Responsável pela formação das fibras e do material intercelular amorfo.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511644" y="2034130"/>
            <a:ext cx="6417942" cy="4681018"/>
            <a:chOff x="1511644" y="2034130"/>
            <a:chExt cx="6417942" cy="4681018"/>
          </a:xfrm>
        </p:grpSpPr>
        <p:pic>
          <p:nvPicPr>
            <p:cNvPr id="1026" name="Picture 2" descr="http://thumbs.dreamstime.com/z/estructura-de-las-c%25C3%25A9lulas-del-fibroblasto-4971984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3252" y="2034130"/>
              <a:ext cx="5174830" cy="4609580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357554" y="3158238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Ribossomas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572000" y="3357562"/>
              <a:ext cx="9191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Núcleo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500430" y="5559998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Nucléolo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29322" y="4071942"/>
              <a:ext cx="1919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Aparelho de </a:t>
              </a:r>
              <a:r>
                <a:rPr lang="pt-BR" dirty="0" err="1"/>
                <a:t>Golgi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072198" y="4429132"/>
              <a:ext cx="14192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Mitocôndria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29124" y="5786454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Citoplasma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000760" y="4857760"/>
              <a:ext cx="19288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Fibras de colágeno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511644" y="4015494"/>
              <a:ext cx="171451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Retículo Endoplasmático Rugoso</a:t>
              </a: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3357554" y="2357430"/>
              <a:ext cx="3214710" cy="5000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2071670" y="6215082"/>
              <a:ext cx="5429288" cy="5000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443914" cy="62151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As linhagens 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imortalizadas</a:t>
            </a:r>
            <a:r>
              <a:rPr lang="pt-BR" dirty="0"/>
              <a:t> podem ocorrer naturalmente (o que é raro) ou por transformação, a qual pode ser:</a:t>
            </a:r>
          </a:p>
          <a:p>
            <a:pPr algn="just">
              <a:buFontTx/>
              <a:buChar char="-"/>
            </a:pPr>
            <a:r>
              <a:rPr lang="pt-BR" dirty="0"/>
              <a:t>Induzida por </a:t>
            </a:r>
            <a:r>
              <a:rPr lang="pt-BR" i="1" dirty="0">
                <a:solidFill>
                  <a:srgbClr val="7030A0"/>
                </a:solidFill>
              </a:rPr>
              <a:t>agentes químicos</a:t>
            </a:r>
            <a:r>
              <a:rPr lang="pt-BR" dirty="0"/>
              <a:t> carcinogênicos,</a:t>
            </a:r>
          </a:p>
          <a:p>
            <a:pPr algn="just">
              <a:buFontTx/>
              <a:buChar char="-"/>
            </a:pPr>
            <a:r>
              <a:rPr lang="pt-BR" dirty="0"/>
              <a:t>Introdução de um </a:t>
            </a:r>
            <a:r>
              <a:rPr lang="pt-BR" i="1" dirty="0">
                <a:solidFill>
                  <a:srgbClr val="7030A0"/>
                </a:solidFill>
              </a:rPr>
              <a:t>gene viral</a:t>
            </a:r>
            <a:r>
              <a:rPr lang="pt-BR" dirty="0"/>
              <a:t> (como os genes E6 e E7 do </a:t>
            </a:r>
            <a:r>
              <a:rPr lang="pt-BR" dirty="0" err="1"/>
              <a:t>papilomavírus</a:t>
            </a:r>
            <a:r>
              <a:rPr lang="pt-BR" dirty="0"/>
              <a:t> humano e o gene do antígeno T de vírus símio 40 – SV40T) ou </a:t>
            </a:r>
            <a:r>
              <a:rPr lang="pt-BR" i="1" dirty="0" err="1">
                <a:solidFill>
                  <a:srgbClr val="7030A0"/>
                </a:solidFill>
              </a:rPr>
              <a:t>oncogene</a:t>
            </a:r>
            <a:r>
              <a:rPr lang="pt-BR" dirty="0"/>
              <a:t> no genoma da célula de forma a evitar a </a:t>
            </a:r>
            <a:r>
              <a:rPr lang="pt-BR" dirty="0" err="1"/>
              <a:t>senescência</a:t>
            </a:r>
            <a:r>
              <a:rPr lang="pt-BR" dirty="0"/>
              <a:t>,</a:t>
            </a:r>
          </a:p>
          <a:p>
            <a:pPr algn="just">
              <a:buFontTx/>
              <a:buChar char="-"/>
            </a:pPr>
            <a:r>
              <a:rPr lang="pt-BR" dirty="0"/>
              <a:t>Por infecção com </a:t>
            </a:r>
            <a:r>
              <a:rPr lang="pt-BR" i="1" dirty="0">
                <a:solidFill>
                  <a:srgbClr val="7030A0"/>
                </a:solidFill>
              </a:rPr>
              <a:t>vírus</a:t>
            </a:r>
            <a:r>
              <a:rPr lang="pt-BR" dirty="0"/>
              <a:t> (como exemplo, vírus </a:t>
            </a:r>
            <a:r>
              <a:rPr lang="pt-BR" dirty="0" err="1"/>
              <a:t>Epstein-Barr</a:t>
            </a:r>
            <a:r>
              <a:rPr lang="pt-BR" dirty="0"/>
              <a:t> – EBV).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OBS.: </a:t>
            </a:r>
            <a:r>
              <a:rPr lang="pt-BR" dirty="0"/>
              <a:t>Muitas das diferenças entre as linhagens </a:t>
            </a:r>
            <a:r>
              <a:rPr lang="pt-BR" dirty="0">
                <a:solidFill>
                  <a:srgbClr val="FF0000"/>
                </a:solidFill>
              </a:rPr>
              <a:t>finitas</a:t>
            </a:r>
            <a:r>
              <a:rPr lang="pt-BR" dirty="0"/>
              <a:t> e as linhagens </a:t>
            </a:r>
            <a:r>
              <a:rPr lang="pt-BR" dirty="0">
                <a:solidFill>
                  <a:srgbClr val="7030A0"/>
                </a:solidFill>
              </a:rPr>
              <a:t>contínuas</a:t>
            </a:r>
            <a:r>
              <a:rPr lang="pt-BR" dirty="0"/>
              <a:t> são análogas às diferenças entre células </a:t>
            </a:r>
            <a:r>
              <a:rPr lang="pt-BR" dirty="0">
                <a:solidFill>
                  <a:srgbClr val="FF0000"/>
                </a:solidFill>
              </a:rPr>
              <a:t>normais</a:t>
            </a:r>
            <a:r>
              <a:rPr lang="pt-BR" dirty="0"/>
              <a:t> e células </a:t>
            </a:r>
            <a:r>
              <a:rPr lang="pt-BR" dirty="0">
                <a:solidFill>
                  <a:srgbClr val="7030A0"/>
                </a:solidFill>
              </a:rPr>
              <a:t>tumorais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7030A0"/>
                </a:solidFill>
              </a:rPr>
              <a:t>Vantagens das linhagens contínuas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Crescimento celular rápido, podendo atingir altas densidades celulares em cultura e em </a:t>
            </a:r>
            <a:r>
              <a:rPr lang="pt-BR" dirty="0" err="1"/>
              <a:t>biorreatores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Possibilidade de utilização de meios de cultura definidos existentes no mercado;</a:t>
            </a:r>
          </a:p>
          <a:p>
            <a:pPr algn="just"/>
            <a:r>
              <a:rPr lang="pt-BR" dirty="0"/>
              <a:t>Possibilidade de serem </a:t>
            </a:r>
            <a:r>
              <a:rPr lang="pt-BR" u="sng" dirty="0"/>
              <a:t>cultivadas</a:t>
            </a:r>
            <a:r>
              <a:rPr lang="pt-BR" dirty="0"/>
              <a:t> </a:t>
            </a:r>
            <a:r>
              <a:rPr lang="pt-BR" u="sng" dirty="0"/>
              <a:t>em</a:t>
            </a:r>
            <a:r>
              <a:rPr lang="pt-BR" dirty="0"/>
              <a:t> suspensão, utilizando </a:t>
            </a:r>
            <a:r>
              <a:rPr lang="pt-BR" u="sng" dirty="0"/>
              <a:t>biorreatores</a:t>
            </a:r>
            <a:r>
              <a:rPr lang="pt-BR" dirty="0"/>
              <a:t> de, relativamente, grande escala.</a:t>
            </a:r>
          </a:p>
        </p:txBody>
      </p:sp>
      <p:pic>
        <p:nvPicPr>
          <p:cNvPr id="5" name="Gráfico 4" descr="Sinal de polegar para cima ">
            <a:extLst>
              <a:ext uri="{FF2B5EF4-FFF2-40B4-BE49-F238E27FC236}">
                <a16:creationId xmlns:a16="http://schemas.microsoft.com/office/drawing/2014/main" id="{AFAEE956-0C69-4130-BCBF-971456A77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936" y="568939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7030A0"/>
                </a:solidFill>
              </a:rPr>
              <a:t>Desvantagens das linhagens contínuas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Acentuada instabilidade cromossômica;</a:t>
            </a:r>
          </a:p>
          <a:p>
            <a:pPr algn="just"/>
            <a:r>
              <a:rPr lang="pt-BR" dirty="0"/>
              <a:t>Grandes variações em relação aos fenótipos de origem (doador)</a:t>
            </a:r>
          </a:p>
          <a:p>
            <a:pPr algn="just"/>
            <a:r>
              <a:rPr lang="pt-BR" dirty="0"/>
              <a:t>Desaparecimento de marcadores específicos e característicos do tecido de origem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err="1">
                <a:solidFill>
                  <a:srgbClr val="7030A0"/>
                </a:solidFill>
              </a:rPr>
              <a:t>Hibridomas</a:t>
            </a:r>
            <a:endParaRPr lang="pt-BR" b="1" dirty="0">
              <a:solidFill>
                <a:srgbClr val="7030A0"/>
              </a:solidFill>
            </a:endParaRPr>
          </a:p>
          <a:p>
            <a:pPr algn="just"/>
            <a:r>
              <a:rPr lang="pt-BR" dirty="0"/>
              <a:t>Tipo </a:t>
            </a:r>
            <a:r>
              <a:rPr lang="pt-BR" dirty="0">
                <a:solidFill>
                  <a:srgbClr val="FF0000"/>
                </a:solidFill>
              </a:rPr>
              <a:t>particular</a:t>
            </a:r>
            <a:r>
              <a:rPr lang="pt-BR" dirty="0"/>
              <a:t> de linhagem contínua</a:t>
            </a:r>
          </a:p>
          <a:p>
            <a:pPr algn="just"/>
            <a:r>
              <a:rPr lang="pt-BR" dirty="0"/>
              <a:t>São células “construídas” por fusão de célula de tempo de vida limitado (finita) com células de linhagem contínua</a:t>
            </a:r>
          </a:p>
          <a:p>
            <a:pPr algn="just"/>
            <a:r>
              <a:rPr lang="pt-BR" dirty="0"/>
              <a:t>Os </a:t>
            </a:r>
            <a:r>
              <a:rPr lang="pt-BR" dirty="0" err="1"/>
              <a:t>hibridomas</a:t>
            </a:r>
            <a:r>
              <a:rPr lang="pt-BR" dirty="0"/>
              <a:t> são particularmente utilizados para a produção de anticorpos</a:t>
            </a:r>
          </a:p>
          <a:p>
            <a:pPr algn="just"/>
            <a:r>
              <a:rPr lang="pt-BR" dirty="0"/>
              <a:t>Foram de grande importância para a “explosão” da biotecnologia no final dos anos 70, tanto na área de </a:t>
            </a:r>
            <a:r>
              <a:rPr lang="pt-BR" dirty="0" err="1"/>
              <a:t>imunoterapia</a:t>
            </a:r>
            <a:r>
              <a:rPr lang="pt-BR" dirty="0"/>
              <a:t> quanto para diagnóstico</a:t>
            </a:r>
          </a:p>
          <a:p>
            <a:pPr algn="just"/>
            <a:r>
              <a:rPr lang="pt-BR" dirty="0"/>
              <a:t>Os primeiros estudos foram feitos por Köhler e Milstein (1975), envolvendo a produção de anticorpos monoclonais de camundongo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partir de então, a utilização de células animais é acelerada:</a:t>
            </a:r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Namalwa</a:t>
            </a:r>
            <a:r>
              <a:rPr lang="pt-BR" dirty="0"/>
              <a:t> – produção de </a:t>
            </a:r>
            <a:r>
              <a:rPr lang="pt-BR" dirty="0" err="1"/>
              <a:t>interferon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Vero</a:t>
            </a:r>
            <a:r>
              <a:rPr lang="pt-BR" dirty="0"/>
              <a:t> – produção de vacina anti-rábica</a:t>
            </a:r>
          </a:p>
          <a:p>
            <a:pPr algn="just">
              <a:buNone/>
            </a:pPr>
            <a:r>
              <a:rPr lang="pt-BR" dirty="0"/>
              <a:t>Células de </a:t>
            </a:r>
            <a:r>
              <a:rPr lang="pt-BR" dirty="0" err="1">
                <a:solidFill>
                  <a:srgbClr val="FF0000"/>
                </a:solidFill>
              </a:rPr>
              <a:t>hibridomas</a:t>
            </a:r>
            <a:r>
              <a:rPr lang="pt-BR" dirty="0"/>
              <a:t> – produção de </a:t>
            </a:r>
            <a:r>
              <a:rPr lang="pt-BR" dirty="0" err="1"/>
              <a:t>AcMo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de ovário de </a:t>
            </a:r>
            <a:r>
              <a:rPr lang="pt-BR" dirty="0" err="1"/>
              <a:t>hamster</a:t>
            </a:r>
            <a:r>
              <a:rPr lang="pt-BR" dirty="0"/>
              <a:t> chinês (</a:t>
            </a:r>
            <a:r>
              <a:rPr lang="pt-BR" dirty="0">
                <a:solidFill>
                  <a:srgbClr val="FF0000"/>
                </a:solidFill>
              </a:rPr>
              <a:t>CHO</a:t>
            </a:r>
            <a:r>
              <a:rPr lang="pt-BR" dirty="0"/>
              <a:t>) - geneticamente modificadas – produção de ativador </a:t>
            </a:r>
            <a:r>
              <a:rPr lang="pt-BR" dirty="0" err="1"/>
              <a:t>plasminogênio</a:t>
            </a:r>
            <a:r>
              <a:rPr lang="pt-BR" dirty="0"/>
              <a:t> tecidual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0034" y="2852936"/>
            <a:ext cx="7456342" cy="5760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85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>
                <a:solidFill>
                  <a:srgbClr val="7030A0"/>
                </a:solidFill>
              </a:rPr>
              <a:t>Células diplóides</a:t>
            </a:r>
          </a:p>
          <a:p>
            <a:pPr algn="just"/>
            <a:r>
              <a:rPr lang="pt-BR" dirty="0"/>
              <a:t>Tipo </a:t>
            </a:r>
            <a:r>
              <a:rPr lang="pt-BR" dirty="0">
                <a:solidFill>
                  <a:srgbClr val="FF0000"/>
                </a:solidFill>
              </a:rPr>
              <a:t>particular</a:t>
            </a:r>
            <a:r>
              <a:rPr lang="pt-BR" dirty="0"/>
              <a:t> de linhagem finita</a:t>
            </a:r>
          </a:p>
          <a:p>
            <a:pPr algn="just"/>
            <a:r>
              <a:rPr lang="pt-BR" dirty="0"/>
              <a:t>São obtidas a partir de pulmão embrionário humano</a:t>
            </a:r>
          </a:p>
          <a:p>
            <a:pPr algn="just"/>
            <a:r>
              <a:rPr lang="pt-BR" dirty="0"/>
              <a:t>A primeira linhagem obtida foi a WI-38 (por </a:t>
            </a:r>
            <a:r>
              <a:rPr lang="pt-BR" dirty="0" err="1"/>
              <a:t>Hayflick</a:t>
            </a:r>
            <a:r>
              <a:rPr lang="pt-BR" dirty="0"/>
              <a:t> e </a:t>
            </a:r>
            <a:r>
              <a:rPr lang="pt-BR" dirty="0" err="1"/>
              <a:t>Moorhead</a:t>
            </a:r>
            <a:r>
              <a:rPr lang="pt-BR" dirty="0"/>
              <a:t>, em 1961)</a:t>
            </a:r>
          </a:p>
          <a:p>
            <a:pPr algn="just"/>
            <a:r>
              <a:rPr lang="pt-BR" dirty="0"/>
              <a:t>As células diplóides mais utilizadas em cultura (forma aderida) são a MRC-5 e a WI-38 (para produção de vacinas)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pt-BR" dirty="0">
                <a:solidFill>
                  <a:srgbClr val="C00000"/>
                </a:solidFill>
              </a:rPr>
              <a:t>Desvantagens das células diplóides</a:t>
            </a:r>
          </a:p>
          <a:p>
            <a:pPr algn="ctr">
              <a:buNone/>
            </a:pPr>
            <a:endParaRPr lang="pt-BR" b="1" dirty="0">
              <a:solidFill>
                <a:srgbClr val="7030A0"/>
              </a:solidFill>
            </a:endParaRPr>
          </a:p>
          <a:p>
            <a:pPr algn="just"/>
            <a:r>
              <a:rPr lang="pt-BR" dirty="0"/>
              <a:t>Crescimento lento</a:t>
            </a:r>
          </a:p>
          <a:p>
            <a:pPr algn="just"/>
            <a:r>
              <a:rPr lang="pt-BR" dirty="0"/>
              <a:t>Não atingem altas densidades celulares</a:t>
            </a:r>
          </a:p>
          <a:p>
            <a:pPr algn="just"/>
            <a:r>
              <a:rPr lang="pt-BR" dirty="0"/>
              <a:t>Apresentam produtividade relativamente baixa</a:t>
            </a:r>
          </a:p>
          <a:p>
            <a:pPr algn="just"/>
            <a:r>
              <a:rPr lang="pt-BR" dirty="0"/>
              <a:t>São altamente dependentes de adesão a suportes para o crescimento, ou seja, dificuldade de crescimento em suspensão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i="1" dirty="0">
                <a:solidFill>
                  <a:srgbClr val="C00000"/>
                </a:solidFill>
              </a:rPr>
              <a:t>Células produtoras de proteínas</a:t>
            </a:r>
            <a:r>
              <a:rPr lang="pt-BR" dirty="0"/>
              <a:t> para obtenção de produtos terapêuticos e de diagnóstico e vacinas </a:t>
            </a:r>
            <a:r>
              <a:rPr lang="pt-BR" dirty="0" err="1"/>
              <a:t>subunitárias</a:t>
            </a:r>
            <a:r>
              <a:rPr lang="pt-BR" dirty="0"/>
              <a:t> (CHO, BHK, HEK-293, WI-38, MRC-5, Sp2/0, NS0 e células de inseto)</a:t>
            </a: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produtoras de vírus</a:t>
            </a:r>
            <a:r>
              <a:rPr lang="pt-BR" dirty="0"/>
              <a:t> para terapia gênica e vacinas virais (</a:t>
            </a:r>
            <a:r>
              <a:rPr lang="pt-BR" dirty="0" err="1"/>
              <a:t>Vero</a:t>
            </a:r>
            <a:r>
              <a:rPr lang="pt-BR" dirty="0"/>
              <a:t>, HEK-293, PER-C6®)</a:t>
            </a: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“normais”, tumorais e células tronco </a:t>
            </a:r>
            <a:r>
              <a:rPr lang="pt-BR" dirty="0"/>
              <a:t>para pesquisa e desenvolvimento (células nervosas, fibroblastos, Caco-2, MRC-5 e células endoteliais)</a:t>
            </a: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humanas</a:t>
            </a:r>
            <a:r>
              <a:rPr lang="pt-BR" dirty="0"/>
              <a:t> para terapia celular e medicina regenerativa (células tronco embrionárias e adultas)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Quanto às aplicações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14380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rgbClr val="0070C0"/>
                </a:solidFill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56030"/>
            <a:ext cx="8856984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700" dirty="0">
                <a:solidFill>
                  <a:srgbClr val="FF0000"/>
                </a:solidFill>
              </a:rPr>
              <a:t>Marcos e razões da cultura de células animais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Ross Harrison (1906-1910) demonstrou que a formação da fibra nervosa ocorria como resultado do </a:t>
            </a:r>
            <a:r>
              <a:rPr lang="pt-BR" sz="2700" u="sng" dirty="0"/>
              <a:t>crescimento</a:t>
            </a:r>
            <a:r>
              <a:rPr lang="pt-BR" sz="2700" dirty="0"/>
              <a:t> da própria célula nervosa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Ray </a:t>
            </a:r>
            <a:r>
              <a:rPr lang="pt-BR" sz="2700" dirty="0" err="1"/>
              <a:t>Spier</a:t>
            </a:r>
            <a:r>
              <a:rPr lang="pt-BR" sz="2700" dirty="0"/>
              <a:t> – um dos mais influentes tecnólogos de células animais da segunda metade do século XX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</a:t>
            </a:r>
            <a:r>
              <a:rPr lang="pt-BR" sz="2700" dirty="0" err="1"/>
              <a:t>Spier</a:t>
            </a:r>
            <a:r>
              <a:rPr lang="pt-BR" sz="2700" dirty="0"/>
              <a:t> defende que Alex </a:t>
            </a:r>
            <a:r>
              <a:rPr lang="pt-BR" sz="2700" dirty="0" err="1"/>
              <a:t>Carrel</a:t>
            </a:r>
            <a:r>
              <a:rPr lang="pt-BR" sz="2700" dirty="0"/>
              <a:t> foi o verdadeiro impulsionador do desenvolvimento da tecnologia de células animais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</a:t>
            </a:r>
            <a:r>
              <a:rPr lang="pt-BR" sz="2700" dirty="0" err="1"/>
              <a:t>Carrel</a:t>
            </a:r>
            <a:r>
              <a:rPr lang="pt-BR" sz="2700" dirty="0"/>
              <a:t> – experiência clínica, preocupação com a esterilidade e </a:t>
            </a:r>
            <a:r>
              <a:rPr lang="pt-BR" sz="2700" u="sng" dirty="0"/>
              <a:t>desenvolvimento</a:t>
            </a:r>
            <a:r>
              <a:rPr lang="pt-BR" sz="2700" dirty="0"/>
              <a:t> de meios e </a:t>
            </a:r>
            <a:r>
              <a:rPr lang="pt-BR" sz="2700" u="sng" dirty="0"/>
              <a:t>frascos</a:t>
            </a:r>
            <a:r>
              <a:rPr lang="pt-BR" sz="2700" dirty="0"/>
              <a:t> </a:t>
            </a:r>
            <a:r>
              <a:rPr lang="pt-BR" sz="2700" u="sng" dirty="0"/>
              <a:t>de</a:t>
            </a:r>
            <a:r>
              <a:rPr lang="pt-BR" sz="2700" dirty="0"/>
              <a:t> </a:t>
            </a:r>
            <a:r>
              <a:rPr lang="pt-BR" sz="2700" u="sng" dirty="0"/>
              <a:t>cultivo</a:t>
            </a:r>
            <a:r>
              <a:rPr lang="pt-BR" sz="2700" dirty="0"/>
              <a:t> </a:t>
            </a:r>
            <a:r>
              <a:rPr lang="pt-BR" sz="2700" u="sng" dirty="0"/>
              <a:t>apropriados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</a:t>
            </a:r>
            <a:r>
              <a:rPr lang="pt-BR" sz="2700" dirty="0" err="1"/>
              <a:t>Carrel</a:t>
            </a:r>
            <a:r>
              <a:rPr lang="pt-BR" sz="2700" dirty="0"/>
              <a:t> manteve em cultivo por mais de 23 anos um fragmento de coração de embrião de galinha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60" y="548680"/>
            <a:ext cx="8232988" cy="5904656"/>
          </a:xfrm>
        </p:spPr>
        <p:txBody>
          <a:bodyPr>
            <a:normAutofit fontScale="92500" lnSpcReduction="20000"/>
          </a:bodyPr>
          <a:lstStyle/>
          <a:p>
            <a:pPr marL="354013" indent="-354013" algn="just">
              <a:buNone/>
            </a:pPr>
            <a:r>
              <a:rPr lang="pt-BR" i="1" dirty="0">
                <a:solidFill>
                  <a:srgbClr val="C00000"/>
                </a:solidFill>
              </a:rPr>
              <a:t>    </a:t>
            </a:r>
            <a:r>
              <a:rPr lang="pt-BR" sz="3800" i="1" dirty="0">
                <a:solidFill>
                  <a:srgbClr val="7030A0"/>
                </a:solidFill>
              </a:rPr>
              <a:t>Há ainda a classificação quanto à forma de crescimento</a:t>
            </a:r>
          </a:p>
          <a:p>
            <a:pPr marL="354013" indent="-354013" algn="just">
              <a:buNone/>
            </a:pPr>
            <a:endParaRPr lang="pt-BR" i="1" dirty="0">
              <a:solidFill>
                <a:srgbClr val="7030A0"/>
              </a:solidFill>
            </a:endParaRP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que crescem na forma aderida </a:t>
            </a:r>
            <a:r>
              <a:rPr lang="pt-BR" i="1" dirty="0"/>
              <a:t>(o crescimento depende de um suporte para adesão)</a:t>
            </a:r>
            <a:r>
              <a:rPr lang="pt-BR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(CHO, BHK-21, HEK-293, WI-38, MRC-5 e VERO, dentre outras)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que crescem na forma livre </a:t>
            </a:r>
            <a:r>
              <a:rPr lang="pt-BR" i="1" dirty="0"/>
              <a:t>(o crescimento ocorre com as células individualizadas em suspensão</a:t>
            </a:r>
            <a:r>
              <a:rPr lang="pt-BR" dirty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(CHO, HEK-293, NS0, Sp2/0, Sf-9 e Sf-21, dentre outras)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3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83EECE3-9BE8-4E15-BF42-5B288780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6" y="116632"/>
            <a:ext cx="8635804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C49BC40-66A0-429E-BBE1-31F2AB60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341290"/>
            <a:ext cx="7959144" cy="61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9E637653-6375-467B-BED1-80EF0FB2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6" y="836712"/>
            <a:ext cx="8105248" cy="51845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1A9D83D-1400-4C99-AD89-39B305AC8D86}"/>
              </a:ext>
            </a:extLst>
          </p:cNvPr>
          <p:cNvSpPr txBox="1"/>
          <p:nvPr/>
        </p:nvSpPr>
        <p:spPr>
          <a:xfrm>
            <a:off x="467544" y="513547"/>
            <a:ext cx="6336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Tabela 22.1</a:t>
            </a:r>
            <a:r>
              <a:rPr lang="pt-BR" sz="1500" dirty="0"/>
              <a:t> Principais linhagens celulares contínuas (continuação)</a:t>
            </a:r>
          </a:p>
        </p:txBody>
      </p:sp>
    </p:spTree>
    <p:extLst>
      <p:ext uri="{BB962C8B-B14F-4D97-AF65-F5344CB8AC3E}">
        <p14:creationId xmlns:p14="http://schemas.microsoft.com/office/powerpoint/2010/main" val="423361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Emprego de células animais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produto</a:t>
            </a:r>
          </a:p>
          <a:p>
            <a:r>
              <a:rPr lang="pt-BR" dirty="0"/>
              <a:t>Como ferramenta para produção, investigação e desenvolvimento de fármacos</a:t>
            </a:r>
          </a:p>
          <a:p>
            <a:endParaRPr lang="pt-BR" dirty="0"/>
          </a:p>
          <a:p>
            <a:pPr>
              <a:buNone/>
            </a:pPr>
            <a:r>
              <a:rPr lang="pt-BR" b="1" dirty="0">
                <a:solidFill>
                  <a:srgbClr val="FF0000"/>
                </a:solidFill>
              </a:rPr>
              <a:t>*</a:t>
            </a:r>
            <a:r>
              <a:rPr lang="pt-BR" dirty="0"/>
              <a:t> pode-se fazer uma analogia com microrganismos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Proteínas de células animais para diagnóstico e terapia humana</a:t>
            </a:r>
          </a:p>
          <a:p>
            <a:pPr algn="just"/>
            <a:endParaRPr lang="pt-BR" dirty="0"/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diagnóstico</a:t>
            </a:r>
          </a:p>
          <a:p>
            <a:pPr algn="just">
              <a:buNone/>
            </a:pPr>
            <a:r>
              <a:rPr lang="pt-BR" dirty="0"/>
              <a:t>	ELISA (</a:t>
            </a:r>
            <a:r>
              <a:rPr lang="pt-BR" dirty="0" err="1"/>
              <a:t>Enzyme</a:t>
            </a:r>
            <a:r>
              <a:rPr lang="pt-BR" dirty="0"/>
              <a:t> </a:t>
            </a:r>
            <a:r>
              <a:rPr lang="pt-BR" dirty="0" err="1"/>
              <a:t>Linked</a:t>
            </a:r>
            <a:r>
              <a:rPr lang="pt-BR" dirty="0"/>
              <a:t> </a:t>
            </a:r>
            <a:r>
              <a:rPr lang="pt-BR" dirty="0" err="1"/>
              <a:t>Immuno-Sorbent</a:t>
            </a:r>
            <a:r>
              <a:rPr lang="pt-BR" dirty="0"/>
              <a:t> </a:t>
            </a:r>
            <a:r>
              <a:rPr lang="pt-BR" dirty="0" err="1"/>
              <a:t>Assay</a:t>
            </a:r>
            <a:r>
              <a:rPr lang="pt-BR" dirty="0"/>
              <a:t>)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dirty="0" err="1"/>
              <a:t>Imunocintilografia</a:t>
            </a:r>
            <a:endParaRPr lang="pt-BR" dirty="0"/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tratamento de câncer (“bala mágica”)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controle da rejeição aguda de órgãos transplantados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tratamento de asma, psoríase, artrite reumatóide e doença de </a:t>
            </a:r>
            <a:r>
              <a:rPr lang="pt-BR" dirty="0" err="1"/>
              <a:t>Crohn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pt-BR" dirty="0"/>
              <a:t>Outras proteínas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Fator VIII</a:t>
            </a:r>
            <a:r>
              <a:rPr lang="pt-BR" dirty="0"/>
              <a:t> para tratamento de Hemofilia A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Eritropoetina</a:t>
            </a:r>
            <a:r>
              <a:rPr lang="pt-BR" dirty="0"/>
              <a:t> como </a:t>
            </a:r>
            <a:r>
              <a:rPr lang="pt-BR" dirty="0" err="1"/>
              <a:t>antianêmico</a:t>
            </a:r>
            <a:r>
              <a:rPr lang="pt-BR" dirty="0"/>
              <a:t> e anticâncer</a:t>
            </a:r>
          </a:p>
          <a:p>
            <a:pPr algn="just">
              <a:buNone/>
            </a:pPr>
            <a:r>
              <a:rPr lang="pt-BR" dirty="0" err="1">
                <a:solidFill>
                  <a:srgbClr val="0070C0"/>
                </a:solidFill>
              </a:rPr>
              <a:t>Interferon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β</a:t>
            </a:r>
            <a:r>
              <a:rPr lang="pt-BR" dirty="0"/>
              <a:t> para esclerose múltipla</a:t>
            </a:r>
          </a:p>
          <a:p>
            <a:pPr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Perspectivas</a:t>
            </a:r>
            <a:r>
              <a:rPr lang="pt-BR" dirty="0"/>
              <a:t>: “individualização” completa dos fármacos, pela relação estrita entre diagnóstico e medicação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Exemplos</a:t>
            </a:r>
          </a:p>
          <a:p>
            <a:pPr marL="0" indent="0" algn="just">
              <a:buNone/>
            </a:pPr>
            <a:r>
              <a:rPr lang="pt-BR" dirty="0"/>
              <a:t>Penicilina – pessoas alérgicas não são tratadas</a:t>
            </a:r>
          </a:p>
          <a:p>
            <a:pPr marL="0" indent="0" algn="just">
              <a:buNone/>
            </a:pPr>
            <a:r>
              <a:rPr lang="pt-BR" dirty="0" err="1"/>
              <a:t>Trastuzumab</a:t>
            </a:r>
            <a:r>
              <a:rPr lang="pt-BR" dirty="0"/>
              <a:t> – </a:t>
            </a:r>
            <a:r>
              <a:rPr lang="pt-BR" dirty="0" err="1"/>
              <a:t>AcMo</a:t>
            </a:r>
            <a:r>
              <a:rPr lang="pt-BR" dirty="0"/>
              <a:t> para tratamento de um tipo específico de câncer de mama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328614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Terapia Celular</a:t>
            </a:r>
          </a:p>
          <a:p>
            <a:pPr marL="0" indent="0" algn="just">
              <a:buNone/>
            </a:pPr>
            <a:r>
              <a:rPr lang="pt-BR" dirty="0"/>
              <a:t>Uso de células animais para o tratamento de doenças que não podem ser tratadas da forma tradicional</a:t>
            </a:r>
          </a:p>
          <a:p>
            <a:pPr marL="269875" indent="-269875" algn="just">
              <a:buFontTx/>
              <a:buChar char="-"/>
            </a:pPr>
            <a:r>
              <a:rPr lang="pt-BR" dirty="0"/>
              <a:t> As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células-tronco</a:t>
            </a:r>
            <a:r>
              <a:rPr lang="pt-BR" dirty="0"/>
              <a:t> têm uma importância destacada neste contexto</a:t>
            </a:r>
          </a:p>
          <a:p>
            <a:pPr marL="0" indent="0" algn="just">
              <a:buFontTx/>
              <a:buChar char="-"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9" y="3500438"/>
            <a:ext cx="908393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214942" y="34439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Edição do livro - 2008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BC01F9-1859-4255-80CF-F6AC268D7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392" y="186294"/>
            <a:ext cx="8647215" cy="6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72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C00000"/>
                </a:solidFill>
              </a:rPr>
              <a:t>Células-tronco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rntc.org.br/uploads/5/4/0/8/5408654/1118577.png?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6695657" cy="418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53114"/>
            <a:ext cx="8750206" cy="60722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Algumas diferenças essenciais entre a situação das células no organismo (</a:t>
            </a:r>
            <a:r>
              <a:rPr lang="pt-BR" sz="3000" i="1" dirty="0"/>
              <a:t>in vivo</a:t>
            </a:r>
            <a:r>
              <a:rPr lang="pt-BR" sz="3000" dirty="0"/>
              <a:t>) e em cultivo celular (</a:t>
            </a:r>
            <a:r>
              <a:rPr lang="pt-BR" sz="3000" i="1" dirty="0"/>
              <a:t>in </a:t>
            </a:r>
            <a:r>
              <a:rPr lang="pt-BR" sz="3000" i="1" dirty="0" err="1"/>
              <a:t>vitro</a:t>
            </a:r>
            <a:r>
              <a:rPr lang="pt-BR" sz="3000" dirty="0"/>
              <a:t>), de acordo com </a:t>
            </a:r>
            <a:r>
              <a:rPr lang="pt-BR" sz="3000" dirty="0" err="1"/>
              <a:t>Spier</a:t>
            </a:r>
            <a:r>
              <a:rPr lang="pt-BR" sz="3000" dirty="0"/>
              <a:t>:</a:t>
            </a:r>
          </a:p>
          <a:p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Tecidos</a:t>
            </a:r>
            <a:r>
              <a:rPr lang="pt-BR" sz="3000" dirty="0"/>
              <a:t> – tridimensionais </a:t>
            </a:r>
          </a:p>
          <a:p>
            <a:pPr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Culturas</a:t>
            </a:r>
            <a:r>
              <a:rPr lang="pt-BR" sz="3000" dirty="0"/>
              <a:t> – dimensão zero (cultivo suspenso) ou bidimensionais (crescimento em camada)</a:t>
            </a:r>
          </a:p>
          <a:p>
            <a:r>
              <a:rPr lang="pt-BR" sz="3000" dirty="0">
                <a:solidFill>
                  <a:srgbClr val="FF0000"/>
                </a:solidFill>
              </a:rPr>
              <a:t>Tecidos</a:t>
            </a:r>
            <a:r>
              <a:rPr lang="pt-BR" sz="3000" dirty="0"/>
              <a:t> – células sujeitas a tensões e compressões</a:t>
            </a:r>
          </a:p>
          <a:p>
            <a:pPr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rgbClr val="FF0000"/>
                </a:solidFill>
              </a:rPr>
              <a:t>Culturas</a:t>
            </a:r>
            <a:r>
              <a:rPr lang="pt-BR" sz="3000" dirty="0"/>
              <a:t> – não ocorre</a:t>
            </a:r>
          </a:p>
          <a:p>
            <a:pPr algn="just"/>
            <a:r>
              <a:rPr lang="pt-BR" sz="3000" dirty="0">
                <a:solidFill>
                  <a:srgbClr val="00B0F0"/>
                </a:solidFill>
              </a:rPr>
              <a:t>Tecidos</a:t>
            </a:r>
            <a:r>
              <a:rPr lang="pt-BR" sz="3000" dirty="0"/>
              <a:t> – </a:t>
            </a:r>
            <a:r>
              <a:rPr lang="pt-BR" sz="3000" dirty="0" err="1"/>
              <a:t>linfocinas</a:t>
            </a:r>
            <a:r>
              <a:rPr lang="pt-BR" sz="3000" dirty="0"/>
              <a:t> e </a:t>
            </a:r>
            <a:r>
              <a:rPr lang="pt-BR" sz="3000" dirty="0" err="1"/>
              <a:t>quimiocinas</a:t>
            </a:r>
            <a:r>
              <a:rPr lang="pt-BR" sz="3000" dirty="0"/>
              <a:t> variam em proporção/concentração e apresentam flutuações a curto, médio e longo prazos</a:t>
            </a:r>
          </a:p>
          <a:p>
            <a:pPr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rgbClr val="00B0F0"/>
                </a:solidFill>
              </a:rPr>
              <a:t>Culturas</a:t>
            </a:r>
            <a:r>
              <a:rPr lang="pt-BR" sz="3000" dirty="0"/>
              <a:t> – normalmente tais parâmetros não variam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- Alternativamente às células-tronco tem-se as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células estaminais embrionárias</a:t>
            </a:r>
            <a:r>
              <a:rPr lang="pt-BR" dirty="0"/>
              <a:t>, obtidas do blastocisto</a:t>
            </a:r>
          </a:p>
          <a:p>
            <a:pPr algn="just">
              <a:buNone/>
            </a:pPr>
            <a:endParaRPr lang="pt-BR" dirty="0"/>
          </a:p>
          <a:p>
            <a:pPr marL="630238" indent="-630238" algn="just">
              <a:buNone/>
            </a:pPr>
            <a:r>
              <a:rPr lang="pt-BR" dirty="0"/>
              <a:t>    * podem se diferenciar em qualquer tipo de célula funcional (</a:t>
            </a:r>
            <a:r>
              <a:rPr lang="pt-BR" dirty="0" err="1"/>
              <a:t>totipotentes</a:t>
            </a:r>
            <a:r>
              <a:rPr lang="pt-BR" dirty="0"/>
              <a:t>)</a:t>
            </a:r>
          </a:p>
          <a:p>
            <a:pPr marL="539750" indent="-539750" algn="just">
              <a:buNone/>
            </a:pPr>
            <a:endParaRPr lang="pt-BR" dirty="0"/>
          </a:p>
          <a:p>
            <a:pPr marL="360363" indent="-360363" algn="just">
              <a:buNone/>
            </a:pPr>
            <a:r>
              <a:rPr lang="pt-BR" dirty="0"/>
              <a:t>	* muito conhecimento sobre sua diferenciação e proliferação ainda é necessário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7158" y="2786058"/>
            <a:ext cx="8501122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foescola.com/wp-content/uploads/2009/11/celulas-pluripote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9" y="577938"/>
            <a:ext cx="7534455" cy="556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- Alternativamente às células-tronco tem-se as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células estaminais embrionárias</a:t>
            </a:r>
            <a:r>
              <a:rPr lang="pt-BR" dirty="0"/>
              <a:t>, obtidas do blastocisto</a:t>
            </a:r>
          </a:p>
          <a:p>
            <a:pPr algn="just">
              <a:buNone/>
            </a:pPr>
            <a:endParaRPr lang="pt-BR" dirty="0"/>
          </a:p>
          <a:p>
            <a:pPr marL="630238" indent="-630238" algn="just">
              <a:buNone/>
            </a:pPr>
            <a:r>
              <a:rPr lang="pt-BR" dirty="0"/>
              <a:t>    * podem se diferenciar em qualquer tipo de célula funcional (</a:t>
            </a:r>
            <a:r>
              <a:rPr lang="pt-BR" dirty="0" err="1"/>
              <a:t>totipotentes</a:t>
            </a:r>
            <a:r>
              <a:rPr lang="pt-BR" dirty="0"/>
              <a:t>)</a:t>
            </a:r>
            <a:endParaRPr lang="pt-BR" b="1" dirty="0">
              <a:solidFill>
                <a:srgbClr val="FF0000"/>
              </a:solidFill>
            </a:endParaRPr>
          </a:p>
          <a:p>
            <a:pPr marL="539750" indent="-539750" algn="just">
              <a:buNone/>
            </a:pPr>
            <a:endParaRPr lang="pt-BR" dirty="0"/>
          </a:p>
          <a:p>
            <a:pPr marL="360363" indent="-360363" algn="just">
              <a:buNone/>
            </a:pPr>
            <a:r>
              <a:rPr lang="pt-BR" dirty="0"/>
              <a:t>	* muito conhecimento sobre sua diferenciação e proliferação ainda é necessário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072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Engenharia de Tecidos</a:t>
            </a:r>
          </a:p>
          <a:p>
            <a:pPr marL="449263" indent="-449263" algn="just">
              <a:buNone/>
            </a:pPr>
            <a:r>
              <a:rPr lang="pt-BR" dirty="0"/>
              <a:t>- Uso de células animais com vistas ao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crescimento de novos tecidos</a:t>
            </a:r>
          </a:p>
          <a:p>
            <a:pPr marL="0" indent="0" algn="just">
              <a:buNone/>
            </a:pPr>
            <a:r>
              <a:rPr lang="pt-BR" dirty="0"/>
              <a:t>-  Tem relação próxima com a terapia celular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Combina o conhecimento de biologia molecular e celular com as tecnologias tradicionais da engenharia de </a:t>
            </a:r>
            <a:r>
              <a:rPr lang="pt-BR" dirty="0" err="1"/>
              <a:t>biomateriais</a:t>
            </a:r>
            <a:r>
              <a:rPr lang="pt-BR" dirty="0"/>
              <a:t>, </a:t>
            </a:r>
            <a:r>
              <a:rPr lang="pt-BR" dirty="0" err="1"/>
              <a:t>biorreatores</a:t>
            </a:r>
            <a:r>
              <a:rPr lang="pt-BR" dirty="0"/>
              <a:t>, biomecânica e liberação controlada de compostos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Seu sucesso depende de vários fatores, podendo-se destacar: obtenção de células com capacidade de regeneração e ambiente propício para o crescimento celular, diferenciação e integração no tecido envolvente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F2C5C-495F-4742-80CD-068CFA07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dirty="0" err="1"/>
              <a:t>Scaffolds</a:t>
            </a:r>
            <a:r>
              <a:rPr lang="pt-BR" dirty="0"/>
              <a:t>”</a:t>
            </a:r>
          </a:p>
        </p:txBody>
      </p:sp>
      <p:pic>
        <p:nvPicPr>
          <p:cNvPr id="1026" name="Picture 2" descr="https://www.mdpi.com/materials/materials-09-00272/article_deploy/html/images/materials-09-00272-g001.png">
            <a:extLst>
              <a:ext uri="{FF2B5EF4-FFF2-40B4-BE49-F238E27FC236}">
                <a16:creationId xmlns:a16="http://schemas.microsoft.com/office/drawing/2014/main" id="{0276225D-2E13-4C83-B89C-2FA9217F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69" y="1265857"/>
            <a:ext cx="5068862" cy="5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77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72230"/>
          </a:xfrm>
        </p:spPr>
        <p:txBody>
          <a:bodyPr>
            <a:normAutofit fontScale="92500" lnSpcReduction="10000"/>
          </a:bodyPr>
          <a:lstStyle/>
          <a:p>
            <a:pPr marL="449263" indent="-449263" algn="just">
              <a:buNone/>
            </a:pPr>
            <a:r>
              <a:rPr lang="pt-BR" dirty="0"/>
              <a:t>- As fontes de células podem ser o próprio paciente ou as células-tronco multipotentes. Neste caso, é necessário que as células estejam totalmente diferenciadas, para evitar </a:t>
            </a:r>
            <a:r>
              <a:rPr lang="pt-BR" dirty="0" err="1"/>
              <a:t>teratomas</a:t>
            </a:r>
            <a:r>
              <a:rPr lang="pt-BR" dirty="0"/>
              <a:t>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449263" indent="-449263" algn="just">
              <a:buFontTx/>
              <a:buChar char="-"/>
            </a:pPr>
            <a:r>
              <a:rPr lang="pt-BR" dirty="0"/>
              <a:t>Primeiro produto da engenharia de tecidos comercializado foi para o </a:t>
            </a:r>
            <a:r>
              <a:rPr lang="pt-BR" dirty="0">
                <a:solidFill>
                  <a:srgbClr val="FF0000"/>
                </a:solidFill>
              </a:rPr>
              <a:t>tratamento de queimaduras</a:t>
            </a:r>
            <a:r>
              <a:rPr lang="pt-BR" dirty="0"/>
              <a:t> (</a:t>
            </a:r>
            <a:r>
              <a:rPr lang="pt-BR" dirty="0" err="1"/>
              <a:t>queratinócitos</a:t>
            </a:r>
            <a:r>
              <a:rPr lang="pt-BR" dirty="0"/>
              <a:t> cultivados </a:t>
            </a:r>
            <a:r>
              <a:rPr lang="pt-BR" i="1" dirty="0"/>
              <a:t>in</a:t>
            </a:r>
            <a:r>
              <a:rPr lang="pt-BR" dirty="0"/>
              <a:t> </a:t>
            </a:r>
            <a:r>
              <a:rPr lang="pt-BR" i="1" dirty="0" err="1"/>
              <a:t>vitro</a:t>
            </a:r>
            <a:r>
              <a:rPr lang="pt-BR" dirty="0"/>
              <a:t> formando um tecido que é posteriormente transplantado)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Outros: </a:t>
            </a:r>
            <a:r>
              <a:rPr lang="pt-BR" dirty="0" err="1"/>
              <a:t>Carticel</a:t>
            </a:r>
            <a:r>
              <a:rPr lang="pt-BR" dirty="0"/>
              <a:t>® - tratamento de defeitos cartilaginosos; </a:t>
            </a:r>
            <a:r>
              <a:rPr lang="pt-BR" dirty="0" err="1"/>
              <a:t>Apligraf</a:t>
            </a:r>
            <a:r>
              <a:rPr lang="pt-BR" dirty="0"/>
              <a:t>® - tratamento de úlceras venosas; DACS® - </a:t>
            </a:r>
            <a:r>
              <a:rPr lang="pt-BR" dirty="0" err="1"/>
              <a:t>repopulação</a:t>
            </a:r>
            <a:r>
              <a:rPr lang="pt-BR" dirty="0"/>
              <a:t> do sistema imunológico após quimioterapia</a:t>
            </a:r>
          </a:p>
          <a:p>
            <a:pPr marL="360363" indent="-360363" algn="just">
              <a:buFontTx/>
              <a:buChar char="-"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Terapia gênica e vacinas de DNA</a:t>
            </a:r>
          </a:p>
          <a:p>
            <a:pPr marL="449263" indent="-449263" algn="just">
              <a:buNone/>
            </a:pPr>
            <a:r>
              <a:rPr lang="pt-BR" dirty="0"/>
              <a:t>	As células animais estão envolvidas em duas vertentes distintas: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produção dos vetores</a:t>
            </a:r>
            <a:r>
              <a:rPr lang="pt-BR" dirty="0"/>
              <a:t> que serão utilizados e como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células já transformadas</a:t>
            </a:r>
          </a:p>
          <a:p>
            <a:pPr marL="449263" indent="-449263" algn="just">
              <a:buNone/>
            </a:pPr>
            <a:r>
              <a:rPr lang="pt-BR" dirty="0"/>
              <a:t>	A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terapia gênica</a:t>
            </a:r>
            <a:r>
              <a:rPr lang="pt-BR" dirty="0"/>
              <a:t> corresponde à introdução e expressão de genes recombinantes em células somáticas</a:t>
            </a:r>
          </a:p>
          <a:p>
            <a:pPr marL="360363" indent="0" algn="just">
              <a:buNone/>
            </a:pPr>
            <a:r>
              <a:rPr lang="pt-BR" dirty="0"/>
              <a:t>No caso de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vacinas de DNA</a:t>
            </a:r>
            <a:r>
              <a:rPr lang="pt-BR" dirty="0"/>
              <a:t>, os vetores transferem não um gene terapêutico, mas, sim, um gene que codifica uma proteína imunogênica constituinte de determinado agente patogênico</a:t>
            </a:r>
          </a:p>
          <a:p>
            <a:pPr marL="360363" indent="-360363" algn="just">
              <a:buNone/>
            </a:pPr>
            <a:r>
              <a:rPr lang="pt-BR" dirty="0"/>
              <a:t>	(ou seja, o objetivo é fazer com que o organismo hospedeiro produza a proteína imunogênica)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6"/>
            <a:ext cx="8643998" cy="66437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Uso de células animais no desenvolvimento de novos produtos</a:t>
            </a:r>
          </a:p>
          <a:p>
            <a:pPr marL="449263" indent="-449263" algn="just">
              <a:buNone/>
            </a:pPr>
            <a:r>
              <a:rPr lang="pt-BR" dirty="0"/>
              <a:t>	Basicamente significa o uso de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células animais</a:t>
            </a:r>
            <a:r>
              <a:rPr lang="pt-BR" dirty="0"/>
              <a:t> para o teste de novos produtos químicos, ao invés de se usar animais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Os testes com modelos </a:t>
            </a:r>
            <a:r>
              <a:rPr lang="pt-BR" i="1" dirty="0"/>
              <a:t>in vivo</a:t>
            </a:r>
            <a:r>
              <a:rPr lang="pt-BR" dirty="0"/>
              <a:t> (camundongo, rato, coelho, </a:t>
            </a:r>
            <a:r>
              <a:rPr lang="pt-BR" dirty="0" err="1"/>
              <a:t>porquinho-da-Índia</a:t>
            </a:r>
            <a:r>
              <a:rPr lang="pt-BR" dirty="0"/>
              <a:t> ou cobaia) apresentam limitações quanto ao </a:t>
            </a:r>
            <a:r>
              <a:rPr lang="pt-BR" dirty="0">
                <a:solidFill>
                  <a:srgbClr val="FF0000"/>
                </a:solidFill>
              </a:rPr>
              <a:t>resultados para os seres humanos</a:t>
            </a:r>
            <a:r>
              <a:rPr lang="pt-BR" dirty="0"/>
              <a:t> e constituem </a:t>
            </a:r>
            <a:r>
              <a:rPr lang="pt-BR" dirty="0">
                <a:solidFill>
                  <a:srgbClr val="FF0000"/>
                </a:solidFill>
              </a:rPr>
              <a:t>problemas éticos</a:t>
            </a:r>
            <a:r>
              <a:rPr lang="pt-BR" dirty="0"/>
              <a:t> quanto ao uso dos próprios animais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360363" indent="-360363" algn="just">
              <a:buFontTx/>
              <a:buChar char="-"/>
            </a:pPr>
            <a:r>
              <a:rPr lang="pt-BR" sz="3000" dirty="0"/>
              <a:t>Assegurar a confiabilidade dos testes </a:t>
            </a:r>
            <a:r>
              <a:rPr lang="pt-BR" sz="3000" i="1" dirty="0"/>
              <a:t>in vitro</a:t>
            </a:r>
            <a:r>
              <a:rPr lang="pt-BR" sz="3000" dirty="0"/>
              <a:t>, tanto em relação à pesquisa e desenvolvimento quanto em âmbito comercial, representa um dos maiores desafios. Neste caso, o uso de </a:t>
            </a:r>
            <a:r>
              <a:rPr lang="pt-BR" sz="3000" dirty="0">
                <a:solidFill>
                  <a:srgbClr val="FF0000"/>
                </a:solidFill>
              </a:rPr>
              <a:t>células humanas em cultura</a:t>
            </a:r>
            <a:r>
              <a:rPr lang="pt-BR" sz="3000" dirty="0"/>
              <a:t> é especialmente promissor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14348" y="3643315"/>
            <a:ext cx="8143932" cy="857256"/>
            <a:chOff x="714348" y="4000504"/>
            <a:chExt cx="8143932" cy="935188"/>
          </a:xfrm>
        </p:grpSpPr>
        <p:sp>
          <p:nvSpPr>
            <p:cNvPr id="3" name="Retângulo 2"/>
            <p:cNvSpPr/>
            <p:nvPr/>
          </p:nvSpPr>
          <p:spPr>
            <a:xfrm>
              <a:off x="2285984" y="4000504"/>
              <a:ext cx="6572296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714348" y="4429132"/>
              <a:ext cx="4143404" cy="50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714348" y="5733256"/>
            <a:ext cx="814393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624E25B-C5D7-421D-9C95-74B67866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7" y="904741"/>
            <a:ext cx="7926946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38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DDA4C3-BABC-497D-A697-FD7DB9C6A301}"/>
              </a:ext>
            </a:extLst>
          </p:cNvPr>
          <p:cNvSpPr txBox="1"/>
          <p:nvPr/>
        </p:nvSpPr>
        <p:spPr>
          <a:xfrm>
            <a:off x="570384" y="2492896"/>
            <a:ext cx="800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eritropoietina (EPO) é um hormônio glicoproteico que regula a eritropoiese, atuando sobre as células progenitoras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eritroides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medula óssea. É produzido nos adultos principalmente no córtex renal. O Ministério da Saúde, em 2005, passou a fornecer produtos biológicos, dentre eles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rhEPO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produção desses medicamentos proporcionou uma economia de 40 milhões por ano ao país.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rhEPO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produzida em células de ovário de hamster chinês – CHO. </a:t>
            </a:r>
          </a:p>
        </p:txBody>
      </p:sp>
      <p:sp>
        <p:nvSpPr>
          <p:cNvPr id="7" name="CaixaDeTexto 6">
            <a:hlinkClick r:id="rId2"/>
            <a:extLst>
              <a:ext uri="{FF2B5EF4-FFF2-40B4-BE49-F238E27FC236}">
                <a16:creationId xmlns:a16="http://schemas.microsoft.com/office/drawing/2014/main" id="{41B02157-E8A0-420D-A87E-C89EA8334281}"/>
              </a:ext>
            </a:extLst>
          </p:cNvPr>
          <p:cNvSpPr txBox="1"/>
          <p:nvPr/>
        </p:nvSpPr>
        <p:spPr>
          <a:xfrm>
            <a:off x="899592" y="2606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https://www.facebo</a:t>
            </a:r>
            <a:r>
              <a:rPr lang="pt-BR" dirty="0"/>
              <a:t>ok.com/jornaldaband/videos/573140076224082/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57166"/>
            <a:ext cx="8401080" cy="1185858"/>
          </a:xfrm>
        </p:spPr>
        <p:txBody>
          <a:bodyPr/>
          <a:lstStyle/>
          <a:p>
            <a:pPr algn="just"/>
            <a:r>
              <a:rPr lang="pt-BR" dirty="0"/>
              <a:t>Os mecanismos de controle da </a:t>
            </a:r>
            <a:r>
              <a:rPr lang="pt-BR" i="1" dirty="0">
                <a:solidFill>
                  <a:srgbClr val="FF0000"/>
                </a:solidFill>
              </a:rPr>
              <a:t>diferenciação</a:t>
            </a:r>
            <a:r>
              <a:rPr lang="pt-BR" dirty="0"/>
              <a:t> celular em </a:t>
            </a:r>
            <a:r>
              <a:rPr lang="pt-BR" dirty="0">
                <a:solidFill>
                  <a:srgbClr val="00B050"/>
                </a:solidFill>
              </a:rPr>
              <a:t>Tecidos</a:t>
            </a:r>
            <a:r>
              <a:rPr lang="pt-BR" dirty="0"/>
              <a:t> e em </a:t>
            </a:r>
            <a:r>
              <a:rPr lang="pt-BR" dirty="0">
                <a:solidFill>
                  <a:srgbClr val="00B050"/>
                </a:solidFill>
              </a:rPr>
              <a:t>Culturas</a:t>
            </a:r>
            <a:r>
              <a:rPr lang="pt-BR" dirty="0"/>
              <a:t> são diferentes </a:t>
            </a:r>
          </a:p>
        </p:txBody>
      </p:sp>
      <p:pic>
        <p:nvPicPr>
          <p:cNvPr id="16386" name="Picture 2" descr="http://www.infoescola.com/wp-content/uploads/2009/11/celulas-pluripote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429420" cy="4749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2F604E-3612-4CA3-8107-2314A286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10842"/>
            <a:ext cx="8699140" cy="20363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A9C2D9D-4759-4304-95E3-6E5E9CAE3F42}"/>
              </a:ext>
            </a:extLst>
          </p:cNvPr>
          <p:cNvSpPr txBox="1"/>
          <p:nvPr/>
        </p:nvSpPr>
        <p:spPr>
          <a:xfrm>
            <a:off x="508385" y="407707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0" dirty="0">
                <a:solidFill>
                  <a:srgbClr val="033153"/>
                </a:solidFill>
                <a:effectLst/>
                <a:latin typeface="Source Sans Pro" panose="020B0604020202020204" pitchFamily="34" charset="0"/>
              </a:rPr>
              <a:t>Descrição e indicações</a:t>
            </a:r>
            <a:r>
              <a:rPr lang="pt-BR" b="0" i="0" dirty="0">
                <a:solidFill>
                  <a:srgbClr val="4C5A65"/>
                </a:solidFill>
                <a:effectLst/>
                <a:latin typeface="Source Sans Pro" panose="020B0604020202020204" pitchFamily="34" charset="0"/>
              </a:rPr>
              <a:t>: Proteção contra febre aftosa dos bovinos e bubalinos.</a:t>
            </a:r>
          </a:p>
          <a:p>
            <a:pPr algn="just"/>
            <a:r>
              <a:rPr lang="pt-BR" b="1" i="0" dirty="0">
                <a:solidFill>
                  <a:srgbClr val="033153"/>
                </a:solidFill>
                <a:effectLst/>
                <a:latin typeface="Source Sans Pro" panose="020B0604020202020204" pitchFamily="34" charset="0"/>
              </a:rPr>
              <a:t>Formulação</a:t>
            </a:r>
            <a:r>
              <a:rPr lang="pt-BR" b="0" i="0" dirty="0">
                <a:solidFill>
                  <a:srgbClr val="4C5A65"/>
                </a:solidFill>
                <a:effectLst/>
                <a:latin typeface="Source Sans Pro" panose="020B0604020202020204" pitchFamily="34" charset="0"/>
              </a:rPr>
              <a:t>: Vacina bivalente, inativada, altamente purificada e concentrada por ultra filtração, sem saponina, contendo os vírus O1 Campos e A24 Cruzeiro da febre aftosa. Possui a tecnologia </a:t>
            </a:r>
            <a:r>
              <a:rPr lang="pt-BR" b="0" i="0" dirty="0" err="1">
                <a:solidFill>
                  <a:srgbClr val="4C5A65"/>
                </a:solidFill>
                <a:effectLst/>
                <a:latin typeface="Source Sans Pro" panose="020B0604020202020204" pitchFamily="34" charset="0"/>
              </a:rPr>
              <a:t>Elupur</a:t>
            </a:r>
            <a:r>
              <a:rPr lang="pt-BR" b="0" i="0" dirty="0">
                <a:solidFill>
                  <a:srgbClr val="4C5A65"/>
                </a:solidFill>
                <a:effectLst/>
                <a:latin typeface="Source Sans Pro" panose="020B0604020202020204" pitchFamily="34" charset="0"/>
              </a:rPr>
              <a:t>, que confere alta proteção contra a febre aftosa e baixo índice de reações pós-vacinais quando aplicada adequadamente.</a:t>
            </a:r>
          </a:p>
          <a:p>
            <a:pPr algn="just"/>
            <a:endParaRPr lang="pt-BR" b="0" i="0" dirty="0">
              <a:solidFill>
                <a:srgbClr val="4C5A65"/>
              </a:solidFill>
              <a:effectLst/>
              <a:latin typeface="Source Sans Pro" panose="020B0604020202020204" pitchFamily="34" charset="0"/>
            </a:endParaRPr>
          </a:p>
          <a:p>
            <a:pPr algn="just"/>
            <a:r>
              <a:rPr lang="en-US" b="0" i="0" dirty="0" err="1">
                <a:solidFill>
                  <a:srgbClr val="333333"/>
                </a:solidFill>
                <a:effectLst/>
                <a:latin typeface="Open Sans"/>
              </a:rPr>
              <a:t>Célula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: BHK 21 Clone 13 (Baby Hamster Kidney)</a:t>
            </a:r>
            <a:endParaRPr lang="pt-BR" b="0" i="0" dirty="0">
              <a:solidFill>
                <a:srgbClr val="4C5A65"/>
              </a:solidFill>
              <a:effectLst/>
              <a:latin typeface="Source Sans Pro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8C881D-079A-4CF6-876B-78DCA686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3"/>
              </a:rPr>
              <a:t>http://www.inovabiotecnologia.com.br/video-institucional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813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C04767-1989-4D58-9E1E-A0C1334B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778"/>
            <a:ext cx="9144000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6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Diferenciação celular</a:t>
            </a:r>
          </a:p>
        </p:txBody>
      </p:sp>
      <p:pic>
        <p:nvPicPr>
          <p:cNvPr id="6146" name="Picture 2" descr="http://www.celulasestaminais-adultas.com/wp-content/uploads/2012/04/PromacelCelulasEstaminaisAdultasdaMedulaOssea-300x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87324"/>
            <a:ext cx="6183474" cy="488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Desenvolvimento das células animais no ambiente natural (tecido)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910" y="4714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das células animais no ambiente artificial (cultivo)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1472" y="2428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>
                <a:solidFill>
                  <a:srgbClr val="FF0000"/>
                </a:solidFill>
              </a:rPr>
              <a:t>≠ ≠ ≠ 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Muito diferente</a:t>
            </a:r>
            <a:r>
              <a:rPr kumimoji="0" lang="pt-BR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≠</a:t>
            </a:r>
            <a:r>
              <a:rPr lang="pt-BR" sz="4400" dirty="0">
                <a:solidFill>
                  <a:srgbClr val="FF0000"/>
                </a:solidFill>
              </a:rPr>
              <a:t> ≠ ≠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14810" y="3786190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143372" y="1643050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necessidade de contornar algumas destas diferenças levou a esforços para:</a:t>
            </a:r>
          </a:p>
          <a:p>
            <a:endParaRPr lang="pt-BR" dirty="0"/>
          </a:p>
          <a:p>
            <a:pPr>
              <a:buNone/>
            </a:pPr>
            <a:r>
              <a:rPr lang="pt-BR" dirty="0"/>
              <a:t>- Desenvolvimento de meios de cultura</a:t>
            </a:r>
          </a:p>
          <a:p>
            <a:pPr>
              <a:buNone/>
            </a:pPr>
            <a:r>
              <a:rPr lang="pt-BR" dirty="0"/>
              <a:t>		</a:t>
            </a:r>
            <a:r>
              <a:rPr lang="pt-BR" dirty="0">
                <a:solidFill>
                  <a:srgbClr val="FF0000"/>
                </a:solidFill>
              </a:rPr>
              <a:t>- ambiente químico</a:t>
            </a:r>
          </a:p>
          <a:p>
            <a:pPr marL="179388" indent="-179388">
              <a:buNone/>
            </a:pPr>
            <a:r>
              <a:rPr lang="pt-BR" dirty="0"/>
              <a:t>- Adequação das condições de agitação, tensão, viscosidade, </a:t>
            </a:r>
            <a:r>
              <a:rPr lang="pt-BR" dirty="0" err="1"/>
              <a:t>borbulhamento</a:t>
            </a:r>
            <a:endParaRPr lang="pt-BR" dirty="0"/>
          </a:p>
          <a:p>
            <a:pPr>
              <a:buNone/>
            </a:pPr>
            <a:r>
              <a:rPr lang="pt-BR" dirty="0"/>
              <a:t>		</a:t>
            </a:r>
            <a:r>
              <a:rPr lang="pt-BR" dirty="0">
                <a:solidFill>
                  <a:srgbClr val="FF0000"/>
                </a:solidFill>
              </a:rPr>
              <a:t>- ambiente físico,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que é necessário para se estabelecer um </a:t>
            </a:r>
            <a:r>
              <a:rPr lang="pt-BR" u="sng" dirty="0">
                <a:solidFill>
                  <a:srgbClr val="FF0000"/>
                </a:solidFill>
              </a:rPr>
              <a:t>processo industrialmente validável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715040"/>
          </a:xfrm>
        </p:spPr>
        <p:txBody>
          <a:bodyPr/>
          <a:lstStyle/>
          <a:p>
            <a:pPr algn="just"/>
            <a:r>
              <a:rPr lang="pt-BR" dirty="0"/>
              <a:t>Além dos ambientes químicos e físicos, houve também grande avanço nos frascos e </a:t>
            </a:r>
            <a:r>
              <a:rPr lang="pt-BR" dirty="0" err="1"/>
              <a:t>biorreatores</a:t>
            </a:r>
            <a:r>
              <a:rPr lang="pt-BR" dirty="0"/>
              <a:t>, tanto para o cultivo suspenso como para células aderentes:</a:t>
            </a:r>
          </a:p>
          <a:p>
            <a:pPr algn="just">
              <a:buFontTx/>
              <a:buChar char="-"/>
            </a:pPr>
            <a:r>
              <a:rPr lang="pt-BR" dirty="0"/>
              <a:t>Frascos de </a:t>
            </a:r>
            <a:r>
              <a:rPr lang="pt-BR" dirty="0" err="1"/>
              <a:t>Carrel</a:t>
            </a:r>
            <a:r>
              <a:rPr lang="pt-BR" dirty="0"/>
              <a:t> ou de </a:t>
            </a:r>
            <a:r>
              <a:rPr lang="pt-BR" dirty="0" err="1"/>
              <a:t>Roux</a:t>
            </a: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Garrafas </a:t>
            </a:r>
            <a:r>
              <a:rPr lang="pt-BR" i="1" dirty="0" err="1"/>
              <a:t>roller</a:t>
            </a:r>
            <a:endParaRPr lang="pt-BR" i="1" dirty="0"/>
          </a:p>
          <a:p>
            <a:pPr algn="just">
              <a:buFontTx/>
              <a:buChar char="-"/>
            </a:pPr>
            <a:r>
              <a:rPr lang="pt-BR" dirty="0" err="1"/>
              <a:t>Biorreatores</a:t>
            </a:r>
            <a:r>
              <a:rPr lang="pt-BR" dirty="0"/>
              <a:t> de leito fixo e leito fluidizado</a:t>
            </a:r>
          </a:p>
          <a:p>
            <a:pPr algn="just">
              <a:buFontTx/>
              <a:buChar char="-"/>
            </a:pPr>
            <a:r>
              <a:rPr lang="pt-BR" i="1" dirty="0" err="1"/>
              <a:t>Air</a:t>
            </a:r>
            <a:r>
              <a:rPr lang="pt-BR" dirty="0"/>
              <a:t> </a:t>
            </a:r>
            <a:r>
              <a:rPr lang="pt-BR" i="1" dirty="0" err="1"/>
              <a:t>lift</a:t>
            </a:r>
            <a:endParaRPr lang="pt-BR" i="1" dirty="0"/>
          </a:p>
          <a:p>
            <a:pPr algn="just">
              <a:buFontTx/>
              <a:buChar char="-"/>
            </a:pPr>
            <a:r>
              <a:rPr lang="pt-BR" dirty="0"/>
              <a:t>Tanques agitados e aerados (até 15 m</a:t>
            </a:r>
            <a:r>
              <a:rPr lang="pt-BR" baseline="30000" dirty="0"/>
              <a:t>3</a:t>
            </a:r>
            <a:r>
              <a:rPr lang="pt-BR" dirty="0"/>
              <a:t>)</a:t>
            </a:r>
          </a:p>
          <a:p>
            <a:pPr algn="just">
              <a:buNone/>
            </a:pPr>
            <a:r>
              <a:rPr lang="pt-BR" dirty="0"/>
              <a:t>		(neste caso para produção de </a:t>
            </a:r>
            <a:r>
              <a:rPr lang="pt-BR" dirty="0" err="1"/>
              <a:t>AcMo</a:t>
            </a:r>
            <a:r>
              <a:rPr lang="pt-B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Um dos marcos importantes para o desenvolvimento do cultivo de células animais foi a produção de  vacinas virais, destacando-se a vacina para a poliomielite, com células de </a:t>
            </a:r>
            <a:r>
              <a:rPr lang="pt-BR" b="1" dirty="0">
                <a:solidFill>
                  <a:schemeClr val="accent1"/>
                </a:solidFill>
              </a:rPr>
              <a:t>rim de macaco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Em 1955 foi aprovada nos EUA a vacina </a:t>
            </a:r>
            <a:r>
              <a:rPr lang="pt-BR" b="1" i="1" dirty="0" err="1">
                <a:solidFill>
                  <a:srgbClr val="FFC000"/>
                </a:solidFill>
              </a:rPr>
              <a:t>inativada</a:t>
            </a:r>
            <a:endParaRPr lang="pt-BR" b="1" i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t-BR" dirty="0"/>
              <a:t>Em 1962 foi licenciada a vacina </a:t>
            </a:r>
            <a:r>
              <a:rPr lang="pt-BR" b="1" i="1" dirty="0">
                <a:solidFill>
                  <a:srgbClr val="FFC000"/>
                </a:solidFill>
              </a:rPr>
              <a:t>atenuada</a:t>
            </a:r>
          </a:p>
          <a:p>
            <a:pPr marL="0" indent="0" algn="just">
              <a:buNone/>
            </a:pPr>
            <a:r>
              <a:rPr lang="pt-BR" i="1" dirty="0"/>
              <a:t>Nome de destaque – </a:t>
            </a:r>
            <a:r>
              <a:rPr lang="pt-BR" i="1" dirty="0">
                <a:solidFill>
                  <a:srgbClr val="FF0000"/>
                </a:solidFill>
              </a:rPr>
              <a:t>Albert Sabin</a:t>
            </a:r>
            <a:r>
              <a:rPr lang="pt-BR" i="1" dirty="0"/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i="1" dirty="0"/>
              <a:t>(Já ouviu falar de Hilary </a:t>
            </a:r>
            <a:r>
              <a:rPr lang="pt-BR" i="1" dirty="0" err="1"/>
              <a:t>Kaprowski</a:t>
            </a:r>
            <a:r>
              <a:rPr lang="pt-BR" i="1" dirty="0"/>
              <a:t>?)</a:t>
            </a:r>
          </a:p>
          <a:p>
            <a:pPr marL="0" indent="0" algn="just">
              <a:buNone/>
            </a:pPr>
            <a:r>
              <a:rPr lang="pt-BR" dirty="0"/>
              <a:t>Nesta época foi desenvolvida uma célula de tecido embrionário pulmonar, com características mais favoráveis que as de rim de macaco, passando a ser a base para a produção de vacinas virais humanas contra poliomielite, rubéola, sarampo e caxumba.</a:t>
            </a:r>
          </a:p>
          <a:p>
            <a:pPr marL="0" indent="0" algn="just">
              <a:buNone/>
            </a:pP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8062</TotalTime>
  <Words>2524</Words>
  <Application>Microsoft Office PowerPoint</Application>
  <PresentationFormat>Apresentação na tela (4:3)</PresentationFormat>
  <Paragraphs>225</Paragraphs>
  <Slides>52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9" baseType="lpstr">
      <vt:lpstr>Arial</vt:lpstr>
      <vt:lpstr>Calibri</vt:lpstr>
      <vt:lpstr>Open Sans</vt:lpstr>
      <vt:lpstr>Source Sans Pro</vt:lpstr>
      <vt:lpstr>Times New Roman</vt:lpstr>
      <vt:lpstr>Wingdings</vt:lpstr>
      <vt:lpstr>Tema do Office</vt:lpstr>
      <vt:lpstr>Tecnologia do Cultivo de Células Animais</vt:lpstr>
      <vt:lpstr>Microrganismos X Células animais</vt:lpstr>
      <vt:lpstr>Introdução</vt:lpstr>
      <vt:lpstr>Apresentação do PowerPoint</vt:lpstr>
      <vt:lpstr>Apresentação do PowerPoint</vt:lpstr>
      <vt:lpstr>Desenvolvimento das células animais no ambiente natural (tecido)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Aspectos relevantes sobre biofármacos e células animais</vt:lpstr>
      <vt:lpstr>Apresentação do PowerPoint</vt:lpstr>
      <vt:lpstr>Tipos de culturas de células animais</vt:lpstr>
      <vt:lpstr>Quanto à origem e biologia</vt:lpstr>
      <vt:lpstr>Apresentação do PowerPoint</vt:lpstr>
      <vt:lpstr>Apresentação do PowerPoint</vt:lpstr>
      <vt:lpstr>Apresentação do PowerPoint</vt:lpstr>
      <vt:lpstr>Tomografia Computadorizada do tórax de um paciente com Tumor de Askin.</vt:lpstr>
      <vt:lpstr>Apresentação do PowerPoint</vt:lpstr>
      <vt:lpstr>Apresentação do PowerPoint</vt:lpstr>
      <vt:lpstr>Apresentação do PowerPoint</vt:lpstr>
      <vt:lpstr>Vantagens das linhagens contínuas</vt:lpstr>
      <vt:lpstr>Desvantagens das linhagens contínuas</vt:lpstr>
      <vt:lpstr>Apresentação do PowerPoint</vt:lpstr>
      <vt:lpstr>Apresentação do PowerPoint</vt:lpstr>
      <vt:lpstr>Apresentação do PowerPoint</vt:lpstr>
      <vt:lpstr>Apresentação do PowerPoint</vt:lpstr>
      <vt:lpstr>Quanto às aplicações</vt:lpstr>
      <vt:lpstr>Apresentação do PowerPoint</vt:lpstr>
      <vt:lpstr>Apresentação do PowerPoint</vt:lpstr>
      <vt:lpstr>Apresentação do PowerPoint</vt:lpstr>
      <vt:lpstr>Apresentação do PowerPoint</vt:lpstr>
      <vt:lpstr>Emprego de células animais</vt:lpstr>
      <vt:lpstr>Apresentação do PowerPoint</vt:lpstr>
      <vt:lpstr>Apresentação do PowerPoint</vt:lpstr>
      <vt:lpstr>Apresentação do PowerPoint</vt:lpstr>
      <vt:lpstr>Apresentação do PowerPoint</vt:lpstr>
      <vt:lpstr>Células-tronco</vt:lpstr>
      <vt:lpstr>Apresentação do PowerPoint</vt:lpstr>
      <vt:lpstr>Apresentação do PowerPoint</vt:lpstr>
      <vt:lpstr>Apresentação do PowerPoint</vt:lpstr>
      <vt:lpstr>Apresentação do PowerPoint</vt:lpstr>
      <vt:lpstr>“Scaffolds”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http://www.inovabiotecnologia.com.br/video-institucional</vt:lpstr>
      <vt:lpstr>Apresentação do PowerPoint</vt:lpstr>
      <vt:lpstr>Diferenciação celular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do Cultivo de Células Animais</dc:title>
  <dc:creator>Arnaldo</dc:creator>
  <cp:lastModifiedBy>Arnaldo Márcio Ramalho Prata</cp:lastModifiedBy>
  <cp:revision>227</cp:revision>
  <dcterms:created xsi:type="dcterms:W3CDTF">2016-02-13T14:49:50Z</dcterms:created>
  <dcterms:modified xsi:type="dcterms:W3CDTF">2021-08-26T01:31:37Z</dcterms:modified>
</cp:coreProperties>
</file>