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56" r:id="rId2"/>
    <p:sldId id="257" r:id="rId3"/>
    <p:sldId id="261" r:id="rId4"/>
    <p:sldId id="271" r:id="rId5"/>
    <p:sldId id="272" r:id="rId6"/>
    <p:sldId id="267" r:id="rId7"/>
    <p:sldId id="258" r:id="rId8"/>
    <p:sldId id="260" r:id="rId9"/>
    <p:sldId id="263" r:id="rId10"/>
    <p:sldId id="264" r:id="rId11"/>
    <p:sldId id="259" r:id="rId12"/>
    <p:sldId id="262" r:id="rId13"/>
    <p:sldId id="273" r:id="rId14"/>
    <p:sldId id="266" r:id="rId15"/>
    <p:sldId id="268" r:id="rId16"/>
    <p:sldId id="270" r:id="rId17"/>
    <p:sldId id="269" r:id="rId18"/>
    <p:sldId id="265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1078C-5804-4D81-ACD8-B315C896A9D0}" type="datetimeFigureOut">
              <a:rPr lang="pt-BR" smtClean="0"/>
              <a:t>15/03/2017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8A6B9-ED4A-40CF-BF80-51D741A7F1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06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A6B9-ED4A-40CF-BF80-51D741A7F11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38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B09240F-2799-44C2-9D41-079C92E5B017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icos.capes.gov.br/" TargetMode="External"/><Relationship Id="rId2" Type="http://schemas.openxmlformats.org/officeDocument/2006/relationships/hyperlink" Target="http://bibliotecas-cruesp.usp.br/unibibliweb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rus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rehorta@adm.eel.us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l.usp.br/biblioteca/arquivos/ESTRATEGIA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cas2.eel.usp.b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otecas2.eel.usp.br/portal_referenci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.br/sib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2348880"/>
            <a:ext cx="7543800" cy="1524000"/>
          </a:xfrm>
        </p:spPr>
        <p:txBody>
          <a:bodyPr/>
          <a:lstStyle/>
          <a:p>
            <a:r>
              <a:rPr lang="pt-BR" sz="4000" dirty="0">
                <a:solidFill>
                  <a:schemeClr val="accent3">
                    <a:lumMod val="50000"/>
                  </a:schemeClr>
                </a:solidFill>
              </a:rPr>
              <a:t>Estratégias de busca</a:t>
            </a:r>
            <a:r>
              <a:rPr lang="pt-BR" sz="14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t-BR" sz="1400" dirty="0">
                <a:solidFill>
                  <a:schemeClr val="accent3">
                    <a:lumMod val="50000"/>
                  </a:schemeClr>
                </a:solidFill>
              </a:rPr>
            </a:br>
            <a:endParaRPr lang="pt-BR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Março </a:t>
            </a:r>
            <a:r>
              <a:rPr lang="pt-BR" smtClean="0"/>
              <a:t>2017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Software de gerenciamento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End</a:t>
            </a:r>
            <a:r>
              <a:rPr lang="pt-BR" dirty="0" smtClean="0"/>
              <a:t> Note – gerenciador de referências bibliográficas</a:t>
            </a:r>
          </a:p>
          <a:p>
            <a:r>
              <a:rPr lang="pt-BR" dirty="0" err="1" smtClean="0"/>
              <a:t>Mendeley</a:t>
            </a:r>
            <a:r>
              <a:rPr lang="pt-BR" dirty="0" smtClean="0"/>
              <a:t> – gerenciador de referências bibliográficas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Portal CRUESP</a:t>
            </a:r>
          </a:p>
          <a:p>
            <a:pPr>
              <a:buNone/>
            </a:pPr>
            <a:r>
              <a:rPr lang="pt-BR" dirty="0" smtClean="0">
                <a:hlinkClick r:id="rId2"/>
              </a:rPr>
              <a:t>http://bibliotecas-cruesp.usp.br/unibibliweb/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Portal CAPES</a:t>
            </a:r>
          </a:p>
          <a:p>
            <a:pPr>
              <a:buNone/>
            </a:pPr>
            <a:r>
              <a:rPr lang="pt-BR" dirty="0" smtClean="0">
                <a:hlinkClick r:id="rId3"/>
              </a:rPr>
              <a:t>www.periodicos.capes.gov.br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Tutoriais – página principal</a:t>
            </a:r>
          </a:p>
          <a:p>
            <a:pPr>
              <a:buNone/>
            </a:pPr>
            <a:r>
              <a:rPr lang="pt-BR" dirty="0" smtClean="0"/>
              <a:t>Dúvidas </a:t>
            </a:r>
            <a:r>
              <a:rPr lang="pt-BR" dirty="0" err="1" smtClean="0"/>
              <a:t>frequentes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Buscadores acadêmicos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Google acadêmico</a:t>
            </a:r>
          </a:p>
          <a:p>
            <a:endParaRPr lang="pt-BR" dirty="0" smtClean="0"/>
          </a:p>
          <a:p>
            <a:r>
              <a:rPr lang="pt-BR" dirty="0" err="1" smtClean="0"/>
              <a:t>Scirus</a:t>
            </a:r>
            <a:endParaRPr lang="pt-BR" dirty="0" smtClean="0"/>
          </a:p>
          <a:p>
            <a:pPr>
              <a:buNone/>
            </a:pPr>
            <a:r>
              <a:rPr lang="pt-BR" smtClean="0">
                <a:hlinkClick r:id="rId2"/>
              </a:rPr>
              <a:t>http://www.scirus.com/</a:t>
            </a:r>
            <a:endParaRPr lang="pt-BR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Recordando... buscar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Dedalus</a:t>
            </a:r>
            <a:endParaRPr lang="pt-BR" dirty="0" smtClean="0"/>
          </a:p>
          <a:p>
            <a:r>
              <a:rPr lang="pt-BR" dirty="0" smtClean="0"/>
              <a:t>Portal Capes</a:t>
            </a:r>
          </a:p>
          <a:p>
            <a:r>
              <a:rPr lang="pt-BR" dirty="0" smtClean="0"/>
              <a:t>Dissertações e Teses (USP e CAPES)</a:t>
            </a:r>
          </a:p>
          <a:p>
            <a:r>
              <a:rPr lang="pt-BR" dirty="0" smtClean="0"/>
              <a:t>Web </a:t>
            </a:r>
            <a:r>
              <a:rPr lang="pt-BR" dirty="0" err="1" smtClean="0"/>
              <a:t>of</a:t>
            </a:r>
            <a:r>
              <a:rPr lang="pt-BR" dirty="0" smtClean="0"/>
              <a:t> Science</a:t>
            </a:r>
          </a:p>
          <a:p>
            <a:r>
              <a:rPr lang="pt-BR" dirty="0" smtClean="0"/>
              <a:t>Science </a:t>
            </a:r>
            <a:r>
              <a:rPr lang="pt-BR" dirty="0" err="1" smtClean="0"/>
              <a:t>Direct</a:t>
            </a:r>
            <a:endParaRPr lang="pt-BR" dirty="0" smtClean="0"/>
          </a:p>
          <a:p>
            <a:r>
              <a:rPr lang="pt-BR" dirty="0" err="1" smtClean="0"/>
              <a:t>Scopus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4621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Google avançado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AND – palavras indispensáveis – </a:t>
            </a:r>
            <a:r>
              <a:rPr lang="pt-BR" dirty="0" smtClean="0">
                <a:solidFill>
                  <a:srgbClr val="0070C0"/>
                </a:solidFill>
              </a:rPr>
              <a:t>[todas estas palavras]</a:t>
            </a:r>
          </a:p>
          <a:p>
            <a:r>
              <a:rPr lang="pt-BR" dirty="0" smtClean="0"/>
              <a:t>OR – palavras aceitáveis que podem aparecer nas páginas (sinônimos, termos relacionados, siglas, etc.)</a:t>
            </a:r>
            <a:r>
              <a:rPr lang="pt-BR" dirty="0" smtClean="0">
                <a:solidFill>
                  <a:srgbClr val="0070C0"/>
                </a:solidFill>
              </a:rPr>
              <a:t> [qualquer umas dessas palavras]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NOT – palavras que NÃO DESEJA  </a:t>
            </a:r>
            <a:r>
              <a:rPr lang="pt-BR" dirty="0" smtClean="0">
                <a:solidFill>
                  <a:srgbClr val="0070C0"/>
                </a:solidFill>
              </a:rPr>
              <a:t>[nenhuma destas palavras]</a:t>
            </a: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024744" cy="1143000"/>
          </a:xfrm>
        </p:spPr>
        <p:txBody>
          <a:bodyPr/>
          <a:lstStyle/>
          <a:p>
            <a:r>
              <a:rPr lang="pt-BR" dirty="0" smtClean="0"/>
              <a:t>Pode ainda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043190"/>
          </a:xfrm>
        </p:spPr>
        <p:txBody>
          <a:bodyPr>
            <a:normAutofit/>
          </a:bodyPr>
          <a:lstStyle/>
          <a:p>
            <a:r>
              <a:rPr lang="pt-BR" dirty="0" smtClean="0"/>
              <a:t>Escolher língua, data, região, tipo de arquivo</a:t>
            </a: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Outras facilidades:</a:t>
            </a:r>
          </a:p>
          <a:p>
            <a:r>
              <a:rPr lang="pt-BR" dirty="0" smtClean="0"/>
              <a:t>Para trazer frases ou palavras compostas - entre aspas - </a:t>
            </a:r>
            <a:r>
              <a:rPr lang="pt-BR" b="1" dirty="0" smtClean="0"/>
              <a:t>“educação a distância”</a:t>
            </a: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Tempo nome da cidade</a:t>
            </a:r>
          </a:p>
          <a:p>
            <a:r>
              <a:rPr lang="pt-BR" dirty="0" smtClean="0"/>
              <a:t>Calculadora</a:t>
            </a: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Conversão de unidades: 10,5 cm em </a:t>
            </a:r>
            <a:r>
              <a:rPr lang="pt-BR" b="1" dirty="0" err="1" smtClean="0">
                <a:solidFill>
                  <a:schemeClr val="accent1">
                    <a:lumMod val="75000"/>
                  </a:schemeClr>
                </a:solidFill>
              </a:rPr>
              <a:t>pol</a:t>
            </a:r>
            <a:endParaRPr lang="pt-B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smtClean="0"/>
              <a:t>Dicionário: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definir biotecnologia  OU o que é biotecnologia</a:t>
            </a: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Conversão de moeda : 169 </a:t>
            </a:r>
            <a:r>
              <a:rPr lang="pt-BR" b="1" dirty="0" err="1" smtClean="0">
                <a:solidFill>
                  <a:schemeClr val="accent1">
                    <a:lumMod val="75000"/>
                  </a:schemeClr>
                </a:solidFill>
              </a:rPr>
              <a:t>dolares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 em reais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980728"/>
            <a:ext cx="6777317" cy="3508977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t-BR" sz="9600" dirty="0" smtClean="0"/>
          </a:p>
          <a:p>
            <a:pPr algn="just"/>
            <a:endParaRPr lang="pt-BR" sz="9600" dirty="0"/>
          </a:p>
          <a:p>
            <a:pPr algn="just"/>
            <a:endParaRPr lang="pt-BR" sz="9600" dirty="0" smtClean="0"/>
          </a:p>
          <a:p>
            <a:pPr algn="just"/>
            <a:endParaRPr lang="pt-BR" sz="9600" dirty="0"/>
          </a:p>
          <a:p>
            <a:pPr algn="just"/>
            <a:endParaRPr lang="pt-BR" sz="9600" dirty="0" smtClean="0"/>
          </a:p>
          <a:p>
            <a:pPr algn="just"/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Pesquise 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por palavras dentro de um site específico escrevendo “site:” seguido do endereço da página e da palavra a ser buscada - </a:t>
            </a:r>
            <a:r>
              <a:rPr lang="pt-BR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site:eel.usp.br</a:t>
            </a:r>
            <a:r>
              <a:rPr lang="pt-BR" sz="9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biblioteca</a:t>
            </a:r>
          </a:p>
          <a:p>
            <a:pPr algn="just"/>
            <a:r>
              <a:rPr lang="pt-BR" sz="9600" b="1" dirty="0">
                <a:solidFill>
                  <a:schemeClr val="accent1">
                    <a:lumMod val="75000"/>
                  </a:schemeClr>
                </a:solidFill>
              </a:rPr>
              <a:t>Pesquise por palavras nos títulos das publicações escrevendo “</a:t>
            </a:r>
            <a:r>
              <a:rPr lang="pt-BR" sz="9600" b="1" dirty="0" err="1">
                <a:solidFill>
                  <a:schemeClr val="accent1">
                    <a:lumMod val="75000"/>
                  </a:schemeClr>
                </a:solidFill>
              </a:rPr>
              <a:t>intitle</a:t>
            </a:r>
            <a:r>
              <a:rPr lang="pt-BR" sz="9600" b="1" dirty="0">
                <a:solidFill>
                  <a:schemeClr val="accent1">
                    <a:lumMod val="75000"/>
                  </a:schemeClr>
                </a:solidFill>
              </a:rPr>
              <a:t>:” antes dos termos </a:t>
            </a:r>
            <a:r>
              <a:rPr lang="pt-BR" sz="9600" b="1" dirty="0" smtClean="0">
                <a:solidFill>
                  <a:schemeClr val="accent1">
                    <a:lumMod val="75000"/>
                  </a:schemeClr>
                </a:solidFill>
              </a:rPr>
              <a:t>desejados</a:t>
            </a:r>
          </a:p>
          <a:p>
            <a:pPr algn="just"/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Procure por palavras específicas dentro de arquivos como PowerPoint (</a:t>
            </a:r>
            <a:r>
              <a:rPr lang="pt-BR" sz="9600" dirty="0" err="1"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) Word (</a:t>
            </a:r>
            <a:r>
              <a:rPr lang="pt-BR" sz="9600" dirty="0" err="1"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) e PDF digitando “</a:t>
            </a:r>
            <a:r>
              <a:rPr lang="pt-BR" sz="9600" dirty="0" err="1">
                <a:latin typeface="Arial" panose="020B0604020202020204" pitchFamily="34" charset="0"/>
                <a:cs typeface="Arial" panose="020B0604020202020204" pitchFamily="34" charset="0"/>
              </a:rPr>
              <a:t>filetype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:” seguido pelo tipo do arquivo (extensão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pt-B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“estratégias de busca” </a:t>
            </a:r>
            <a:r>
              <a:rPr lang="pt-BR" sz="9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filetype:pdf</a:t>
            </a:r>
            <a:endParaRPr lang="pt-B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pré</a:t>
            </a:r>
            <a:r>
              <a:rPr lang="pt-BR" sz="9600" b="1" dirty="0">
                <a:latin typeface="Arial" panose="020B0604020202020204" pitchFamily="34" charset="0"/>
                <a:cs typeface="Arial" panose="020B0604020202020204" pitchFamily="34" charset="0"/>
              </a:rPr>
              <a:t>-sal águas profundas </a:t>
            </a:r>
            <a:r>
              <a:rPr lang="pt-BR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filetype:pdf</a:t>
            </a:r>
            <a:endParaRPr lang="pt-B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9600" b="1" dirty="0">
                <a:solidFill>
                  <a:schemeClr val="accent1">
                    <a:lumMod val="75000"/>
                  </a:schemeClr>
                </a:solidFill>
              </a:rPr>
              <a:t>Busque por assuntos em determinado intervalo de tempo colocando “..” entre um ano e </a:t>
            </a:r>
            <a:r>
              <a:rPr lang="pt-BR" sz="9600" b="1" dirty="0" smtClean="0">
                <a:solidFill>
                  <a:schemeClr val="accent1">
                    <a:lumMod val="75000"/>
                  </a:schemeClr>
                </a:solidFill>
              </a:rPr>
              <a:t>outro –</a:t>
            </a:r>
          </a:p>
          <a:p>
            <a:pPr marL="0" indent="0" algn="just">
              <a:buNone/>
            </a:pPr>
            <a:r>
              <a:rPr lang="pt-BR" sz="9600" b="1" dirty="0" smtClean="0">
                <a:solidFill>
                  <a:schemeClr val="accent1">
                    <a:lumMod val="75000"/>
                  </a:schemeClr>
                </a:solidFill>
              </a:rPr>
              <a:t> “falta de água” 2012..2014</a:t>
            </a:r>
          </a:p>
          <a:p>
            <a:pPr marL="0" indent="0" algn="just">
              <a:buNone/>
            </a:pPr>
            <a:r>
              <a:rPr lang="pt-BR" sz="7000" b="1" dirty="0"/>
              <a:t/>
            </a:r>
            <a:br>
              <a:rPr lang="pt-BR" sz="7000" b="1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53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conhecimento do assunto pode ser um fator decisivo;</a:t>
            </a:r>
          </a:p>
          <a:p>
            <a:r>
              <a:rPr lang="pt-BR" dirty="0" smtClean="0"/>
              <a:t>quanto melhor é entendido o processo de busca, o funcionamento dos mecanismos de busca e as estratégias mais eficazes</a:t>
            </a:r>
          </a:p>
          <a:p>
            <a:endParaRPr lang="pt-BR" dirty="0"/>
          </a:p>
          <a:p>
            <a:r>
              <a:rPr lang="pt-BR" dirty="0" smtClean="0"/>
              <a:t>Melhores podem ser os resultados.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26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Boa sorte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Regina Horta</a:t>
            </a:r>
          </a:p>
          <a:p>
            <a:endParaRPr lang="pt-BR" dirty="0" smtClean="0"/>
          </a:p>
          <a:p>
            <a:r>
              <a:rPr lang="pt-BR" dirty="0" smtClean="0">
                <a:hlinkClick r:id="rId2"/>
              </a:rPr>
              <a:t>rehorta@adm.eel.usp.br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Fone: 3159-5054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criar sua estratégia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Definir um título, quase um resumo</a:t>
            </a:r>
          </a:p>
          <a:p>
            <a:r>
              <a:rPr lang="pt-BR" dirty="0" smtClean="0"/>
              <a:t>Levantar as palavras- chave por conjuntos (colunas)</a:t>
            </a:r>
          </a:p>
          <a:p>
            <a:r>
              <a:rPr lang="pt-BR" dirty="0" smtClean="0"/>
              <a:t>Ver modelo formulário</a:t>
            </a:r>
          </a:p>
          <a:p>
            <a:pPr>
              <a:buNone/>
            </a:pPr>
            <a:r>
              <a:rPr lang="pt-BR" sz="2800" dirty="0">
                <a:hlinkClick r:id="rId2"/>
              </a:rPr>
              <a:t>http://</a:t>
            </a:r>
            <a:r>
              <a:rPr lang="pt-BR" sz="2800" dirty="0" smtClean="0">
                <a:hlinkClick r:id="rId2"/>
              </a:rPr>
              <a:t>www.eel.usp.br/biblioteca/arquivos/ESTRATEGIA.pdf</a:t>
            </a:r>
            <a:endParaRPr lang="pt-BR" sz="2800" dirty="0" smtClean="0"/>
          </a:p>
          <a:p>
            <a:pPr>
              <a:buNone/>
            </a:pPr>
            <a:r>
              <a:rPr lang="pt-BR" dirty="0" smtClean="0"/>
              <a:t>Caso desconheça o assunto:</a:t>
            </a:r>
          </a:p>
          <a:p>
            <a:pPr>
              <a:buNone/>
            </a:pPr>
            <a:r>
              <a:rPr lang="pt-BR" i="1" dirty="0" smtClean="0"/>
              <a:t>Método circular</a:t>
            </a:r>
            <a:endParaRPr lang="pt-BR" sz="2800" dirty="0" smtClean="0"/>
          </a:p>
          <a:p>
            <a:pPr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funcionam as bases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Lógica </a:t>
            </a:r>
            <a:r>
              <a:rPr lang="pt-BR" dirty="0" err="1" smtClean="0">
                <a:solidFill>
                  <a:srgbClr val="FF0000"/>
                </a:solidFill>
              </a:rPr>
              <a:t>boolena</a:t>
            </a: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AND – idéia de intersecção (restringe, afina, torna mais específica o campo de pesquisa) (+)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OR – idéia de soma (alarga o campo de pesquisa) (I)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NOT – exclusão (restringe o campo de pesquisa) (-)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 (</a:t>
            </a:r>
            <a:r>
              <a:rPr lang="pt-BR" dirty="0" err="1" smtClean="0"/>
              <a:t>idéia</a:t>
            </a:r>
            <a:r>
              <a:rPr lang="pt-BR" dirty="0" smtClean="0"/>
              <a:t> de soma)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09800" y="2857500"/>
            <a:ext cx="2819400" cy="1219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 altLang="pt-BR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114800" y="2781300"/>
            <a:ext cx="2819400" cy="12954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 altLang="pt-BR"/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4191000" y="3009900"/>
            <a:ext cx="6858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 altLang="pt-BR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971800" y="32385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solidFill>
                  <a:schemeClr val="bg1"/>
                </a:solidFill>
                <a:latin typeface="Arial" charset="0"/>
              </a:rPr>
              <a:t>A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295900" y="32385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solidFill>
                  <a:schemeClr val="bg1"/>
                </a:solidFill>
                <a:latin typeface="Arial" charset="0"/>
              </a:rPr>
              <a:t>B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697052" y="4653135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A </a:t>
            </a:r>
            <a:r>
              <a:rPr lang="pt-BR" sz="6000" dirty="0" err="1" smtClean="0"/>
              <a:t>or</a:t>
            </a:r>
            <a:r>
              <a:rPr lang="pt-BR" sz="6000" dirty="0" smtClean="0"/>
              <a:t> B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13000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AND  - IDÉIA DE INTERSECÇÃO)</a:t>
            </a:r>
            <a:endParaRPr lang="pt-BR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107062" y="2552700"/>
            <a:ext cx="28194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 altLang="pt-BR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152900" y="2590800"/>
            <a:ext cx="28194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 altLang="pt-BR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180114" y="2819400"/>
            <a:ext cx="609600" cy="1143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 altLang="pt-BR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09900" y="3124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A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24500" y="3124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B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796136" y="4365104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ta para baixo 2"/>
          <p:cNvSpPr/>
          <p:nvPr/>
        </p:nvSpPr>
        <p:spPr>
          <a:xfrm rot="10800000">
            <a:off x="4427984" y="4437112"/>
            <a:ext cx="360040" cy="9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2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uso adequado das estratégias de busca </a:t>
            </a:r>
          </a:p>
          <a:p>
            <a:endParaRPr lang="pt-BR" dirty="0"/>
          </a:p>
          <a:p>
            <a:r>
              <a:rPr lang="pt-BR" dirty="0"/>
              <a:t>é</a:t>
            </a:r>
            <a:r>
              <a:rPr lang="pt-BR" dirty="0" smtClean="0"/>
              <a:t> a principal fonte de sucesso nas buscas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6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Página biblioteca EEL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hlinkClick r:id="rId3"/>
              </a:rPr>
              <a:t>http://bibliotecas2.eel.usp.br</a:t>
            </a:r>
            <a:r>
              <a:rPr lang="pt-BR" dirty="0" smtClean="0">
                <a:hlinkClick r:id="rId3"/>
              </a:rPr>
              <a:t>/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VPN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Portal de referências (Bases de dados local)</a:t>
            </a:r>
          </a:p>
          <a:p>
            <a:pPr>
              <a:buNone/>
            </a:pPr>
            <a:r>
              <a:rPr lang="pt-BR" sz="2800" dirty="0">
                <a:hlinkClick r:id="rId4"/>
              </a:rPr>
              <a:t>http://</a:t>
            </a:r>
            <a:r>
              <a:rPr lang="pt-BR" sz="2800" dirty="0" smtClean="0">
                <a:hlinkClick r:id="rId4"/>
              </a:rPr>
              <a:t>bibliotecas2.eel.usp.br/portal_referencia</a:t>
            </a:r>
            <a:endParaRPr lang="pt-BR" sz="2800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SIBINet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hlinkClick r:id="rId2"/>
              </a:rPr>
              <a:t>www.usp.br/sibi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Na página da Biblioteca: </a:t>
            </a:r>
          </a:p>
          <a:p>
            <a:pPr>
              <a:buNone/>
            </a:pPr>
            <a:r>
              <a:rPr lang="pt-BR" dirty="0" smtClean="0"/>
              <a:t>FONTES DE INFORMAÇÃO USP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err="1" smtClean="0"/>
              <a:t>Dedalus</a:t>
            </a:r>
            <a:endParaRPr lang="pt-BR" dirty="0" smtClean="0"/>
          </a:p>
          <a:p>
            <a:r>
              <a:rPr lang="pt-BR" dirty="0" smtClean="0"/>
              <a:t>Base de dados (multidisciplinar)</a:t>
            </a:r>
          </a:p>
          <a:p>
            <a:r>
              <a:rPr lang="pt-BR" dirty="0" smtClean="0"/>
              <a:t>Periódicos eletrônicos</a:t>
            </a:r>
          </a:p>
          <a:p>
            <a:r>
              <a:rPr lang="pt-BR" b="1" dirty="0" smtClean="0"/>
              <a:t>Biblioteca</a:t>
            </a:r>
            <a:r>
              <a:rPr lang="pt-BR" dirty="0" smtClean="0"/>
              <a:t> Digital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Principais bases da área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Web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science</a:t>
            </a:r>
            <a:endParaRPr lang="pt-BR" dirty="0" smtClean="0"/>
          </a:p>
          <a:p>
            <a:r>
              <a:rPr lang="pt-BR" dirty="0" err="1" smtClean="0"/>
              <a:t>Derwent</a:t>
            </a:r>
            <a:r>
              <a:rPr lang="pt-BR" dirty="0" smtClean="0"/>
              <a:t> (patentes)</a:t>
            </a:r>
          </a:p>
          <a:p>
            <a:r>
              <a:rPr lang="pt-BR" dirty="0" err="1" smtClean="0"/>
              <a:t>Scopus</a:t>
            </a:r>
            <a:endParaRPr lang="pt-BR" dirty="0" smtClean="0"/>
          </a:p>
          <a:p>
            <a:r>
              <a:rPr lang="pt-BR" dirty="0" err="1" smtClean="0"/>
              <a:t>Compendex</a:t>
            </a:r>
            <a:endParaRPr lang="pt-BR" dirty="0" smtClean="0"/>
          </a:p>
          <a:p>
            <a:r>
              <a:rPr lang="pt-BR" dirty="0" err="1" smtClean="0"/>
              <a:t>SciFinder</a:t>
            </a:r>
            <a:r>
              <a:rPr lang="pt-BR" dirty="0" smtClean="0"/>
              <a:t> (</a:t>
            </a:r>
            <a:r>
              <a:rPr lang="pt-BR" dirty="0" err="1" smtClean="0"/>
              <a:t>Chemical</a:t>
            </a:r>
            <a:r>
              <a:rPr lang="pt-BR" dirty="0" smtClean="0"/>
              <a:t> Abstract on-line)</a:t>
            </a:r>
          </a:p>
          <a:p>
            <a:r>
              <a:rPr lang="pt-BR" dirty="0" err="1" smtClean="0"/>
              <a:t>Science</a:t>
            </a:r>
            <a:r>
              <a:rPr lang="pt-BR" dirty="0" smtClean="0"/>
              <a:t> </a:t>
            </a:r>
            <a:r>
              <a:rPr lang="pt-BR" dirty="0" err="1" smtClean="0"/>
              <a:t>Direct</a:t>
            </a:r>
            <a:endParaRPr lang="pt-BR" dirty="0" smtClean="0"/>
          </a:p>
          <a:p>
            <a:r>
              <a:rPr lang="pt-BR" dirty="0" err="1" smtClean="0"/>
              <a:t>Scielo</a:t>
            </a:r>
            <a:r>
              <a:rPr lang="pt-BR" dirty="0" smtClean="0"/>
              <a:t> (</a:t>
            </a:r>
            <a:r>
              <a:rPr lang="pt-BR" smtClean="0"/>
              <a:t>acesso gratuito)</a:t>
            </a:r>
            <a:endParaRPr lang="pt-BR" dirty="0" smtClean="0"/>
          </a:p>
          <a:p>
            <a:r>
              <a:rPr lang="pt-BR" dirty="0" err="1" smtClean="0"/>
              <a:t>Ebsco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825</TotalTime>
  <Words>518</Words>
  <Application>Microsoft Office PowerPoint</Application>
  <PresentationFormat>Apresentação na tela (4:3)</PresentationFormat>
  <Paragraphs>115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NewsPrint</vt:lpstr>
      <vt:lpstr>Estratégias de busca </vt:lpstr>
      <vt:lpstr>Como criar sua estratégia</vt:lpstr>
      <vt:lpstr>Como funcionam as bases</vt:lpstr>
      <vt:lpstr>OR (idéia de soma) </vt:lpstr>
      <vt:lpstr>AND  - IDÉIA DE INTERSECÇÃO)</vt:lpstr>
      <vt:lpstr>Apresentação do PowerPoint</vt:lpstr>
      <vt:lpstr>Página biblioteca EEL </vt:lpstr>
      <vt:lpstr>SIBINet </vt:lpstr>
      <vt:lpstr>Principais bases da área</vt:lpstr>
      <vt:lpstr>Software de gerenciamento</vt:lpstr>
      <vt:lpstr>Portais</vt:lpstr>
      <vt:lpstr>Buscadores acadêmicos</vt:lpstr>
      <vt:lpstr>Recordando... buscar</vt:lpstr>
      <vt:lpstr>Google avançado</vt:lpstr>
      <vt:lpstr>Pode ainda</vt:lpstr>
      <vt:lpstr>Apresentação do PowerPoint</vt:lpstr>
      <vt:lpstr>Conclusão</vt:lpstr>
      <vt:lpstr>Boa sorte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Estratégias de busca</dc:title>
  <dc:creator>Regina</dc:creator>
  <cp:lastModifiedBy>Regina</cp:lastModifiedBy>
  <cp:revision>45</cp:revision>
  <dcterms:created xsi:type="dcterms:W3CDTF">2011-04-07T14:42:19Z</dcterms:created>
  <dcterms:modified xsi:type="dcterms:W3CDTF">2017-03-15T18:23:48Z</dcterms:modified>
</cp:coreProperties>
</file>