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86" r:id="rId19"/>
    <p:sldId id="287" r:id="rId20"/>
    <p:sldId id="288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99FF"/>
    <a:srgbClr val="C2D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98F08E-B91E-44AF-8C90-FE3060AA085D}" type="datetimeFigureOut">
              <a:rPr lang="pt-BR" smtClean="0"/>
              <a:pPr/>
              <a:t>23/03/2017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BE0F7D2-B992-4FFF-9241-56AAF0D3B11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dieselbr.com/biodieselbr/br/contato.htm" TargetMode="External"/><Relationship Id="rId2" Type="http://schemas.openxmlformats.org/officeDocument/2006/relationships/hyperlink" Target="http://www.biodieselbr.com/biodiesel/definicao/o-que-e-biodiesel.ht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00206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COMO FAZER CITAÇÕES EM DOCUMENTOS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2060"/>
                </a:solidFill>
              </a:rPr>
              <a:t>Segundo ABNT - NBR 10520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0"/>
            <a:ext cx="2448011" cy="159728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743908" y="5865373"/>
            <a:ext cx="23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Lorena, </a:t>
            </a: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2017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516216" y="4293096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3200" dirty="0" smtClean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BIBLIOTECA EEL</a:t>
            </a:r>
            <a:endParaRPr lang="pt-BR" sz="3200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75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Ex.: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No texto: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t-BR" dirty="0" err="1"/>
              <a:t>Atanasiu</a:t>
            </a:r>
            <a:r>
              <a:rPr lang="pt-BR" dirty="0"/>
              <a:t> et </a:t>
            </a:r>
            <a:r>
              <a:rPr lang="pt-BR" dirty="0" smtClean="0"/>
              <a:t>al.</a:t>
            </a:r>
            <a:r>
              <a:rPr lang="pt-BR" baseline="30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(1951 </a:t>
            </a:r>
            <a:r>
              <a:rPr lang="pt-BR" b="1" dirty="0">
                <a:solidFill>
                  <a:srgbClr val="FF0000"/>
                </a:solidFill>
              </a:rPr>
              <a:t>apud</a:t>
            </a:r>
            <a:r>
              <a:rPr lang="pt-BR" dirty="0"/>
              <a:t> REIS; NÓBREGA, 1956, p. 55) </a:t>
            </a:r>
            <a:r>
              <a:rPr lang="pt-BR" dirty="0" smtClean="0"/>
              <a:t>chegaram </a:t>
            </a:r>
            <a:r>
              <a:rPr lang="pt-BR" dirty="0"/>
              <a:t>às mesmas conclusões [...]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_________________________ </a:t>
            </a:r>
            <a:endParaRPr lang="pt-BR" dirty="0"/>
          </a:p>
          <a:p>
            <a:r>
              <a:rPr lang="pt-BR" sz="1500" baseline="30000" dirty="0" smtClean="0"/>
              <a:t>1</a:t>
            </a:r>
            <a:r>
              <a:rPr lang="pt-BR" sz="1500" dirty="0" smtClean="0"/>
              <a:t>  </a:t>
            </a:r>
            <a:r>
              <a:rPr lang="pt-BR" sz="1500" dirty="0"/>
              <a:t>ATANASIU, P. et al. </a:t>
            </a:r>
            <a:r>
              <a:rPr lang="pt-BR" sz="1500" dirty="0" err="1"/>
              <a:t>Action</a:t>
            </a:r>
            <a:r>
              <a:rPr lang="pt-BR" sz="1500" dirty="0"/>
              <a:t> </a:t>
            </a:r>
            <a:r>
              <a:rPr lang="pt-BR" sz="1500" dirty="0" err="1"/>
              <a:t>des</a:t>
            </a:r>
            <a:r>
              <a:rPr lang="pt-BR" sz="1500" dirty="0"/>
              <a:t> </a:t>
            </a:r>
            <a:r>
              <a:rPr lang="pt-BR" sz="1500" dirty="0" err="1"/>
              <a:t>pressions</a:t>
            </a:r>
            <a:r>
              <a:rPr lang="pt-BR" sz="1500" dirty="0"/>
              <a:t> </a:t>
            </a:r>
            <a:r>
              <a:rPr lang="pt-BR" sz="1500" dirty="0" err="1"/>
              <a:t>très</a:t>
            </a:r>
            <a:r>
              <a:rPr lang="pt-BR" sz="1500" dirty="0"/>
              <a:t> </a:t>
            </a:r>
            <a:r>
              <a:rPr lang="pt-BR" sz="1500" dirty="0" err="1"/>
              <a:t>élevées</a:t>
            </a:r>
            <a:r>
              <a:rPr lang="pt-BR" sz="1500" dirty="0"/>
              <a:t> </a:t>
            </a:r>
            <a:r>
              <a:rPr lang="pt-BR" sz="1500" dirty="0" err="1"/>
              <a:t>sur</a:t>
            </a:r>
            <a:r>
              <a:rPr lang="pt-BR" sz="1500" dirty="0"/>
              <a:t> de </a:t>
            </a:r>
            <a:r>
              <a:rPr lang="pt-BR" sz="1500" dirty="0" err="1"/>
              <a:t>virus</a:t>
            </a:r>
            <a:r>
              <a:rPr lang="pt-BR" sz="1500" dirty="0"/>
              <a:t> de </a:t>
            </a:r>
            <a:r>
              <a:rPr lang="pt-BR" sz="1500" dirty="0" smtClean="0"/>
              <a:t>Newcastle</a:t>
            </a:r>
            <a:r>
              <a:rPr lang="pt-BR" sz="1500" dirty="0"/>
              <a:t>. I. </a:t>
            </a:r>
            <a:r>
              <a:rPr lang="pt-BR" sz="1500" dirty="0" err="1"/>
              <a:t>Dissociation</a:t>
            </a:r>
            <a:r>
              <a:rPr lang="pt-BR" sz="1500" dirty="0"/>
              <a:t> </a:t>
            </a:r>
            <a:r>
              <a:rPr lang="pt-BR" sz="1500" dirty="0" err="1"/>
              <a:t>du</a:t>
            </a:r>
            <a:r>
              <a:rPr lang="pt-BR" sz="1500" dirty="0"/>
              <a:t> </a:t>
            </a:r>
            <a:r>
              <a:rPr lang="pt-BR" sz="1500" dirty="0" err="1"/>
              <a:t>pouvoir</a:t>
            </a:r>
            <a:r>
              <a:rPr lang="pt-BR" sz="1500" dirty="0"/>
              <a:t> </a:t>
            </a:r>
            <a:r>
              <a:rPr lang="pt-BR" sz="1500" dirty="0" err="1"/>
              <a:t>infectieux</a:t>
            </a:r>
            <a:r>
              <a:rPr lang="pt-BR" sz="1500" dirty="0"/>
              <a:t> et de </a:t>
            </a:r>
            <a:r>
              <a:rPr lang="pt-BR" sz="1500" dirty="0" err="1"/>
              <a:t>l’hémogglutination</a:t>
            </a:r>
            <a:r>
              <a:rPr lang="pt-BR" sz="1500" dirty="0"/>
              <a:t>. </a:t>
            </a:r>
            <a:r>
              <a:rPr lang="pt-BR" sz="1500" b="1" dirty="0" err="1" smtClean="0"/>
              <a:t>Annales</a:t>
            </a:r>
            <a:r>
              <a:rPr lang="pt-BR" sz="1500" b="1" dirty="0" smtClean="0"/>
              <a:t> </a:t>
            </a:r>
            <a:r>
              <a:rPr lang="pt-BR" sz="1500" b="1" dirty="0"/>
              <a:t>de </a:t>
            </a:r>
            <a:r>
              <a:rPr lang="pt-BR" sz="1500" b="1" dirty="0" err="1"/>
              <a:t>L’Institut</a:t>
            </a:r>
            <a:r>
              <a:rPr lang="pt-BR" sz="1500" b="1" dirty="0"/>
              <a:t> Pasteur</a:t>
            </a:r>
            <a:r>
              <a:rPr lang="pt-BR" sz="1500" dirty="0"/>
              <a:t>, Paris, v. 81, p. 340, 1951. </a:t>
            </a:r>
          </a:p>
          <a:p>
            <a:endParaRPr lang="pt-BR" dirty="0" smtClean="0"/>
          </a:p>
          <a:p>
            <a:r>
              <a:rPr lang="pt-BR" dirty="0" smtClean="0"/>
              <a:t>Nas </a:t>
            </a:r>
            <a:r>
              <a:rPr lang="pt-BR" dirty="0"/>
              <a:t>Referências:</a:t>
            </a:r>
          </a:p>
          <a:p>
            <a:pPr marL="0" indent="0">
              <a:buNone/>
            </a:pPr>
            <a:r>
              <a:rPr lang="pt-BR" dirty="0"/>
              <a:t>REIS, J.; NÓBREGA, P. </a:t>
            </a:r>
            <a:r>
              <a:rPr lang="pt-BR" b="1" dirty="0"/>
              <a:t>Tratado das doenças das aves. </a:t>
            </a:r>
            <a:r>
              <a:rPr lang="pt-BR" dirty="0" smtClean="0"/>
              <a:t>São </a:t>
            </a:r>
            <a:r>
              <a:rPr lang="pt-BR" dirty="0"/>
              <a:t>Paulo: Melhoramentos, 1956. p. 30-82.</a:t>
            </a:r>
          </a:p>
        </p:txBody>
      </p:sp>
    </p:spTree>
    <p:extLst>
      <p:ext uri="{BB962C8B-B14F-4D97-AF65-F5344CB8AC3E}">
        <p14:creationId xmlns:p14="http://schemas.microsoft.com/office/powerpoint/2010/main" val="795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  <a:solidFill>
            <a:srgbClr val="00206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 DE FONTES INFORMAIS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30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INFORMAÇÃO PESSOAL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pt-BR" dirty="0"/>
              <a:t>Indicar, entre parênteses, a expressão (informação pessoal) para </a:t>
            </a:r>
            <a:r>
              <a:rPr lang="pt-BR" dirty="0" smtClean="0"/>
              <a:t>dados obtidos </a:t>
            </a:r>
            <a:r>
              <a:rPr lang="pt-BR" dirty="0"/>
              <a:t>de comunicações pessoais, correspondências pessoais (</a:t>
            </a:r>
            <a:r>
              <a:rPr lang="pt-BR" dirty="0" smtClean="0"/>
              <a:t>postal ou </a:t>
            </a:r>
            <a:r>
              <a:rPr lang="pt-BR" i="1" dirty="0"/>
              <a:t>e-mail</a:t>
            </a:r>
            <a:r>
              <a:rPr lang="pt-BR" dirty="0"/>
              <a:t>), mencionando-se os dados disponíveis em nota de rodapé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b="1" dirty="0"/>
              <a:t>No texto</a:t>
            </a:r>
            <a:r>
              <a:rPr lang="pt-BR" b="1" dirty="0" smtClean="0"/>
              <a:t>:</a:t>
            </a:r>
          </a:p>
          <a:p>
            <a:pPr marL="0" indent="0">
              <a:buNone/>
            </a:pPr>
            <a:r>
              <a:rPr lang="pt-BR" dirty="0" err="1"/>
              <a:t>Bruckman</a:t>
            </a:r>
            <a:r>
              <a:rPr lang="pt-BR" dirty="0"/>
              <a:t> citou a utilização [...] (informação pessoal)</a:t>
            </a:r>
            <a:r>
              <a:rPr lang="pt-BR" baseline="30000" dirty="0"/>
              <a:t>1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  <a:p>
            <a:endParaRPr lang="pt-BR" b="1" dirty="0"/>
          </a:p>
          <a:p>
            <a:pPr marL="0" indent="0">
              <a:buNone/>
            </a:pPr>
            <a:r>
              <a:rPr lang="pt-BR" b="1" dirty="0"/>
              <a:t>Em Nota de rodapé:</a:t>
            </a:r>
          </a:p>
          <a:p>
            <a:pPr marL="0" indent="0">
              <a:buNone/>
            </a:pPr>
            <a:r>
              <a:rPr lang="pt-BR" dirty="0"/>
              <a:t>_______________</a:t>
            </a:r>
          </a:p>
          <a:p>
            <a:pPr marL="0" indent="0">
              <a:buNone/>
            </a:pPr>
            <a:r>
              <a:rPr lang="pt-BR" baseline="30000" dirty="0"/>
              <a:t>1</a:t>
            </a:r>
            <a:r>
              <a:rPr lang="pt-BR" dirty="0"/>
              <a:t> </a:t>
            </a:r>
            <a:r>
              <a:rPr lang="pt-BR" dirty="0" err="1"/>
              <a:t>Bruckman</a:t>
            </a:r>
            <a:r>
              <a:rPr lang="pt-BR" dirty="0"/>
              <a:t> A. S. </a:t>
            </a:r>
            <a:r>
              <a:rPr lang="pt-BR" b="1" dirty="0" err="1"/>
              <a:t>Moose</a:t>
            </a:r>
            <a:r>
              <a:rPr lang="pt-BR" b="1" dirty="0"/>
              <a:t> crossing </a:t>
            </a:r>
            <a:r>
              <a:rPr lang="pt-BR" b="1" dirty="0" err="1"/>
              <a:t>proposal</a:t>
            </a:r>
            <a:r>
              <a:rPr lang="pt-BR" b="1" dirty="0"/>
              <a:t>. </a:t>
            </a:r>
            <a:r>
              <a:rPr lang="pt-BR" dirty="0"/>
              <a:t>Mensagem recebida por</a:t>
            </a:r>
          </a:p>
          <a:p>
            <a:pPr marL="0" indent="0">
              <a:buNone/>
            </a:pPr>
            <a:r>
              <a:rPr lang="pt-BR" dirty="0" smtClean="0"/>
              <a:t>mediamoo@media.mit.edu </a:t>
            </a:r>
            <a:r>
              <a:rPr lang="pt-BR" dirty="0"/>
              <a:t>em 10 fev. 2002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OBS</a:t>
            </a:r>
            <a:r>
              <a:rPr lang="pt-BR" b="1" dirty="0">
                <a:solidFill>
                  <a:srgbClr val="FF0000"/>
                </a:solidFill>
              </a:rPr>
              <a:t>: NÃO CITAR NAS REFERÊNCIAS (NO FINAL DO TRABALHO)</a:t>
            </a:r>
          </a:p>
          <a:p>
            <a:pPr marL="0" indent="0">
              <a:buNone/>
            </a:pPr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20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INFORMAÇÃO VERBAL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Quando obtidas através de comunicações </a:t>
            </a:r>
            <a:r>
              <a:rPr lang="pt-BR" dirty="0" smtClean="0"/>
              <a:t>pessoais (</a:t>
            </a:r>
            <a:r>
              <a:rPr lang="pt-BR" dirty="0" smtClean="0">
                <a:solidFill>
                  <a:srgbClr val="FF0000"/>
                </a:solidFill>
              </a:rPr>
              <a:t>verbais</a:t>
            </a:r>
            <a:r>
              <a:rPr lang="pt-BR" dirty="0" smtClean="0"/>
              <a:t>), </a:t>
            </a:r>
            <a:r>
              <a:rPr lang="pt-BR" dirty="0"/>
              <a:t>anotações de </a:t>
            </a:r>
            <a:r>
              <a:rPr lang="pt-BR" dirty="0" smtClean="0"/>
              <a:t>aulas, trabalhos </a:t>
            </a:r>
            <a:r>
              <a:rPr lang="pt-BR" dirty="0"/>
              <a:t>de eventos </a:t>
            </a:r>
            <a:r>
              <a:rPr lang="pt-BR" dirty="0">
                <a:solidFill>
                  <a:srgbClr val="FF0000"/>
                </a:solidFill>
              </a:rPr>
              <a:t>não publicados </a:t>
            </a:r>
            <a:r>
              <a:rPr lang="pt-BR" dirty="0"/>
              <a:t>(conferências, palestras</a:t>
            </a:r>
            <a:r>
              <a:rPr lang="pt-BR" dirty="0" smtClean="0"/>
              <a:t>, seminários</a:t>
            </a:r>
            <a:r>
              <a:rPr lang="pt-BR" dirty="0"/>
              <a:t>, congressos, simpósios etc.),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indicar </a:t>
            </a:r>
            <a:r>
              <a:rPr lang="pt-BR" dirty="0"/>
              <a:t>entre parênteses </a:t>
            </a:r>
            <a:r>
              <a:rPr lang="pt-BR" dirty="0" smtClean="0"/>
              <a:t>a expressão </a:t>
            </a:r>
            <a:r>
              <a:rPr lang="pt-BR" dirty="0"/>
              <a:t>(informação verbal), mencionando-se os dados </a:t>
            </a:r>
            <a:r>
              <a:rPr lang="pt-BR" dirty="0" smtClean="0"/>
              <a:t>disponíveis somente </a:t>
            </a:r>
            <a:r>
              <a:rPr lang="pt-BR" dirty="0"/>
              <a:t>em nota de rodapé.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35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Ex.: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No texto:</a:t>
            </a:r>
          </a:p>
          <a:p>
            <a:pPr marL="0" indent="0">
              <a:buNone/>
            </a:pPr>
            <a:r>
              <a:rPr lang="pt-BR" dirty="0"/>
              <a:t>Silva (1983) afirma que o calor se constitui em fator </a:t>
            </a:r>
            <a:r>
              <a:rPr lang="pt-BR" dirty="0" smtClean="0"/>
              <a:t>de estresse </a:t>
            </a:r>
            <a:r>
              <a:rPr lang="pt-BR" dirty="0"/>
              <a:t>[...] (informação verbal</a:t>
            </a:r>
            <a:r>
              <a:rPr lang="pt-BR" dirty="0" smtClean="0"/>
              <a:t>) </a:t>
            </a:r>
            <a:r>
              <a:rPr lang="pt-BR" baseline="30000" dirty="0" smtClean="0"/>
              <a:t>1</a:t>
            </a:r>
            <a:endParaRPr lang="pt-BR" baseline="30000" dirty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Em </a:t>
            </a:r>
            <a:r>
              <a:rPr lang="pt-BR" b="1" dirty="0"/>
              <a:t>Nota de rodapé:</a:t>
            </a:r>
          </a:p>
          <a:p>
            <a:pPr marL="0" indent="0">
              <a:buNone/>
            </a:pPr>
            <a:r>
              <a:rPr lang="pt-BR" dirty="0"/>
              <a:t>_______________</a:t>
            </a:r>
          </a:p>
          <a:p>
            <a:pPr marL="0" indent="0">
              <a:buNone/>
            </a:pPr>
            <a:r>
              <a:rPr lang="pt-BR" sz="2000" baseline="30000" dirty="0"/>
              <a:t>1</a:t>
            </a:r>
            <a:r>
              <a:rPr lang="pt-BR" sz="2000" dirty="0"/>
              <a:t> Informação fornecida por </a:t>
            </a:r>
            <a:r>
              <a:rPr lang="pt-BR" sz="2000" dirty="0" smtClean="0"/>
              <a:t>João Batista Silva </a:t>
            </a:r>
            <a:r>
              <a:rPr lang="pt-BR" sz="2000" dirty="0"/>
              <a:t>em Belo Horizonte, em 1983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endParaRPr lang="pt-BR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</a:t>
            </a:r>
            <a:r>
              <a:rPr lang="pt-BR" sz="2000" b="1" dirty="0">
                <a:solidFill>
                  <a:srgbClr val="FF0000"/>
                </a:solidFill>
              </a:rPr>
              <a:t>: NÃO CITAR NAS </a:t>
            </a:r>
            <a:r>
              <a:rPr lang="pt-BR" sz="2000" b="1" dirty="0" smtClean="0">
                <a:solidFill>
                  <a:srgbClr val="FF0000"/>
                </a:solidFill>
              </a:rPr>
              <a:t>REFERÊNCIAS (NO FINAL DO TRABALHO)</a:t>
            </a:r>
            <a:endParaRPr lang="pt-BR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04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/>
              <a:t>EM FASE DE ELABORAÇÃO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200" dirty="0"/>
              <a:t>Trabalhos em fase de elaboração devem ser mencionados apenas </a:t>
            </a:r>
            <a:r>
              <a:rPr lang="pt-BR" sz="3200" dirty="0" smtClean="0"/>
              <a:t>em nota </a:t>
            </a:r>
            <a:r>
              <a:rPr lang="pt-BR" sz="3200" dirty="0"/>
              <a:t>de rodapé.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No </a:t>
            </a:r>
            <a:r>
              <a:rPr lang="pt-BR" b="1" dirty="0"/>
              <a:t>texto:</a:t>
            </a:r>
          </a:p>
          <a:p>
            <a:pPr marL="0" indent="0">
              <a:buNone/>
            </a:pPr>
            <a:r>
              <a:rPr lang="pt-BR" sz="3000" dirty="0"/>
              <a:t>Barbosa estudou a ação dos componentes regionais </a:t>
            </a:r>
            <a:r>
              <a:rPr lang="pt-BR" sz="3000" dirty="0" smtClean="0"/>
              <a:t>em população </a:t>
            </a:r>
            <a:r>
              <a:rPr lang="pt-BR" sz="3000" dirty="0"/>
              <a:t>da Zona Norte do Estado de São Paulo (em </a:t>
            </a:r>
            <a:r>
              <a:rPr lang="pt-BR" sz="3000" dirty="0" smtClean="0"/>
              <a:t>fase de </a:t>
            </a:r>
            <a:r>
              <a:rPr lang="pt-BR" sz="3000" dirty="0"/>
              <a:t>elaboração</a:t>
            </a:r>
            <a:r>
              <a:rPr lang="pt-BR" sz="3000" dirty="0" smtClean="0"/>
              <a:t>) </a:t>
            </a:r>
            <a:r>
              <a:rPr lang="pt-BR" sz="3000" baseline="30000" dirty="0" smtClean="0"/>
              <a:t>1</a:t>
            </a:r>
            <a:r>
              <a:rPr lang="pt-BR" sz="3000" dirty="0"/>
              <a:t>.</a:t>
            </a:r>
            <a:endParaRPr lang="pt-BR" sz="3000" baseline="30000" dirty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Em </a:t>
            </a:r>
            <a:r>
              <a:rPr lang="pt-BR" b="1" dirty="0"/>
              <a:t>Nota de rodapé:</a:t>
            </a:r>
          </a:p>
          <a:p>
            <a:pPr marL="0" indent="0">
              <a:buNone/>
            </a:pPr>
            <a:r>
              <a:rPr lang="pt-BR" dirty="0"/>
              <a:t>_______________</a:t>
            </a:r>
          </a:p>
          <a:p>
            <a:pPr marL="0" indent="0">
              <a:buNone/>
            </a:pPr>
            <a:r>
              <a:rPr lang="pt-BR" sz="3000" baseline="30000" dirty="0" smtClean="0"/>
              <a:t>1</a:t>
            </a:r>
            <a:r>
              <a:rPr lang="pt-BR" sz="3000" dirty="0" smtClean="0"/>
              <a:t>Barbosa </a:t>
            </a:r>
            <a:r>
              <a:rPr lang="pt-BR" sz="3000" dirty="0"/>
              <a:t>M. L. População regional. A ser editado pela EDUSP; 2002</a:t>
            </a:r>
            <a:r>
              <a:rPr lang="pt-BR" sz="3000" dirty="0" smtClean="0"/>
              <a:t>.</a:t>
            </a:r>
          </a:p>
          <a:p>
            <a:pPr marL="0" indent="0">
              <a:buNone/>
            </a:pPr>
            <a:endParaRPr lang="pt-BR" sz="3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sz="3000" b="1" dirty="0" smtClean="0">
                <a:solidFill>
                  <a:srgbClr val="FF0000"/>
                </a:solidFill>
              </a:rPr>
              <a:t>OBS: NÃO CITAR NAS REFERÊNCIAS </a:t>
            </a:r>
            <a:r>
              <a:rPr lang="pt-BR" sz="2400" b="1" dirty="0">
                <a:solidFill>
                  <a:srgbClr val="FF0000"/>
                </a:solidFill>
              </a:rPr>
              <a:t>(NO FINAL DO TRABALHO)</a:t>
            </a:r>
          </a:p>
          <a:p>
            <a:pPr marL="0" indent="0">
              <a:buNone/>
            </a:pPr>
            <a:endParaRPr lang="pt-BR" sz="30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04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NO PRELO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Trabalhos em fase de impressão devem ser mencionados </a:t>
            </a:r>
            <a:r>
              <a:rPr lang="pt-BR" dirty="0" smtClean="0"/>
              <a:t>nas Referências.</a:t>
            </a:r>
          </a:p>
          <a:p>
            <a:endParaRPr lang="pt-BR" dirty="0"/>
          </a:p>
          <a:p>
            <a:r>
              <a:rPr lang="pt-BR" dirty="0" smtClean="0"/>
              <a:t>(o autor tem o aceite da revista, ou seja o trabalho foi aprovado para impressão)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0" dirty="0"/>
              <a:t>PAULA, F. C. E. et al. Incinerador de resíduos líquidos </a:t>
            </a:r>
            <a:r>
              <a:rPr lang="pt-BR" b="0" dirty="0" smtClean="0"/>
              <a:t>e pastosos</a:t>
            </a:r>
            <a:r>
              <a:rPr lang="pt-BR" b="0" dirty="0"/>
              <a:t>. </a:t>
            </a:r>
            <a:r>
              <a:rPr lang="pt-BR" dirty="0"/>
              <a:t>Revista de Engenharia e Ciências Aplicadas,</a:t>
            </a:r>
            <a:r>
              <a:rPr lang="pt-BR" b="0" dirty="0"/>
              <a:t> </a:t>
            </a:r>
            <a:r>
              <a:rPr lang="pt-BR" b="0" dirty="0" smtClean="0"/>
              <a:t>São Paulo</a:t>
            </a:r>
            <a:r>
              <a:rPr lang="pt-BR" b="0" dirty="0"/>
              <a:t>, v. 5, 2001. No prelo.</a:t>
            </a:r>
          </a:p>
          <a:p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31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3399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/>
              <a:t>	</a:t>
            </a:r>
            <a:r>
              <a:rPr lang="pt-BR" dirty="0" smtClean="0"/>
              <a:t>APRESENTAÇÃO DE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pt-BR" dirty="0" smtClean="0"/>
              <a:t>Sistema Autor-Data</a:t>
            </a:r>
          </a:p>
          <a:p>
            <a:endParaRPr lang="pt-BR" dirty="0"/>
          </a:p>
          <a:p>
            <a:r>
              <a:rPr lang="pt-BR" dirty="0" smtClean="0"/>
              <a:t>Sistema numérico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99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3399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SISTEMA NUMÉRICO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Neste sistema, a indicação da fonte é feita por uma numeração única e consecutiva, em algarismos arábicos, remetendo </a:t>
            </a:r>
            <a:r>
              <a:rPr lang="pt-BR" dirty="0" smtClean="0"/>
              <a:t>à lista </a:t>
            </a:r>
            <a:r>
              <a:rPr lang="pt-BR" dirty="0"/>
              <a:t>de referências ao final do trabalho, do capítulo ou da parte, na mesma ordem em que aparecem no texto. Não se </a:t>
            </a:r>
            <a:r>
              <a:rPr lang="pt-BR" dirty="0" smtClean="0"/>
              <a:t>inicia a </a:t>
            </a:r>
            <a:r>
              <a:rPr lang="pt-BR" dirty="0"/>
              <a:t>numeração das citações a cada página</a:t>
            </a:r>
            <a:r>
              <a:rPr lang="pt-BR" dirty="0" smtClean="0"/>
              <a:t>. A numeração é sequencial.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71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3399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Sistema numérico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A indicação da numeração pode ser feita entre parênteses, alinhada ao texto, ou situada pouco acima da linha </a:t>
            </a:r>
            <a:r>
              <a:rPr lang="pt-BR" dirty="0" smtClean="0"/>
              <a:t>do texto </a:t>
            </a:r>
            <a:r>
              <a:rPr lang="pt-BR" dirty="0"/>
              <a:t>em expoente à linha do mesmo, após a pontuação que fecha a citação.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r>
              <a:rPr lang="pt-BR" dirty="0"/>
              <a:t>Diz Rui Barbosa: "Tudo é viver, previvendo.” </a:t>
            </a:r>
            <a:r>
              <a:rPr lang="pt-BR" baseline="30000" dirty="0"/>
              <a:t>(15)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54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“Menção de uma informação extraída de outra fonte”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 fonte de onde foi extraída a informação deve ser citada  obrigatoriamente, respeitando-se os direitos autorais, conforme ABNT NBR 10520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73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solidFill>
            <a:srgbClr val="FF99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SISTEMA AUTOR-DATA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58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 com um autor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[...] (DUDLEY, 1984), pesquisando </a:t>
            </a:r>
            <a:r>
              <a:rPr lang="pt-BR" dirty="0" smtClean="0"/>
              <a:t>[...]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Dudley (1984), pesquisando, [...]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7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 com 2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1196752"/>
            <a:ext cx="7520940" cy="3579849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[...] (JOSSUA</a:t>
            </a:r>
            <a:r>
              <a:rPr lang="pt-BR" b="1" dirty="0">
                <a:solidFill>
                  <a:srgbClr val="FF0000"/>
                </a:solidFill>
              </a:rPr>
              <a:t>; </a:t>
            </a:r>
            <a:r>
              <a:rPr lang="pt-BR" dirty="0"/>
              <a:t>METZ, 1976), assinalam que </a:t>
            </a:r>
            <a:r>
              <a:rPr lang="pt-BR" dirty="0" smtClean="0"/>
              <a:t>[...]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/>
              <a:t>Jossua</a:t>
            </a:r>
            <a:r>
              <a:rPr lang="pt-BR" dirty="0"/>
              <a:t> </a:t>
            </a:r>
            <a:r>
              <a:rPr lang="pt-BR" b="1" dirty="0">
                <a:solidFill>
                  <a:srgbClr val="FF0000"/>
                </a:solidFill>
              </a:rPr>
              <a:t>e</a:t>
            </a:r>
            <a:r>
              <a:rPr lang="pt-BR" dirty="0"/>
              <a:t> Metz (1976), assinalam que [...]</a:t>
            </a:r>
          </a:p>
          <a:p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 flipH="1" flipV="1">
            <a:off x="2339752" y="155679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 flipV="1">
            <a:off x="1979712" y="2996952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84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 com 3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196752"/>
            <a:ext cx="7520940" cy="3579849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[...] (RIBEIRO</a:t>
            </a:r>
            <a:r>
              <a:rPr lang="pt-BR" b="1" dirty="0">
                <a:solidFill>
                  <a:srgbClr val="FF0000"/>
                </a:solidFill>
              </a:rPr>
              <a:t>;</a:t>
            </a:r>
            <a:r>
              <a:rPr lang="pt-BR" dirty="0"/>
              <a:t> CARMO</a:t>
            </a:r>
            <a:r>
              <a:rPr lang="pt-BR" b="1" dirty="0">
                <a:solidFill>
                  <a:srgbClr val="FF0000"/>
                </a:solidFill>
              </a:rPr>
              <a:t>;</a:t>
            </a:r>
            <a:r>
              <a:rPr lang="pt-BR" dirty="0"/>
              <a:t> CASTELO BRANCO, 2000) afirmam que [...]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Ribeiro</a:t>
            </a:r>
            <a:r>
              <a:rPr lang="pt-BR" b="1" dirty="0">
                <a:solidFill>
                  <a:srgbClr val="FF0000"/>
                </a:solidFill>
              </a:rPr>
              <a:t>,</a:t>
            </a:r>
            <a:r>
              <a:rPr lang="pt-BR" dirty="0"/>
              <a:t> Carmo </a:t>
            </a:r>
            <a:r>
              <a:rPr lang="pt-BR" b="1" dirty="0">
                <a:solidFill>
                  <a:srgbClr val="FF0000"/>
                </a:solidFill>
              </a:rPr>
              <a:t>e</a:t>
            </a:r>
            <a:r>
              <a:rPr lang="pt-BR" dirty="0"/>
              <a:t> Castelo Branco (2000), afirmam que [...]</a:t>
            </a:r>
          </a:p>
          <a:p>
            <a:endParaRPr lang="pt-BR" dirty="0"/>
          </a:p>
        </p:txBody>
      </p:sp>
      <p:cxnSp>
        <p:nvCxnSpPr>
          <p:cNvPr id="9" name="Conector de seta reta 8"/>
          <p:cNvCxnSpPr/>
          <p:nvPr/>
        </p:nvCxnSpPr>
        <p:spPr>
          <a:xfrm flipV="1">
            <a:off x="2051720" y="15567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V="1">
            <a:off x="2771800" y="15567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flipV="1">
            <a:off x="1547664" y="29249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V="1">
            <a:off x="2267744" y="29249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3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 com mais de 3 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[...] (DELANAY </a:t>
            </a:r>
            <a:r>
              <a:rPr lang="pt-BR" b="1" dirty="0">
                <a:solidFill>
                  <a:srgbClr val="FF0000"/>
                </a:solidFill>
              </a:rPr>
              <a:t>et al., </a:t>
            </a:r>
            <a:r>
              <a:rPr lang="pt-BR" dirty="0"/>
              <a:t>1985) afirmam que </a:t>
            </a:r>
            <a:r>
              <a:rPr lang="pt-BR" dirty="0" smtClean="0"/>
              <a:t>[...]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/>
              <a:t>Delanay</a:t>
            </a:r>
            <a:r>
              <a:rPr lang="pt-BR" dirty="0"/>
              <a:t> </a:t>
            </a:r>
            <a:r>
              <a:rPr lang="pt-BR" b="1" dirty="0">
                <a:solidFill>
                  <a:srgbClr val="FF0000"/>
                </a:solidFill>
              </a:rPr>
              <a:t>et al. </a:t>
            </a:r>
            <a:r>
              <a:rPr lang="pt-BR" dirty="0"/>
              <a:t>(1985), afirmam que [...]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41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Documentos do mesmo autor no mesmo 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[...] (SHEN, 1972a) [...] (SHEN, 1972b)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/>
              <a:t>Shen</a:t>
            </a:r>
            <a:r>
              <a:rPr lang="pt-BR" dirty="0"/>
              <a:t> (1972a) [...] </a:t>
            </a:r>
            <a:r>
              <a:rPr lang="pt-BR" dirty="0" err="1"/>
              <a:t>Shen</a:t>
            </a:r>
            <a:r>
              <a:rPr lang="pt-BR" dirty="0"/>
              <a:t> (1972b) [...]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353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Coincidência de sobrenome e 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[...] (BARBOSA, C., 1956) [...] (BARBOSA, M., 1956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Barbosa, C. (1956) [...] Barbosa, M. (1956) [...]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760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637472" cy="725760"/>
          </a:xfrm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/>
              <a:t>Coincidência de sobrenome, inicial do prenome e </a:t>
            </a:r>
            <a:r>
              <a:rPr lang="pt-BR" dirty="0" smtClean="0"/>
              <a:t>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it-IT" dirty="0"/>
              <a:t>[...] (LAVORENTI, Abel, 1985) [...] (LAVORENTI, Archimedes, 1985)</a:t>
            </a:r>
          </a:p>
          <a:p>
            <a:r>
              <a:rPr lang="pt-BR" dirty="0"/>
              <a:t>ou</a:t>
            </a:r>
          </a:p>
          <a:p>
            <a:r>
              <a:rPr lang="it-IT" dirty="0"/>
              <a:t>Lavorenti, Abel (1985) [...] Lavorenti, Archimedes (1985) [...]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034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Autoria desconhecida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Citar pela primeira palavra do título, seguida de reticências e do ano </a:t>
            </a:r>
            <a:r>
              <a:rPr lang="pt-BR" dirty="0" smtClean="0"/>
              <a:t>de publicação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[...] (CONTROLE </a:t>
            </a:r>
            <a:r>
              <a:rPr lang="pt-BR" dirty="0" smtClean="0">
                <a:solidFill>
                  <a:srgbClr val="FF0000"/>
                </a:solidFill>
              </a:rPr>
              <a:t>..., </a:t>
            </a:r>
            <a:r>
              <a:rPr lang="pt-BR" dirty="0">
                <a:solidFill>
                  <a:srgbClr val="FF0000"/>
                </a:solidFill>
              </a:rPr>
              <a:t>1982</a:t>
            </a:r>
            <a:r>
              <a:rPr lang="pt-BR" dirty="0" smtClean="0">
                <a:solidFill>
                  <a:srgbClr val="FF0000"/>
                </a:solidFill>
              </a:rPr>
              <a:t>). </a:t>
            </a:r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(melhor esta)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r>
              <a:rPr lang="pt-BR" dirty="0"/>
              <a:t>De acordo com a publicação Controle [...] (1982), estima-se em [...]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02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Entidades coletivas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pt-BR" sz="2800" dirty="0"/>
              <a:t>[...] (UNIVERSIDADE FEDERAL DO PARANÁ, </a:t>
            </a:r>
            <a:r>
              <a:rPr lang="pt-BR" sz="2800" dirty="0" smtClean="0"/>
              <a:t>2000).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800" dirty="0"/>
              <a:t>Universidade Federal do Paraná (2000) [...]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3128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As citações mencionadas no texto devem, obrigatoriamente, seguir a </a:t>
            </a:r>
            <a:r>
              <a:rPr lang="pt-BR" dirty="0" smtClean="0">
                <a:solidFill>
                  <a:srgbClr val="FF0000"/>
                </a:solidFill>
              </a:rPr>
              <a:t>mesma forma de entrada utilizada nas Referências</a:t>
            </a:r>
            <a:r>
              <a:rPr lang="pt-BR" dirty="0" smtClean="0"/>
              <a:t>, no final do trabalho e/ou em Notas de Rodapé.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70C0"/>
                </a:solidFill>
              </a:rPr>
              <a:t>Todos os documentos </a:t>
            </a:r>
            <a:r>
              <a:rPr lang="pt-BR" dirty="0" smtClean="0"/>
              <a:t>relacionados nas Referências </a:t>
            </a:r>
            <a:r>
              <a:rPr lang="pt-BR" dirty="0" smtClean="0">
                <a:solidFill>
                  <a:srgbClr val="0070C0"/>
                </a:solidFill>
              </a:rPr>
              <a:t>devem ser citados  no texto</a:t>
            </a:r>
            <a:r>
              <a:rPr lang="pt-BR" dirty="0" smtClean="0"/>
              <a:t>, assim como todas as citações do texto devem constar nas Referências.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050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Vários trabalhos do mesmo autor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[...] (CRUZ, 1990, 1998, 2000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[...] afirma Cruz (1990, 1998, 2000).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57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88640"/>
            <a:ext cx="7520940" cy="725760"/>
          </a:xfrm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/>
              <a:t>Vários trabalhos de autores diferentes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[...] (ANDO, 1990</a:t>
            </a:r>
            <a:r>
              <a:rPr lang="pt-BR" dirty="0">
                <a:solidFill>
                  <a:srgbClr val="FF0000"/>
                </a:solidFill>
              </a:rPr>
              <a:t>; </a:t>
            </a:r>
            <a:r>
              <a:rPr lang="pt-BR" dirty="0"/>
              <a:t>FERREIRA et al., 1989</a:t>
            </a:r>
            <a:r>
              <a:rPr lang="pt-BR" dirty="0">
                <a:solidFill>
                  <a:srgbClr val="FF0000"/>
                </a:solidFill>
              </a:rPr>
              <a:t>;</a:t>
            </a:r>
            <a:r>
              <a:rPr lang="pt-BR" dirty="0"/>
              <a:t> </a:t>
            </a:r>
            <a:r>
              <a:rPr lang="pt-BR" dirty="0" smtClean="0"/>
              <a:t>SILVA ; RIBEIRO, 1989).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OU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Ando (1990), Ferreira et al. (1989) e </a:t>
            </a:r>
            <a:r>
              <a:rPr lang="pt-BR" dirty="0" smtClean="0"/>
              <a:t>Silva, </a:t>
            </a:r>
            <a:r>
              <a:rPr lang="pt-BR" dirty="0"/>
              <a:t>Ribeiro (1989</a:t>
            </a:r>
            <a:r>
              <a:rPr lang="pt-BR" dirty="0" smtClean="0"/>
              <a:t>) estudaram </a:t>
            </a:r>
            <a:r>
              <a:rPr lang="pt-BR" dirty="0"/>
              <a:t>este fenômeno [...]</a:t>
            </a:r>
          </a:p>
          <a:p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339752" y="148478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flipV="1">
            <a:off x="4355976" y="148478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0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Citação de artigo da WEB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/>
              <a:t>Nas REFERÊNCIAS colocar o máximo de informação.</a:t>
            </a:r>
          </a:p>
          <a:p>
            <a:pPr marL="0" indent="0">
              <a:buNone/>
            </a:pPr>
            <a:r>
              <a:rPr lang="pt-BR" sz="2000" dirty="0" err="1" smtClean="0"/>
              <a:t>Ex</a:t>
            </a:r>
            <a:r>
              <a:rPr lang="pt-BR" sz="2000" dirty="0" smtClean="0"/>
              <a:t>: visualizando o site: </a:t>
            </a:r>
            <a:r>
              <a:rPr lang="pt-BR" sz="2000" dirty="0">
                <a:hlinkClick r:id="rId2"/>
              </a:rPr>
              <a:t>http://</a:t>
            </a:r>
            <a:r>
              <a:rPr lang="pt-BR" sz="2000" dirty="0" smtClean="0">
                <a:hlinkClick r:id="rId2"/>
              </a:rPr>
              <a:t>www.biodieselbr.com/biodiesel/definicao/o-que-e-biodiesel.htm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REFERENCIA:</a:t>
            </a:r>
          </a:p>
          <a:p>
            <a:pPr marL="0" indent="0">
              <a:buNone/>
            </a:pPr>
            <a:r>
              <a:rPr lang="pt-BR" b="0" dirty="0"/>
              <a:t>BIODIESELBR. </a:t>
            </a:r>
            <a:r>
              <a:rPr lang="pt-BR" b="1" dirty="0"/>
              <a:t>O que é biodiesel?</a:t>
            </a:r>
            <a:r>
              <a:rPr lang="pt-BR" dirty="0"/>
              <a:t> </a:t>
            </a:r>
            <a:r>
              <a:rPr lang="pt-BR" b="0" dirty="0"/>
              <a:t>Curitiba, </a:t>
            </a:r>
            <a:r>
              <a:rPr lang="pt-BR" b="0" dirty="0" smtClean="0"/>
              <a:t>2016. </a:t>
            </a:r>
            <a:r>
              <a:rPr lang="pt-BR" b="0" dirty="0"/>
              <a:t>Disponível em: </a:t>
            </a:r>
            <a:r>
              <a:rPr lang="pt-BR" b="0" dirty="0">
                <a:hlinkClick r:id="rId3"/>
              </a:rPr>
              <a:t>&lt;http://www.biodieselbr.com/biodiesel/definicao/o-que-e-biodiesel.htm&gt;</a:t>
            </a:r>
            <a:r>
              <a:rPr lang="pt-BR" b="0" dirty="0"/>
              <a:t>. Acesso em: </a:t>
            </a:r>
            <a:r>
              <a:rPr lang="pt-BR" b="0" dirty="0" smtClean="0"/>
              <a:t>24 mar. 2017</a:t>
            </a:r>
            <a:endParaRPr lang="pt-BR" b="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4499992" y="3861048"/>
            <a:ext cx="4392488" cy="1384995"/>
          </a:xfrm>
          <a:prstGeom prst="rect">
            <a:avLst/>
          </a:prstGeom>
          <a:solidFill>
            <a:srgbClr val="FF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b="1" dirty="0"/>
              <a:t>CITAÇÃO:</a:t>
            </a:r>
          </a:p>
          <a:p>
            <a:r>
              <a:rPr lang="pt-BR" sz="2800" dirty="0" smtClean="0"/>
              <a:t>(BIODIESELBR, </a:t>
            </a:r>
            <a:r>
              <a:rPr lang="pt-BR" sz="2800" dirty="0" smtClean="0"/>
              <a:t>2016)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293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2060"/>
                </a:solidFill>
              </a:rPr>
              <a:t>REFERÊNCIAS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dirty="0"/>
              <a:t>ASSOCIAÇÃO BRASILEIRA DE NORMAS TÉCNICAS. </a:t>
            </a:r>
            <a:r>
              <a:rPr lang="pt-BR" b="1" dirty="0"/>
              <a:t>NBR 6023: </a:t>
            </a:r>
            <a:r>
              <a:rPr lang="pt-BR" dirty="0"/>
              <a:t>Informação e documentação: referências elaboração. Rio de Janeiro, </a:t>
            </a:r>
            <a:r>
              <a:rPr lang="pt-BR" dirty="0" smtClean="0"/>
              <a:t>ago. 2002.</a:t>
            </a:r>
          </a:p>
          <a:p>
            <a:pPr marL="0" indent="0">
              <a:lnSpc>
                <a:spcPct val="170000"/>
              </a:lnSpc>
              <a:buNone/>
            </a:pPr>
            <a:endParaRPr lang="pt-B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pt-BR" dirty="0"/>
              <a:t>ASSOCIAÇÃO BRASILEIRA DE NORMAS TÉCNICAS. </a:t>
            </a:r>
            <a:r>
              <a:rPr lang="pt-BR" b="1" dirty="0"/>
              <a:t>NBR </a:t>
            </a:r>
            <a:r>
              <a:rPr lang="pt-BR" b="1" dirty="0" smtClean="0"/>
              <a:t>10520: </a:t>
            </a:r>
            <a:r>
              <a:rPr lang="pt-BR" dirty="0"/>
              <a:t>Informação e documentação: </a:t>
            </a:r>
            <a:r>
              <a:rPr lang="pt-BR" dirty="0" smtClean="0"/>
              <a:t>citações em documento. </a:t>
            </a:r>
            <a:r>
              <a:rPr lang="pt-BR" dirty="0"/>
              <a:t>Rio de Janeiro, </a:t>
            </a:r>
            <a:r>
              <a:rPr lang="pt-BR" dirty="0" smtClean="0"/>
              <a:t>ago. 2002</a:t>
            </a:r>
            <a:r>
              <a:rPr lang="pt-BR" dirty="0"/>
              <a:t>.</a:t>
            </a:r>
          </a:p>
          <a:p>
            <a:pPr marL="0" indent="0">
              <a:lnSpc>
                <a:spcPct val="170000"/>
              </a:lnSpc>
              <a:buNone/>
            </a:pPr>
            <a:endParaRPr lang="pt-BR" dirty="0"/>
          </a:p>
          <a:p>
            <a:pPr marL="0" indent="0">
              <a:lnSpc>
                <a:spcPct val="170000"/>
              </a:lnSpc>
              <a:buNone/>
            </a:pPr>
            <a:endParaRPr lang="pt-BR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pt-BR" dirty="0" smtClean="0"/>
              <a:t>UNIVERSIDADE DE SÃO PAULO. </a:t>
            </a:r>
            <a:r>
              <a:rPr lang="pt-BR" dirty="0"/>
              <a:t>Sistema Integrado de Bibliotecas da USP</a:t>
            </a:r>
            <a:r>
              <a:rPr lang="pt-BR" dirty="0" smtClean="0"/>
              <a:t>. </a:t>
            </a:r>
            <a:r>
              <a:rPr lang="pt-BR" b="1" dirty="0" smtClean="0"/>
              <a:t>Diretrizes </a:t>
            </a:r>
            <a:r>
              <a:rPr lang="pt-BR" b="1" dirty="0"/>
              <a:t>para apresentação de dissertações e teses da USP </a:t>
            </a:r>
            <a:r>
              <a:rPr lang="pt-BR" dirty="0"/>
              <a:t>: </a:t>
            </a:r>
            <a:r>
              <a:rPr lang="pt-BR" dirty="0" smtClean="0"/>
              <a:t>documento eletrônico </a:t>
            </a:r>
            <a:r>
              <a:rPr lang="pt-BR" dirty="0"/>
              <a:t>e impresso Parte I (ABNT) / Sistema Integrado de Bibliotecas da </a:t>
            </a:r>
            <a:r>
              <a:rPr lang="pt-BR" dirty="0" smtClean="0"/>
              <a:t>USP ; </a:t>
            </a:r>
            <a:r>
              <a:rPr lang="pt-BR" dirty="0"/>
              <a:t>Vânia Martins Bueno de Oliveira Funaro, coordenadora ... [et al.] . </a:t>
            </a:r>
            <a:r>
              <a:rPr lang="pt-BR" dirty="0" smtClean="0"/>
              <a:t> </a:t>
            </a:r>
            <a:r>
              <a:rPr lang="pt-BR" dirty="0"/>
              <a:t>2. ed. </a:t>
            </a:r>
            <a:r>
              <a:rPr lang="pt-BR" dirty="0" smtClean="0"/>
              <a:t>São </a:t>
            </a:r>
            <a:r>
              <a:rPr lang="pt-BR" dirty="0"/>
              <a:t>Paulo : Sistema Integrado de Bibliotecas da USP, </a:t>
            </a:r>
            <a:r>
              <a:rPr lang="pt-BR" dirty="0" smtClean="0"/>
              <a:t>2009. 102 </a:t>
            </a:r>
            <a:r>
              <a:rPr lang="pt-BR" dirty="0"/>
              <a:t>p. </a:t>
            </a:r>
            <a:r>
              <a:rPr lang="pt-BR" dirty="0" smtClean="0"/>
              <a:t> </a:t>
            </a:r>
            <a:r>
              <a:rPr lang="pt-BR" dirty="0"/>
              <a:t>(Cadernos de Estudos ; 9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127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  <a:solidFill>
            <a:srgbClr val="00206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Podem ser: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pt-BR" dirty="0" smtClean="0"/>
              <a:t>Diretas</a:t>
            </a:r>
          </a:p>
          <a:p>
            <a:r>
              <a:rPr lang="pt-BR" dirty="0" smtClean="0"/>
              <a:t>Indiretas</a:t>
            </a:r>
          </a:p>
          <a:p>
            <a:r>
              <a:rPr lang="pt-BR" dirty="0" smtClean="0"/>
              <a:t>Citação de citação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018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DIRETA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É a transcrição (reprodução integral) de parte da obra consultada, conservando-se a grafia, pontuação, idioma </a:t>
            </a:r>
            <a:r>
              <a:rPr lang="pt-BR" dirty="0" err="1" smtClean="0"/>
              <a:t>etc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É necessário incluir o nº da página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3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</a:t>
            </a:r>
            <a:r>
              <a:rPr lang="pt-BR" dirty="0" smtClean="0"/>
              <a:t>: até 3 linhas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Conforme </a:t>
            </a:r>
            <a:r>
              <a:rPr lang="pt-BR" b="1" dirty="0" err="1" smtClean="0"/>
              <a:t>Sinhorini</a:t>
            </a:r>
            <a:r>
              <a:rPr lang="pt-BR" b="1" dirty="0" smtClean="0"/>
              <a:t> (1983, p. 20), </a:t>
            </a:r>
            <a:r>
              <a:rPr lang="pt-BR" dirty="0" smtClean="0"/>
              <a:t>o “O BCG induz à formação de lesão </a:t>
            </a:r>
            <a:r>
              <a:rPr lang="pt-BR" dirty="0" err="1" smtClean="0"/>
              <a:t>granulomatosa</a:t>
            </a:r>
            <a:r>
              <a:rPr lang="pt-BR" dirty="0" smtClean="0"/>
              <a:t>, quer na ausência, quer na presença da hipersensibilidade específica detectada pelo PPD”. 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“As citações são os elementos retirados dos documentos pesquisados durante a leitura da documentação [...] no decorrer do seu raciocínio” </a:t>
            </a:r>
            <a:r>
              <a:rPr lang="pt-BR" b="1" dirty="0" smtClean="0"/>
              <a:t>(SEVERINO, 2000, p. 106).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Segundo </a:t>
            </a:r>
            <a:r>
              <a:rPr lang="pt-BR" b="1" dirty="0" smtClean="0"/>
              <a:t>Sá (1995, p. 27): </a:t>
            </a:r>
            <a:r>
              <a:rPr lang="pt-BR" dirty="0" smtClean="0"/>
              <a:t>“[...] por meio da mesma ‘arte de conversação’ que abrange tão extensa e significativa parte da nossa existência cotidiana [...]”. </a:t>
            </a:r>
          </a:p>
        </p:txBody>
      </p:sp>
    </p:spTree>
    <p:extLst>
      <p:ext uri="{BB962C8B-B14F-4D97-AF65-F5344CB8AC3E}">
        <p14:creationId xmlns:p14="http://schemas.microsoft.com/office/powerpoint/2010/main" val="196928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Ex. mais de 3 linhas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>
            <a:normAutofit/>
          </a:bodyPr>
          <a:lstStyle/>
          <a:p>
            <a:r>
              <a:rPr lang="pt-BR" dirty="0" smtClean="0"/>
              <a:t>Valendo-se de várias hipóteses, </a:t>
            </a:r>
            <a:r>
              <a:rPr lang="pt-BR" b="1" dirty="0" err="1" smtClean="0"/>
              <a:t>Sinhorini</a:t>
            </a:r>
            <a:r>
              <a:rPr lang="pt-BR" b="1" dirty="0" smtClean="0"/>
              <a:t> (1983, p. 55) </a:t>
            </a:r>
            <a:r>
              <a:rPr lang="pt-BR" dirty="0" smtClean="0"/>
              <a:t>constata que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606013" y="2492896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[...] o granuloma tuberculoso é constituído por dois sistemas independentes: o macrófago que controlaria tanto o escape de antígeno da lesão, quanto o crescimento bacteriano da mesma, e o </a:t>
            </a:r>
            <a:r>
              <a:rPr lang="pt-BR" dirty="0" err="1" smtClean="0"/>
              <a:t>imunocompetente</a:t>
            </a:r>
            <a:r>
              <a:rPr lang="pt-BR" dirty="0" smtClean="0"/>
              <a:t>, representado pela hipersensibilidade e expresso morfologicamente pelo halo de células jovens da periferia da lesão, responsável pelo controle da saída de antígeno do granuloma e também pelo caráter crônico produtivo do mesmo.</a:t>
            </a: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547664" y="98072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Usar recuo de 4 cm. da margem esquerda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22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INDIRETA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Texto baseado na obra do autor consultado.</a:t>
            </a:r>
          </a:p>
          <a:p>
            <a:pPr marL="0" indent="0">
              <a:buNone/>
            </a:pPr>
            <a:r>
              <a:rPr lang="pt-BR" dirty="0" err="1" smtClean="0"/>
              <a:t>Ex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 fonte de nitrogênio tem grande influência na síntese do cristal proteico do </a:t>
            </a:r>
            <a:r>
              <a:rPr lang="pt-BR" i="1" dirty="0" err="1" smtClean="0"/>
              <a:t>Bacillus</a:t>
            </a:r>
            <a:r>
              <a:rPr lang="pt-BR" i="1" dirty="0" smtClean="0"/>
              <a:t> </a:t>
            </a:r>
            <a:r>
              <a:rPr lang="pt-BR" i="1" dirty="0" err="1" smtClean="0"/>
              <a:t>thuringiensis</a:t>
            </a:r>
            <a:r>
              <a:rPr lang="pt-BR" i="1" dirty="0" smtClean="0"/>
              <a:t>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FF0000"/>
                </a:solidFill>
              </a:rPr>
              <a:t>IÇGEN, 2002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Conforme </a:t>
            </a:r>
            <a:r>
              <a:rPr lang="pt-BR" dirty="0" err="1" smtClean="0">
                <a:solidFill>
                  <a:srgbClr val="FF0000"/>
                </a:solidFill>
              </a:rPr>
              <a:t>Içgen</a:t>
            </a:r>
            <a:r>
              <a:rPr lang="pt-BR" dirty="0" smtClean="0">
                <a:solidFill>
                  <a:srgbClr val="FF0000"/>
                </a:solidFill>
              </a:rPr>
              <a:t> (2002</a:t>
            </a:r>
            <a:r>
              <a:rPr lang="pt-BR" dirty="0">
                <a:solidFill>
                  <a:srgbClr val="FF0000"/>
                </a:solidFill>
              </a:rPr>
              <a:t>) </a:t>
            </a:r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/>
              <a:t>fonte de nitrogênio tem grande influência na síntese do cristal proteico do </a:t>
            </a:r>
            <a:r>
              <a:rPr lang="pt-BR" i="1" dirty="0" err="1"/>
              <a:t>Bacillus</a:t>
            </a:r>
            <a:r>
              <a:rPr lang="pt-BR" i="1" dirty="0"/>
              <a:t> </a:t>
            </a:r>
            <a:r>
              <a:rPr lang="pt-BR" i="1" dirty="0" err="1"/>
              <a:t>thuringiensis</a:t>
            </a:r>
            <a:r>
              <a:rPr lang="pt-BR" i="1" dirty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84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CITAÇÃO DE CITAÇÃO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É a citação direta ou indireta de um texto que se refere ao documento </a:t>
            </a:r>
            <a:r>
              <a:rPr lang="pt-BR" dirty="0" smtClean="0"/>
              <a:t>original</a:t>
            </a:r>
            <a:r>
              <a:rPr lang="pt-BR" dirty="0"/>
              <a:t>, que não se teve acesso. </a:t>
            </a: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sz="1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OBS: Deve-se utilizar somente quando não consegue acesso ao documento original.</a:t>
            </a:r>
            <a:endParaRPr lang="pt-BR" sz="1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17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463</TotalTime>
  <Words>1531</Words>
  <Application>Microsoft Office PowerPoint</Application>
  <PresentationFormat>Apresentação na tela (4:3)</PresentationFormat>
  <Paragraphs>185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Ângulos</vt:lpstr>
      <vt:lpstr>COMO FAZER CITAÇÕES EM DOCUMENTOS</vt:lpstr>
      <vt:lpstr>Citação</vt:lpstr>
      <vt:lpstr>Apresentação do PowerPoint</vt:lpstr>
      <vt:lpstr>Podem ser:</vt:lpstr>
      <vt:lpstr>DIRETA</vt:lpstr>
      <vt:lpstr>Ex: até 3 linhas</vt:lpstr>
      <vt:lpstr>Ex. mais de 3 linhas</vt:lpstr>
      <vt:lpstr>INDIRETA</vt:lpstr>
      <vt:lpstr>CITAÇÃO DE CITAÇÃO</vt:lpstr>
      <vt:lpstr>Ex.:</vt:lpstr>
      <vt:lpstr>CITAÇÃO DE FONTES INFORMAIS</vt:lpstr>
      <vt:lpstr>INFORMAÇÃO PESSOAL</vt:lpstr>
      <vt:lpstr>INFORMAÇÃO VERBAL</vt:lpstr>
      <vt:lpstr>Ex.:</vt:lpstr>
      <vt:lpstr>EM FASE DE ELABORAÇÃO</vt:lpstr>
      <vt:lpstr>NO PRELO</vt:lpstr>
      <vt:lpstr> APRESENTAÇÃO DE AUTORES</vt:lpstr>
      <vt:lpstr>SISTEMA NUMÉRICO</vt:lpstr>
      <vt:lpstr>Sistema numérico</vt:lpstr>
      <vt:lpstr>SISTEMA AUTOR-DATA</vt:lpstr>
      <vt:lpstr>Citação com um autor</vt:lpstr>
      <vt:lpstr>Citação com 2 autores</vt:lpstr>
      <vt:lpstr>Citação com 3 autores</vt:lpstr>
      <vt:lpstr>Citação com mais de 3 autores</vt:lpstr>
      <vt:lpstr>Documentos do mesmo autor no mesmo ano</vt:lpstr>
      <vt:lpstr>Coincidência de sobrenome e ano</vt:lpstr>
      <vt:lpstr>Coincidência de sobrenome, inicial do prenome e ano</vt:lpstr>
      <vt:lpstr>Autoria desconhecida</vt:lpstr>
      <vt:lpstr>Entidades coletivas</vt:lpstr>
      <vt:lpstr>Vários trabalhos do mesmo autor</vt:lpstr>
      <vt:lpstr>Vários trabalhos de autores diferentes </vt:lpstr>
      <vt:lpstr>Citação de artigo da WEB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FAZER CITAÇÃO</dc:title>
  <dc:creator>Regina</dc:creator>
  <cp:lastModifiedBy>Regina</cp:lastModifiedBy>
  <cp:revision>55</cp:revision>
  <dcterms:created xsi:type="dcterms:W3CDTF">2013-06-05T20:35:06Z</dcterms:created>
  <dcterms:modified xsi:type="dcterms:W3CDTF">2017-03-23T18:21:40Z</dcterms:modified>
</cp:coreProperties>
</file>